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62" r:id="rId2"/>
    <p:sldId id="394" r:id="rId3"/>
    <p:sldId id="335" r:id="rId4"/>
    <p:sldId id="470" r:id="rId5"/>
    <p:sldId id="468" r:id="rId6"/>
    <p:sldId id="469" r:id="rId7"/>
    <p:sldId id="472" r:id="rId8"/>
    <p:sldId id="471" r:id="rId9"/>
    <p:sldId id="474" r:id="rId10"/>
    <p:sldId id="475" r:id="rId11"/>
    <p:sldId id="477" r:id="rId12"/>
    <p:sldId id="485" r:id="rId13"/>
    <p:sldId id="478" r:id="rId14"/>
    <p:sldId id="479" r:id="rId15"/>
    <p:sldId id="481" r:id="rId16"/>
    <p:sldId id="480" r:id="rId17"/>
    <p:sldId id="482" r:id="rId18"/>
    <p:sldId id="483" r:id="rId19"/>
    <p:sldId id="484" r:id="rId20"/>
    <p:sldId id="45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3B531CC-0025-43A4-BA60-630F25381A9A}">
          <p14:sldIdLst>
            <p14:sldId id="362"/>
            <p14:sldId id="394"/>
          </p14:sldIdLst>
        </p14:section>
        <p14:section name="项目背景" id="{7667EA80-73AF-467E-9AD4-84F3A3D5A3D6}">
          <p14:sldIdLst>
            <p14:sldId id="335"/>
            <p14:sldId id="470"/>
            <p14:sldId id="468"/>
            <p14:sldId id="469"/>
          </p14:sldIdLst>
        </p14:section>
        <p14:section name="项目内容" id="{0E0DCF73-FF92-4692-899A-0EE166AB5CB0}">
          <p14:sldIdLst>
            <p14:sldId id="472"/>
            <p14:sldId id="471"/>
            <p14:sldId id="474"/>
            <p14:sldId id="475"/>
            <p14:sldId id="477"/>
            <p14:sldId id="485"/>
            <p14:sldId id="478"/>
            <p14:sldId id="479"/>
          </p14:sldIdLst>
        </p14:section>
        <p14:section name="创新点" id="{47974AEF-B9D6-40D7-A892-2FCEE5FC5C7D}">
          <p14:sldIdLst>
            <p14:sldId id="481"/>
            <p14:sldId id="480"/>
          </p14:sldIdLst>
        </p14:section>
        <p14:section name="已有基础与经费预算" id="{31080450-4197-4DBA-803B-A7D07AE6A98D}">
          <p14:sldIdLst>
            <p14:sldId id="482"/>
            <p14:sldId id="483"/>
            <p14:sldId id="484"/>
          </p14:sldIdLst>
        </p14:section>
        <p14:section name="无标题节" id="{D85511EA-9797-47BA-A92F-F3880F261393}">
          <p14:sldIdLst>
            <p14:sldId id="4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9A76E-B41C-4205-B182-C8B8B690DEF3}"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E229D-C25E-478E-8D33-6704A1D89EC3}" type="slidenum">
              <a:rPr lang="zh-CN" altLang="en-US" smtClean="0"/>
              <a:t>‹#›</a:t>
            </a:fld>
            <a:endParaRPr lang="zh-CN" altLang="en-US"/>
          </a:p>
        </p:txBody>
      </p:sp>
    </p:spTree>
    <p:extLst>
      <p:ext uri="{BB962C8B-B14F-4D97-AF65-F5344CB8AC3E}">
        <p14:creationId xmlns:p14="http://schemas.microsoft.com/office/powerpoint/2010/main" val="168438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p:nvPr>
        </p:nvSpPr>
        <p:spPr>
          <a:noFill/>
          <a:ln>
            <a:noFill/>
          </a:ln>
        </p:spPr>
        <p:txBody>
          <a:bodyPr wrap="square" lIns="91440" tIns="45720" rIns="91440" bIns="45720" anchor="t"/>
          <a:lstStyle/>
          <a:p>
            <a:pPr lvl="0" eaLnBrk="1" hangingPunct="1"/>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en-US" altLang="en-US" dirty="0">
                <a:solidFill>
                  <a:srgbClr val="000000"/>
                </a:solidFill>
                <a:latin typeface="Calibri" panose="020F0502020204030204" pitchFamily="34" charset="0"/>
                <a:ea typeface="宋体" panose="02010600030101010101" pitchFamily="2" charset="-122"/>
              </a:rPr>
              <a:t>1</a:t>
            </a:fld>
            <a:endParaRPr lang="en-US" altLang="en-US"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650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20</a:t>
            </a:fld>
            <a:endParaRPr lang="zh-CN" altLang="en-US"/>
          </a:p>
        </p:txBody>
      </p:sp>
    </p:spTree>
    <p:extLst>
      <p:ext uri="{BB962C8B-B14F-4D97-AF65-F5344CB8AC3E}">
        <p14:creationId xmlns:p14="http://schemas.microsoft.com/office/powerpoint/2010/main" val="59047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CF967-6EE3-4C28-AE0C-2EEA5C3A0DB8}" type="slidenum">
              <a:rPr lang="zh-CN" altLang="en-US" smtClean="0"/>
              <a:t>2</a:t>
            </a:fld>
            <a:endParaRPr lang="zh-CN" altLang="en-US"/>
          </a:p>
        </p:txBody>
      </p:sp>
    </p:spTree>
    <p:extLst>
      <p:ext uri="{BB962C8B-B14F-4D97-AF65-F5344CB8AC3E}">
        <p14:creationId xmlns:p14="http://schemas.microsoft.com/office/powerpoint/2010/main" val="35132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3</a:t>
            </a:fld>
            <a:endParaRPr lang="zh-CN" altLang="en-US"/>
          </a:p>
        </p:txBody>
      </p:sp>
    </p:spTree>
    <p:extLst>
      <p:ext uri="{BB962C8B-B14F-4D97-AF65-F5344CB8AC3E}">
        <p14:creationId xmlns:p14="http://schemas.microsoft.com/office/powerpoint/2010/main" val="64293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4</a:t>
            </a:fld>
            <a:endParaRPr lang="zh-CN" altLang="en-US"/>
          </a:p>
        </p:txBody>
      </p:sp>
    </p:spTree>
    <p:extLst>
      <p:ext uri="{BB962C8B-B14F-4D97-AF65-F5344CB8AC3E}">
        <p14:creationId xmlns:p14="http://schemas.microsoft.com/office/powerpoint/2010/main" val="6788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5</a:t>
            </a:fld>
            <a:endParaRPr lang="zh-CN" altLang="en-US"/>
          </a:p>
        </p:txBody>
      </p:sp>
    </p:spTree>
    <p:extLst>
      <p:ext uri="{BB962C8B-B14F-4D97-AF65-F5344CB8AC3E}">
        <p14:creationId xmlns:p14="http://schemas.microsoft.com/office/powerpoint/2010/main" val="104055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6</a:t>
            </a:fld>
            <a:endParaRPr lang="zh-CN" altLang="en-US"/>
          </a:p>
        </p:txBody>
      </p:sp>
    </p:spTree>
    <p:extLst>
      <p:ext uri="{BB962C8B-B14F-4D97-AF65-F5344CB8AC3E}">
        <p14:creationId xmlns:p14="http://schemas.microsoft.com/office/powerpoint/2010/main" val="279139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7</a:t>
            </a:fld>
            <a:endParaRPr lang="zh-CN" altLang="en-US"/>
          </a:p>
        </p:txBody>
      </p:sp>
    </p:spTree>
    <p:extLst>
      <p:ext uri="{BB962C8B-B14F-4D97-AF65-F5344CB8AC3E}">
        <p14:creationId xmlns:p14="http://schemas.microsoft.com/office/powerpoint/2010/main" val="184385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15</a:t>
            </a:fld>
            <a:endParaRPr lang="zh-CN" altLang="en-US"/>
          </a:p>
        </p:txBody>
      </p:sp>
    </p:spTree>
    <p:extLst>
      <p:ext uri="{BB962C8B-B14F-4D97-AF65-F5344CB8AC3E}">
        <p14:creationId xmlns:p14="http://schemas.microsoft.com/office/powerpoint/2010/main" val="50848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17</a:t>
            </a:fld>
            <a:endParaRPr lang="zh-CN" altLang="en-US"/>
          </a:p>
        </p:txBody>
      </p:sp>
    </p:spTree>
    <p:extLst>
      <p:ext uri="{BB962C8B-B14F-4D97-AF65-F5344CB8AC3E}">
        <p14:creationId xmlns:p14="http://schemas.microsoft.com/office/powerpoint/2010/main" val="168355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5" name="背景色块"/>
          <p:cNvSpPr/>
          <p:nvPr/>
        </p:nvSpPr>
        <p:spPr>
          <a:xfrm>
            <a:off x="-89209" y="4906890"/>
            <a:ext cx="12192000" cy="1951110"/>
          </a:xfrm>
          <a:prstGeom prst="rect">
            <a:avLst/>
          </a:prstGeom>
          <a:gradFill flip="none" rotWithShape="1">
            <a:gsLst>
              <a:gs pos="100000">
                <a:schemeClr val="accent1">
                  <a:lumMod val="75000"/>
                </a:schemeClr>
              </a:gs>
              <a:gs pos="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校徽组合"/>
          <p:cNvGrpSpPr/>
          <p:nvPr/>
        </p:nvGrpSpPr>
        <p:grpSpPr>
          <a:xfrm>
            <a:off x="4971146" y="577929"/>
            <a:ext cx="2249710" cy="2249710"/>
            <a:chOff x="5369914" y="1058264"/>
            <a:chExt cx="1452171" cy="1452171"/>
          </a:xfrm>
        </p:grpSpPr>
        <p:sp>
          <p:nvSpPr>
            <p:cNvPr id="3" name="打底圆形"/>
            <p:cNvSpPr/>
            <p:nvPr/>
          </p:nvSpPr>
          <p:spPr>
            <a:xfrm>
              <a:off x="5369914" y="1058264"/>
              <a:ext cx="1452171" cy="1452171"/>
            </a:xfrm>
            <a:prstGeom prst="ellipse">
              <a:avLst/>
            </a:prstGeom>
            <a:solidFill>
              <a:schemeClr val="accent1"/>
            </a:solidFill>
            <a:ln>
              <a:noFill/>
            </a:ln>
            <a:effectLst>
              <a:outerShdw blurRad="444500" dist="1524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23623" y="1212851"/>
              <a:ext cx="1144756" cy="1142998"/>
            </a:xfrm>
            <a:prstGeom prst="rect">
              <a:avLst/>
            </a:prstGeom>
          </p:spPr>
        </p:pic>
      </p:grpSp>
      <p:sp>
        <p:nvSpPr>
          <p:cNvPr id="14" name="主标题英文"/>
          <p:cNvSpPr txBox="1"/>
          <p:nvPr/>
        </p:nvSpPr>
        <p:spPr>
          <a:xfrm>
            <a:off x="6852415" y="5131945"/>
            <a:ext cx="4733702" cy="1200329"/>
          </a:xfrm>
          <a:prstGeom prst="rect">
            <a:avLst/>
          </a:prstGeom>
          <a:noFill/>
        </p:spPr>
        <p:txBody>
          <a:bodyPr wrap="square" rtlCol="0">
            <a:spAutoFit/>
          </a:bodyPr>
          <a:lstStyle/>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指导老师：翟薇 教授</a:t>
            </a:r>
            <a:endParaRPr lang="en-US" altLang="zh-CN"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endParaRPr>
          </a:p>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答 辩 人：张杰</a:t>
            </a:r>
            <a:endParaRPr lang="en-US" altLang="zh-CN"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endParaRPr>
          </a:p>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项目成员：张杰、崔莹、薛丁维</a:t>
            </a:r>
          </a:p>
        </p:txBody>
      </p:sp>
      <p:sp>
        <p:nvSpPr>
          <p:cNvPr id="15" name="主标题"/>
          <p:cNvSpPr txBox="1"/>
          <p:nvPr/>
        </p:nvSpPr>
        <p:spPr>
          <a:xfrm>
            <a:off x="1733550" y="3180835"/>
            <a:ext cx="8724900" cy="830997"/>
          </a:xfrm>
          <a:prstGeom prst="rect">
            <a:avLst/>
          </a:prstGeom>
          <a:noFill/>
        </p:spPr>
        <p:txBody>
          <a:bodyPr wrap="square" rtlCol="0">
            <a:spAutoFit/>
          </a:bodyPr>
          <a:lstStyle/>
          <a:p>
            <a:pPr algn="dist" defTabSz="457200"/>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光电化学传感器的超声可控制备</a:t>
            </a:r>
          </a:p>
        </p:txBody>
      </p:sp>
      <p:sp>
        <p:nvSpPr>
          <p:cNvPr id="7" name="等腰三角形"/>
          <p:cNvSpPr/>
          <p:nvPr/>
        </p:nvSpPr>
        <p:spPr>
          <a:xfrm flipV="1">
            <a:off x="5935980" y="4906890"/>
            <a:ext cx="320040" cy="275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78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par>
                                <p:cTn id="10" presetID="6" presetClass="emph" presetSubtype="0" autoRev="1" fill="hold" nodeType="withEffect">
                                  <p:stCondLst>
                                    <p:cond delay="400"/>
                                  </p:stCondLst>
                                  <p:childTnLst>
                                    <p:animScale>
                                      <p:cBhvr>
                                        <p:cTn id="11" dur="400" fill="hold"/>
                                        <p:tgtEl>
                                          <p:spTgt spid="4"/>
                                        </p:tgtEl>
                                      </p:cBhvr>
                                      <p:by x="115000" y="115000"/>
                                    </p:animScale>
                                  </p:childTnLst>
                                </p:cTn>
                              </p:par>
                              <p:par>
                                <p:cTn id="12" presetID="50" presetClass="entr" presetSubtype="0" decel="100000" fill="hold" grpId="0" nodeType="withEffect">
                                  <p:stCondLst>
                                    <p:cond delay="800"/>
                                  </p:stCondLst>
                                  <p:childTnLst>
                                    <p:set>
                                      <p:cBhvr>
                                        <p:cTn id="13" dur="1" fill="hold">
                                          <p:stCondLst>
                                            <p:cond delay="0"/>
                                          </p:stCondLst>
                                        </p:cTn>
                                        <p:tgtEl>
                                          <p:spTgt spid="15"/>
                                        </p:tgtEl>
                                        <p:attrNameLst>
                                          <p:attrName>style.visibility</p:attrName>
                                        </p:attrNameLst>
                                      </p:cBhvr>
                                      <p:to>
                                        <p:strVal val="visible"/>
                                      </p:to>
                                    </p:set>
                                    <p:anim calcmode="lin" valueType="num">
                                      <p:cBhvr>
                                        <p:cTn id="14" dur="750" fill="hold"/>
                                        <p:tgtEl>
                                          <p:spTgt spid="15"/>
                                        </p:tgtEl>
                                        <p:attrNameLst>
                                          <p:attrName>ppt_w</p:attrName>
                                        </p:attrNameLst>
                                      </p:cBhvr>
                                      <p:tavLst>
                                        <p:tav tm="0">
                                          <p:val>
                                            <p:strVal val="#ppt_w+.3"/>
                                          </p:val>
                                        </p:tav>
                                        <p:tav tm="100000">
                                          <p:val>
                                            <p:strVal val="#ppt_w"/>
                                          </p:val>
                                        </p:tav>
                                      </p:tavLst>
                                    </p:anim>
                                    <p:anim calcmode="lin" valueType="num">
                                      <p:cBhvr>
                                        <p:cTn id="15" dur="750" fill="hold"/>
                                        <p:tgtEl>
                                          <p:spTgt spid="15"/>
                                        </p:tgtEl>
                                        <p:attrNameLst>
                                          <p:attrName>ppt_h</p:attrName>
                                        </p:attrNameLst>
                                      </p:cBhvr>
                                      <p:tavLst>
                                        <p:tav tm="0">
                                          <p:val>
                                            <p:strVal val="#ppt_h"/>
                                          </p:val>
                                        </p:tav>
                                        <p:tav tm="100000">
                                          <p:val>
                                            <p:strVal val="#ppt_h"/>
                                          </p:val>
                                        </p:tav>
                                      </p:tavLst>
                                    </p:anim>
                                    <p:animEffect transition="in" filter="fade">
                                      <p:cBhvr>
                                        <p:cTn id="16" dur="750"/>
                                        <p:tgtEl>
                                          <p:spTgt spid="15"/>
                                        </p:tgtEl>
                                      </p:cBhvr>
                                    </p:animEffect>
                                  </p:childTnLst>
                                </p:cTn>
                              </p:par>
                              <p:par>
                                <p:cTn id="17" presetID="47" presetClass="entr" presetSubtype="0" fill="hold" grpId="0" nodeType="withEffect">
                                  <p:stCondLst>
                                    <p:cond delay="12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160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750"/>
                                        <p:tgtEl>
                                          <p:spTgt spid="5"/>
                                        </p:tgtEl>
                                      </p:cBhvr>
                                    </p:animEffect>
                                  </p:childTnLst>
                                </p:cTn>
                              </p:par>
                              <p:par>
                                <p:cTn id="25" presetID="22" presetClass="entr" presetSubtype="1" fill="hold" grpId="0" nodeType="withEffect">
                                  <p:stCondLst>
                                    <p:cond delay="200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色块">
            <a:extLst>
              <a:ext uri="{FF2B5EF4-FFF2-40B4-BE49-F238E27FC236}">
                <a16:creationId xmlns:a16="http://schemas.microsoft.com/office/drawing/2014/main" id="{C8673E07-756F-415F-99A8-AF3D40ABA304}"/>
              </a:ext>
            </a:extLst>
          </p:cNvPr>
          <p:cNvSpPr>
            <a:spLocks noChangeAspect="1"/>
          </p:cNvSpPr>
          <p:nvPr/>
        </p:nvSpPr>
        <p:spPr>
          <a:xfrm>
            <a:off x="809078" y="3968265"/>
            <a:ext cx="4268558"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研究内容与关键问题</a:t>
              </a:r>
            </a:p>
          </p:txBody>
        </p:sp>
      </p:grpSp>
      <p:grpSp>
        <p:nvGrpSpPr>
          <p:cNvPr id="27" name="组合 26">
            <a:extLst>
              <a:ext uri="{FF2B5EF4-FFF2-40B4-BE49-F238E27FC236}">
                <a16:creationId xmlns:a16="http://schemas.microsoft.com/office/drawing/2014/main" id="{9F15C537-51CE-4F69-8568-1D8F344B9835}"/>
              </a:ext>
            </a:extLst>
          </p:cNvPr>
          <p:cNvGrpSpPr/>
          <p:nvPr/>
        </p:nvGrpSpPr>
        <p:grpSpPr>
          <a:xfrm>
            <a:off x="1193926" y="1259502"/>
            <a:ext cx="9804147" cy="540000"/>
            <a:chOff x="1380087" y="1497954"/>
            <a:chExt cx="2700000" cy="540000"/>
          </a:xfrm>
        </p:grpSpPr>
        <p:sp>
          <p:nvSpPr>
            <p:cNvPr id="28" name="色块">
              <a:extLst>
                <a:ext uri="{FF2B5EF4-FFF2-40B4-BE49-F238E27FC236}">
                  <a16:creationId xmlns:a16="http://schemas.microsoft.com/office/drawing/2014/main" id="{D93EFD0A-708F-40B5-985E-120025910CAD}"/>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EAFD89AC-1405-45FB-8389-C3BC80615459}"/>
                </a:ext>
              </a:extLst>
            </p:cNvPr>
            <p:cNvSpPr txBox="1"/>
            <p:nvPr/>
          </p:nvSpPr>
          <p:spPr>
            <a:xfrm>
              <a:off x="1410459" y="1567899"/>
              <a:ext cx="2482581" cy="461665"/>
            </a:xfrm>
            <a:prstGeom prst="rect">
              <a:avLst/>
            </a:prstGeom>
            <a:noFill/>
          </p:spPr>
          <p:txBody>
            <a:bodyPr wrap="square" rtlCol="0">
              <a:spAutoFit/>
              <a:scene3d>
                <a:camera prst="orthographicFront"/>
                <a:lightRig rig="threePt" dir="t"/>
              </a:scene3d>
              <a:sp3d contourW="12700"/>
            </a:bodyPr>
            <a:lstStyle/>
            <a:p>
              <a:pPr algn="dist" defTabSz="457200"/>
              <a:r>
                <a:rPr lang="en-US" altLang="zh-CN" sz="2400" b="1" dirty="0">
                  <a:solidFill>
                    <a:schemeClr val="accent1">
                      <a:lumMod val="75000"/>
                    </a:schemeClr>
                  </a:solidFill>
                </a:rPr>
                <a:t>2.</a:t>
              </a:r>
              <a:r>
                <a:rPr lang="zh-CN" altLang="zh-CN" sz="2000" b="1" dirty="0">
                  <a:solidFill>
                    <a:schemeClr val="accent1">
                      <a:lumMod val="75000"/>
                    </a:schemeClr>
                  </a:solidFill>
                </a:rPr>
                <a:t>超声化学反应参数、空化效应、结构形貌对</a:t>
              </a:r>
              <a:r>
                <a:rPr lang="en-US" altLang="zh-CN" sz="2000" b="1" dirty="0">
                  <a:solidFill>
                    <a:schemeClr val="accent1">
                      <a:lumMod val="75000"/>
                    </a:schemeClr>
                  </a:solidFill>
                </a:rPr>
                <a:t>PEC</a:t>
              </a:r>
              <a:r>
                <a:rPr lang="zh-CN" altLang="zh-CN" sz="2000" b="1" dirty="0">
                  <a:solidFill>
                    <a:schemeClr val="accent1">
                      <a:lumMod val="75000"/>
                    </a:schemeClr>
                  </a:solidFill>
                </a:rPr>
                <a:t>传感性能的影响</a:t>
              </a:r>
              <a:endParaRPr lang="zh-CN" altLang="zh-CN" sz="2000" dirty="0">
                <a:solidFill>
                  <a:schemeClr val="accent1">
                    <a:lumMod val="75000"/>
                  </a:schemeClr>
                </a:solidFill>
              </a:endParaRPr>
            </a:p>
          </p:txBody>
        </p:sp>
      </p:grpSp>
      <p:grpSp>
        <p:nvGrpSpPr>
          <p:cNvPr id="30" name="组合 29">
            <a:extLst>
              <a:ext uri="{FF2B5EF4-FFF2-40B4-BE49-F238E27FC236}">
                <a16:creationId xmlns:a16="http://schemas.microsoft.com/office/drawing/2014/main" id="{0BE89534-32E8-4197-8591-29A2CF1872C1}"/>
              </a:ext>
            </a:extLst>
          </p:cNvPr>
          <p:cNvGrpSpPr/>
          <p:nvPr/>
        </p:nvGrpSpPr>
        <p:grpSpPr>
          <a:xfrm>
            <a:off x="653928" y="1259502"/>
            <a:ext cx="540000" cy="540000"/>
            <a:chOff x="840087" y="1497954"/>
            <a:chExt cx="540000" cy="540000"/>
          </a:xfrm>
        </p:grpSpPr>
        <p:sp>
          <p:nvSpPr>
            <p:cNvPr id="31" name="色块">
              <a:extLst>
                <a:ext uri="{FF2B5EF4-FFF2-40B4-BE49-F238E27FC236}">
                  <a16:creationId xmlns:a16="http://schemas.microsoft.com/office/drawing/2014/main" id="{904BCAB3-810D-45CD-9A28-7CA500EB764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32AFFE81-C2B5-441C-9914-13B7603AD530}"/>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5D75B2F1-E260-4649-8F3E-44C3F0A55B7C}"/>
              </a:ext>
            </a:extLst>
          </p:cNvPr>
          <p:cNvSpPr txBox="1"/>
          <p:nvPr/>
        </p:nvSpPr>
        <p:spPr>
          <a:xfrm>
            <a:off x="809078" y="1843795"/>
            <a:ext cx="10342786" cy="1930337"/>
          </a:xfrm>
          <a:prstGeom prst="rect">
            <a:avLst/>
          </a:prstGeom>
          <a:noFill/>
        </p:spPr>
        <p:txBody>
          <a:bodyPr wrap="square" rtlCol="0">
            <a:spAutoFit/>
          </a:bodyPr>
          <a:lstStyle/>
          <a:p>
            <a:pPr>
              <a:lnSpc>
                <a:spcPct val="150000"/>
              </a:lnSpc>
            </a:pPr>
            <a:r>
              <a:rPr lang="zh-CN" altLang="zh-CN" sz="2800" dirty="0">
                <a:solidFill>
                  <a:schemeClr val="accent1">
                    <a:lumMod val="50000"/>
                  </a:schemeClr>
                </a:solidFill>
                <a:latin typeface="+mn-ea"/>
              </a:rPr>
              <a:t>（</a:t>
            </a:r>
            <a:r>
              <a:rPr lang="en-US" altLang="zh-CN" sz="2800" dirty="0">
                <a:solidFill>
                  <a:schemeClr val="accent1">
                    <a:lumMod val="50000"/>
                  </a:schemeClr>
                </a:solidFill>
                <a:latin typeface="+mn-ea"/>
              </a:rPr>
              <a:t>1</a:t>
            </a:r>
            <a:r>
              <a:rPr lang="zh-CN" altLang="zh-CN" sz="2800" dirty="0">
                <a:solidFill>
                  <a:schemeClr val="accent1">
                    <a:lumMod val="50000"/>
                  </a:schemeClr>
                </a:solidFill>
                <a:latin typeface="+mn-ea"/>
              </a:rPr>
              <a:t>）研究不同纳米微结构的硫化镉材料的</a:t>
            </a:r>
            <a:r>
              <a:rPr lang="en-US" altLang="zh-CN" sz="2800" dirty="0">
                <a:solidFill>
                  <a:schemeClr val="accent1">
                    <a:lumMod val="50000"/>
                  </a:schemeClr>
                </a:solidFill>
                <a:latin typeface="+mn-ea"/>
              </a:rPr>
              <a:t>PEC</a:t>
            </a:r>
            <a:r>
              <a:rPr lang="zh-CN" altLang="zh-CN" sz="2800" dirty="0">
                <a:solidFill>
                  <a:schemeClr val="accent1">
                    <a:lumMod val="50000"/>
                  </a:schemeClr>
                </a:solidFill>
                <a:latin typeface="+mn-ea"/>
              </a:rPr>
              <a:t>传感性能。</a:t>
            </a:r>
          </a:p>
          <a:p>
            <a:pPr>
              <a:lnSpc>
                <a:spcPct val="150000"/>
              </a:lnSpc>
            </a:pPr>
            <a:r>
              <a:rPr lang="zh-CN" altLang="zh-CN" sz="2800" dirty="0">
                <a:solidFill>
                  <a:schemeClr val="accent1">
                    <a:lumMod val="50000"/>
                  </a:schemeClr>
                </a:solidFill>
                <a:latin typeface="+mn-ea"/>
              </a:rPr>
              <a:t>（</a:t>
            </a:r>
            <a:r>
              <a:rPr lang="en-US" altLang="zh-CN" sz="2800" dirty="0">
                <a:solidFill>
                  <a:schemeClr val="accent1">
                    <a:lumMod val="50000"/>
                  </a:schemeClr>
                </a:solidFill>
                <a:latin typeface="+mn-ea"/>
              </a:rPr>
              <a:t>2</a:t>
            </a:r>
            <a:r>
              <a:rPr lang="zh-CN" altLang="zh-CN" sz="2800" dirty="0">
                <a:solidFill>
                  <a:schemeClr val="accent1">
                    <a:lumMod val="50000"/>
                  </a:schemeClr>
                </a:solidFill>
                <a:latin typeface="+mn-ea"/>
              </a:rPr>
              <a:t>）分析研究数据，建立“曝气参数</a:t>
            </a:r>
            <a:r>
              <a:rPr lang="en-US" altLang="zh-CN" sz="2800" dirty="0">
                <a:solidFill>
                  <a:schemeClr val="accent1">
                    <a:lumMod val="50000"/>
                  </a:schemeClr>
                </a:solidFill>
                <a:latin typeface="+mn-ea"/>
              </a:rPr>
              <a:t>-</a:t>
            </a:r>
            <a:r>
              <a:rPr lang="zh-CN" altLang="zh-CN" sz="2800" dirty="0">
                <a:solidFill>
                  <a:schemeClr val="accent1">
                    <a:lumMod val="50000"/>
                  </a:schemeClr>
                </a:solidFill>
                <a:latin typeface="+mn-ea"/>
              </a:rPr>
              <a:t>空化作用</a:t>
            </a:r>
            <a:r>
              <a:rPr lang="en-US" altLang="zh-CN" sz="2800" dirty="0">
                <a:solidFill>
                  <a:schemeClr val="accent1">
                    <a:lumMod val="50000"/>
                  </a:schemeClr>
                </a:solidFill>
                <a:latin typeface="+mn-ea"/>
              </a:rPr>
              <a:t>-</a:t>
            </a:r>
            <a:r>
              <a:rPr lang="zh-CN" altLang="zh-CN" sz="2800" dirty="0">
                <a:solidFill>
                  <a:schemeClr val="accent1">
                    <a:lumMod val="50000"/>
                  </a:schemeClr>
                </a:solidFill>
                <a:latin typeface="+mn-ea"/>
              </a:rPr>
              <a:t>结构形貌</a:t>
            </a:r>
            <a:r>
              <a:rPr lang="en-US" altLang="zh-CN" sz="2800" dirty="0">
                <a:solidFill>
                  <a:schemeClr val="accent1">
                    <a:lumMod val="50000"/>
                  </a:schemeClr>
                </a:solidFill>
                <a:latin typeface="+mn-ea"/>
              </a:rPr>
              <a:t>-</a:t>
            </a:r>
            <a:r>
              <a:rPr lang="zh-CN" altLang="zh-CN" sz="2800" dirty="0">
                <a:solidFill>
                  <a:schemeClr val="accent1">
                    <a:lumMod val="50000"/>
                  </a:schemeClr>
                </a:solidFill>
                <a:latin typeface="+mn-ea"/>
              </a:rPr>
              <a:t>传感性能”之间的内在联系</a:t>
            </a:r>
            <a:r>
              <a:rPr lang="zh-CN" altLang="zh-CN" sz="2000" dirty="0">
                <a:solidFill>
                  <a:schemeClr val="accent1">
                    <a:lumMod val="50000"/>
                  </a:schemeClr>
                </a:solidFill>
                <a:latin typeface="+mn-ea"/>
              </a:rPr>
              <a:t>。</a:t>
            </a:r>
          </a:p>
        </p:txBody>
      </p:sp>
      <p:grpSp>
        <p:nvGrpSpPr>
          <p:cNvPr id="13" name="组合 12">
            <a:extLst>
              <a:ext uri="{FF2B5EF4-FFF2-40B4-BE49-F238E27FC236}">
                <a16:creationId xmlns:a16="http://schemas.microsoft.com/office/drawing/2014/main" id="{12C0034A-0AC7-47A5-83F7-C30EBA29CB58}"/>
              </a:ext>
            </a:extLst>
          </p:cNvPr>
          <p:cNvGrpSpPr/>
          <p:nvPr/>
        </p:nvGrpSpPr>
        <p:grpSpPr>
          <a:xfrm>
            <a:off x="264331" y="3910662"/>
            <a:ext cx="779193" cy="706324"/>
            <a:chOff x="1340722" y="1633346"/>
            <a:chExt cx="1290794" cy="1290794"/>
          </a:xfrm>
        </p:grpSpPr>
        <p:sp>
          <p:nvSpPr>
            <p:cNvPr id="14" name="圆形">
              <a:extLst>
                <a:ext uri="{FF2B5EF4-FFF2-40B4-BE49-F238E27FC236}">
                  <a16:creationId xmlns:a16="http://schemas.microsoft.com/office/drawing/2014/main" id="{B26AAADD-B5DA-4F7D-9FD1-1139D8C83379}"/>
                </a:ext>
              </a:extLst>
            </p:cNvPr>
            <p:cNvSpPr/>
            <p:nvPr/>
          </p:nvSpPr>
          <p:spPr>
            <a:xfrm>
              <a:off x="1340722" y="1633346"/>
              <a:ext cx="1290794" cy="12907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图标">
              <a:extLst>
                <a:ext uri="{FF2B5EF4-FFF2-40B4-BE49-F238E27FC236}">
                  <a16:creationId xmlns:a16="http://schemas.microsoft.com/office/drawing/2014/main" id="{B35D092C-E04C-488F-AF2D-6A1E050E78C2}"/>
                </a:ext>
              </a:extLst>
            </p:cNvPr>
            <p:cNvSpPr>
              <a:spLocks noChangeAspect="1"/>
            </p:cNvSpPr>
            <p:nvPr/>
          </p:nvSpPr>
          <p:spPr bwMode="auto">
            <a:xfrm>
              <a:off x="1729103" y="2081540"/>
              <a:ext cx="514034" cy="394408"/>
            </a:xfrm>
            <a:custGeom>
              <a:avLst/>
              <a:gdLst>
                <a:gd name="T0" fmla="*/ 6898 w 6965"/>
                <a:gd name="T1" fmla="*/ 1197 h 5352"/>
                <a:gd name="T2" fmla="*/ 5260 w 6965"/>
                <a:gd name="T3" fmla="*/ 33 h 5352"/>
                <a:gd name="T4" fmla="*/ 5155 w 6965"/>
                <a:gd name="T5" fmla="*/ 0 h 5352"/>
                <a:gd name="T6" fmla="*/ 5051 w 6965"/>
                <a:gd name="T7" fmla="*/ 32 h 5352"/>
                <a:gd name="T8" fmla="*/ 3472 w 6965"/>
                <a:gd name="T9" fmla="*/ 1139 h 5352"/>
                <a:gd name="T10" fmla="*/ 1939 w 6965"/>
                <a:gd name="T11" fmla="*/ 33 h 5352"/>
                <a:gd name="T12" fmla="*/ 1833 w 6965"/>
                <a:gd name="T13" fmla="*/ 0 h 5352"/>
                <a:gd name="T14" fmla="*/ 1729 w 6965"/>
                <a:gd name="T15" fmla="*/ 32 h 5352"/>
                <a:gd name="T16" fmla="*/ 68 w 6965"/>
                <a:gd name="T17" fmla="*/ 1196 h 5352"/>
                <a:gd name="T18" fmla="*/ 0 w 6965"/>
                <a:gd name="T19" fmla="*/ 1328 h 5352"/>
                <a:gd name="T20" fmla="*/ 0 w 6965"/>
                <a:gd name="T21" fmla="*/ 5191 h 5352"/>
                <a:gd name="T22" fmla="*/ 87 w 6965"/>
                <a:gd name="T23" fmla="*/ 5333 h 5352"/>
                <a:gd name="T24" fmla="*/ 161 w 6965"/>
                <a:gd name="T25" fmla="*/ 5352 h 5352"/>
                <a:gd name="T26" fmla="*/ 253 w 6965"/>
                <a:gd name="T27" fmla="*/ 5322 h 5352"/>
                <a:gd name="T28" fmla="*/ 1832 w 6965"/>
                <a:gd name="T29" fmla="*/ 4216 h 5352"/>
                <a:gd name="T30" fmla="*/ 3366 w 6965"/>
                <a:gd name="T31" fmla="*/ 5321 h 5352"/>
                <a:gd name="T32" fmla="*/ 3460 w 6965"/>
                <a:gd name="T33" fmla="*/ 5352 h 5352"/>
                <a:gd name="T34" fmla="*/ 3483 w 6965"/>
                <a:gd name="T35" fmla="*/ 5352 h 5352"/>
                <a:gd name="T36" fmla="*/ 3575 w 6965"/>
                <a:gd name="T37" fmla="*/ 5322 h 5352"/>
                <a:gd name="T38" fmla="*/ 5154 w 6965"/>
                <a:gd name="T39" fmla="*/ 4215 h 5352"/>
                <a:gd name="T40" fmla="*/ 6711 w 6965"/>
                <a:gd name="T41" fmla="*/ 5322 h 5352"/>
                <a:gd name="T42" fmla="*/ 6804 w 6965"/>
                <a:gd name="T43" fmla="*/ 5352 h 5352"/>
                <a:gd name="T44" fmla="*/ 6878 w 6965"/>
                <a:gd name="T45" fmla="*/ 5334 h 5352"/>
                <a:gd name="T46" fmla="*/ 6965 w 6965"/>
                <a:gd name="T47" fmla="*/ 5191 h 5352"/>
                <a:gd name="T48" fmla="*/ 6965 w 6965"/>
                <a:gd name="T49" fmla="*/ 1328 h 5352"/>
                <a:gd name="T50" fmla="*/ 6898 w 6965"/>
                <a:gd name="T51" fmla="*/ 1197 h 5352"/>
                <a:gd name="T52" fmla="*/ 1661 w 6965"/>
                <a:gd name="T53" fmla="*/ 3943 h 5352"/>
                <a:gd name="T54" fmla="*/ 321 w 6965"/>
                <a:gd name="T55" fmla="*/ 4882 h 5352"/>
                <a:gd name="T56" fmla="*/ 321 w 6965"/>
                <a:gd name="T57" fmla="*/ 1411 h 5352"/>
                <a:gd name="T58" fmla="*/ 1661 w 6965"/>
                <a:gd name="T59" fmla="*/ 473 h 5352"/>
                <a:gd name="T60" fmla="*/ 1661 w 6965"/>
                <a:gd name="T61" fmla="*/ 3943 h 5352"/>
                <a:gd name="T62" fmla="*/ 1661 w 6965"/>
                <a:gd name="T63" fmla="*/ 3943 h 5352"/>
                <a:gd name="T64" fmla="*/ 3299 w 6965"/>
                <a:gd name="T65" fmla="*/ 4877 h 5352"/>
                <a:gd name="T66" fmla="*/ 2005 w 6965"/>
                <a:gd name="T67" fmla="*/ 3944 h 5352"/>
                <a:gd name="T68" fmla="*/ 2005 w 6965"/>
                <a:gd name="T69" fmla="*/ 478 h 5352"/>
                <a:gd name="T70" fmla="*/ 3299 w 6965"/>
                <a:gd name="T71" fmla="*/ 1410 h 5352"/>
                <a:gd name="T72" fmla="*/ 3299 w 6965"/>
                <a:gd name="T73" fmla="*/ 4877 h 5352"/>
                <a:gd name="T74" fmla="*/ 4983 w 6965"/>
                <a:gd name="T75" fmla="*/ 3943 h 5352"/>
                <a:gd name="T76" fmla="*/ 3643 w 6965"/>
                <a:gd name="T77" fmla="*/ 4882 h 5352"/>
                <a:gd name="T78" fmla="*/ 3643 w 6965"/>
                <a:gd name="T79" fmla="*/ 1411 h 5352"/>
                <a:gd name="T80" fmla="*/ 4983 w 6965"/>
                <a:gd name="T81" fmla="*/ 473 h 5352"/>
                <a:gd name="T82" fmla="*/ 4983 w 6965"/>
                <a:gd name="T83" fmla="*/ 3943 h 5352"/>
                <a:gd name="T84" fmla="*/ 6644 w 6965"/>
                <a:gd name="T85" fmla="*/ 4879 h 5352"/>
                <a:gd name="T86" fmla="*/ 5327 w 6965"/>
                <a:gd name="T87" fmla="*/ 3944 h 5352"/>
                <a:gd name="T88" fmla="*/ 5327 w 6965"/>
                <a:gd name="T89" fmla="*/ 475 h 5352"/>
                <a:gd name="T90" fmla="*/ 6644 w 6965"/>
                <a:gd name="T91" fmla="*/ 1411 h 5352"/>
                <a:gd name="T92" fmla="*/ 6644 w 6965"/>
                <a:gd name="T93" fmla="*/ 4879 h 5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65" h="5352">
                  <a:moveTo>
                    <a:pt x="6898" y="1197"/>
                  </a:moveTo>
                  <a:lnTo>
                    <a:pt x="5260" y="33"/>
                  </a:lnTo>
                  <a:cubicBezTo>
                    <a:pt x="5229" y="11"/>
                    <a:pt x="5192" y="0"/>
                    <a:pt x="5155" y="0"/>
                  </a:cubicBezTo>
                  <a:cubicBezTo>
                    <a:pt x="5119" y="0"/>
                    <a:pt x="5082" y="10"/>
                    <a:pt x="5051" y="32"/>
                  </a:cubicBezTo>
                  <a:lnTo>
                    <a:pt x="3472" y="1139"/>
                  </a:lnTo>
                  <a:lnTo>
                    <a:pt x="1939" y="33"/>
                  </a:lnTo>
                  <a:cubicBezTo>
                    <a:pt x="1907" y="11"/>
                    <a:pt x="1870" y="0"/>
                    <a:pt x="1833" y="0"/>
                  </a:cubicBezTo>
                  <a:cubicBezTo>
                    <a:pt x="1797" y="0"/>
                    <a:pt x="1760" y="10"/>
                    <a:pt x="1729" y="32"/>
                  </a:cubicBezTo>
                  <a:lnTo>
                    <a:pt x="68" y="1196"/>
                  </a:lnTo>
                  <a:cubicBezTo>
                    <a:pt x="26" y="1226"/>
                    <a:pt x="0" y="1275"/>
                    <a:pt x="0" y="1328"/>
                  </a:cubicBezTo>
                  <a:lnTo>
                    <a:pt x="0" y="5191"/>
                  </a:lnTo>
                  <a:cubicBezTo>
                    <a:pt x="0" y="5251"/>
                    <a:pt x="33" y="5306"/>
                    <a:pt x="87" y="5333"/>
                  </a:cubicBezTo>
                  <a:cubicBezTo>
                    <a:pt x="110" y="5346"/>
                    <a:pt x="135" y="5352"/>
                    <a:pt x="161" y="5352"/>
                  </a:cubicBezTo>
                  <a:cubicBezTo>
                    <a:pt x="193" y="5352"/>
                    <a:pt x="225" y="5342"/>
                    <a:pt x="253" y="5322"/>
                  </a:cubicBezTo>
                  <a:lnTo>
                    <a:pt x="1832" y="4216"/>
                  </a:lnTo>
                  <a:lnTo>
                    <a:pt x="3366" y="5321"/>
                  </a:lnTo>
                  <a:cubicBezTo>
                    <a:pt x="3394" y="5341"/>
                    <a:pt x="3427" y="5352"/>
                    <a:pt x="3460" y="5352"/>
                  </a:cubicBezTo>
                  <a:lnTo>
                    <a:pt x="3483" y="5352"/>
                  </a:lnTo>
                  <a:cubicBezTo>
                    <a:pt x="3515" y="5352"/>
                    <a:pt x="3547" y="5342"/>
                    <a:pt x="3575" y="5322"/>
                  </a:cubicBezTo>
                  <a:lnTo>
                    <a:pt x="5154" y="4215"/>
                  </a:lnTo>
                  <a:lnTo>
                    <a:pt x="6711" y="5322"/>
                  </a:lnTo>
                  <a:cubicBezTo>
                    <a:pt x="6739" y="5342"/>
                    <a:pt x="6772" y="5352"/>
                    <a:pt x="6804" y="5352"/>
                  </a:cubicBezTo>
                  <a:cubicBezTo>
                    <a:pt x="6830" y="5352"/>
                    <a:pt x="6855" y="5346"/>
                    <a:pt x="6878" y="5334"/>
                  </a:cubicBezTo>
                  <a:cubicBezTo>
                    <a:pt x="6932" y="5306"/>
                    <a:pt x="6965" y="5251"/>
                    <a:pt x="6965" y="5191"/>
                  </a:cubicBezTo>
                  <a:lnTo>
                    <a:pt x="6965" y="1328"/>
                  </a:lnTo>
                  <a:cubicBezTo>
                    <a:pt x="6965" y="1276"/>
                    <a:pt x="6940" y="1227"/>
                    <a:pt x="6898" y="1197"/>
                  </a:cubicBezTo>
                  <a:close/>
                  <a:moveTo>
                    <a:pt x="1661" y="3943"/>
                  </a:moveTo>
                  <a:lnTo>
                    <a:pt x="321" y="4882"/>
                  </a:lnTo>
                  <a:lnTo>
                    <a:pt x="321" y="1411"/>
                  </a:lnTo>
                  <a:lnTo>
                    <a:pt x="1661" y="473"/>
                  </a:lnTo>
                  <a:lnTo>
                    <a:pt x="1661" y="3943"/>
                  </a:lnTo>
                  <a:lnTo>
                    <a:pt x="1661" y="3943"/>
                  </a:lnTo>
                  <a:close/>
                  <a:moveTo>
                    <a:pt x="3299" y="4877"/>
                  </a:moveTo>
                  <a:lnTo>
                    <a:pt x="2005" y="3944"/>
                  </a:lnTo>
                  <a:lnTo>
                    <a:pt x="2005" y="478"/>
                  </a:lnTo>
                  <a:lnTo>
                    <a:pt x="3299" y="1410"/>
                  </a:lnTo>
                  <a:lnTo>
                    <a:pt x="3299" y="4877"/>
                  </a:lnTo>
                  <a:close/>
                  <a:moveTo>
                    <a:pt x="4983" y="3943"/>
                  </a:moveTo>
                  <a:lnTo>
                    <a:pt x="3643" y="4882"/>
                  </a:lnTo>
                  <a:lnTo>
                    <a:pt x="3643" y="1411"/>
                  </a:lnTo>
                  <a:lnTo>
                    <a:pt x="4983" y="473"/>
                  </a:lnTo>
                  <a:lnTo>
                    <a:pt x="4983" y="3943"/>
                  </a:lnTo>
                  <a:close/>
                  <a:moveTo>
                    <a:pt x="6644" y="4879"/>
                  </a:moveTo>
                  <a:lnTo>
                    <a:pt x="5327" y="3944"/>
                  </a:lnTo>
                  <a:lnTo>
                    <a:pt x="5327" y="475"/>
                  </a:lnTo>
                  <a:lnTo>
                    <a:pt x="6644" y="1411"/>
                  </a:lnTo>
                  <a:lnTo>
                    <a:pt x="6644" y="4879"/>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文本框 6">
            <a:extLst>
              <a:ext uri="{FF2B5EF4-FFF2-40B4-BE49-F238E27FC236}">
                <a16:creationId xmlns:a16="http://schemas.microsoft.com/office/drawing/2014/main" id="{13FCD73E-692B-4FCA-ABB5-5794C405F429}"/>
              </a:ext>
            </a:extLst>
          </p:cNvPr>
          <p:cNvSpPr txBox="1"/>
          <p:nvPr/>
        </p:nvSpPr>
        <p:spPr>
          <a:xfrm>
            <a:off x="1043524" y="4032991"/>
            <a:ext cx="4148963" cy="461665"/>
          </a:xfrm>
          <a:prstGeom prst="rect">
            <a:avLst/>
          </a:prstGeom>
          <a:noFill/>
        </p:spPr>
        <p:txBody>
          <a:bodyPr wrap="square" rtlCol="0">
            <a:spAutoFit/>
          </a:bodyPr>
          <a:lstStyle/>
          <a:p>
            <a:r>
              <a:rPr lang="zh-CN" altLang="en-US" sz="2400" dirty="0">
                <a:solidFill>
                  <a:schemeClr val="accent1">
                    <a:lumMod val="75000"/>
                  </a:schemeClr>
                </a:solidFill>
              </a:rPr>
              <a:t>其中拟解决的关键问题如下：</a:t>
            </a:r>
            <a:endParaRPr lang="zh-CN" altLang="en-US" sz="2400" dirty="0"/>
          </a:p>
        </p:txBody>
      </p:sp>
      <p:sp>
        <p:nvSpPr>
          <p:cNvPr id="8" name="文本框 7">
            <a:extLst>
              <a:ext uri="{FF2B5EF4-FFF2-40B4-BE49-F238E27FC236}">
                <a16:creationId xmlns:a16="http://schemas.microsoft.com/office/drawing/2014/main" id="{41180B9B-30F8-4661-BA6E-A37CF0D53CA0}"/>
              </a:ext>
            </a:extLst>
          </p:cNvPr>
          <p:cNvSpPr txBox="1"/>
          <p:nvPr/>
        </p:nvSpPr>
        <p:spPr>
          <a:xfrm>
            <a:off x="846367" y="4811119"/>
            <a:ext cx="10188995" cy="1284006"/>
          </a:xfrm>
          <a:prstGeom prst="rect">
            <a:avLst/>
          </a:prstGeom>
          <a:noFill/>
        </p:spPr>
        <p:txBody>
          <a:bodyPr wrap="square" rtlCol="0">
            <a:spAutoFit/>
          </a:bodyPr>
          <a:lstStyle/>
          <a:p>
            <a:pPr>
              <a:lnSpc>
                <a:spcPct val="150000"/>
              </a:lnSpc>
            </a:pPr>
            <a:r>
              <a:rPr lang="zh-CN" altLang="en-US" sz="2800" dirty="0">
                <a:solidFill>
                  <a:schemeClr val="accent1">
                    <a:lumMod val="50000"/>
                  </a:schemeClr>
                </a:solidFill>
                <a:latin typeface="+mn-ea"/>
              </a:rPr>
              <a:t>（</a:t>
            </a:r>
            <a:r>
              <a:rPr lang="en-US" altLang="zh-CN" sz="2800" dirty="0">
                <a:solidFill>
                  <a:schemeClr val="accent1">
                    <a:lumMod val="50000"/>
                  </a:schemeClr>
                </a:solidFill>
                <a:latin typeface="+mn-ea"/>
              </a:rPr>
              <a:t>1</a:t>
            </a:r>
            <a:r>
              <a:rPr lang="zh-CN" altLang="en-US" sz="2800" dirty="0">
                <a:solidFill>
                  <a:schemeClr val="accent1">
                    <a:lumMod val="50000"/>
                  </a:schemeClr>
                </a:solidFill>
                <a:latin typeface="+mn-ea"/>
              </a:rPr>
              <a:t>）</a:t>
            </a:r>
            <a:r>
              <a:rPr lang="zh-CN" altLang="zh-CN" sz="2800" dirty="0">
                <a:solidFill>
                  <a:schemeClr val="accent1">
                    <a:lumMod val="50000"/>
                  </a:schemeClr>
                </a:solidFill>
                <a:latin typeface="+mn-ea"/>
              </a:rPr>
              <a:t>空化效应的强弱与分布受到诸多因素的联合影响</a:t>
            </a:r>
            <a:endParaRPr lang="en-US" altLang="zh-CN" sz="2800" dirty="0">
              <a:solidFill>
                <a:schemeClr val="accent1">
                  <a:lumMod val="50000"/>
                </a:schemeClr>
              </a:solidFill>
              <a:latin typeface="+mn-ea"/>
            </a:endParaRPr>
          </a:p>
          <a:p>
            <a:pPr>
              <a:lnSpc>
                <a:spcPct val="150000"/>
              </a:lnSpc>
            </a:pPr>
            <a:r>
              <a:rPr lang="zh-CN" altLang="en-US" sz="2800" dirty="0">
                <a:solidFill>
                  <a:schemeClr val="accent1">
                    <a:lumMod val="50000"/>
                  </a:schemeClr>
                </a:solidFill>
                <a:latin typeface="+mn-ea"/>
              </a:rPr>
              <a:t>（</a:t>
            </a:r>
            <a:r>
              <a:rPr lang="en-US" altLang="zh-CN" sz="2800" dirty="0">
                <a:solidFill>
                  <a:schemeClr val="accent1">
                    <a:lumMod val="50000"/>
                  </a:schemeClr>
                </a:solidFill>
                <a:latin typeface="+mn-ea"/>
              </a:rPr>
              <a:t>2</a:t>
            </a:r>
            <a:r>
              <a:rPr lang="zh-CN" altLang="en-US" sz="2800" dirty="0">
                <a:solidFill>
                  <a:schemeClr val="accent1">
                    <a:lumMod val="50000"/>
                  </a:schemeClr>
                </a:solidFill>
                <a:latin typeface="+mn-ea"/>
              </a:rPr>
              <a:t>）如何调控气体参数以制备性能优异的</a:t>
            </a:r>
            <a:r>
              <a:rPr lang="en-US" altLang="zh-CN" sz="2800" dirty="0">
                <a:solidFill>
                  <a:schemeClr val="accent1">
                    <a:lumMod val="50000"/>
                  </a:schemeClr>
                </a:solidFill>
                <a:latin typeface="+mn-ea"/>
              </a:rPr>
              <a:t>PEC</a:t>
            </a:r>
            <a:r>
              <a:rPr lang="zh-CN" altLang="en-US" sz="2800" dirty="0">
                <a:solidFill>
                  <a:schemeClr val="accent1">
                    <a:lumMod val="50000"/>
                  </a:schemeClr>
                </a:solidFill>
                <a:latin typeface="+mn-ea"/>
              </a:rPr>
              <a:t>传感器</a:t>
            </a:r>
            <a:endParaRPr lang="zh-CN" altLang="zh-CN" sz="2800" dirty="0">
              <a:solidFill>
                <a:schemeClr val="accent1">
                  <a:lumMod val="50000"/>
                </a:schemeClr>
              </a:solidFill>
              <a:latin typeface="+mn-ea"/>
            </a:endParaRPr>
          </a:p>
        </p:txBody>
      </p:sp>
    </p:spTree>
    <p:custDataLst>
      <p:tags r:id="rId1"/>
    </p:custDataLst>
    <p:extLst>
      <p:ext uri="{BB962C8B-B14F-4D97-AF65-F5344CB8AC3E}">
        <p14:creationId xmlns:p14="http://schemas.microsoft.com/office/powerpoint/2010/main" val="13995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实施方案</a:t>
              </a:r>
            </a:p>
          </p:txBody>
        </p:sp>
      </p:grpSp>
      <p:grpSp>
        <p:nvGrpSpPr>
          <p:cNvPr id="73" name="组合 72">
            <a:extLst>
              <a:ext uri="{FF2B5EF4-FFF2-40B4-BE49-F238E27FC236}">
                <a16:creationId xmlns:a16="http://schemas.microsoft.com/office/drawing/2014/main" id="{5EC4FDB2-0768-4399-AD64-949FC8A9B26A}"/>
              </a:ext>
            </a:extLst>
          </p:cNvPr>
          <p:cNvGrpSpPr/>
          <p:nvPr/>
        </p:nvGrpSpPr>
        <p:grpSpPr>
          <a:xfrm>
            <a:off x="716864" y="2720803"/>
            <a:ext cx="1812683" cy="2852618"/>
            <a:chOff x="971995" y="2862317"/>
            <a:chExt cx="1975744" cy="3386083"/>
          </a:xfrm>
        </p:grpSpPr>
        <p:sp>
          <p:nvSpPr>
            <p:cNvPr id="74" name="矩形 73">
              <a:extLst>
                <a:ext uri="{FF2B5EF4-FFF2-40B4-BE49-F238E27FC236}">
                  <a16:creationId xmlns:a16="http://schemas.microsoft.com/office/drawing/2014/main" id="{FFC04FCA-C509-44F5-8FEA-3DBF3F5348F9}"/>
                </a:ext>
              </a:extLst>
            </p:cNvPr>
            <p:cNvSpPr/>
            <p:nvPr/>
          </p:nvSpPr>
          <p:spPr>
            <a:xfrm>
              <a:off x="971995" y="2862317"/>
              <a:ext cx="1975744"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科技贡献大">
              <a:extLst>
                <a:ext uri="{FF2B5EF4-FFF2-40B4-BE49-F238E27FC236}">
                  <a16:creationId xmlns:a16="http://schemas.microsoft.com/office/drawing/2014/main" id="{17DA0F2F-8C7E-4667-A88B-C74E846A97F7}"/>
                </a:ext>
              </a:extLst>
            </p:cNvPr>
            <p:cNvSpPr txBox="1"/>
            <p:nvPr/>
          </p:nvSpPr>
          <p:spPr>
            <a:xfrm>
              <a:off x="1011776" y="3242954"/>
              <a:ext cx="1838952" cy="111997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en-US" altLang="zh-CN" sz="2000" b="1" dirty="0">
                  <a:solidFill>
                    <a:schemeClr val="accent1">
                      <a:lumMod val="50000"/>
                    </a:schemeClr>
                  </a:solidFill>
                  <a:latin typeface="+mn-ea"/>
                  <a:sym typeface="Arial" panose="020B0604020202020204" pitchFamily="34" charset="0"/>
                </a:rPr>
                <a:t> </a:t>
              </a:r>
              <a:r>
                <a:rPr lang="zh-CN" altLang="en-US" sz="2000" b="1" dirty="0">
                  <a:solidFill>
                    <a:schemeClr val="accent1">
                      <a:lumMod val="50000"/>
                    </a:schemeClr>
                  </a:solidFill>
                  <a:latin typeface="+mn-ea"/>
                  <a:sym typeface="Arial" panose="020B0604020202020204" pitchFamily="34" charset="0"/>
                </a:rPr>
                <a:t>搭建超声化学反应平台。</a:t>
              </a:r>
            </a:p>
          </p:txBody>
        </p:sp>
      </p:grpSp>
      <p:sp>
        <p:nvSpPr>
          <p:cNvPr id="77" name="燕尾形">
            <a:extLst>
              <a:ext uri="{FF2B5EF4-FFF2-40B4-BE49-F238E27FC236}">
                <a16:creationId xmlns:a16="http://schemas.microsoft.com/office/drawing/2014/main" id="{96CF2077-2496-4238-9328-51F9B7F8864E}"/>
              </a:ext>
            </a:extLst>
          </p:cNvPr>
          <p:cNvSpPr/>
          <p:nvPr/>
        </p:nvSpPr>
        <p:spPr>
          <a:xfrm>
            <a:off x="440943"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图标">
            <a:extLst>
              <a:ext uri="{FF2B5EF4-FFF2-40B4-BE49-F238E27FC236}">
                <a16:creationId xmlns:a16="http://schemas.microsoft.com/office/drawing/2014/main" id="{97067EAD-42E8-4766-9E71-A2BEBFF95DC9}"/>
              </a:ext>
            </a:extLst>
          </p:cNvPr>
          <p:cNvSpPr>
            <a:spLocks noChangeAspect="1"/>
          </p:cNvSpPr>
          <p:nvPr/>
        </p:nvSpPr>
        <p:spPr bwMode="auto">
          <a:xfrm flipH="1">
            <a:off x="1352371"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5" name="组合 84">
            <a:extLst>
              <a:ext uri="{FF2B5EF4-FFF2-40B4-BE49-F238E27FC236}">
                <a16:creationId xmlns:a16="http://schemas.microsoft.com/office/drawing/2014/main" id="{9CFB72F1-D561-4AAA-9284-4583EEB2D465}"/>
              </a:ext>
            </a:extLst>
          </p:cNvPr>
          <p:cNvGrpSpPr/>
          <p:nvPr/>
        </p:nvGrpSpPr>
        <p:grpSpPr>
          <a:xfrm>
            <a:off x="2926806" y="2720803"/>
            <a:ext cx="1895565" cy="2852618"/>
            <a:chOff x="962911" y="2862317"/>
            <a:chExt cx="2077297" cy="3386083"/>
          </a:xfrm>
        </p:grpSpPr>
        <p:sp>
          <p:nvSpPr>
            <p:cNvPr id="86" name="矩形 85">
              <a:extLst>
                <a:ext uri="{FF2B5EF4-FFF2-40B4-BE49-F238E27FC236}">
                  <a16:creationId xmlns:a16="http://schemas.microsoft.com/office/drawing/2014/main" id="{7C452483-0646-4332-9CA8-DEE25A769D29}"/>
                </a:ext>
              </a:extLst>
            </p:cNvPr>
            <p:cNvSpPr/>
            <p:nvPr/>
          </p:nvSpPr>
          <p:spPr>
            <a:xfrm>
              <a:off x="962911" y="2862317"/>
              <a:ext cx="2077297"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科技贡献大">
              <a:extLst>
                <a:ext uri="{FF2B5EF4-FFF2-40B4-BE49-F238E27FC236}">
                  <a16:creationId xmlns:a16="http://schemas.microsoft.com/office/drawing/2014/main" id="{E939A3CB-EE9A-4365-87FA-348A2F3EACE2}"/>
                </a:ext>
              </a:extLst>
            </p:cNvPr>
            <p:cNvSpPr txBox="1"/>
            <p:nvPr/>
          </p:nvSpPr>
          <p:spPr>
            <a:xfrm>
              <a:off x="962911" y="3242954"/>
              <a:ext cx="2033817" cy="166797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zh-CN" altLang="en-US" sz="2000" b="1" dirty="0">
                  <a:solidFill>
                    <a:schemeClr val="accent1">
                      <a:lumMod val="50000"/>
                    </a:schemeClr>
                  </a:solidFill>
                  <a:latin typeface="+mn-ea"/>
                </a:rPr>
                <a:t>不同曝气条件下，空化强度的研究</a:t>
              </a:r>
            </a:p>
          </p:txBody>
        </p:sp>
      </p:grpSp>
      <p:sp>
        <p:nvSpPr>
          <p:cNvPr id="89" name="燕尾形">
            <a:extLst>
              <a:ext uri="{FF2B5EF4-FFF2-40B4-BE49-F238E27FC236}">
                <a16:creationId xmlns:a16="http://schemas.microsoft.com/office/drawing/2014/main" id="{FEFF9BF0-7B9A-49F0-8E17-D0DEEAA84E8B}"/>
              </a:ext>
            </a:extLst>
          </p:cNvPr>
          <p:cNvSpPr/>
          <p:nvPr/>
        </p:nvSpPr>
        <p:spPr>
          <a:xfrm>
            <a:off x="2659218"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2</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图标">
            <a:extLst>
              <a:ext uri="{FF2B5EF4-FFF2-40B4-BE49-F238E27FC236}">
                <a16:creationId xmlns:a16="http://schemas.microsoft.com/office/drawing/2014/main" id="{8DEA6E67-2C5B-40AB-9F06-F86294DC926E}"/>
              </a:ext>
            </a:extLst>
          </p:cNvPr>
          <p:cNvSpPr>
            <a:spLocks noChangeAspect="1"/>
          </p:cNvSpPr>
          <p:nvPr/>
        </p:nvSpPr>
        <p:spPr bwMode="auto">
          <a:xfrm flipH="1">
            <a:off x="3570646"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1" name="组合 90">
            <a:extLst>
              <a:ext uri="{FF2B5EF4-FFF2-40B4-BE49-F238E27FC236}">
                <a16:creationId xmlns:a16="http://schemas.microsoft.com/office/drawing/2014/main" id="{DEC4717E-DBCC-425A-B687-0BF35ACB5745}"/>
              </a:ext>
            </a:extLst>
          </p:cNvPr>
          <p:cNvGrpSpPr/>
          <p:nvPr/>
        </p:nvGrpSpPr>
        <p:grpSpPr>
          <a:xfrm>
            <a:off x="5145080" y="2720803"/>
            <a:ext cx="1827737" cy="2852618"/>
            <a:chOff x="962911" y="2862317"/>
            <a:chExt cx="1992152" cy="3386083"/>
          </a:xfrm>
        </p:grpSpPr>
        <p:sp>
          <p:nvSpPr>
            <p:cNvPr id="92" name="矩形 91">
              <a:extLst>
                <a:ext uri="{FF2B5EF4-FFF2-40B4-BE49-F238E27FC236}">
                  <a16:creationId xmlns:a16="http://schemas.microsoft.com/office/drawing/2014/main" id="{C238CDB3-F31E-407A-87A1-E7B23EF32D55}"/>
                </a:ext>
              </a:extLst>
            </p:cNvPr>
            <p:cNvSpPr/>
            <p:nvPr/>
          </p:nvSpPr>
          <p:spPr>
            <a:xfrm>
              <a:off x="962911" y="2862317"/>
              <a:ext cx="1984829"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科技贡献大">
              <a:extLst>
                <a:ext uri="{FF2B5EF4-FFF2-40B4-BE49-F238E27FC236}">
                  <a16:creationId xmlns:a16="http://schemas.microsoft.com/office/drawing/2014/main" id="{76364E5C-591A-4832-B28C-070714C0D0C7}"/>
                </a:ext>
              </a:extLst>
            </p:cNvPr>
            <p:cNvSpPr txBox="1"/>
            <p:nvPr/>
          </p:nvSpPr>
          <p:spPr>
            <a:xfrm>
              <a:off x="1011777" y="3242954"/>
              <a:ext cx="1943286" cy="221597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zh-CN" altLang="en-US" sz="2000" b="1" dirty="0">
                  <a:solidFill>
                    <a:schemeClr val="accent1">
                      <a:lumMod val="50000"/>
                    </a:schemeClr>
                  </a:solidFill>
                  <a:latin typeface="+mn-ea"/>
                </a:rPr>
                <a:t>不同曝气条件下和超声参数下，纳米材料形成机制研究</a:t>
              </a:r>
              <a:endParaRPr lang="zh-CN" altLang="en-US" sz="2000" b="1" dirty="0">
                <a:solidFill>
                  <a:schemeClr val="accent1">
                    <a:lumMod val="50000"/>
                  </a:schemeClr>
                </a:solidFill>
                <a:latin typeface="+mn-ea"/>
                <a:sym typeface="Arial" panose="020B0604020202020204" pitchFamily="34" charset="0"/>
              </a:endParaRPr>
            </a:p>
          </p:txBody>
        </p:sp>
      </p:grpSp>
      <p:sp>
        <p:nvSpPr>
          <p:cNvPr id="95" name="燕尾形">
            <a:extLst>
              <a:ext uri="{FF2B5EF4-FFF2-40B4-BE49-F238E27FC236}">
                <a16:creationId xmlns:a16="http://schemas.microsoft.com/office/drawing/2014/main" id="{DF56A629-E233-40B5-AD4C-505D89DEEE3B}"/>
              </a:ext>
            </a:extLst>
          </p:cNvPr>
          <p:cNvSpPr/>
          <p:nvPr/>
        </p:nvSpPr>
        <p:spPr>
          <a:xfrm>
            <a:off x="4877493"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3</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图标">
            <a:extLst>
              <a:ext uri="{FF2B5EF4-FFF2-40B4-BE49-F238E27FC236}">
                <a16:creationId xmlns:a16="http://schemas.microsoft.com/office/drawing/2014/main" id="{AB93BB4D-464B-49AF-BD85-0409BB4C48CA}"/>
              </a:ext>
            </a:extLst>
          </p:cNvPr>
          <p:cNvSpPr>
            <a:spLocks noChangeAspect="1"/>
          </p:cNvSpPr>
          <p:nvPr/>
        </p:nvSpPr>
        <p:spPr bwMode="auto">
          <a:xfrm flipH="1">
            <a:off x="5788921"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7" name="组合 96">
            <a:extLst>
              <a:ext uri="{FF2B5EF4-FFF2-40B4-BE49-F238E27FC236}">
                <a16:creationId xmlns:a16="http://schemas.microsoft.com/office/drawing/2014/main" id="{311F13F4-2816-4F88-BCA7-54DA8FC66838}"/>
              </a:ext>
            </a:extLst>
          </p:cNvPr>
          <p:cNvGrpSpPr/>
          <p:nvPr/>
        </p:nvGrpSpPr>
        <p:grpSpPr>
          <a:xfrm>
            <a:off x="7348302" y="2714471"/>
            <a:ext cx="1821016" cy="2852618"/>
            <a:chOff x="962911" y="2862317"/>
            <a:chExt cx="1984827" cy="3386083"/>
          </a:xfrm>
        </p:grpSpPr>
        <p:sp>
          <p:nvSpPr>
            <p:cNvPr id="98" name="矩形 97">
              <a:extLst>
                <a:ext uri="{FF2B5EF4-FFF2-40B4-BE49-F238E27FC236}">
                  <a16:creationId xmlns:a16="http://schemas.microsoft.com/office/drawing/2014/main" id="{2F50863B-A460-4AE5-B8C4-22B68E8091F6}"/>
                </a:ext>
              </a:extLst>
            </p:cNvPr>
            <p:cNvSpPr/>
            <p:nvPr/>
          </p:nvSpPr>
          <p:spPr>
            <a:xfrm>
              <a:off x="962911" y="2862317"/>
              <a:ext cx="1984827"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科技贡献大">
              <a:extLst>
                <a:ext uri="{FF2B5EF4-FFF2-40B4-BE49-F238E27FC236}">
                  <a16:creationId xmlns:a16="http://schemas.microsoft.com/office/drawing/2014/main" id="{E66F4973-6DD0-4C65-9FF8-19E198F2EB9D}"/>
                </a:ext>
              </a:extLst>
            </p:cNvPr>
            <p:cNvSpPr txBox="1"/>
            <p:nvPr/>
          </p:nvSpPr>
          <p:spPr>
            <a:xfrm>
              <a:off x="970234" y="3251478"/>
              <a:ext cx="1977504" cy="166797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zh-CN" altLang="en-US" sz="2000" b="1" dirty="0">
                  <a:solidFill>
                    <a:schemeClr val="accent1">
                      <a:lumMod val="50000"/>
                    </a:schemeClr>
                  </a:solidFill>
                  <a:latin typeface="+mn-ea"/>
                </a:rPr>
                <a:t>不同纳米结构的</a:t>
              </a:r>
              <a:r>
                <a:rPr lang="en-US" altLang="zh-CN" sz="2000" b="1" dirty="0">
                  <a:solidFill>
                    <a:schemeClr val="accent1">
                      <a:lumMod val="50000"/>
                    </a:schemeClr>
                  </a:solidFill>
                  <a:latin typeface="+mn-ea"/>
                </a:rPr>
                <a:t>PEC</a:t>
              </a:r>
              <a:r>
                <a:rPr lang="zh-CN" altLang="en-US" sz="2000" b="1" dirty="0">
                  <a:solidFill>
                    <a:schemeClr val="accent1">
                      <a:lumMod val="50000"/>
                    </a:schemeClr>
                  </a:solidFill>
                  <a:latin typeface="+mn-ea"/>
                </a:rPr>
                <a:t>传感器的性能研究</a:t>
              </a:r>
            </a:p>
          </p:txBody>
        </p:sp>
      </p:grpSp>
      <p:sp>
        <p:nvSpPr>
          <p:cNvPr id="101" name="燕尾形">
            <a:extLst>
              <a:ext uri="{FF2B5EF4-FFF2-40B4-BE49-F238E27FC236}">
                <a16:creationId xmlns:a16="http://schemas.microsoft.com/office/drawing/2014/main" id="{AC6F70D2-21B5-4BA8-93D4-61178BA7A8A1}"/>
              </a:ext>
            </a:extLst>
          </p:cNvPr>
          <p:cNvSpPr/>
          <p:nvPr/>
        </p:nvSpPr>
        <p:spPr>
          <a:xfrm>
            <a:off x="7080715" y="2534471"/>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4</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图标">
            <a:extLst>
              <a:ext uri="{FF2B5EF4-FFF2-40B4-BE49-F238E27FC236}">
                <a16:creationId xmlns:a16="http://schemas.microsoft.com/office/drawing/2014/main" id="{04EC1F86-B9F8-419F-932B-277402BAF203}"/>
              </a:ext>
            </a:extLst>
          </p:cNvPr>
          <p:cNvSpPr>
            <a:spLocks noChangeAspect="1"/>
          </p:cNvSpPr>
          <p:nvPr/>
        </p:nvSpPr>
        <p:spPr bwMode="auto">
          <a:xfrm flipH="1">
            <a:off x="7992143" y="1388734"/>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3" name="组合 102">
            <a:extLst>
              <a:ext uri="{FF2B5EF4-FFF2-40B4-BE49-F238E27FC236}">
                <a16:creationId xmlns:a16="http://schemas.microsoft.com/office/drawing/2014/main" id="{677767F8-3BD4-494B-96FA-9D692C220E88}"/>
              </a:ext>
            </a:extLst>
          </p:cNvPr>
          <p:cNvGrpSpPr/>
          <p:nvPr/>
        </p:nvGrpSpPr>
        <p:grpSpPr>
          <a:xfrm>
            <a:off x="9558242" y="2714471"/>
            <a:ext cx="1916894" cy="2852618"/>
            <a:chOff x="962911" y="2862317"/>
            <a:chExt cx="2089330" cy="3386083"/>
          </a:xfrm>
        </p:grpSpPr>
        <p:sp>
          <p:nvSpPr>
            <p:cNvPr id="104" name="矩形 103">
              <a:extLst>
                <a:ext uri="{FF2B5EF4-FFF2-40B4-BE49-F238E27FC236}">
                  <a16:creationId xmlns:a16="http://schemas.microsoft.com/office/drawing/2014/main" id="{F6396A99-7BFD-4CA5-83DE-9E5FE45A0518}"/>
                </a:ext>
              </a:extLst>
            </p:cNvPr>
            <p:cNvSpPr/>
            <p:nvPr/>
          </p:nvSpPr>
          <p:spPr>
            <a:xfrm>
              <a:off x="962911" y="2862317"/>
              <a:ext cx="1984829"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科技贡献大">
              <a:extLst>
                <a:ext uri="{FF2B5EF4-FFF2-40B4-BE49-F238E27FC236}">
                  <a16:creationId xmlns:a16="http://schemas.microsoft.com/office/drawing/2014/main" id="{B9569582-1D17-4D90-893C-06625541044D}"/>
                </a:ext>
              </a:extLst>
            </p:cNvPr>
            <p:cNvSpPr txBox="1"/>
            <p:nvPr/>
          </p:nvSpPr>
          <p:spPr>
            <a:xfrm>
              <a:off x="965274" y="3251478"/>
              <a:ext cx="2086967" cy="157093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accent1">
                      <a:lumMod val="50000"/>
                    </a:schemeClr>
                  </a:solidFill>
                  <a:latin typeface="+mn-ea"/>
                </a:rPr>
                <a:t>  </a:t>
              </a:r>
              <a:r>
                <a:rPr lang="zh-CN" altLang="en-US" sz="2000" b="1" dirty="0">
                  <a:solidFill>
                    <a:schemeClr val="accent1">
                      <a:lumMod val="50000"/>
                    </a:schemeClr>
                  </a:solidFill>
                  <a:latin typeface="+mn-ea"/>
                </a:rPr>
                <a:t>建立“曝气</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空化</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结构</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性能”之间的内在联系。</a:t>
              </a:r>
            </a:p>
          </p:txBody>
        </p:sp>
      </p:grpSp>
      <p:sp>
        <p:nvSpPr>
          <p:cNvPr id="107" name="燕尾形">
            <a:extLst>
              <a:ext uri="{FF2B5EF4-FFF2-40B4-BE49-F238E27FC236}">
                <a16:creationId xmlns:a16="http://schemas.microsoft.com/office/drawing/2014/main" id="{E2D7455D-CBFE-4F1B-816E-80E5CBB815A4}"/>
              </a:ext>
            </a:extLst>
          </p:cNvPr>
          <p:cNvSpPr/>
          <p:nvPr/>
        </p:nvSpPr>
        <p:spPr>
          <a:xfrm>
            <a:off x="9290655" y="2534471"/>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5</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图标">
            <a:extLst>
              <a:ext uri="{FF2B5EF4-FFF2-40B4-BE49-F238E27FC236}">
                <a16:creationId xmlns:a16="http://schemas.microsoft.com/office/drawing/2014/main" id="{BA07CC29-0C4D-4D77-AE1E-C26216D6EE5A}"/>
              </a:ext>
            </a:extLst>
          </p:cNvPr>
          <p:cNvSpPr>
            <a:spLocks noChangeAspect="1"/>
          </p:cNvSpPr>
          <p:nvPr/>
        </p:nvSpPr>
        <p:spPr bwMode="auto">
          <a:xfrm flipH="1">
            <a:off x="10202083" y="1388734"/>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5390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anim calcmode="lin" valueType="num">
                                      <p:cBhvr>
                                        <p:cTn id="8" dur="750" fill="hold"/>
                                        <p:tgtEl>
                                          <p:spTgt spid="78"/>
                                        </p:tgtEl>
                                        <p:attrNameLst>
                                          <p:attrName>ppt_x</p:attrName>
                                        </p:attrNameLst>
                                      </p:cBhvr>
                                      <p:tavLst>
                                        <p:tav tm="0">
                                          <p:val>
                                            <p:strVal val="#ppt_x"/>
                                          </p:val>
                                        </p:tav>
                                        <p:tav tm="100000">
                                          <p:val>
                                            <p:strVal val="#ppt_x"/>
                                          </p:val>
                                        </p:tav>
                                      </p:tavLst>
                                    </p:anim>
                                    <p:anim calcmode="lin" valueType="num">
                                      <p:cBhvr>
                                        <p:cTn id="9" dur="750" fill="hold"/>
                                        <p:tgtEl>
                                          <p:spTgt spid="7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80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750"/>
                                        <p:tgtEl>
                                          <p:spTgt spid="77"/>
                                        </p:tgtEl>
                                      </p:cBhvr>
                                    </p:animEffect>
                                  </p:childTnLst>
                                </p:cTn>
                              </p:par>
                              <p:par>
                                <p:cTn id="13" presetID="12" presetClass="entr" presetSubtype="1" fill="hold" nodeType="withEffect">
                                  <p:stCondLst>
                                    <p:cond delay="1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750"/>
                                        <p:tgtEl>
                                          <p:spTgt spid="73"/>
                                        </p:tgtEl>
                                        <p:attrNameLst>
                                          <p:attrName>ppt_y</p:attrName>
                                        </p:attrNameLst>
                                      </p:cBhvr>
                                      <p:tavLst>
                                        <p:tav tm="0">
                                          <p:val>
                                            <p:strVal val="#ppt_y-#ppt_h*1.125000"/>
                                          </p:val>
                                        </p:tav>
                                        <p:tav tm="100000">
                                          <p:val>
                                            <p:strVal val="#ppt_y"/>
                                          </p:val>
                                        </p:tav>
                                      </p:tavLst>
                                    </p:anim>
                                    <p:animEffect transition="in" filter="wipe(down)">
                                      <p:cBhvr>
                                        <p:cTn id="16" dur="750"/>
                                        <p:tgtEl>
                                          <p:spTgt spid="73"/>
                                        </p:tgtEl>
                                      </p:cBhvr>
                                    </p:animEffect>
                                  </p:childTnLst>
                                </p:cTn>
                              </p:par>
                              <p:par>
                                <p:cTn id="17" presetID="42" presetClass="entr" presetSubtype="0" fill="hold" grpId="0" nodeType="withEffect">
                                  <p:stCondLst>
                                    <p:cond delay="40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750"/>
                                        <p:tgtEl>
                                          <p:spTgt spid="96"/>
                                        </p:tgtEl>
                                      </p:cBhvr>
                                    </p:animEffect>
                                    <p:anim calcmode="lin" valueType="num">
                                      <p:cBhvr>
                                        <p:cTn id="20" dur="750" fill="hold"/>
                                        <p:tgtEl>
                                          <p:spTgt spid="96"/>
                                        </p:tgtEl>
                                        <p:attrNameLst>
                                          <p:attrName>ppt_x</p:attrName>
                                        </p:attrNameLst>
                                      </p:cBhvr>
                                      <p:tavLst>
                                        <p:tav tm="0">
                                          <p:val>
                                            <p:strVal val="#ppt_x"/>
                                          </p:val>
                                        </p:tav>
                                        <p:tav tm="100000">
                                          <p:val>
                                            <p:strVal val="#ppt_x"/>
                                          </p:val>
                                        </p:tav>
                                      </p:tavLst>
                                    </p:anim>
                                    <p:anim calcmode="lin" valueType="num">
                                      <p:cBhvr>
                                        <p:cTn id="21" dur="75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40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750"/>
                                        <p:tgtEl>
                                          <p:spTgt spid="90"/>
                                        </p:tgtEl>
                                      </p:cBhvr>
                                    </p:animEffect>
                                    <p:anim calcmode="lin" valueType="num">
                                      <p:cBhvr>
                                        <p:cTn id="25" dur="750" fill="hold"/>
                                        <p:tgtEl>
                                          <p:spTgt spid="90"/>
                                        </p:tgtEl>
                                        <p:attrNameLst>
                                          <p:attrName>ppt_x</p:attrName>
                                        </p:attrNameLst>
                                      </p:cBhvr>
                                      <p:tavLst>
                                        <p:tav tm="0">
                                          <p:val>
                                            <p:strVal val="#ppt_x"/>
                                          </p:val>
                                        </p:tav>
                                        <p:tav tm="100000">
                                          <p:val>
                                            <p:strVal val="#ppt_x"/>
                                          </p:val>
                                        </p:tav>
                                      </p:tavLst>
                                    </p:anim>
                                    <p:anim calcmode="lin" valueType="num">
                                      <p:cBhvr>
                                        <p:cTn id="26" dur="750" fill="hold"/>
                                        <p:tgtEl>
                                          <p:spTgt spid="90"/>
                                        </p:tgtEl>
                                        <p:attrNameLst>
                                          <p:attrName>ppt_y</p:attrName>
                                        </p:attrNameLst>
                                      </p:cBhvr>
                                      <p:tavLst>
                                        <p:tav tm="0">
                                          <p:val>
                                            <p:strVal val="#ppt_y+.1"/>
                                          </p:val>
                                        </p:tav>
                                        <p:tav tm="100000">
                                          <p:val>
                                            <p:strVal val="#ppt_y"/>
                                          </p:val>
                                        </p:tav>
                                      </p:tavLst>
                                    </p:anim>
                                  </p:childTnLst>
                                </p:cTn>
                              </p:par>
                              <p:par>
                                <p:cTn id="27" presetID="22" presetClass="entr" presetSubtype="8" fill="hold" grpId="0" nodeType="withEffect">
                                  <p:stCondLst>
                                    <p:cond delay="800"/>
                                  </p:stCondLst>
                                  <p:childTnLst>
                                    <p:set>
                                      <p:cBhvr>
                                        <p:cTn id="28" dur="1" fill="hold">
                                          <p:stCondLst>
                                            <p:cond delay="0"/>
                                          </p:stCondLst>
                                        </p:cTn>
                                        <p:tgtEl>
                                          <p:spTgt spid="89"/>
                                        </p:tgtEl>
                                        <p:attrNameLst>
                                          <p:attrName>style.visibility</p:attrName>
                                        </p:attrNameLst>
                                      </p:cBhvr>
                                      <p:to>
                                        <p:strVal val="visible"/>
                                      </p:to>
                                    </p:set>
                                    <p:animEffect transition="in" filter="wipe(left)">
                                      <p:cBhvr>
                                        <p:cTn id="29" dur="750"/>
                                        <p:tgtEl>
                                          <p:spTgt spid="89"/>
                                        </p:tgtEl>
                                      </p:cBhvr>
                                    </p:animEffect>
                                  </p:childTnLst>
                                </p:cTn>
                              </p:par>
                              <p:par>
                                <p:cTn id="30" presetID="12" presetClass="entr" presetSubtype="1" fill="hold" nodeType="withEffect">
                                  <p:stCondLst>
                                    <p:cond delay="120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750"/>
                                        <p:tgtEl>
                                          <p:spTgt spid="85"/>
                                        </p:tgtEl>
                                        <p:attrNameLst>
                                          <p:attrName>ppt_y</p:attrName>
                                        </p:attrNameLst>
                                      </p:cBhvr>
                                      <p:tavLst>
                                        <p:tav tm="0">
                                          <p:val>
                                            <p:strVal val="#ppt_y-#ppt_h*1.125000"/>
                                          </p:val>
                                        </p:tav>
                                        <p:tav tm="100000">
                                          <p:val>
                                            <p:strVal val="#ppt_y"/>
                                          </p:val>
                                        </p:tav>
                                      </p:tavLst>
                                    </p:anim>
                                    <p:animEffect transition="in" filter="wipe(down)">
                                      <p:cBhvr>
                                        <p:cTn id="33" dur="750"/>
                                        <p:tgtEl>
                                          <p:spTgt spid="85"/>
                                        </p:tgtEl>
                                      </p:cBhvr>
                                    </p:animEffect>
                                  </p:childTnLst>
                                </p:cTn>
                              </p:par>
                              <p:par>
                                <p:cTn id="34" presetID="22" presetClass="entr" presetSubtype="8" fill="hold" grpId="0" nodeType="withEffect">
                                  <p:stCondLst>
                                    <p:cond delay="80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750"/>
                                        <p:tgtEl>
                                          <p:spTgt spid="95"/>
                                        </p:tgtEl>
                                      </p:cBhvr>
                                    </p:animEffect>
                                  </p:childTnLst>
                                </p:cTn>
                              </p:par>
                              <p:par>
                                <p:cTn id="37" presetID="12" presetClass="entr" presetSubtype="1" fill="hold" nodeType="withEffect">
                                  <p:stCondLst>
                                    <p:cond delay="1200"/>
                                  </p:stCondLst>
                                  <p:childTnLst>
                                    <p:set>
                                      <p:cBhvr>
                                        <p:cTn id="38" dur="1" fill="hold">
                                          <p:stCondLst>
                                            <p:cond delay="0"/>
                                          </p:stCondLst>
                                        </p:cTn>
                                        <p:tgtEl>
                                          <p:spTgt spid="91"/>
                                        </p:tgtEl>
                                        <p:attrNameLst>
                                          <p:attrName>style.visibility</p:attrName>
                                        </p:attrNameLst>
                                      </p:cBhvr>
                                      <p:to>
                                        <p:strVal val="visible"/>
                                      </p:to>
                                    </p:set>
                                    <p:anim calcmode="lin" valueType="num">
                                      <p:cBhvr additive="base">
                                        <p:cTn id="39" dur="750"/>
                                        <p:tgtEl>
                                          <p:spTgt spid="91"/>
                                        </p:tgtEl>
                                        <p:attrNameLst>
                                          <p:attrName>ppt_y</p:attrName>
                                        </p:attrNameLst>
                                      </p:cBhvr>
                                      <p:tavLst>
                                        <p:tav tm="0">
                                          <p:val>
                                            <p:strVal val="#ppt_y-#ppt_h*1.125000"/>
                                          </p:val>
                                        </p:tav>
                                        <p:tav tm="100000">
                                          <p:val>
                                            <p:strVal val="#ppt_y"/>
                                          </p:val>
                                        </p:tav>
                                      </p:tavLst>
                                    </p:anim>
                                    <p:animEffect transition="in" filter="wipe(down)">
                                      <p:cBhvr>
                                        <p:cTn id="40" dur="750"/>
                                        <p:tgtEl>
                                          <p:spTgt spid="91"/>
                                        </p:tgtEl>
                                      </p:cBhvr>
                                    </p:animEffect>
                                  </p:childTnLst>
                                </p:cTn>
                              </p:par>
                              <p:par>
                                <p:cTn id="41" presetID="42" presetClass="entr" presetSubtype="0" fill="hold" grpId="0" nodeType="withEffect">
                                  <p:stCondLst>
                                    <p:cond delay="40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750"/>
                                        <p:tgtEl>
                                          <p:spTgt spid="102"/>
                                        </p:tgtEl>
                                      </p:cBhvr>
                                    </p:animEffect>
                                    <p:anim calcmode="lin" valueType="num">
                                      <p:cBhvr>
                                        <p:cTn id="44" dur="750" fill="hold"/>
                                        <p:tgtEl>
                                          <p:spTgt spid="102"/>
                                        </p:tgtEl>
                                        <p:attrNameLst>
                                          <p:attrName>ppt_x</p:attrName>
                                        </p:attrNameLst>
                                      </p:cBhvr>
                                      <p:tavLst>
                                        <p:tav tm="0">
                                          <p:val>
                                            <p:strVal val="#ppt_x"/>
                                          </p:val>
                                        </p:tav>
                                        <p:tav tm="100000">
                                          <p:val>
                                            <p:strVal val="#ppt_x"/>
                                          </p:val>
                                        </p:tav>
                                      </p:tavLst>
                                    </p:anim>
                                    <p:anim calcmode="lin" valueType="num">
                                      <p:cBhvr>
                                        <p:cTn id="45" dur="750" fill="hold"/>
                                        <p:tgtEl>
                                          <p:spTgt spid="102"/>
                                        </p:tgtEl>
                                        <p:attrNameLst>
                                          <p:attrName>ppt_y</p:attrName>
                                        </p:attrNameLst>
                                      </p:cBhvr>
                                      <p:tavLst>
                                        <p:tav tm="0">
                                          <p:val>
                                            <p:strVal val="#ppt_y+.1"/>
                                          </p:val>
                                        </p:tav>
                                        <p:tav tm="100000">
                                          <p:val>
                                            <p:strVal val="#ppt_y"/>
                                          </p:val>
                                        </p:tav>
                                      </p:tavLst>
                                    </p:anim>
                                  </p:childTnLst>
                                </p:cTn>
                              </p:par>
                              <p:par>
                                <p:cTn id="46" presetID="22" presetClass="entr" presetSubtype="8" fill="hold" grpId="0" nodeType="withEffect">
                                  <p:stCondLst>
                                    <p:cond delay="800"/>
                                  </p:stCondLst>
                                  <p:childTnLst>
                                    <p:set>
                                      <p:cBhvr>
                                        <p:cTn id="47" dur="1" fill="hold">
                                          <p:stCondLst>
                                            <p:cond delay="0"/>
                                          </p:stCondLst>
                                        </p:cTn>
                                        <p:tgtEl>
                                          <p:spTgt spid="101"/>
                                        </p:tgtEl>
                                        <p:attrNameLst>
                                          <p:attrName>style.visibility</p:attrName>
                                        </p:attrNameLst>
                                      </p:cBhvr>
                                      <p:to>
                                        <p:strVal val="visible"/>
                                      </p:to>
                                    </p:set>
                                    <p:animEffect transition="in" filter="wipe(left)">
                                      <p:cBhvr>
                                        <p:cTn id="48" dur="750"/>
                                        <p:tgtEl>
                                          <p:spTgt spid="101"/>
                                        </p:tgtEl>
                                      </p:cBhvr>
                                    </p:animEffect>
                                  </p:childTnLst>
                                </p:cTn>
                              </p:par>
                              <p:par>
                                <p:cTn id="49" presetID="12" presetClass="entr" presetSubtype="1" fill="hold" nodeType="withEffect">
                                  <p:stCondLst>
                                    <p:cond delay="120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p:tgtEl>
                                          <p:spTgt spid="97"/>
                                        </p:tgtEl>
                                        <p:attrNameLst>
                                          <p:attrName>ppt_y</p:attrName>
                                        </p:attrNameLst>
                                      </p:cBhvr>
                                      <p:tavLst>
                                        <p:tav tm="0">
                                          <p:val>
                                            <p:strVal val="#ppt_y-#ppt_h*1.125000"/>
                                          </p:val>
                                        </p:tav>
                                        <p:tav tm="100000">
                                          <p:val>
                                            <p:strVal val="#ppt_y"/>
                                          </p:val>
                                        </p:tav>
                                      </p:tavLst>
                                    </p:anim>
                                    <p:animEffect transition="in" filter="wipe(down)">
                                      <p:cBhvr>
                                        <p:cTn id="52" dur="750"/>
                                        <p:tgtEl>
                                          <p:spTgt spid="97"/>
                                        </p:tgtEl>
                                      </p:cBhvr>
                                    </p:animEffect>
                                  </p:childTnLst>
                                </p:cTn>
                              </p:par>
                              <p:par>
                                <p:cTn id="53" presetID="42" presetClass="entr" presetSubtype="0" fill="hold" grpId="0" nodeType="withEffect">
                                  <p:stCondLst>
                                    <p:cond delay="40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750"/>
                                        <p:tgtEl>
                                          <p:spTgt spid="108"/>
                                        </p:tgtEl>
                                      </p:cBhvr>
                                    </p:animEffect>
                                    <p:anim calcmode="lin" valueType="num">
                                      <p:cBhvr>
                                        <p:cTn id="56" dur="750" fill="hold"/>
                                        <p:tgtEl>
                                          <p:spTgt spid="108"/>
                                        </p:tgtEl>
                                        <p:attrNameLst>
                                          <p:attrName>ppt_x</p:attrName>
                                        </p:attrNameLst>
                                      </p:cBhvr>
                                      <p:tavLst>
                                        <p:tav tm="0">
                                          <p:val>
                                            <p:strVal val="#ppt_x"/>
                                          </p:val>
                                        </p:tav>
                                        <p:tav tm="100000">
                                          <p:val>
                                            <p:strVal val="#ppt_x"/>
                                          </p:val>
                                        </p:tav>
                                      </p:tavLst>
                                    </p:anim>
                                    <p:anim calcmode="lin" valueType="num">
                                      <p:cBhvr>
                                        <p:cTn id="57" dur="750" fill="hold"/>
                                        <p:tgtEl>
                                          <p:spTgt spid="108"/>
                                        </p:tgtEl>
                                        <p:attrNameLst>
                                          <p:attrName>ppt_y</p:attrName>
                                        </p:attrNameLst>
                                      </p:cBhvr>
                                      <p:tavLst>
                                        <p:tav tm="0">
                                          <p:val>
                                            <p:strVal val="#ppt_y+.1"/>
                                          </p:val>
                                        </p:tav>
                                        <p:tav tm="100000">
                                          <p:val>
                                            <p:strVal val="#ppt_y"/>
                                          </p:val>
                                        </p:tav>
                                      </p:tavLst>
                                    </p:anim>
                                  </p:childTnLst>
                                </p:cTn>
                              </p:par>
                              <p:par>
                                <p:cTn id="58" presetID="22" presetClass="entr" presetSubtype="8" fill="hold" grpId="0" nodeType="withEffect">
                                  <p:stCondLst>
                                    <p:cond delay="800"/>
                                  </p:stCondLst>
                                  <p:childTnLst>
                                    <p:set>
                                      <p:cBhvr>
                                        <p:cTn id="59" dur="1" fill="hold">
                                          <p:stCondLst>
                                            <p:cond delay="0"/>
                                          </p:stCondLst>
                                        </p:cTn>
                                        <p:tgtEl>
                                          <p:spTgt spid="107"/>
                                        </p:tgtEl>
                                        <p:attrNameLst>
                                          <p:attrName>style.visibility</p:attrName>
                                        </p:attrNameLst>
                                      </p:cBhvr>
                                      <p:to>
                                        <p:strVal val="visible"/>
                                      </p:to>
                                    </p:set>
                                    <p:animEffect transition="in" filter="wipe(left)">
                                      <p:cBhvr>
                                        <p:cTn id="60" dur="750"/>
                                        <p:tgtEl>
                                          <p:spTgt spid="107"/>
                                        </p:tgtEl>
                                      </p:cBhvr>
                                    </p:animEffect>
                                  </p:childTnLst>
                                </p:cTn>
                              </p:par>
                              <p:par>
                                <p:cTn id="61" presetID="12" presetClass="entr" presetSubtype="1" fill="hold" nodeType="withEffect">
                                  <p:stCondLst>
                                    <p:cond delay="1200"/>
                                  </p:stCondLst>
                                  <p:childTnLst>
                                    <p:set>
                                      <p:cBhvr>
                                        <p:cTn id="62" dur="1" fill="hold">
                                          <p:stCondLst>
                                            <p:cond delay="0"/>
                                          </p:stCondLst>
                                        </p:cTn>
                                        <p:tgtEl>
                                          <p:spTgt spid="103"/>
                                        </p:tgtEl>
                                        <p:attrNameLst>
                                          <p:attrName>style.visibility</p:attrName>
                                        </p:attrNameLst>
                                      </p:cBhvr>
                                      <p:to>
                                        <p:strVal val="visible"/>
                                      </p:to>
                                    </p:set>
                                    <p:anim calcmode="lin" valueType="num">
                                      <p:cBhvr additive="base">
                                        <p:cTn id="63" dur="750"/>
                                        <p:tgtEl>
                                          <p:spTgt spid="103"/>
                                        </p:tgtEl>
                                        <p:attrNameLst>
                                          <p:attrName>ppt_y</p:attrName>
                                        </p:attrNameLst>
                                      </p:cBhvr>
                                      <p:tavLst>
                                        <p:tav tm="0">
                                          <p:val>
                                            <p:strVal val="#ppt_y-#ppt_h*1.125000"/>
                                          </p:val>
                                        </p:tav>
                                        <p:tav tm="100000">
                                          <p:val>
                                            <p:strVal val="#ppt_y"/>
                                          </p:val>
                                        </p:tav>
                                      </p:tavLst>
                                    </p:anim>
                                    <p:animEffect transition="in" filter="wipe(down)">
                                      <p:cBhvr>
                                        <p:cTn id="64" dur="7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89" grpId="0" animBg="1"/>
      <p:bldP spid="90" grpId="0" animBg="1"/>
      <p:bldP spid="95" grpId="0" animBg="1"/>
      <p:bldP spid="96" grpId="0" animBg="1"/>
      <p:bldP spid="101" grpId="0" animBg="1"/>
      <p:bldP spid="102" grpId="0" animBg="1"/>
      <p:bldP spid="107" grpId="0" animBg="1"/>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箭头">
            <a:extLst>
              <a:ext uri="{FF2B5EF4-FFF2-40B4-BE49-F238E27FC236}">
                <a16:creationId xmlns:a16="http://schemas.microsoft.com/office/drawing/2014/main" id="{2C1DF7B3-52C2-4253-BAC1-F7F918D4EDC7}"/>
              </a:ext>
            </a:extLst>
          </p:cNvPr>
          <p:cNvCxnSpPr/>
          <p:nvPr/>
        </p:nvCxnSpPr>
        <p:spPr>
          <a:xfrm>
            <a:off x="0" y="3709593"/>
            <a:ext cx="12192002" cy="0"/>
          </a:xfrm>
          <a:prstGeom prst="straightConnector1">
            <a:avLst/>
          </a:prstGeom>
          <a:ln w="101600">
            <a:solidFill>
              <a:schemeClr val="bg1">
                <a:lumMod val="65000"/>
                <a:alpha val="52941"/>
              </a:schemeClr>
            </a:solidFill>
            <a:miter lim="800000"/>
            <a:tailEnd type="arrow" w="sm" len="sm"/>
          </a:ln>
        </p:spPr>
        <p:style>
          <a:lnRef idx="1">
            <a:schemeClr val="accent1"/>
          </a:lnRef>
          <a:fillRef idx="0">
            <a:schemeClr val="accent1"/>
          </a:fillRef>
          <a:effectRef idx="0">
            <a:schemeClr val="accent1"/>
          </a:effectRef>
          <a:fontRef idx="minor">
            <a:schemeClr val="tx1"/>
          </a:fontRef>
        </p:style>
      </p:cxnSp>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实施方案</a:t>
              </a:r>
            </a:p>
          </p:txBody>
        </p:sp>
      </p:grpSp>
      <p:sp>
        <p:nvSpPr>
          <p:cNvPr id="56" name="合作QQ： 243001978">
            <a:extLst>
              <a:ext uri="{FF2B5EF4-FFF2-40B4-BE49-F238E27FC236}">
                <a16:creationId xmlns:a16="http://schemas.microsoft.com/office/drawing/2014/main" id="{BB80E40C-06D5-4E25-A85E-098259FBB3BF}"/>
              </a:ext>
            </a:extLst>
          </p:cNvPr>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7" name="文本框 6">
            <a:extLst>
              <a:ext uri="{FF2B5EF4-FFF2-40B4-BE49-F238E27FC236}">
                <a16:creationId xmlns:a16="http://schemas.microsoft.com/office/drawing/2014/main" id="{014A6B6B-02D0-45AC-AB0F-4D07366644DD}"/>
              </a:ext>
            </a:extLst>
          </p:cNvPr>
          <p:cNvSpPr txBox="1"/>
          <p:nvPr/>
        </p:nvSpPr>
        <p:spPr>
          <a:xfrm>
            <a:off x="199964" y="4834892"/>
            <a:ext cx="2234617" cy="400110"/>
          </a:xfrm>
          <a:prstGeom prst="rect">
            <a:avLst/>
          </a:prstGeom>
          <a:noFill/>
        </p:spPr>
        <p:txBody>
          <a:bodyPr wrap="square" rtlCol="0">
            <a:spAutoFit/>
          </a:bodyPr>
          <a:lstStyle/>
          <a:p>
            <a:r>
              <a:rPr lang="zh-CN" altLang="zh-CN" sz="2000" b="1" dirty="0">
                <a:solidFill>
                  <a:schemeClr val="accent1">
                    <a:lumMod val="50000"/>
                  </a:schemeClr>
                </a:solidFill>
                <a:latin typeface="+mn-ea"/>
              </a:rPr>
              <a:t>搭建试验系统</a:t>
            </a:r>
            <a:endParaRPr lang="zh-CN" altLang="en-US" sz="2000" b="1" dirty="0">
              <a:solidFill>
                <a:schemeClr val="accent1">
                  <a:lumMod val="50000"/>
                </a:schemeClr>
              </a:solidFill>
              <a:latin typeface="+mn-ea"/>
            </a:endParaRPr>
          </a:p>
        </p:txBody>
      </p:sp>
      <p:sp>
        <p:nvSpPr>
          <p:cNvPr id="8" name="文本框 7">
            <a:extLst>
              <a:ext uri="{FF2B5EF4-FFF2-40B4-BE49-F238E27FC236}">
                <a16:creationId xmlns:a16="http://schemas.microsoft.com/office/drawing/2014/main" id="{093536E0-5FB4-450C-8A39-0452E337BCEF}"/>
              </a:ext>
            </a:extLst>
          </p:cNvPr>
          <p:cNvSpPr txBox="1"/>
          <p:nvPr/>
        </p:nvSpPr>
        <p:spPr>
          <a:xfrm>
            <a:off x="1835833" y="1388545"/>
            <a:ext cx="2843088" cy="1015663"/>
          </a:xfrm>
          <a:prstGeom prst="rect">
            <a:avLst/>
          </a:prstGeom>
          <a:noFill/>
        </p:spPr>
        <p:txBody>
          <a:bodyPr wrap="square" rtlCol="0">
            <a:spAutoFit/>
          </a:bodyPr>
          <a:lstStyle/>
          <a:p>
            <a:r>
              <a:rPr lang="zh-CN" altLang="en-US" sz="2000" b="1" dirty="0">
                <a:solidFill>
                  <a:schemeClr val="accent1">
                    <a:lumMod val="50000"/>
                  </a:schemeClr>
                </a:solidFill>
                <a:latin typeface="+mn-ea"/>
              </a:rPr>
              <a:t>测量不同</a:t>
            </a:r>
            <a:r>
              <a:rPr lang="zh-CN" altLang="zh-CN" sz="2000" b="1" dirty="0">
                <a:solidFill>
                  <a:schemeClr val="accent1">
                    <a:lumMod val="50000"/>
                  </a:schemeClr>
                </a:solidFill>
                <a:latin typeface="+mn-ea"/>
              </a:rPr>
              <a:t>气体类型与气泡数量</a:t>
            </a:r>
            <a:r>
              <a:rPr lang="zh-CN" altLang="en-US" sz="2000" b="1" dirty="0">
                <a:solidFill>
                  <a:schemeClr val="accent1">
                    <a:lumMod val="50000"/>
                  </a:schemeClr>
                </a:solidFill>
                <a:latin typeface="+mn-ea"/>
              </a:rPr>
              <a:t>条件下，</a:t>
            </a:r>
            <a:endParaRPr lang="en-US" altLang="zh-CN" sz="2000" b="1" dirty="0">
              <a:solidFill>
                <a:schemeClr val="accent1">
                  <a:lumMod val="50000"/>
                </a:schemeClr>
              </a:solidFill>
              <a:latin typeface="+mn-ea"/>
            </a:endParaRPr>
          </a:p>
          <a:p>
            <a:r>
              <a:rPr lang="zh-CN" altLang="en-US" sz="2000" b="1" dirty="0">
                <a:solidFill>
                  <a:schemeClr val="accent1">
                    <a:lumMod val="50000"/>
                  </a:schemeClr>
                </a:solidFill>
                <a:latin typeface="+mn-ea"/>
              </a:rPr>
              <a:t>空化场的空化效应强度</a:t>
            </a:r>
          </a:p>
        </p:txBody>
      </p:sp>
      <p:sp>
        <p:nvSpPr>
          <p:cNvPr id="9" name="文本框 8">
            <a:extLst>
              <a:ext uri="{FF2B5EF4-FFF2-40B4-BE49-F238E27FC236}">
                <a16:creationId xmlns:a16="http://schemas.microsoft.com/office/drawing/2014/main" id="{705EF795-9990-4300-ACE3-BCB7A904ABDC}"/>
              </a:ext>
            </a:extLst>
          </p:cNvPr>
          <p:cNvSpPr txBox="1"/>
          <p:nvPr/>
        </p:nvSpPr>
        <p:spPr>
          <a:xfrm>
            <a:off x="4630784" y="4563906"/>
            <a:ext cx="3278930" cy="1631216"/>
          </a:xfrm>
          <a:prstGeom prst="rect">
            <a:avLst/>
          </a:prstGeom>
          <a:noFill/>
        </p:spPr>
        <p:txBody>
          <a:bodyPr wrap="square" rtlCol="0">
            <a:spAutoFit/>
          </a:bodyPr>
          <a:lstStyle/>
          <a:p>
            <a:r>
              <a:rPr lang="zh-CN" altLang="zh-CN" sz="2000" b="1" dirty="0">
                <a:solidFill>
                  <a:schemeClr val="accent1">
                    <a:lumMod val="50000"/>
                  </a:schemeClr>
                </a:solidFill>
                <a:latin typeface="+mn-ea"/>
              </a:rPr>
              <a:t>制备硫化镉纳米材料</a:t>
            </a:r>
            <a:r>
              <a:rPr lang="en-US" altLang="zh-CN" sz="2000" b="1" dirty="0">
                <a:solidFill>
                  <a:schemeClr val="accent1">
                    <a:lumMod val="50000"/>
                  </a:schemeClr>
                </a:solidFill>
                <a:latin typeface="+mn-ea"/>
              </a:rPr>
              <a:t>,</a:t>
            </a:r>
          </a:p>
          <a:p>
            <a:r>
              <a:rPr lang="zh-CN" altLang="en-US" sz="2000" b="1" dirty="0">
                <a:solidFill>
                  <a:schemeClr val="accent1">
                    <a:lumMod val="50000"/>
                  </a:schemeClr>
                </a:solidFill>
                <a:latin typeface="+mn-ea"/>
              </a:rPr>
              <a:t>测量其</a:t>
            </a:r>
            <a:r>
              <a:rPr lang="zh-CN" altLang="zh-CN" sz="2000" b="1" dirty="0">
                <a:solidFill>
                  <a:schemeClr val="accent1">
                    <a:lumMod val="50000"/>
                  </a:schemeClr>
                </a:solidFill>
                <a:latin typeface="+mn-ea"/>
              </a:rPr>
              <a:t>晶体结构</a:t>
            </a:r>
            <a:r>
              <a:rPr lang="zh-CN" altLang="en-US" sz="2000" b="1" dirty="0">
                <a:solidFill>
                  <a:schemeClr val="accent1">
                    <a:lumMod val="50000"/>
                  </a:schemeClr>
                </a:solidFill>
                <a:latin typeface="+mn-ea"/>
              </a:rPr>
              <a:t>；</a:t>
            </a:r>
            <a:endParaRPr lang="en-US" altLang="zh-CN" sz="2000" b="1" dirty="0">
              <a:solidFill>
                <a:schemeClr val="accent1">
                  <a:lumMod val="50000"/>
                </a:schemeClr>
              </a:solidFill>
              <a:latin typeface="+mn-ea"/>
            </a:endParaRPr>
          </a:p>
          <a:p>
            <a:r>
              <a:rPr lang="zh-CN" altLang="zh-CN" sz="2000" b="1" dirty="0">
                <a:solidFill>
                  <a:schemeClr val="accent1">
                    <a:lumMod val="50000"/>
                  </a:schemeClr>
                </a:solidFill>
                <a:latin typeface="+mn-ea"/>
              </a:rPr>
              <a:t>微观形貌与结构</a:t>
            </a:r>
            <a:r>
              <a:rPr lang="zh-CN" altLang="en-US" sz="2000" b="1" dirty="0">
                <a:solidFill>
                  <a:schemeClr val="accent1">
                    <a:lumMod val="50000"/>
                  </a:schemeClr>
                </a:solidFill>
                <a:latin typeface="+mn-ea"/>
              </a:rPr>
              <a:t>；</a:t>
            </a:r>
            <a:endParaRPr lang="en-US" altLang="zh-CN" sz="2000" b="1" dirty="0">
              <a:solidFill>
                <a:schemeClr val="accent1">
                  <a:lumMod val="50000"/>
                </a:schemeClr>
              </a:solidFill>
              <a:latin typeface="+mn-ea"/>
            </a:endParaRPr>
          </a:p>
          <a:p>
            <a:r>
              <a:rPr lang="zh-CN" altLang="zh-CN" sz="2000" b="1" dirty="0">
                <a:solidFill>
                  <a:schemeClr val="accent1">
                    <a:lumMod val="50000"/>
                  </a:schemeClr>
                </a:solidFill>
                <a:latin typeface="+mn-ea"/>
              </a:rPr>
              <a:t>计算禁带宽度</a:t>
            </a:r>
            <a:r>
              <a:rPr lang="zh-CN" altLang="en-US" sz="2000" b="1" dirty="0">
                <a:solidFill>
                  <a:schemeClr val="accent1">
                    <a:lumMod val="50000"/>
                  </a:schemeClr>
                </a:solidFill>
                <a:latin typeface="+mn-ea"/>
              </a:rPr>
              <a:t>；</a:t>
            </a:r>
            <a:endParaRPr lang="en-US" altLang="zh-CN" sz="2000" b="1" dirty="0">
              <a:solidFill>
                <a:schemeClr val="accent1">
                  <a:lumMod val="50000"/>
                </a:schemeClr>
              </a:solidFill>
              <a:latin typeface="+mn-ea"/>
            </a:endParaRPr>
          </a:p>
          <a:p>
            <a:r>
              <a:rPr lang="zh-CN" altLang="zh-CN" sz="2000" b="1" dirty="0">
                <a:solidFill>
                  <a:schemeClr val="accent1">
                    <a:lumMod val="50000"/>
                  </a:schemeClr>
                </a:solidFill>
                <a:latin typeface="+mn-ea"/>
              </a:rPr>
              <a:t>分析产物的元素价态分布</a:t>
            </a:r>
            <a:r>
              <a:rPr lang="zh-CN" altLang="en-US" sz="2000" b="1" dirty="0">
                <a:solidFill>
                  <a:schemeClr val="accent1">
                    <a:lumMod val="50000"/>
                  </a:schemeClr>
                </a:solidFill>
                <a:latin typeface="+mn-ea"/>
              </a:rPr>
              <a:t>。</a:t>
            </a:r>
          </a:p>
        </p:txBody>
      </p:sp>
      <p:sp>
        <p:nvSpPr>
          <p:cNvPr id="10" name="文本框 9">
            <a:extLst>
              <a:ext uri="{FF2B5EF4-FFF2-40B4-BE49-F238E27FC236}">
                <a16:creationId xmlns:a16="http://schemas.microsoft.com/office/drawing/2014/main" id="{77CC61FC-33BC-4681-9E6D-966855836E2B}"/>
              </a:ext>
            </a:extLst>
          </p:cNvPr>
          <p:cNvSpPr txBox="1"/>
          <p:nvPr/>
        </p:nvSpPr>
        <p:spPr>
          <a:xfrm>
            <a:off x="6851419" y="939324"/>
            <a:ext cx="4689057" cy="1323439"/>
          </a:xfrm>
          <a:prstGeom prst="rect">
            <a:avLst/>
          </a:prstGeom>
          <a:noFill/>
        </p:spPr>
        <p:txBody>
          <a:bodyPr wrap="square" rtlCol="0">
            <a:spAutoFit/>
          </a:bodyPr>
          <a:lstStyle/>
          <a:p>
            <a:r>
              <a:rPr lang="zh-CN" altLang="zh-CN" sz="2000" b="1" dirty="0">
                <a:solidFill>
                  <a:schemeClr val="accent1">
                    <a:lumMod val="50000"/>
                  </a:schemeClr>
                </a:solidFill>
                <a:latin typeface="+mn-ea"/>
              </a:rPr>
              <a:t>构建</a:t>
            </a:r>
            <a:r>
              <a:rPr lang="en-US" altLang="zh-CN" sz="2000" b="1" dirty="0">
                <a:solidFill>
                  <a:schemeClr val="accent1">
                    <a:lumMod val="50000"/>
                  </a:schemeClr>
                </a:solidFill>
                <a:latin typeface="+mn-ea"/>
              </a:rPr>
              <a:t>PEC</a:t>
            </a:r>
            <a:r>
              <a:rPr lang="zh-CN" altLang="zh-CN" sz="2000" b="1" dirty="0">
                <a:solidFill>
                  <a:schemeClr val="accent1">
                    <a:lumMod val="50000"/>
                  </a:schemeClr>
                </a:solidFill>
                <a:latin typeface="+mn-ea"/>
              </a:rPr>
              <a:t>系统</a:t>
            </a:r>
            <a:r>
              <a:rPr lang="zh-CN" altLang="en-US" sz="2000" b="1" dirty="0">
                <a:solidFill>
                  <a:schemeClr val="accent1">
                    <a:lumMod val="50000"/>
                  </a:schemeClr>
                </a:solidFill>
                <a:latin typeface="+mn-ea"/>
              </a:rPr>
              <a:t>，</a:t>
            </a:r>
            <a:endParaRPr lang="en-US" altLang="zh-CN" sz="2000" b="1" dirty="0">
              <a:solidFill>
                <a:schemeClr val="accent1">
                  <a:lumMod val="50000"/>
                </a:schemeClr>
              </a:solidFill>
              <a:latin typeface="+mn-ea"/>
            </a:endParaRPr>
          </a:p>
          <a:p>
            <a:r>
              <a:rPr lang="zh-CN" altLang="en-US" sz="2000" b="1" dirty="0">
                <a:solidFill>
                  <a:schemeClr val="accent1">
                    <a:lumMod val="50000"/>
                  </a:schemeClr>
                </a:solidFill>
                <a:latin typeface="+mn-ea"/>
              </a:rPr>
              <a:t>测试其</a:t>
            </a:r>
            <a:r>
              <a:rPr lang="zh-CN" altLang="zh-CN" sz="2000" b="1" dirty="0">
                <a:solidFill>
                  <a:schemeClr val="accent1">
                    <a:lumMod val="50000"/>
                  </a:schemeClr>
                </a:solidFill>
                <a:latin typeface="+mn-ea"/>
              </a:rPr>
              <a:t>循环伏安</a:t>
            </a:r>
            <a:r>
              <a:rPr lang="zh-CN" altLang="en-US" sz="2000" b="1" dirty="0">
                <a:solidFill>
                  <a:schemeClr val="accent1">
                    <a:lumMod val="50000"/>
                  </a:schemeClr>
                </a:solidFill>
                <a:latin typeface="+mn-ea"/>
              </a:rPr>
              <a:t>曲线；</a:t>
            </a:r>
            <a:endParaRPr lang="en-US" altLang="zh-CN" sz="2000" b="1" dirty="0">
              <a:solidFill>
                <a:schemeClr val="accent1">
                  <a:lumMod val="50000"/>
                </a:schemeClr>
              </a:solidFill>
              <a:latin typeface="+mn-ea"/>
            </a:endParaRPr>
          </a:p>
          <a:p>
            <a:r>
              <a:rPr lang="zh-CN" altLang="en-US" sz="2000" b="1" dirty="0">
                <a:solidFill>
                  <a:schemeClr val="accent1">
                    <a:lumMod val="50000"/>
                  </a:schemeClr>
                </a:solidFill>
                <a:latin typeface="+mn-ea"/>
              </a:rPr>
              <a:t>测试对</a:t>
            </a:r>
            <a:r>
              <a:rPr lang="zh-CN" altLang="zh-CN" sz="2000" b="1" dirty="0">
                <a:solidFill>
                  <a:schemeClr val="accent1">
                    <a:lumMod val="50000"/>
                  </a:schemeClr>
                </a:solidFill>
                <a:latin typeface="+mn-ea"/>
              </a:rPr>
              <a:t>某一特定物质的响应度及灵敏度</a:t>
            </a:r>
            <a:r>
              <a:rPr lang="zh-CN" altLang="en-US" sz="2000" b="1" dirty="0">
                <a:solidFill>
                  <a:schemeClr val="accent1">
                    <a:lumMod val="50000"/>
                  </a:schemeClr>
                </a:solidFill>
                <a:latin typeface="+mn-ea"/>
              </a:rPr>
              <a:t>；</a:t>
            </a:r>
            <a:endParaRPr lang="en-US" altLang="zh-CN" sz="2000" b="1" dirty="0">
              <a:solidFill>
                <a:schemeClr val="accent1">
                  <a:lumMod val="50000"/>
                </a:schemeClr>
              </a:solidFill>
              <a:latin typeface="+mn-ea"/>
            </a:endParaRPr>
          </a:p>
          <a:p>
            <a:r>
              <a:rPr lang="zh-CN" altLang="en-US" sz="2000" b="1" dirty="0">
                <a:solidFill>
                  <a:schemeClr val="accent1">
                    <a:lumMod val="50000"/>
                  </a:schemeClr>
                </a:solidFill>
                <a:latin typeface="+mn-ea"/>
              </a:rPr>
              <a:t>测试</a:t>
            </a:r>
            <a:r>
              <a:rPr lang="zh-CN" altLang="zh-CN" sz="2000" b="1" dirty="0">
                <a:solidFill>
                  <a:schemeClr val="accent1">
                    <a:lumMod val="50000"/>
                  </a:schemeClr>
                </a:solidFill>
                <a:latin typeface="+mn-ea"/>
              </a:rPr>
              <a:t>对于光强及波长的响应性</a:t>
            </a:r>
            <a:r>
              <a:rPr lang="zh-CN" altLang="en-US" sz="2000" b="1" dirty="0">
                <a:solidFill>
                  <a:schemeClr val="accent1">
                    <a:lumMod val="50000"/>
                  </a:schemeClr>
                </a:solidFill>
                <a:latin typeface="+mn-ea"/>
              </a:rPr>
              <a:t>。</a:t>
            </a:r>
          </a:p>
        </p:txBody>
      </p:sp>
      <p:sp>
        <p:nvSpPr>
          <p:cNvPr id="11" name="文本框 10">
            <a:extLst>
              <a:ext uri="{FF2B5EF4-FFF2-40B4-BE49-F238E27FC236}">
                <a16:creationId xmlns:a16="http://schemas.microsoft.com/office/drawing/2014/main" id="{B97628F4-0771-4FC1-B199-18BD14644DE2}"/>
              </a:ext>
            </a:extLst>
          </p:cNvPr>
          <p:cNvSpPr txBox="1"/>
          <p:nvPr/>
        </p:nvSpPr>
        <p:spPr>
          <a:xfrm>
            <a:off x="8995708" y="4533778"/>
            <a:ext cx="2801672" cy="1631216"/>
          </a:xfrm>
          <a:prstGeom prst="rect">
            <a:avLst/>
          </a:prstGeom>
          <a:noFill/>
        </p:spPr>
        <p:txBody>
          <a:bodyPr wrap="square" rtlCol="0">
            <a:spAutoFit/>
          </a:bodyPr>
          <a:lstStyle/>
          <a:p>
            <a:r>
              <a:rPr lang="zh-CN" altLang="en-US" sz="2000" b="1" dirty="0">
                <a:solidFill>
                  <a:schemeClr val="accent1">
                    <a:lumMod val="50000"/>
                  </a:schemeClr>
                </a:solidFill>
                <a:latin typeface="+mn-ea"/>
              </a:rPr>
              <a:t>分析数据，</a:t>
            </a:r>
            <a:r>
              <a:rPr lang="zh-CN" altLang="zh-CN" sz="2000" b="1" dirty="0">
                <a:solidFill>
                  <a:schemeClr val="accent1">
                    <a:lumMod val="50000"/>
                  </a:schemeClr>
                </a:solidFill>
                <a:latin typeface="+mn-ea"/>
              </a:rPr>
              <a:t>建立“超声化学反应参数（曝气、超声、环境）</a:t>
            </a:r>
            <a:r>
              <a:rPr lang="en-US" altLang="zh-CN" sz="2000" b="1" dirty="0">
                <a:solidFill>
                  <a:schemeClr val="accent1">
                    <a:lumMod val="50000"/>
                  </a:schemeClr>
                </a:solidFill>
                <a:latin typeface="+mn-ea"/>
              </a:rPr>
              <a:t>-</a:t>
            </a:r>
            <a:r>
              <a:rPr lang="zh-CN" altLang="zh-CN" sz="2000" b="1" dirty="0">
                <a:solidFill>
                  <a:schemeClr val="accent1">
                    <a:lumMod val="50000"/>
                  </a:schemeClr>
                </a:solidFill>
                <a:latin typeface="+mn-ea"/>
              </a:rPr>
              <a:t>空化作用</a:t>
            </a:r>
            <a:r>
              <a:rPr lang="en-US" altLang="zh-CN" sz="2000" b="1" dirty="0">
                <a:solidFill>
                  <a:schemeClr val="accent1">
                    <a:lumMod val="50000"/>
                  </a:schemeClr>
                </a:solidFill>
                <a:latin typeface="+mn-ea"/>
              </a:rPr>
              <a:t>-</a:t>
            </a:r>
            <a:r>
              <a:rPr lang="zh-CN" altLang="zh-CN" sz="2000" b="1" dirty="0">
                <a:solidFill>
                  <a:schemeClr val="accent1">
                    <a:lumMod val="50000"/>
                  </a:schemeClr>
                </a:solidFill>
                <a:latin typeface="+mn-ea"/>
              </a:rPr>
              <a:t>结构形貌</a:t>
            </a:r>
            <a:r>
              <a:rPr lang="en-US" altLang="zh-CN" sz="2000" b="1" dirty="0">
                <a:solidFill>
                  <a:schemeClr val="accent1">
                    <a:lumMod val="50000"/>
                  </a:schemeClr>
                </a:solidFill>
                <a:latin typeface="+mn-ea"/>
              </a:rPr>
              <a:t>-</a:t>
            </a:r>
            <a:r>
              <a:rPr lang="zh-CN" altLang="zh-CN" sz="2000" b="1" dirty="0">
                <a:solidFill>
                  <a:schemeClr val="accent1">
                    <a:lumMod val="50000"/>
                  </a:schemeClr>
                </a:solidFill>
                <a:latin typeface="+mn-ea"/>
              </a:rPr>
              <a:t>传感性能”的内在联系</a:t>
            </a:r>
            <a:endParaRPr lang="zh-CN" altLang="en-US" sz="2000" b="1" dirty="0">
              <a:solidFill>
                <a:schemeClr val="accent1">
                  <a:lumMod val="50000"/>
                </a:schemeClr>
              </a:solidFill>
              <a:latin typeface="+mn-ea"/>
            </a:endParaRPr>
          </a:p>
        </p:txBody>
      </p:sp>
      <p:sp>
        <p:nvSpPr>
          <p:cNvPr id="17" name="燕尾形">
            <a:extLst>
              <a:ext uri="{FF2B5EF4-FFF2-40B4-BE49-F238E27FC236}">
                <a16:creationId xmlns:a16="http://schemas.microsoft.com/office/drawing/2014/main" id="{CED02607-AAFC-4FD2-B3BE-60BA47B4B7D0}"/>
              </a:ext>
            </a:extLst>
          </p:cNvPr>
          <p:cNvSpPr/>
          <p:nvPr/>
        </p:nvSpPr>
        <p:spPr>
          <a:xfrm>
            <a:off x="1350864" y="3542722"/>
            <a:ext cx="172032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2020.9.1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燕尾形">
            <a:extLst>
              <a:ext uri="{FF2B5EF4-FFF2-40B4-BE49-F238E27FC236}">
                <a16:creationId xmlns:a16="http://schemas.microsoft.com/office/drawing/2014/main" id="{335ADC30-746E-44B1-8CE9-6A0E8B89F4F6}"/>
              </a:ext>
            </a:extLst>
          </p:cNvPr>
          <p:cNvSpPr/>
          <p:nvPr/>
        </p:nvSpPr>
        <p:spPr>
          <a:xfrm>
            <a:off x="-208636" y="3541010"/>
            <a:ext cx="1020420"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开始</a:t>
            </a:r>
          </a:p>
        </p:txBody>
      </p:sp>
      <p:sp>
        <p:nvSpPr>
          <p:cNvPr id="19" name="燕尾形">
            <a:extLst>
              <a:ext uri="{FF2B5EF4-FFF2-40B4-BE49-F238E27FC236}">
                <a16:creationId xmlns:a16="http://schemas.microsoft.com/office/drawing/2014/main" id="{448A0C67-E7C6-461D-B481-E1BD8F50C8AE}"/>
              </a:ext>
            </a:extLst>
          </p:cNvPr>
          <p:cNvSpPr/>
          <p:nvPr/>
        </p:nvSpPr>
        <p:spPr>
          <a:xfrm>
            <a:off x="3443566" y="3529593"/>
            <a:ext cx="172032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2020.10.15</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燕尾形">
            <a:extLst>
              <a:ext uri="{FF2B5EF4-FFF2-40B4-BE49-F238E27FC236}">
                <a16:creationId xmlns:a16="http://schemas.microsoft.com/office/drawing/2014/main" id="{59E9DC30-D7FD-4084-81B7-292C5B3E29EA}"/>
              </a:ext>
            </a:extLst>
          </p:cNvPr>
          <p:cNvSpPr/>
          <p:nvPr/>
        </p:nvSpPr>
        <p:spPr>
          <a:xfrm>
            <a:off x="6270249" y="3541010"/>
            <a:ext cx="172032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2020.12.31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燕尾形">
            <a:extLst>
              <a:ext uri="{FF2B5EF4-FFF2-40B4-BE49-F238E27FC236}">
                <a16:creationId xmlns:a16="http://schemas.microsoft.com/office/drawing/2014/main" id="{A3736965-BA80-4942-8E0A-20E73BB00704}"/>
              </a:ext>
            </a:extLst>
          </p:cNvPr>
          <p:cNvSpPr/>
          <p:nvPr/>
        </p:nvSpPr>
        <p:spPr>
          <a:xfrm>
            <a:off x="8650368" y="3541010"/>
            <a:ext cx="172032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2021.3.1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燕尾形">
            <a:extLst>
              <a:ext uri="{FF2B5EF4-FFF2-40B4-BE49-F238E27FC236}">
                <a16:creationId xmlns:a16="http://schemas.microsoft.com/office/drawing/2014/main" id="{BA988661-4406-46CA-BCC4-005A09E9EBBB}"/>
              </a:ext>
            </a:extLst>
          </p:cNvPr>
          <p:cNvSpPr/>
          <p:nvPr/>
        </p:nvSpPr>
        <p:spPr>
          <a:xfrm>
            <a:off x="11010758" y="3577856"/>
            <a:ext cx="172032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结题</a:t>
            </a:r>
          </a:p>
        </p:txBody>
      </p:sp>
      <p:cxnSp>
        <p:nvCxnSpPr>
          <p:cNvPr id="13" name="直接箭头连接符 12">
            <a:extLst>
              <a:ext uri="{FF2B5EF4-FFF2-40B4-BE49-F238E27FC236}">
                <a16:creationId xmlns:a16="http://schemas.microsoft.com/office/drawing/2014/main" id="{58F8EF44-CF53-4839-834E-268972BA2380}"/>
              </a:ext>
            </a:extLst>
          </p:cNvPr>
          <p:cNvCxnSpPr>
            <a:cxnSpLocks/>
            <a:endCxn id="8" idx="2"/>
          </p:cNvCxnSpPr>
          <p:nvPr/>
        </p:nvCxnSpPr>
        <p:spPr>
          <a:xfrm flipV="1">
            <a:off x="3234930" y="2404208"/>
            <a:ext cx="22447" cy="13253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直接箭头连接符 27">
            <a:extLst>
              <a:ext uri="{FF2B5EF4-FFF2-40B4-BE49-F238E27FC236}">
                <a16:creationId xmlns:a16="http://schemas.microsoft.com/office/drawing/2014/main" id="{566A7C7E-DDAC-4523-B4E8-F42D78E8A56E}"/>
              </a:ext>
            </a:extLst>
          </p:cNvPr>
          <p:cNvCxnSpPr>
            <a:cxnSpLocks/>
          </p:cNvCxnSpPr>
          <p:nvPr/>
        </p:nvCxnSpPr>
        <p:spPr>
          <a:xfrm flipH="1">
            <a:off x="1152367" y="3748870"/>
            <a:ext cx="20905" cy="108602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直接箭头连接符 29">
            <a:extLst>
              <a:ext uri="{FF2B5EF4-FFF2-40B4-BE49-F238E27FC236}">
                <a16:creationId xmlns:a16="http://schemas.microsoft.com/office/drawing/2014/main" id="{160E39D9-5F57-4C9F-A53D-546FECDF0D71}"/>
              </a:ext>
            </a:extLst>
          </p:cNvPr>
          <p:cNvCxnSpPr>
            <a:cxnSpLocks/>
          </p:cNvCxnSpPr>
          <p:nvPr/>
        </p:nvCxnSpPr>
        <p:spPr>
          <a:xfrm>
            <a:off x="5716778" y="3729562"/>
            <a:ext cx="0" cy="8343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3" name="直接箭头连接符 32">
            <a:extLst>
              <a:ext uri="{FF2B5EF4-FFF2-40B4-BE49-F238E27FC236}">
                <a16:creationId xmlns:a16="http://schemas.microsoft.com/office/drawing/2014/main" id="{42F09A15-A3AE-444D-99E2-27E0AE9D367A}"/>
              </a:ext>
            </a:extLst>
          </p:cNvPr>
          <p:cNvCxnSpPr>
            <a:cxnSpLocks/>
          </p:cNvCxnSpPr>
          <p:nvPr/>
        </p:nvCxnSpPr>
        <p:spPr>
          <a:xfrm flipV="1">
            <a:off x="8293974" y="2404208"/>
            <a:ext cx="0" cy="12661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4" name="直接箭头连接符 33">
            <a:extLst>
              <a:ext uri="{FF2B5EF4-FFF2-40B4-BE49-F238E27FC236}">
                <a16:creationId xmlns:a16="http://schemas.microsoft.com/office/drawing/2014/main" id="{786B8A0A-3039-44CE-B9D4-555E6335305E}"/>
              </a:ext>
            </a:extLst>
          </p:cNvPr>
          <p:cNvCxnSpPr>
            <a:cxnSpLocks/>
          </p:cNvCxnSpPr>
          <p:nvPr/>
        </p:nvCxnSpPr>
        <p:spPr>
          <a:xfrm>
            <a:off x="10564400" y="3709593"/>
            <a:ext cx="0" cy="8543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418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技术路线</a:t>
              </a:r>
            </a:p>
          </p:txBody>
        </p:sp>
      </p:grpSp>
      <p:pic>
        <p:nvPicPr>
          <p:cNvPr id="6" name="图片 5" descr="手机屏幕的截图&#10;&#10;描述已自动生成">
            <a:extLst>
              <a:ext uri="{FF2B5EF4-FFF2-40B4-BE49-F238E27FC236}">
                <a16:creationId xmlns:a16="http://schemas.microsoft.com/office/drawing/2014/main" id="{B3AF73C0-1F01-4E3B-8FE1-75BB79578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778" y="907180"/>
            <a:ext cx="8979962" cy="6546795"/>
          </a:xfrm>
          <a:prstGeom prst="rect">
            <a:avLst/>
          </a:prstGeom>
        </p:spPr>
      </p:pic>
    </p:spTree>
    <p:extLst>
      <p:ext uri="{BB962C8B-B14F-4D97-AF65-F5344CB8AC3E}">
        <p14:creationId xmlns:p14="http://schemas.microsoft.com/office/powerpoint/2010/main" val="440418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预期成果</a:t>
              </a:r>
            </a:p>
          </p:txBody>
        </p:sp>
      </p:grpSp>
      <p:sp>
        <p:nvSpPr>
          <p:cNvPr id="5" name="矩形 4">
            <a:extLst>
              <a:ext uri="{FF2B5EF4-FFF2-40B4-BE49-F238E27FC236}">
                <a16:creationId xmlns:a16="http://schemas.microsoft.com/office/drawing/2014/main" id="{146CBF66-8607-4714-BAA2-09E8F5C20430}"/>
              </a:ext>
            </a:extLst>
          </p:cNvPr>
          <p:cNvSpPr/>
          <p:nvPr/>
        </p:nvSpPr>
        <p:spPr>
          <a:xfrm>
            <a:off x="540367" y="1574851"/>
            <a:ext cx="11205319" cy="3286477"/>
          </a:xfrm>
          <a:prstGeom prst="rect">
            <a:avLst/>
          </a:prstGeom>
        </p:spPr>
        <p:txBody>
          <a:bodyPr wrap="square">
            <a:spAutoFit/>
          </a:bodyPr>
          <a:lstStyle/>
          <a:p>
            <a:pPr marL="342900" lvl="0" indent="-342900" algn="just">
              <a:lnSpc>
                <a:spcPct val="150000"/>
              </a:lnSpc>
              <a:spcAft>
                <a:spcPts val="0"/>
              </a:spcAft>
              <a:buFont typeface="+mj-lt"/>
              <a:buAutoNum type="arabicPeriod"/>
            </a:pPr>
            <a:r>
              <a:rPr lang="zh-CN" altLang="zh-CN" sz="3600" kern="100" dirty="0">
                <a:solidFill>
                  <a:schemeClr val="accent1">
                    <a:lumMod val="75000"/>
                  </a:schemeClr>
                </a:solidFill>
                <a:latin typeface="+mn-ea"/>
                <a:cs typeface="宋体" panose="02010600030101010101" pitchFamily="2" charset="-122"/>
              </a:rPr>
              <a:t>建立“超声化学反应参数</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空化作用</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结构形貌</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传感性能”的内在联系。</a:t>
            </a:r>
            <a:endParaRPr lang="zh-CN" altLang="zh-CN" sz="2800" kern="100" dirty="0">
              <a:solidFill>
                <a:schemeClr val="accent1">
                  <a:lumMod val="75000"/>
                </a:schemeClr>
              </a:solidFill>
              <a:latin typeface="+mn-ea"/>
            </a:endParaRPr>
          </a:p>
          <a:p>
            <a:pPr marL="342900" lvl="0" indent="-342900" algn="just">
              <a:lnSpc>
                <a:spcPct val="150000"/>
              </a:lnSpc>
              <a:spcAft>
                <a:spcPts val="0"/>
              </a:spcAft>
              <a:buFont typeface="+mj-lt"/>
              <a:buAutoNum type="arabicPeriod"/>
            </a:pPr>
            <a:r>
              <a:rPr lang="zh-CN" altLang="en-US" sz="3600" kern="100" dirty="0">
                <a:solidFill>
                  <a:schemeClr val="accent1">
                    <a:lumMod val="75000"/>
                  </a:schemeClr>
                </a:solidFill>
                <a:latin typeface="+mn-ea"/>
                <a:cs typeface="宋体" panose="02010600030101010101" pitchFamily="2" charset="-122"/>
              </a:rPr>
              <a:t>在研究范围内寻找最优参数，制备高性能的传感器</a:t>
            </a:r>
            <a:r>
              <a:rPr lang="zh-CN" altLang="zh-CN" sz="3600" kern="100" dirty="0">
                <a:solidFill>
                  <a:schemeClr val="accent1">
                    <a:lumMod val="75000"/>
                  </a:schemeClr>
                </a:solidFill>
                <a:latin typeface="+mn-ea"/>
                <a:cs typeface="宋体" panose="02010600030101010101" pitchFamily="2" charset="-122"/>
              </a:rPr>
              <a:t>。</a:t>
            </a:r>
            <a:endParaRPr lang="zh-CN" altLang="zh-CN" sz="2800" kern="100" dirty="0">
              <a:solidFill>
                <a:schemeClr val="accent1">
                  <a:lumMod val="75000"/>
                </a:schemeClr>
              </a:solidFill>
              <a:latin typeface="+mn-ea"/>
            </a:endParaRPr>
          </a:p>
          <a:p>
            <a:pPr marL="342900" lvl="0" indent="-342900" algn="just">
              <a:lnSpc>
                <a:spcPct val="150000"/>
              </a:lnSpc>
              <a:spcAft>
                <a:spcPts val="0"/>
              </a:spcAft>
              <a:buFont typeface="+mj-lt"/>
              <a:buAutoNum type="arabicPeriod"/>
            </a:pPr>
            <a:r>
              <a:rPr lang="zh-CN" altLang="zh-CN" sz="3600" kern="100" dirty="0">
                <a:solidFill>
                  <a:schemeClr val="accent1">
                    <a:lumMod val="75000"/>
                  </a:schemeClr>
                </a:solidFill>
                <a:latin typeface="+mn-ea"/>
                <a:cs typeface="宋体" panose="02010600030101010101" pitchFamily="2" charset="-122"/>
              </a:rPr>
              <a:t>发表论文</a:t>
            </a:r>
            <a:r>
              <a:rPr lang="en-US" altLang="zh-CN" sz="3600" kern="100" dirty="0">
                <a:solidFill>
                  <a:schemeClr val="accent1">
                    <a:lumMod val="75000"/>
                  </a:schemeClr>
                </a:solidFill>
                <a:latin typeface="+mn-ea"/>
                <a:cs typeface="宋体" panose="02010600030101010101" pitchFamily="2" charset="-122"/>
              </a:rPr>
              <a:t>1</a:t>
            </a:r>
            <a:r>
              <a:rPr lang="zh-CN" altLang="zh-CN" sz="3600" kern="100" dirty="0">
                <a:solidFill>
                  <a:schemeClr val="accent1">
                    <a:lumMod val="75000"/>
                  </a:schemeClr>
                </a:solidFill>
                <a:latin typeface="+mn-ea"/>
                <a:cs typeface="宋体" panose="02010600030101010101" pitchFamily="2" charset="-122"/>
              </a:rPr>
              <a:t>篇，申请发明专利</a:t>
            </a:r>
            <a:r>
              <a:rPr lang="en-US" altLang="zh-CN" sz="3600" kern="100" dirty="0">
                <a:solidFill>
                  <a:schemeClr val="accent1">
                    <a:lumMod val="75000"/>
                  </a:schemeClr>
                </a:solidFill>
                <a:latin typeface="+mn-ea"/>
                <a:cs typeface="宋体" panose="02010600030101010101" pitchFamily="2" charset="-122"/>
              </a:rPr>
              <a:t>1</a:t>
            </a:r>
            <a:r>
              <a:rPr lang="zh-CN" altLang="zh-CN" sz="3600" kern="100" dirty="0">
                <a:solidFill>
                  <a:schemeClr val="accent1">
                    <a:lumMod val="75000"/>
                  </a:schemeClr>
                </a:solidFill>
                <a:latin typeface="+mn-ea"/>
                <a:cs typeface="宋体" panose="02010600030101010101" pitchFamily="2" charset="-122"/>
              </a:rPr>
              <a:t>项。</a:t>
            </a:r>
            <a:endParaRPr lang="zh-CN" altLang="zh-CN" sz="2800" kern="100" dirty="0">
              <a:solidFill>
                <a:schemeClr val="accent1">
                  <a:lumMod val="75000"/>
                </a:schemeClr>
              </a:solidFill>
              <a:latin typeface="+mn-ea"/>
            </a:endParaRPr>
          </a:p>
        </p:txBody>
      </p:sp>
    </p:spTree>
    <p:extLst>
      <p:ext uri="{BB962C8B-B14F-4D97-AF65-F5344CB8AC3E}">
        <p14:creationId xmlns:p14="http://schemas.microsoft.com/office/powerpoint/2010/main" val="54188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Three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创新点与意义</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4827814" y="4300407"/>
            <a:ext cx="2536371"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Innovation</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2207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a:t>
              </a:r>
            </a:p>
          </p:txBody>
        </p:sp>
      </p:grpSp>
      <p:grpSp>
        <p:nvGrpSpPr>
          <p:cNvPr id="27" name="组合 26">
            <a:extLst>
              <a:ext uri="{FF2B5EF4-FFF2-40B4-BE49-F238E27FC236}">
                <a16:creationId xmlns:a16="http://schemas.microsoft.com/office/drawing/2014/main" id="{94489E68-868D-4C14-B181-16725FB25099}"/>
              </a:ext>
            </a:extLst>
          </p:cNvPr>
          <p:cNvGrpSpPr/>
          <p:nvPr/>
        </p:nvGrpSpPr>
        <p:grpSpPr>
          <a:xfrm>
            <a:off x="1386365" y="1165271"/>
            <a:ext cx="2693722" cy="540000"/>
            <a:chOff x="1380086" y="1497954"/>
            <a:chExt cx="2700001" cy="540000"/>
          </a:xfrm>
        </p:grpSpPr>
        <p:sp>
          <p:nvSpPr>
            <p:cNvPr id="28" name="色块">
              <a:extLst>
                <a:ext uri="{FF2B5EF4-FFF2-40B4-BE49-F238E27FC236}">
                  <a16:creationId xmlns:a16="http://schemas.microsoft.com/office/drawing/2014/main" id="{40FF6FA2-6A6C-46B6-8DD3-39E2F612E3F5}"/>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4375F93D-0840-4B9E-9B88-51DF8912CE19}"/>
                </a:ext>
              </a:extLst>
            </p:cNvPr>
            <p:cNvSpPr txBox="1"/>
            <p:nvPr/>
          </p:nvSpPr>
          <p:spPr>
            <a:xfrm>
              <a:off x="1380086" y="1537630"/>
              <a:ext cx="2482582"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rPr>
                <a:t>项目创新点</a:t>
              </a:r>
              <a:endParaRPr lang="zh-CN" altLang="zh-CN" sz="2000" b="1" dirty="0">
                <a:solidFill>
                  <a:schemeClr val="accent1"/>
                </a:solidFill>
                <a:latin typeface="Arial" panose="020B0604020202020204" pitchFamily="34" charset="0"/>
                <a:ea typeface="微软雅黑" panose="020B0503020204020204" pitchFamily="34" charset="-122"/>
              </a:endParaRPr>
            </a:p>
          </p:txBody>
        </p:sp>
      </p:grpSp>
      <p:grpSp>
        <p:nvGrpSpPr>
          <p:cNvPr id="30" name="组合 29">
            <a:extLst>
              <a:ext uri="{FF2B5EF4-FFF2-40B4-BE49-F238E27FC236}">
                <a16:creationId xmlns:a16="http://schemas.microsoft.com/office/drawing/2014/main" id="{DCC27A02-5E52-4813-8994-CDDCE59CE78E}"/>
              </a:ext>
            </a:extLst>
          </p:cNvPr>
          <p:cNvGrpSpPr/>
          <p:nvPr/>
        </p:nvGrpSpPr>
        <p:grpSpPr>
          <a:xfrm>
            <a:off x="846367" y="1165271"/>
            <a:ext cx="540000" cy="540000"/>
            <a:chOff x="840087" y="1497954"/>
            <a:chExt cx="540000" cy="540000"/>
          </a:xfrm>
        </p:grpSpPr>
        <p:sp>
          <p:nvSpPr>
            <p:cNvPr id="31" name="色块">
              <a:extLst>
                <a:ext uri="{FF2B5EF4-FFF2-40B4-BE49-F238E27FC236}">
                  <a16:creationId xmlns:a16="http://schemas.microsoft.com/office/drawing/2014/main" id="{B37317C8-68E6-4BD7-BB92-A60B75488FFC}"/>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07435017-D40E-4E12-99AC-111816564F42}"/>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D54615B5-24DF-487B-89FA-CEBBCD5C241A}"/>
              </a:ext>
            </a:extLst>
          </p:cNvPr>
          <p:cNvSpPr txBox="1"/>
          <p:nvPr/>
        </p:nvSpPr>
        <p:spPr>
          <a:xfrm>
            <a:off x="846367" y="1744947"/>
            <a:ext cx="10289719" cy="1667764"/>
          </a:xfrm>
          <a:prstGeom prst="rect">
            <a:avLst/>
          </a:prstGeom>
          <a:noFill/>
        </p:spPr>
        <p:txBody>
          <a:bodyPr wrap="square" rtlCol="0">
            <a:spAutoFit/>
          </a:bodyPr>
          <a:lstStyle/>
          <a:p>
            <a:pPr marL="342900" indent="-342900">
              <a:lnSpc>
                <a:spcPct val="150000"/>
              </a:lnSpc>
              <a:buAutoNum type="arabicPeriod"/>
            </a:pPr>
            <a:r>
              <a:rPr lang="zh-CN" altLang="en-US" sz="2400" dirty="0">
                <a:solidFill>
                  <a:schemeClr val="accent1">
                    <a:lumMod val="50000"/>
                  </a:schemeClr>
                </a:solidFill>
                <a:latin typeface="+mn-ea"/>
              </a:rPr>
              <a:t>先创性的研究了溶液</a:t>
            </a:r>
            <a:r>
              <a:rPr lang="zh-CN" altLang="en-US" sz="2400" b="1" dirty="0">
                <a:solidFill>
                  <a:schemeClr val="accent1">
                    <a:lumMod val="50000"/>
                  </a:schemeClr>
                </a:solidFill>
                <a:latin typeface="+mn-ea"/>
              </a:rPr>
              <a:t>气体状态</a:t>
            </a:r>
            <a:r>
              <a:rPr lang="zh-CN" altLang="en-US" sz="2400" dirty="0">
                <a:solidFill>
                  <a:schemeClr val="accent1">
                    <a:lumMod val="50000"/>
                  </a:schemeClr>
                </a:solidFill>
                <a:latin typeface="+mn-ea"/>
              </a:rPr>
              <a:t>对于超声化学制备光电化学传感器的影响。</a:t>
            </a:r>
            <a:endParaRPr lang="en-US" altLang="zh-CN" sz="2400" dirty="0">
              <a:solidFill>
                <a:schemeClr val="accent1">
                  <a:lumMod val="50000"/>
                </a:schemeClr>
              </a:solidFill>
              <a:latin typeface="+mn-ea"/>
            </a:endParaRPr>
          </a:p>
          <a:p>
            <a:pPr marL="342900" indent="-342900">
              <a:lnSpc>
                <a:spcPct val="150000"/>
              </a:lnSpc>
              <a:buAutoNum type="arabicPeriod"/>
            </a:pPr>
            <a:r>
              <a:rPr lang="zh-CN" altLang="en-US" sz="2400" dirty="0">
                <a:solidFill>
                  <a:schemeClr val="accent1">
                    <a:lumMod val="50000"/>
                  </a:schemeClr>
                </a:solidFill>
                <a:latin typeface="+mn-ea"/>
              </a:rPr>
              <a:t>通过实验，研究建立“</a:t>
            </a:r>
            <a:r>
              <a:rPr lang="zh-CN" altLang="en-US" sz="2400" b="1" dirty="0">
                <a:solidFill>
                  <a:schemeClr val="accent1">
                    <a:lumMod val="50000"/>
                  </a:schemeClr>
                </a:solidFill>
                <a:latin typeface="+mn-ea"/>
              </a:rPr>
              <a:t>超声化学反应参数</a:t>
            </a:r>
            <a:r>
              <a:rPr lang="en-US" altLang="zh-CN" sz="2400" b="1" dirty="0">
                <a:solidFill>
                  <a:schemeClr val="accent1">
                    <a:lumMod val="50000"/>
                  </a:schemeClr>
                </a:solidFill>
                <a:latin typeface="+mn-ea"/>
              </a:rPr>
              <a:t>-</a:t>
            </a:r>
            <a:r>
              <a:rPr lang="zh-CN" altLang="en-US" sz="2400" b="1" dirty="0">
                <a:solidFill>
                  <a:schemeClr val="accent1">
                    <a:lumMod val="50000"/>
                  </a:schemeClr>
                </a:solidFill>
                <a:latin typeface="+mn-ea"/>
              </a:rPr>
              <a:t>空化效应</a:t>
            </a:r>
            <a:r>
              <a:rPr lang="en-US" altLang="zh-CN" sz="2400" b="1" dirty="0">
                <a:solidFill>
                  <a:schemeClr val="accent1">
                    <a:lumMod val="50000"/>
                  </a:schemeClr>
                </a:solidFill>
                <a:latin typeface="+mn-ea"/>
              </a:rPr>
              <a:t>-</a:t>
            </a:r>
            <a:r>
              <a:rPr lang="zh-CN" altLang="en-US" sz="2400" b="1" dirty="0">
                <a:solidFill>
                  <a:schemeClr val="accent1">
                    <a:lumMod val="50000"/>
                  </a:schemeClr>
                </a:solidFill>
                <a:latin typeface="+mn-ea"/>
              </a:rPr>
              <a:t>材料结构</a:t>
            </a:r>
            <a:r>
              <a:rPr lang="en-US" altLang="zh-CN" sz="2400" b="1" dirty="0">
                <a:solidFill>
                  <a:schemeClr val="accent1">
                    <a:lumMod val="50000"/>
                  </a:schemeClr>
                </a:solidFill>
                <a:latin typeface="+mn-ea"/>
              </a:rPr>
              <a:t>-</a:t>
            </a:r>
            <a:r>
              <a:rPr lang="zh-CN" altLang="en-US" sz="2400" b="1" dirty="0">
                <a:solidFill>
                  <a:schemeClr val="accent1">
                    <a:lumMod val="50000"/>
                  </a:schemeClr>
                </a:solidFill>
                <a:latin typeface="+mn-ea"/>
              </a:rPr>
              <a:t>传感器性能</a:t>
            </a:r>
            <a:r>
              <a:rPr lang="zh-CN" altLang="en-US" sz="2400" dirty="0">
                <a:solidFill>
                  <a:schemeClr val="accent1">
                    <a:lumMod val="50000"/>
                  </a:schemeClr>
                </a:solidFill>
                <a:latin typeface="+mn-ea"/>
              </a:rPr>
              <a:t>”内在联系</a:t>
            </a:r>
          </a:p>
        </p:txBody>
      </p:sp>
      <p:sp>
        <p:nvSpPr>
          <p:cNvPr id="12" name="文本框 11">
            <a:extLst>
              <a:ext uri="{FF2B5EF4-FFF2-40B4-BE49-F238E27FC236}">
                <a16:creationId xmlns:a16="http://schemas.microsoft.com/office/drawing/2014/main" id="{25F3AAE8-C82E-4D64-97E6-4AC1329A87E1}"/>
              </a:ext>
            </a:extLst>
          </p:cNvPr>
          <p:cNvSpPr txBox="1"/>
          <p:nvPr/>
        </p:nvSpPr>
        <p:spPr>
          <a:xfrm>
            <a:off x="947348" y="4775116"/>
            <a:ext cx="10187483" cy="1667764"/>
          </a:xfrm>
          <a:prstGeom prst="rect">
            <a:avLst/>
          </a:prstGeom>
          <a:noFill/>
        </p:spPr>
        <p:txBody>
          <a:bodyPr wrap="square" rtlCol="0">
            <a:spAutoFit/>
          </a:bodyPr>
          <a:lstStyle/>
          <a:p>
            <a:pPr>
              <a:lnSpc>
                <a:spcPct val="150000"/>
              </a:lnSpc>
            </a:pPr>
            <a:r>
              <a:rPr lang="en-US" altLang="zh-CN" sz="2400" dirty="0">
                <a:solidFill>
                  <a:schemeClr val="accent1">
                    <a:lumMod val="50000"/>
                  </a:schemeClr>
                </a:solidFill>
                <a:latin typeface="+mn-ea"/>
              </a:rPr>
              <a:t>    </a:t>
            </a:r>
            <a:r>
              <a:rPr lang="zh-CN" altLang="zh-CN" sz="2400" dirty="0">
                <a:solidFill>
                  <a:schemeClr val="accent1">
                    <a:lumMod val="50000"/>
                  </a:schemeClr>
                </a:solidFill>
                <a:latin typeface="+mn-ea"/>
              </a:rPr>
              <a:t>本项目的研究对于理解超声空化效应在化学合成表面微结构的物理化学调控机制具有重要意义</a:t>
            </a:r>
            <a:r>
              <a:rPr lang="zh-CN" altLang="en-US" sz="2400" dirty="0">
                <a:solidFill>
                  <a:schemeClr val="accent1">
                    <a:lumMod val="50000"/>
                  </a:schemeClr>
                </a:solidFill>
                <a:latin typeface="+mn-ea"/>
              </a:rPr>
              <a:t>，</a:t>
            </a:r>
            <a:r>
              <a:rPr lang="zh-CN" altLang="zh-CN" sz="2400" dirty="0">
                <a:solidFill>
                  <a:schemeClr val="accent1">
                    <a:lumMod val="50000"/>
                  </a:schemeClr>
                </a:solidFill>
                <a:latin typeface="+mn-ea"/>
              </a:rPr>
              <a:t>有利于进一步发展超声化学合成技术以及开发新型的光电化学传感系统。</a:t>
            </a:r>
            <a:endParaRPr lang="en-US" altLang="zh-CN" sz="2400" dirty="0">
              <a:solidFill>
                <a:schemeClr val="accent1">
                  <a:lumMod val="50000"/>
                </a:schemeClr>
              </a:solidFill>
              <a:latin typeface="+mn-ea"/>
            </a:endParaRPr>
          </a:p>
        </p:txBody>
      </p:sp>
      <p:grpSp>
        <p:nvGrpSpPr>
          <p:cNvPr id="13" name="组合 12">
            <a:extLst>
              <a:ext uri="{FF2B5EF4-FFF2-40B4-BE49-F238E27FC236}">
                <a16:creationId xmlns:a16="http://schemas.microsoft.com/office/drawing/2014/main" id="{010D1C3D-F27F-4C4B-9E23-D64789E0332E}"/>
              </a:ext>
            </a:extLst>
          </p:cNvPr>
          <p:cNvGrpSpPr/>
          <p:nvPr/>
        </p:nvGrpSpPr>
        <p:grpSpPr>
          <a:xfrm>
            <a:off x="1378832" y="4015685"/>
            <a:ext cx="2700000" cy="540000"/>
            <a:chOff x="1380087" y="1497954"/>
            <a:chExt cx="2700000" cy="540000"/>
          </a:xfrm>
        </p:grpSpPr>
        <p:sp>
          <p:nvSpPr>
            <p:cNvPr id="14" name="色块">
              <a:extLst>
                <a:ext uri="{FF2B5EF4-FFF2-40B4-BE49-F238E27FC236}">
                  <a16:creationId xmlns:a16="http://schemas.microsoft.com/office/drawing/2014/main" id="{79833DD3-FAC3-420F-8ACC-28944C3661B6}"/>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坚持引培并重">
              <a:extLst>
                <a:ext uri="{FF2B5EF4-FFF2-40B4-BE49-F238E27FC236}">
                  <a16:creationId xmlns:a16="http://schemas.microsoft.com/office/drawing/2014/main" id="{5E8D32F1-23FD-49D3-997E-11A4DA3808C7}"/>
                </a:ext>
              </a:extLst>
            </p:cNvPr>
            <p:cNvSpPr txBox="1"/>
            <p:nvPr/>
          </p:nvSpPr>
          <p:spPr>
            <a:xfrm>
              <a:off x="1695678" y="1567899"/>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a:t>
              </a:r>
            </a:p>
          </p:txBody>
        </p:sp>
      </p:grpSp>
      <p:grpSp>
        <p:nvGrpSpPr>
          <p:cNvPr id="16" name="组合 15">
            <a:extLst>
              <a:ext uri="{FF2B5EF4-FFF2-40B4-BE49-F238E27FC236}">
                <a16:creationId xmlns:a16="http://schemas.microsoft.com/office/drawing/2014/main" id="{1E6CA575-F427-4300-B962-BEAC2344B8B1}"/>
              </a:ext>
            </a:extLst>
          </p:cNvPr>
          <p:cNvGrpSpPr/>
          <p:nvPr/>
        </p:nvGrpSpPr>
        <p:grpSpPr>
          <a:xfrm>
            <a:off x="838832" y="4015685"/>
            <a:ext cx="540000" cy="540000"/>
            <a:chOff x="840087" y="1497954"/>
            <a:chExt cx="540000" cy="540000"/>
          </a:xfrm>
        </p:grpSpPr>
        <p:sp>
          <p:nvSpPr>
            <p:cNvPr id="17" name="色块">
              <a:extLst>
                <a:ext uri="{FF2B5EF4-FFF2-40B4-BE49-F238E27FC236}">
                  <a16:creationId xmlns:a16="http://schemas.microsoft.com/office/drawing/2014/main" id="{C84DE703-C9A9-4AD2-83A1-864E5F04C4E7}"/>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书5">
              <a:extLst>
                <a:ext uri="{FF2B5EF4-FFF2-40B4-BE49-F238E27FC236}">
                  <a16:creationId xmlns:a16="http://schemas.microsoft.com/office/drawing/2014/main" id="{83AAF642-F5A0-4EF6-852E-549FAAB8CCC8}"/>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46988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Three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091542" y="3112046"/>
            <a:ext cx="6008914"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已有基础与经费预算</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4157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a:t>
              </a:r>
            </a:p>
          </p:txBody>
        </p:sp>
      </p:grpSp>
      <p:sp>
        <p:nvSpPr>
          <p:cNvPr id="6" name="文本框 5">
            <a:extLst>
              <a:ext uri="{FF2B5EF4-FFF2-40B4-BE49-F238E27FC236}">
                <a16:creationId xmlns:a16="http://schemas.microsoft.com/office/drawing/2014/main" id="{D54615B5-24DF-487B-89FA-CEBBCD5C241A}"/>
              </a:ext>
            </a:extLst>
          </p:cNvPr>
          <p:cNvSpPr txBox="1"/>
          <p:nvPr/>
        </p:nvSpPr>
        <p:spPr>
          <a:xfrm>
            <a:off x="540367" y="1311371"/>
            <a:ext cx="10061459" cy="4647426"/>
          </a:xfrm>
          <a:prstGeom prst="rect">
            <a:avLst/>
          </a:prstGeom>
          <a:noFill/>
        </p:spPr>
        <p:txBody>
          <a:bodyPr wrap="square" rtlCol="0">
            <a:spAutoFit/>
          </a:bodyPr>
          <a:lstStyle/>
          <a:p>
            <a:r>
              <a:rPr lang="en-US" altLang="zh-CN" sz="2000" dirty="0"/>
              <a:t> </a:t>
            </a:r>
            <a:endParaRPr lang="zh-CN" altLang="zh-CN" sz="2000" dirty="0"/>
          </a:p>
          <a:p>
            <a:r>
              <a:rPr lang="en-US" altLang="zh-CN" sz="2400" dirty="0">
                <a:solidFill>
                  <a:schemeClr val="accent1">
                    <a:lumMod val="75000"/>
                  </a:schemeClr>
                </a:solidFill>
              </a:rPr>
              <a:t>(1)</a:t>
            </a:r>
            <a:r>
              <a:rPr lang="zh-CN" altLang="zh-CN" sz="2400" dirty="0">
                <a:solidFill>
                  <a:schemeClr val="accent1">
                    <a:lumMod val="75000"/>
                  </a:schemeClr>
                </a:solidFill>
              </a:rPr>
              <a:t>材料制备方面：</a:t>
            </a:r>
          </a:p>
          <a:p>
            <a:r>
              <a:rPr lang="zh-CN" altLang="zh-CN" sz="2000" dirty="0">
                <a:solidFill>
                  <a:schemeClr val="accent1">
                    <a:lumMod val="75000"/>
                  </a:schemeClr>
                </a:solidFill>
              </a:rPr>
              <a:t>美国 </a:t>
            </a:r>
            <a:r>
              <a:rPr lang="en-US" altLang="zh-CN" sz="2000" dirty="0">
                <a:solidFill>
                  <a:schemeClr val="accent1">
                    <a:lumMod val="75000"/>
                  </a:schemeClr>
                </a:solidFill>
              </a:rPr>
              <a:t>Sonics </a:t>
            </a:r>
            <a:r>
              <a:rPr lang="zh-CN" altLang="zh-CN" sz="2000" dirty="0">
                <a:solidFill>
                  <a:schemeClr val="accent1">
                    <a:lumMod val="75000"/>
                  </a:schemeClr>
                </a:solidFill>
              </a:rPr>
              <a:t>超声波发生器 </a:t>
            </a:r>
            <a:r>
              <a:rPr lang="en-US" altLang="zh-CN" sz="2000" dirty="0">
                <a:solidFill>
                  <a:schemeClr val="accent1">
                    <a:lumMod val="75000"/>
                  </a:schemeClr>
                </a:solidFill>
              </a:rPr>
              <a:t>VCX-1600</a:t>
            </a:r>
            <a:r>
              <a:rPr lang="zh-CN" altLang="en-US" sz="2000" dirty="0">
                <a:solidFill>
                  <a:schemeClr val="accent1">
                    <a:lumMod val="75000"/>
                  </a:schemeClr>
                </a:solidFill>
              </a:rPr>
              <a:t>；</a:t>
            </a:r>
            <a:r>
              <a:rPr lang="zh-CN" altLang="zh-CN" sz="2000" dirty="0">
                <a:solidFill>
                  <a:schemeClr val="accent1">
                    <a:lumMod val="75000"/>
                  </a:schemeClr>
                </a:solidFill>
              </a:rPr>
              <a:t>微波水热仪</a:t>
            </a:r>
            <a:r>
              <a:rPr lang="zh-CN" altLang="en-US" sz="2000" dirty="0">
                <a:solidFill>
                  <a:schemeClr val="accent1">
                    <a:lumMod val="75000"/>
                  </a:schemeClr>
                </a:solidFill>
              </a:rPr>
              <a:t>；</a:t>
            </a:r>
            <a:r>
              <a:rPr lang="zh-CN" altLang="zh-CN" sz="2000" dirty="0">
                <a:solidFill>
                  <a:schemeClr val="accent1">
                    <a:lumMod val="75000"/>
                  </a:schemeClr>
                </a:solidFill>
              </a:rPr>
              <a:t>湿化学反应系统</a:t>
            </a:r>
            <a:r>
              <a:rPr lang="zh-CN" altLang="en-US" sz="2000" dirty="0">
                <a:solidFill>
                  <a:schemeClr val="accent1">
                    <a:lumMod val="75000"/>
                  </a:schemeClr>
                </a:solidFill>
              </a:rPr>
              <a:t>；</a:t>
            </a:r>
            <a:r>
              <a:rPr lang="zh-CN" altLang="zh-CN" sz="2000" dirty="0">
                <a:solidFill>
                  <a:schemeClr val="accent1">
                    <a:lumMod val="75000"/>
                  </a:schemeClr>
                </a:solidFill>
              </a:rPr>
              <a:t>真空</a:t>
            </a:r>
            <a:r>
              <a:rPr lang="en-US" altLang="zh-CN" sz="2000" dirty="0">
                <a:solidFill>
                  <a:schemeClr val="accent1">
                    <a:lumMod val="75000"/>
                  </a:schemeClr>
                </a:solidFill>
              </a:rPr>
              <a:t>/</a:t>
            </a:r>
            <a:r>
              <a:rPr lang="zh-CN" altLang="zh-CN" sz="2000" dirty="0">
                <a:solidFill>
                  <a:schemeClr val="accent1">
                    <a:lumMod val="75000"/>
                  </a:schemeClr>
                </a:solidFill>
              </a:rPr>
              <a:t>气氛箱式炉和双温区管式炉（</a:t>
            </a:r>
            <a:r>
              <a:rPr lang="en-US" altLang="zh-CN" sz="2000" dirty="0">
                <a:solidFill>
                  <a:schemeClr val="accent1">
                    <a:lumMod val="75000"/>
                  </a:schemeClr>
                </a:solidFill>
              </a:rPr>
              <a:t>1600</a:t>
            </a:r>
            <a:r>
              <a:rPr lang="zh-CN" altLang="zh-CN" sz="2000" dirty="0">
                <a:solidFill>
                  <a:schemeClr val="accent1">
                    <a:lumMod val="75000"/>
                  </a:schemeClr>
                </a:solidFill>
              </a:rPr>
              <a:t>℃）</a:t>
            </a:r>
            <a:r>
              <a:rPr lang="zh-CN" altLang="en-US" sz="2000" dirty="0">
                <a:solidFill>
                  <a:schemeClr val="accent1">
                    <a:lumMod val="75000"/>
                  </a:schemeClr>
                </a:solidFill>
              </a:rPr>
              <a:t>；</a:t>
            </a:r>
            <a:r>
              <a:rPr lang="zh-CN" altLang="zh-CN" sz="2000" dirty="0">
                <a:solidFill>
                  <a:schemeClr val="accent1">
                    <a:lumMod val="75000"/>
                  </a:schemeClr>
                </a:solidFill>
              </a:rPr>
              <a:t>电极蒸镀和溅射系统（含</a:t>
            </a:r>
            <a:r>
              <a:rPr lang="en-US" altLang="zh-CN" sz="2000" dirty="0">
                <a:solidFill>
                  <a:schemeClr val="accent1">
                    <a:lumMod val="75000"/>
                  </a:schemeClr>
                </a:solidFill>
              </a:rPr>
              <a:t>Pt</a:t>
            </a:r>
            <a:r>
              <a:rPr lang="zh-CN" altLang="zh-CN" sz="2000" dirty="0">
                <a:solidFill>
                  <a:schemeClr val="accent1">
                    <a:lumMod val="75000"/>
                  </a:schemeClr>
                </a:solidFill>
              </a:rPr>
              <a:t>、</a:t>
            </a:r>
            <a:r>
              <a:rPr lang="en-US" altLang="zh-CN" sz="2000" dirty="0">
                <a:solidFill>
                  <a:schemeClr val="accent1">
                    <a:lumMod val="75000"/>
                  </a:schemeClr>
                </a:solidFill>
              </a:rPr>
              <a:t>Au</a:t>
            </a:r>
            <a:r>
              <a:rPr lang="zh-CN" altLang="zh-CN" sz="2000" dirty="0">
                <a:solidFill>
                  <a:schemeClr val="accent1">
                    <a:lumMod val="75000"/>
                  </a:schemeClr>
                </a:solidFill>
              </a:rPr>
              <a:t>以及</a:t>
            </a:r>
            <a:r>
              <a:rPr lang="en-US" altLang="zh-CN" sz="2000" dirty="0">
                <a:solidFill>
                  <a:schemeClr val="accent1">
                    <a:lumMod val="75000"/>
                  </a:schemeClr>
                </a:solidFill>
              </a:rPr>
              <a:t>Ag</a:t>
            </a:r>
            <a:r>
              <a:rPr lang="zh-CN" altLang="zh-CN" sz="2000" dirty="0">
                <a:solidFill>
                  <a:schemeClr val="accent1">
                    <a:lumMod val="75000"/>
                  </a:schemeClr>
                </a:solidFill>
              </a:rPr>
              <a:t>等多种电极材料）</a:t>
            </a:r>
            <a:endParaRPr lang="en-US" altLang="zh-CN" sz="2000" dirty="0">
              <a:solidFill>
                <a:schemeClr val="accent1">
                  <a:lumMod val="75000"/>
                </a:schemeClr>
              </a:solidFill>
            </a:endParaRPr>
          </a:p>
          <a:p>
            <a:endParaRPr lang="zh-CN" altLang="zh-CN" sz="2000" dirty="0">
              <a:solidFill>
                <a:schemeClr val="accent1">
                  <a:lumMod val="75000"/>
                </a:schemeClr>
              </a:solidFill>
            </a:endParaRPr>
          </a:p>
          <a:p>
            <a:r>
              <a:rPr lang="en-US" altLang="zh-CN" sz="2000" dirty="0">
                <a:solidFill>
                  <a:schemeClr val="accent1">
                    <a:lumMod val="75000"/>
                  </a:schemeClr>
                </a:solidFill>
              </a:rPr>
              <a:t>(2)</a:t>
            </a:r>
            <a:r>
              <a:rPr lang="zh-CN" altLang="zh-CN" sz="2400" dirty="0">
                <a:solidFill>
                  <a:schemeClr val="accent1">
                    <a:lumMod val="75000"/>
                  </a:schemeClr>
                </a:solidFill>
              </a:rPr>
              <a:t>物性分析方面</a:t>
            </a:r>
            <a:r>
              <a:rPr lang="zh-CN" altLang="en-US" sz="2000" dirty="0">
                <a:solidFill>
                  <a:schemeClr val="accent1">
                    <a:lumMod val="75000"/>
                  </a:schemeClr>
                </a:solidFill>
              </a:rPr>
              <a:t>，</a:t>
            </a:r>
            <a:r>
              <a:rPr lang="zh-CN" altLang="zh-CN" sz="2400" dirty="0">
                <a:solidFill>
                  <a:schemeClr val="accent1">
                    <a:lumMod val="75000"/>
                  </a:schemeClr>
                </a:solidFill>
              </a:rPr>
              <a:t>可以测试样品的晶体结构、表面形貌、薄膜厚度等。拥有的仪器主要有：</a:t>
            </a:r>
          </a:p>
          <a:p>
            <a:r>
              <a:rPr lang="zh-CN" altLang="zh-CN" sz="2000" dirty="0">
                <a:solidFill>
                  <a:schemeClr val="accent1">
                    <a:lumMod val="75000"/>
                  </a:schemeClr>
                </a:solidFill>
              </a:rPr>
              <a:t>高分辨率可变温 </a:t>
            </a:r>
            <a:r>
              <a:rPr lang="en-US" altLang="zh-CN" sz="2000" dirty="0">
                <a:solidFill>
                  <a:schemeClr val="accent1">
                    <a:lumMod val="75000"/>
                  </a:schemeClr>
                </a:solidFill>
              </a:rPr>
              <a:t>X </a:t>
            </a:r>
            <a:r>
              <a:rPr lang="zh-CN" altLang="zh-CN" sz="2000" dirty="0">
                <a:solidFill>
                  <a:schemeClr val="accent1">
                    <a:lumMod val="75000"/>
                  </a:schemeClr>
                </a:solidFill>
              </a:rPr>
              <a:t>射线衍射仪</a:t>
            </a:r>
            <a:r>
              <a:rPr lang="zh-CN" altLang="en-US" sz="2000" dirty="0">
                <a:solidFill>
                  <a:schemeClr val="accent1">
                    <a:lumMod val="75000"/>
                  </a:schemeClr>
                </a:solidFill>
              </a:rPr>
              <a:t>；</a:t>
            </a:r>
            <a:r>
              <a:rPr lang="zh-CN" altLang="zh-CN" sz="2000" dirty="0">
                <a:solidFill>
                  <a:schemeClr val="accent1">
                    <a:lumMod val="75000"/>
                  </a:schemeClr>
                </a:solidFill>
              </a:rPr>
              <a:t>光谱椭偏仪（</a:t>
            </a:r>
            <a:r>
              <a:rPr lang="en-US" altLang="zh-CN" sz="2000" dirty="0">
                <a:solidFill>
                  <a:schemeClr val="accent1">
                    <a:lumMod val="75000"/>
                  </a:schemeClr>
                </a:solidFill>
              </a:rPr>
              <a:t>SpecEI-2000-VIS) </a:t>
            </a:r>
            <a:r>
              <a:rPr lang="zh-CN" altLang="zh-CN" sz="2000" dirty="0">
                <a:solidFill>
                  <a:schemeClr val="accent1">
                    <a:lumMod val="75000"/>
                  </a:schemeClr>
                </a:solidFill>
              </a:rPr>
              <a:t>薄膜厚度折射率测量</a:t>
            </a:r>
            <a:r>
              <a:rPr lang="zh-CN" altLang="en-US" sz="2000" dirty="0">
                <a:solidFill>
                  <a:schemeClr val="accent1">
                    <a:lumMod val="75000"/>
                  </a:schemeClr>
                </a:solidFill>
              </a:rPr>
              <a:t>；</a:t>
            </a:r>
            <a:r>
              <a:rPr lang="zh-CN" altLang="zh-CN" sz="2000" dirty="0">
                <a:solidFill>
                  <a:schemeClr val="accent1">
                    <a:lumMod val="75000"/>
                  </a:schemeClr>
                </a:solidFill>
              </a:rPr>
              <a:t>多功能原子力显微镜（</a:t>
            </a:r>
            <a:r>
              <a:rPr lang="en-US" altLang="zh-CN" sz="2000" dirty="0">
                <a:solidFill>
                  <a:schemeClr val="accent1">
                    <a:lumMod val="75000"/>
                  </a:schemeClr>
                </a:solidFill>
              </a:rPr>
              <a:t>MFP-3D-SA</a:t>
            </a:r>
            <a:r>
              <a:rPr lang="zh-CN" altLang="zh-CN" sz="2000" dirty="0">
                <a:solidFill>
                  <a:schemeClr val="accent1">
                    <a:lumMod val="75000"/>
                  </a:schemeClr>
                </a:solidFill>
              </a:rPr>
              <a:t>）</a:t>
            </a:r>
            <a:endParaRPr lang="en-US" altLang="zh-CN" sz="2000" dirty="0">
              <a:solidFill>
                <a:schemeClr val="accent1">
                  <a:lumMod val="75000"/>
                </a:schemeClr>
              </a:solidFill>
            </a:endParaRPr>
          </a:p>
          <a:p>
            <a:endParaRPr lang="en-US" altLang="zh-CN" sz="2000" dirty="0">
              <a:solidFill>
                <a:schemeClr val="accent1">
                  <a:lumMod val="75000"/>
                </a:schemeClr>
              </a:solidFill>
            </a:endParaRPr>
          </a:p>
          <a:p>
            <a:r>
              <a:rPr lang="en-US" altLang="zh-CN" sz="2000" dirty="0">
                <a:solidFill>
                  <a:schemeClr val="accent1">
                    <a:lumMod val="75000"/>
                  </a:schemeClr>
                </a:solidFill>
              </a:rPr>
              <a:t>(3)</a:t>
            </a:r>
            <a:r>
              <a:rPr lang="zh-CN" altLang="zh-CN" sz="2400" dirty="0">
                <a:solidFill>
                  <a:schemeClr val="accent1">
                    <a:lumMod val="75000"/>
                  </a:schemeClr>
                </a:solidFill>
              </a:rPr>
              <a:t>物理性质综合测试方面</a:t>
            </a:r>
            <a:r>
              <a:rPr lang="zh-CN" altLang="zh-CN" sz="2000" dirty="0">
                <a:solidFill>
                  <a:schemeClr val="accent1">
                    <a:lumMod val="75000"/>
                  </a:schemeClr>
                </a:solidFill>
              </a:rPr>
              <a:t>：</a:t>
            </a:r>
            <a:endParaRPr lang="en-US" altLang="zh-CN" sz="2000" dirty="0">
              <a:solidFill>
                <a:schemeClr val="accent1">
                  <a:lumMod val="75000"/>
                </a:schemeClr>
              </a:solidFill>
            </a:endParaRPr>
          </a:p>
          <a:p>
            <a:r>
              <a:rPr lang="zh-CN" altLang="zh-CN" sz="2000" dirty="0">
                <a:solidFill>
                  <a:schemeClr val="accent1">
                    <a:lumMod val="75000"/>
                  </a:schemeClr>
                </a:solidFill>
              </a:rPr>
              <a:t>光电化学测量系统，包含电化学工作站、</a:t>
            </a:r>
            <a:r>
              <a:rPr lang="en-US" altLang="zh-CN" sz="2000" dirty="0">
                <a:solidFill>
                  <a:schemeClr val="accent1">
                    <a:lumMod val="75000"/>
                  </a:schemeClr>
                </a:solidFill>
              </a:rPr>
              <a:t>Keithley 6517B</a:t>
            </a:r>
            <a:r>
              <a:rPr lang="zh-CN" altLang="zh-CN" sz="2000" dirty="0">
                <a:solidFill>
                  <a:schemeClr val="accent1">
                    <a:lumMod val="75000"/>
                  </a:schemeClr>
                </a:solidFill>
              </a:rPr>
              <a:t>，</a:t>
            </a:r>
            <a:r>
              <a:rPr lang="en-US" altLang="zh-CN" sz="2000" dirty="0">
                <a:solidFill>
                  <a:schemeClr val="accent1">
                    <a:lumMod val="75000"/>
                  </a:schemeClr>
                </a:solidFill>
              </a:rPr>
              <a:t>6487</a:t>
            </a:r>
            <a:r>
              <a:rPr lang="zh-CN" altLang="zh-CN" sz="2000" dirty="0">
                <a:solidFill>
                  <a:schemeClr val="accent1">
                    <a:lumMod val="75000"/>
                  </a:schemeClr>
                </a:solidFill>
              </a:rPr>
              <a:t>，</a:t>
            </a:r>
            <a:r>
              <a:rPr lang="en-US" altLang="zh-CN" sz="2000" dirty="0">
                <a:solidFill>
                  <a:schemeClr val="accent1">
                    <a:lumMod val="75000"/>
                  </a:schemeClr>
                </a:solidFill>
              </a:rPr>
              <a:t>2400 </a:t>
            </a:r>
            <a:r>
              <a:rPr lang="zh-CN" altLang="zh-CN" sz="2000" dirty="0">
                <a:solidFill>
                  <a:schemeClr val="accent1">
                    <a:lumMod val="75000"/>
                  </a:schemeClr>
                </a:solidFill>
              </a:rPr>
              <a:t>精密电表、</a:t>
            </a:r>
            <a:r>
              <a:rPr lang="en-US" altLang="zh-CN" sz="2000" dirty="0">
                <a:solidFill>
                  <a:schemeClr val="accent1">
                    <a:lumMod val="75000"/>
                  </a:schemeClr>
                </a:solidFill>
              </a:rPr>
              <a:t>Newport</a:t>
            </a:r>
            <a:r>
              <a:rPr lang="zh-CN" altLang="zh-CN" sz="2000" dirty="0">
                <a:solidFill>
                  <a:schemeClr val="accent1">
                    <a:lumMod val="75000"/>
                  </a:schemeClr>
                </a:solidFill>
              </a:rPr>
              <a:t>白光光源以及单色仪、半导体激光器（波长为</a:t>
            </a:r>
            <a:r>
              <a:rPr lang="en-US" altLang="zh-CN" sz="2000" dirty="0">
                <a:solidFill>
                  <a:schemeClr val="accent1">
                    <a:lumMod val="75000"/>
                  </a:schemeClr>
                </a:solidFill>
              </a:rPr>
              <a:t>632.8</a:t>
            </a:r>
            <a:r>
              <a:rPr lang="zh-CN" altLang="zh-CN" sz="2000" dirty="0">
                <a:solidFill>
                  <a:schemeClr val="accent1">
                    <a:lumMod val="75000"/>
                  </a:schemeClr>
                </a:solidFill>
              </a:rPr>
              <a:t>、</a:t>
            </a:r>
            <a:r>
              <a:rPr lang="en-US" altLang="zh-CN" sz="2000" dirty="0">
                <a:solidFill>
                  <a:schemeClr val="accent1">
                    <a:lumMod val="75000"/>
                  </a:schemeClr>
                </a:solidFill>
              </a:rPr>
              <a:t>532</a:t>
            </a:r>
            <a:r>
              <a:rPr lang="zh-CN" altLang="zh-CN" sz="2000" dirty="0">
                <a:solidFill>
                  <a:schemeClr val="accent1">
                    <a:lumMod val="75000"/>
                  </a:schemeClr>
                </a:solidFill>
              </a:rPr>
              <a:t>、</a:t>
            </a:r>
            <a:r>
              <a:rPr lang="en-US" altLang="zh-CN" sz="2000" dirty="0">
                <a:solidFill>
                  <a:schemeClr val="accent1">
                    <a:lumMod val="75000"/>
                  </a:schemeClr>
                </a:solidFill>
              </a:rPr>
              <a:t>473</a:t>
            </a:r>
            <a:r>
              <a:rPr lang="zh-CN" altLang="zh-CN" sz="2000" dirty="0">
                <a:solidFill>
                  <a:schemeClr val="accent1">
                    <a:lumMod val="75000"/>
                  </a:schemeClr>
                </a:solidFill>
              </a:rPr>
              <a:t>、</a:t>
            </a:r>
            <a:r>
              <a:rPr lang="en-US" altLang="zh-CN" sz="2000" dirty="0">
                <a:solidFill>
                  <a:schemeClr val="accent1">
                    <a:lumMod val="75000"/>
                  </a:schemeClr>
                </a:solidFill>
              </a:rPr>
              <a:t>405nm </a:t>
            </a:r>
            <a:r>
              <a:rPr lang="zh-CN" altLang="zh-CN" sz="2000" dirty="0">
                <a:solidFill>
                  <a:schemeClr val="accent1">
                    <a:lumMod val="75000"/>
                  </a:schemeClr>
                </a:solidFill>
              </a:rPr>
              <a:t>等）</a:t>
            </a:r>
            <a:r>
              <a:rPr lang="zh-CN" altLang="en-US" sz="2000" dirty="0">
                <a:solidFill>
                  <a:schemeClr val="accent1">
                    <a:lumMod val="75000"/>
                  </a:schemeClr>
                </a:solidFill>
              </a:rPr>
              <a:t>；</a:t>
            </a:r>
            <a:r>
              <a:rPr lang="zh-CN" altLang="zh-CN" sz="2000" dirty="0">
                <a:solidFill>
                  <a:schemeClr val="accent1">
                    <a:lumMod val="75000"/>
                  </a:schemeClr>
                </a:solidFill>
              </a:rPr>
              <a:t> </a:t>
            </a:r>
            <a:r>
              <a:rPr lang="en-US" altLang="zh-CN" sz="2000" dirty="0">
                <a:solidFill>
                  <a:schemeClr val="accent1">
                    <a:lumMod val="75000"/>
                  </a:schemeClr>
                </a:solidFill>
              </a:rPr>
              <a:t>Cryogenic</a:t>
            </a:r>
            <a:r>
              <a:rPr lang="zh-CN" altLang="zh-CN" sz="2000" dirty="0">
                <a:solidFill>
                  <a:schemeClr val="accent1">
                    <a:lumMod val="75000"/>
                  </a:schemeClr>
                </a:solidFill>
              </a:rPr>
              <a:t>变温物性测量系统</a:t>
            </a:r>
            <a:r>
              <a:rPr lang="en-US" altLang="zh-CN" sz="2000" dirty="0">
                <a:solidFill>
                  <a:schemeClr val="accent1">
                    <a:lumMod val="75000"/>
                  </a:schemeClr>
                </a:solidFill>
              </a:rPr>
              <a:t>CFMS-14T</a:t>
            </a:r>
            <a:r>
              <a:rPr lang="zh-CN" altLang="en-US" sz="2000" dirty="0">
                <a:solidFill>
                  <a:schemeClr val="accent1">
                    <a:lumMod val="75000"/>
                  </a:schemeClr>
                </a:solidFill>
              </a:rPr>
              <a:t>；</a:t>
            </a:r>
            <a:r>
              <a:rPr lang="en-US" altLang="zh-CN" sz="2000" dirty="0">
                <a:solidFill>
                  <a:schemeClr val="accent1">
                    <a:lumMod val="75000"/>
                  </a:schemeClr>
                </a:solidFill>
              </a:rPr>
              <a:t>Tek 500M</a:t>
            </a:r>
            <a:r>
              <a:rPr lang="zh-CN" altLang="zh-CN" sz="2000" dirty="0">
                <a:solidFill>
                  <a:schemeClr val="accent1">
                    <a:lumMod val="75000"/>
                  </a:schemeClr>
                </a:solidFill>
              </a:rPr>
              <a:t>示波器</a:t>
            </a:r>
            <a:r>
              <a:rPr lang="zh-CN" altLang="en-US" sz="2000" dirty="0">
                <a:solidFill>
                  <a:schemeClr val="accent1">
                    <a:lumMod val="75000"/>
                  </a:schemeClr>
                </a:solidFill>
              </a:rPr>
              <a:t>；</a:t>
            </a:r>
            <a:r>
              <a:rPr lang="en-US" altLang="zh-CN" sz="2000" dirty="0">
                <a:solidFill>
                  <a:schemeClr val="accent1">
                    <a:lumMod val="75000"/>
                  </a:schemeClr>
                </a:solidFill>
              </a:rPr>
              <a:t>Lakeshore 7307</a:t>
            </a:r>
            <a:r>
              <a:rPr lang="zh-CN" altLang="zh-CN" sz="2000" dirty="0">
                <a:solidFill>
                  <a:schemeClr val="accent1">
                    <a:lumMod val="75000"/>
                  </a:schemeClr>
                </a:solidFill>
              </a:rPr>
              <a:t>振动样品磁强计</a:t>
            </a:r>
          </a:p>
        </p:txBody>
      </p:sp>
    </p:spTree>
    <p:extLst>
      <p:ext uri="{BB962C8B-B14F-4D97-AF65-F5344CB8AC3E}">
        <p14:creationId xmlns:p14="http://schemas.microsoft.com/office/powerpoint/2010/main" val="230712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经费预算</a:t>
              </a:r>
            </a:p>
          </p:txBody>
        </p:sp>
      </p:grpSp>
      <p:graphicFrame>
        <p:nvGraphicFramePr>
          <p:cNvPr id="7" name="表格 6">
            <a:extLst>
              <a:ext uri="{FF2B5EF4-FFF2-40B4-BE49-F238E27FC236}">
                <a16:creationId xmlns:a16="http://schemas.microsoft.com/office/drawing/2014/main" id="{DC232B53-0542-498D-82E4-B8AFABEC79C5}"/>
              </a:ext>
            </a:extLst>
          </p:cNvPr>
          <p:cNvGraphicFramePr>
            <a:graphicFrameLocks noGrp="1"/>
          </p:cNvGraphicFramePr>
          <p:nvPr>
            <p:extLst>
              <p:ext uri="{D42A27DB-BD31-4B8C-83A1-F6EECF244321}">
                <p14:modId xmlns:p14="http://schemas.microsoft.com/office/powerpoint/2010/main" val="650438539"/>
              </p:ext>
            </p:extLst>
          </p:nvPr>
        </p:nvGraphicFramePr>
        <p:xfrm>
          <a:off x="1610781" y="1240971"/>
          <a:ext cx="8970437" cy="5213037"/>
        </p:xfrm>
        <a:graphic>
          <a:graphicData uri="http://schemas.openxmlformats.org/drawingml/2006/table">
            <a:tbl>
              <a:tblPr firstRow="1" firstCol="1" bandRow="1"/>
              <a:tblGrid>
                <a:gridCol w="2109650">
                  <a:extLst>
                    <a:ext uri="{9D8B030D-6E8A-4147-A177-3AD203B41FA5}">
                      <a16:colId xmlns:a16="http://schemas.microsoft.com/office/drawing/2014/main" val="1817766994"/>
                    </a:ext>
                  </a:extLst>
                </a:gridCol>
                <a:gridCol w="1121421">
                  <a:extLst>
                    <a:ext uri="{9D8B030D-6E8A-4147-A177-3AD203B41FA5}">
                      <a16:colId xmlns:a16="http://schemas.microsoft.com/office/drawing/2014/main" val="2815394554"/>
                    </a:ext>
                  </a:extLst>
                </a:gridCol>
                <a:gridCol w="1914984">
                  <a:extLst>
                    <a:ext uri="{9D8B030D-6E8A-4147-A177-3AD203B41FA5}">
                      <a16:colId xmlns:a16="http://schemas.microsoft.com/office/drawing/2014/main" val="3146807912"/>
                    </a:ext>
                  </a:extLst>
                </a:gridCol>
                <a:gridCol w="1912191">
                  <a:extLst>
                    <a:ext uri="{9D8B030D-6E8A-4147-A177-3AD203B41FA5}">
                      <a16:colId xmlns:a16="http://schemas.microsoft.com/office/drawing/2014/main" val="962537377"/>
                    </a:ext>
                  </a:extLst>
                </a:gridCol>
                <a:gridCol w="1912191">
                  <a:extLst>
                    <a:ext uri="{9D8B030D-6E8A-4147-A177-3AD203B41FA5}">
                      <a16:colId xmlns:a16="http://schemas.microsoft.com/office/drawing/2014/main" val="2996021390"/>
                    </a:ext>
                  </a:extLst>
                </a:gridCol>
              </a:tblGrid>
              <a:tr h="75141">
                <a:tc rowSpan="2">
                  <a:txBody>
                    <a:bodyPr/>
                    <a:lstStyle/>
                    <a:p>
                      <a:pPr algn="ctr">
                        <a:spcAft>
                          <a:spcPts val="0"/>
                        </a:spcAft>
                      </a:pP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开支科目</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预算经费</a:t>
                      </a:r>
                      <a:endParaRPr lang="zh-CN" sz="1000" kern="100">
                        <a:effectLst/>
                        <a:latin typeface="Times New Roman" panose="02020603050405020304" pitchFamily="18" charset="0"/>
                        <a:ea typeface="宋体" panose="02010600030101010101" pitchFamily="2" charset="-122"/>
                      </a:endParaRPr>
                    </a:p>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（元）</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主要用途</a:t>
                      </a:r>
                      <a:r>
                        <a:rPr lang="en-US" sz="12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阶段下达经费计划（元）</a:t>
                      </a:r>
                      <a:endParaRPr lang="zh-CN" sz="1000" kern="100" dirty="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423043644"/>
                  </a:ext>
                </a:extLst>
              </a:tr>
              <a:tr h="4099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前半阶段</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后半阶段</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898412"/>
                  </a:ext>
                </a:extLst>
              </a:tr>
              <a:tr h="626656">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预算经费总额</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对材料进行购置，制备，测试，探究</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9000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283315"/>
                  </a:ext>
                </a:extLst>
              </a:tr>
              <a:tr h="286750">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a:t>
                      </a:r>
                      <a:r>
                        <a:rPr lang="zh-CN" sz="1200" kern="100">
                          <a:effectLst/>
                          <a:latin typeface="Times New Roman" panose="02020603050405020304" pitchFamily="18" charset="0"/>
                          <a:ea typeface="宋体" panose="02010600030101010101" pitchFamily="2" charset="-122"/>
                          <a:cs typeface="宋体" panose="02010600030101010101" pitchFamily="2" charset="-122"/>
                        </a:rPr>
                        <a:t>业务费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031371"/>
                  </a:ext>
                </a:extLst>
              </a:tr>
              <a:tr h="626656">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1</a:t>
                      </a:r>
                      <a:r>
                        <a:rPr lang="zh-CN" sz="1200" kern="100">
                          <a:effectLst/>
                          <a:latin typeface="Times New Roman" panose="02020603050405020304" pitchFamily="18" charset="0"/>
                          <a:ea typeface="宋体" panose="02010600030101010101" pitchFamily="2" charset="-122"/>
                          <a:cs typeface="宋体" panose="02010600030101010101" pitchFamily="2" charset="-122"/>
                        </a:rPr>
                        <a:t>）计算、分析、测试费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7500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SEM</a:t>
                      </a:r>
                      <a:r>
                        <a:rPr lang="en-US" sz="1200" kern="100">
                          <a:effectLst/>
                          <a:latin typeface="宋体" panose="02010600030101010101" pitchFamily="2" charset="-122"/>
                          <a:ea typeface="宋体" panose="02010600030101010101" pitchFamily="2" charset="-122"/>
                          <a:cs typeface="宋体" panose="02010600030101010101" pitchFamily="2" charset="-122"/>
                        </a:rPr>
                        <a:t>, </a:t>
                      </a:r>
                      <a:r>
                        <a:rPr lang="en-US" sz="1200" kern="100">
                          <a:effectLst/>
                          <a:latin typeface="Times New Roman" panose="02020603050405020304" pitchFamily="18" charset="0"/>
                          <a:ea typeface="宋体" panose="02010600030101010101" pitchFamily="2" charset="-122"/>
                          <a:cs typeface="宋体" panose="02010600030101010101" pitchFamily="2" charset="-122"/>
                        </a:rPr>
                        <a:t>AFM</a:t>
                      </a:r>
                      <a:r>
                        <a:rPr lang="en-US" sz="1200" kern="100">
                          <a:effectLst/>
                          <a:latin typeface="宋体" panose="02010600030101010101" pitchFamily="2" charset="-122"/>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TEM</a:t>
                      </a:r>
                      <a:r>
                        <a:rPr lang="zh-CN" sz="1200" kern="100">
                          <a:effectLst/>
                          <a:latin typeface="Times New Roman" panose="02020603050405020304" pitchFamily="18" charset="0"/>
                          <a:ea typeface="宋体" panose="02010600030101010101" pitchFamily="2" charset="-122"/>
                          <a:cs typeface="宋体" panose="02010600030101010101" pitchFamily="2" charset="-122"/>
                        </a:rPr>
                        <a:t>等表征测试</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605317"/>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）能源动力费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实验用气体</a:t>
                      </a:r>
                      <a:r>
                        <a:rPr lang="en-US" sz="1200" kern="100">
                          <a:effectLst/>
                          <a:latin typeface="Times New Roman" panose="02020603050405020304" pitchFamily="18" charset="0"/>
                          <a:ea typeface="宋体" panose="02010600030101010101" pitchFamily="2" charset="-122"/>
                          <a:cs typeface="宋体" panose="02010600030101010101" pitchFamily="2" charset="-122"/>
                        </a:rPr>
                        <a:t>N</a:t>
                      </a:r>
                      <a:r>
                        <a:rPr lang="en-US" sz="1200" kern="100" baseline="-250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等</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1800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1200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90271"/>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3</a:t>
                      </a:r>
                      <a:r>
                        <a:rPr lang="zh-CN" sz="1200" kern="100">
                          <a:effectLst/>
                          <a:latin typeface="Times New Roman" panose="02020603050405020304" pitchFamily="18" charset="0"/>
                          <a:ea typeface="宋体" panose="02010600030101010101" pitchFamily="2" charset="-122"/>
                          <a:cs typeface="宋体" panose="02010600030101010101" pitchFamily="2" charset="-122"/>
                        </a:rPr>
                        <a:t>）会议、差旅费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调研花费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867294"/>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4</a:t>
                      </a:r>
                      <a:r>
                        <a:rPr lang="zh-CN" sz="1200" kern="100">
                          <a:effectLst/>
                          <a:latin typeface="Times New Roman" panose="02020603050405020304" pitchFamily="18" charset="0"/>
                          <a:ea typeface="宋体" panose="02010600030101010101" pitchFamily="2" charset="-122"/>
                          <a:cs typeface="宋体" panose="02010600030101010101" pitchFamily="2" charset="-122"/>
                        </a:rPr>
                        <a:t>）文献检索费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查新及相关文献检索</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897807"/>
                  </a:ext>
                </a:extLst>
              </a:tr>
              <a:tr h="286750">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5</a:t>
                      </a:r>
                      <a:r>
                        <a:rPr lang="zh-CN" sz="1200" kern="100">
                          <a:effectLst/>
                          <a:latin typeface="Times New Roman" panose="02020603050405020304" pitchFamily="18" charset="0"/>
                          <a:ea typeface="宋体" panose="02010600030101010101" pitchFamily="2" charset="-122"/>
                          <a:cs typeface="宋体" panose="02010600030101010101" pitchFamily="2" charset="-122"/>
                        </a:rPr>
                        <a:t>）论文出版费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版面费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86126"/>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仪器设备购置费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135202"/>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a:t>
                      </a:r>
                      <a:r>
                        <a:rPr lang="zh-CN" sz="1200" kern="100">
                          <a:effectLst/>
                          <a:latin typeface="Times New Roman" panose="02020603050405020304" pitchFamily="18" charset="0"/>
                          <a:ea typeface="宋体" panose="02010600030101010101" pitchFamily="2" charset="-122"/>
                          <a:cs typeface="宋体" panose="02010600030101010101" pitchFamily="2" charset="-122"/>
                        </a:rPr>
                        <a:t>实验装置试制费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039636"/>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a:t>
                      </a:r>
                      <a:r>
                        <a:rPr lang="zh-CN" sz="1200" kern="100">
                          <a:effectLst/>
                          <a:latin typeface="Times New Roman" panose="02020603050405020304" pitchFamily="18" charset="0"/>
                          <a:ea typeface="宋体" panose="02010600030101010101" pitchFamily="2" charset="-122"/>
                          <a:cs typeface="宋体" panose="02010600030101010101" pitchFamily="2" charset="-122"/>
                        </a:rPr>
                        <a:t>材料费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原料购买</a:t>
                      </a:r>
                      <a:endParaRPr lang="zh-CN" sz="10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3200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1300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995730"/>
                  </a:ext>
                </a:extLst>
              </a:tr>
              <a:tr h="286750">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5.</a:t>
                      </a:r>
                      <a:r>
                        <a:rPr lang="zh-CN" sz="1200" kern="100">
                          <a:effectLst/>
                          <a:latin typeface="Times New Roman" panose="02020603050405020304" pitchFamily="18" charset="0"/>
                          <a:ea typeface="宋体" panose="02010600030101010101" pitchFamily="2" charset="-122"/>
                          <a:cs typeface="宋体" panose="02010600030101010101" pitchFamily="2" charset="-122"/>
                        </a:rPr>
                        <a:t>其他</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effectLst/>
                          <a:latin typeface="宋体" panose="02010600030101010101" pitchFamily="2" charset="-122"/>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effectLst/>
                          <a:latin typeface="宋体" panose="02010600030101010101" pitchFamily="2" charset="-122"/>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94804"/>
                  </a:ext>
                </a:extLst>
              </a:tr>
            </a:tbl>
          </a:graphicData>
        </a:graphic>
      </p:graphicFrame>
    </p:spTree>
    <p:extLst>
      <p:ext uri="{BB962C8B-B14F-4D97-AF65-F5344CB8AC3E}">
        <p14:creationId xmlns:p14="http://schemas.microsoft.com/office/powerpoint/2010/main" val="210792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37" name="背景色块"/>
          <p:cNvSpPr/>
          <p:nvPr/>
        </p:nvSpPr>
        <p:spPr>
          <a:xfrm>
            <a:off x="-2" y="549276"/>
            <a:ext cx="7867239" cy="1638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目录组合"/>
          <p:cNvGrpSpPr/>
          <p:nvPr/>
        </p:nvGrpSpPr>
        <p:grpSpPr>
          <a:xfrm>
            <a:off x="1300749" y="906759"/>
            <a:ext cx="5265737" cy="923330"/>
            <a:chOff x="1300749" y="906759"/>
            <a:chExt cx="5265737" cy="923330"/>
          </a:xfrm>
        </p:grpSpPr>
        <p:sp>
          <p:nvSpPr>
            <p:cNvPr id="23" name="目录英文"/>
            <p:cNvSpPr txBox="1"/>
            <p:nvPr/>
          </p:nvSpPr>
          <p:spPr>
            <a:xfrm>
              <a:off x="3451810" y="906759"/>
              <a:ext cx="3114676" cy="923330"/>
            </a:xfrm>
            <a:prstGeom prst="rect">
              <a:avLst/>
            </a:prstGeom>
            <a:noFill/>
          </p:spPr>
          <p:txBody>
            <a:bodyPr wrap="square" rtlCol="0">
              <a:spAutoFit/>
            </a:bodyPr>
            <a:lstStyle/>
            <a:p>
              <a:pPr defTabSz="457200"/>
              <a:r>
                <a:rPr lang="en-US" altLang="zh-CN" sz="540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5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 name="点缀线段"/>
            <p:cNvCxnSpPr/>
            <p:nvPr/>
          </p:nvCxnSpPr>
          <p:spPr>
            <a:xfrm>
              <a:off x="3308936" y="958849"/>
              <a:ext cx="0" cy="819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目录"/>
            <p:cNvSpPr txBox="1"/>
            <p:nvPr/>
          </p:nvSpPr>
          <p:spPr>
            <a:xfrm>
              <a:off x="1300749" y="906759"/>
              <a:ext cx="1819275" cy="923330"/>
            </a:xfrm>
            <a:prstGeom prst="rect">
              <a:avLst/>
            </a:prstGeom>
            <a:noFill/>
          </p:spPr>
          <p:txBody>
            <a:bodyPr wrap="square" rtlCol="0">
              <a:spAutoFit/>
            </a:bodyPr>
            <a:lstStyle/>
            <a:p>
              <a:pPr algn="dist" defTabSz="457200"/>
              <a:r>
                <a:rPr lang="zh-CN" altLang="en-US" sz="5400" b="1">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1"/>
          <p:cNvGrpSpPr/>
          <p:nvPr/>
        </p:nvGrpSpPr>
        <p:grpSpPr>
          <a:xfrm>
            <a:off x="1479115" y="2599032"/>
            <a:ext cx="4909004" cy="584775"/>
            <a:chOff x="1479115" y="2736849"/>
            <a:chExt cx="4909004" cy="584775"/>
          </a:xfrm>
        </p:grpSpPr>
        <p:sp>
          <p:nvSpPr>
            <p:cNvPr id="38" name="基础扎实 / Strong Preparation"/>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19" name="标题 1"/>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ea typeface="微软雅黑" panose="020B0503020204020204" pitchFamily="34" charset="-122"/>
                  <a:sym typeface="Arial" panose="020B0604020202020204" pitchFamily="34" charset="0"/>
                </a:rPr>
                <a:t>01</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
          <p:cNvGrpSpPr/>
          <p:nvPr/>
        </p:nvGrpSpPr>
        <p:grpSpPr>
          <a:xfrm>
            <a:off x="1479115" y="3640671"/>
            <a:ext cx="4909004" cy="584775"/>
            <a:chOff x="1479115" y="2736849"/>
            <a:chExt cx="4909004" cy="584775"/>
          </a:xfrm>
        </p:grpSpPr>
        <p:sp>
          <p:nvSpPr>
            <p:cNvPr id="26" name="工作踏实 / Diligent Effort"/>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27" name="标题 2"/>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02</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
          <p:cNvGrpSpPr/>
          <p:nvPr/>
        </p:nvGrpSpPr>
        <p:grpSpPr>
          <a:xfrm>
            <a:off x="1479115" y="4682310"/>
            <a:ext cx="4909004" cy="584775"/>
            <a:chOff x="1479115" y="2736849"/>
            <a:chExt cx="4909004" cy="584775"/>
          </a:xfrm>
        </p:grpSpPr>
        <p:sp>
          <p:nvSpPr>
            <p:cNvPr id="36" name="作风朴实 / Practical Attitude"/>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创新点与意义</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39" name="标题 3"/>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03</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4"/>
          <p:cNvGrpSpPr/>
          <p:nvPr/>
        </p:nvGrpSpPr>
        <p:grpSpPr>
          <a:xfrm>
            <a:off x="1479115" y="5723950"/>
            <a:ext cx="4909004" cy="584775"/>
            <a:chOff x="1479115" y="2736849"/>
            <a:chExt cx="4909004" cy="584775"/>
          </a:xfrm>
        </p:grpSpPr>
        <p:sp>
          <p:nvSpPr>
            <p:cNvPr id="41" name="开拓创新 / Creative Innovation"/>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已有基础与经费预算</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42" name="标题 4"/>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04</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pic>
        <p:nvPicPr>
          <p:cNvPr id="3" name="桃李园"/>
          <p:cNvPicPr preferRelativeResize="0">
            <a:picLocks/>
          </p:cNvPicPr>
          <p:nvPr/>
        </p:nvPicPr>
        <p:blipFill>
          <a:blip r:embed="rId3"/>
          <a:stretch>
            <a:fillRect/>
          </a:stretch>
        </p:blipFill>
        <p:spPr>
          <a:xfrm>
            <a:off x="7872000" y="0"/>
            <a:ext cx="4320000" cy="6855973"/>
          </a:xfrm>
          <a:prstGeom prst="rect">
            <a:avLst/>
          </a:prstGeom>
        </p:spPr>
      </p:pic>
      <p:grpSp>
        <p:nvGrpSpPr>
          <p:cNvPr id="5" name="竖线组合"/>
          <p:cNvGrpSpPr/>
          <p:nvPr/>
        </p:nvGrpSpPr>
        <p:grpSpPr>
          <a:xfrm>
            <a:off x="9299575" y="-7938"/>
            <a:ext cx="1439863" cy="6869113"/>
            <a:chOff x="9299575" y="-7938"/>
            <a:chExt cx="1439863" cy="6869113"/>
          </a:xfrm>
        </p:grpSpPr>
        <p:sp>
          <p:nvSpPr>
            <p:cNvPr id="28" name="Line 20"/>
            <p:cNvSpPr>
              <a:spLocks noChangeShapeType="1"/>
            </p:cNvSpPr>
            <p:nvPr/>
          </p:nvSpPr>
          <p:spPr bwMode="auto">
            <a:xfrm>
              <a:off x="9299575" y="-7938"/>
              <a:ext cx="0" cy="68691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Line 21"/>
            <p:cNvSpPr>
              <a:spLocks noChangeShapeType="1"/>
            </p:cNvSpPr>
            <p:nvPr/>
          </p:nvSpPr>
          <p:spPr bwMode="auto">
            <a:xfrm>
              <a:off x="10739438" y="-7938"/>
              <a:ext cx="0" cy="68691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横线组合"/>
          <p:cNvGrpSpPr/>
          <p:nvPr/>
        </p:nvGrpSpPr>
        <p:grpSpPr>
          <a:xfrm>
            <a:off x="7851775" y="1368425"/>
            <a:ext cx="4335463" cy="4114800"/>
            <a:chOff x="7851775" y="1368425"/>
            <a:chExt cx="4335463" cy="4114800"/>
          </a:xfrm>
        </p:grpSpPr>
        <p:sp>
          <p:nvSpPr>
            <p:cNvPr id="30" name="Line 22"/>
            <p:cNvSpPr>
              <a:spLocks noChangeShapeType="1"/>
            </p:cNvSpPr>
            <p:nvPr/>
          </p:nvSpPr>
          <p:spPr bwMode="auto">
            <a:xfrm>
              <a:off x="7851775" y="13684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Line 23"/>
            <p:cNvSpPr>
              <a:spLocks noChangeShapeType="1"/>
            </p:cNvSpPr>
            <p:nvPr/>
          </p:nvSpPr>
          <p:spPr bwMode="auto">
            <a:xfrm>
              <a:off x="7851775" y="27400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Line 24"/>
            <p:cNvSpPr>
              <a:spLocks noChangeShapeType="1"/>
            </p:cNvSpPr>
            <p:nvPr/>
          </p:nvSpPr>
          <p:spPr bwMode="auto">
            <a:xfrm>
              <a:off x="7851775" y="41116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Line 25"/>
            <p:cNvSpPr>
              <a:spLocks noChangeShapeType="1"/>
            </p:cNvSpPr>
            <p:nvPr/>
          </p:nvSpPr>
          <p:spPr bwMode="auto">
            <a:xfrm>
              <a:off x="7851775" y="54832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校徽组合"/>
          <p:cNvGrpSpPr/>
          <p:nvPr/>
        </p:nvGrpSpPr>
        <p:grpSpPr>
          <a:xfrm>
            <a:off x="9299575" y="2740025"/>
            <a:ext cx="1439863" cy="1371600"/>
            <a:chOff x="9299575" y="2740025"/>
            <a:chExt cx="1439863" cy="1371600"/>
          </a:xfrm>
        </p:grpSpPr>
        <p:sp>
          <p:nvSpPr>
            <p:cNvPr id="10" name="打底色块"/>
            <p:cNvSpPr>
              <a:spLocks noChangeArrowheads="1"/>
            </p:cNvSpPr>
            <p:nvPr/>
          </p:nvSpPr>
          <p:spPr bwMode="auto">
            <a:xfrm>
              <a:off x="9299575" y="2740025"/>
              <a:ext cx="1439863" cy="1371600"/>
            </a:xfrm>
            <a:prstGeom prst="rect">
              <a:avLst/>
            </a:prstGeom>
            <a:solidFill>
              <a:schemeClr val="accent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90"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37699" y="2944759"/>
              <a:ext cx="963614" cy="962132"/>
            </a:xfrm>
            <a:prstGeom prst="rect">
              <a:avLst/>
            </a:prstGeom>
          </p:spPr>
        </p:pic>
      </p:grpSp>
      <p:sp>
        <p:nvSpPr>
          <p:cNvPr id="89" name="遮罩色块37%"/>
          <p:cNvSpPr>
            <a:spLocks noChangeArrowheads="1"/>
          </p:cNvSpPr>
          <p:nvPr/>
        </p:nvSpPr>
        <p:spPr bwMode="auto">
          <a:xfrm>
            <a:off x="10752137" y="4111625"/>
            <a:ext cx="1439863" cy="1371600"/>
          </a:xfrm>
          <a:prstGeom prst="rect">
            <a:avLst/>
          </a:prstGeom>
          <a:solidFill>
            <a:schemeClr val="bg1">
              <a:alpha val="63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6387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750"/>
                                        <p:tgtEl>
                                          <p:spTgt spid="37"/>
                                        </p:tgtEl>
                                      </p:cBhvr>
                                    </p:animEffect>
                                  </p:childTnLst>
                                </p:cTn>
                              </p:par>
                              <p:par>
                                <p:cTn id="8" presetID="53" presetClass="entr" presetSubtype="16" fill="hold" nodeType="withEffect">
                                  <p:stCondLst>
                                    <p:cond delay="4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50" presetClass="entr" presetSubtype="0" decel="10000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 calcmode="lin" valueType="num">
                                      <p:cBhvr>
                                        <p:cTn id="15" dur="750" fill="hold"/>
                                        <p:tgtEl>
                                          <p:spTgt spid="2"/>
                                        </p:tgtEl>
                                        <p:attrNameLst>
                                          <p:attrName>ppt_w</p:attrName>
                                        </p:attrNameLst>
                                      </p:cBhvr>
                                      <p:tavLst>
                                        <p:tav tm="0">
                                          <p:val>
                                            <p:strVal val="#ppt_w+.3"/>
                                          </p:val>
                                        </p:tav>
                                        <p:tav tm="100000">
                                          <p:val>
                                            <p:strVal val="#ppt_w"/>
                                          </p:val>
                                        </p:tav>
                                      </p:tavLst>
                                    </p:anim>
                                    <p:anim calcmode="lin" valueType="num">
                                      <p:cBhvr>
                                        <p:cTn id="16" dur="750" fill="hold"/>
                                        <p:tgtEl>
                                          <p:spTgt spid="2"/>
                                        </p:tgtEl>
                                        <p:attrNameLst>
                                          <p:attrName>ppt_h</p:attrName>
                                        </p:attrNameLst>
                                      </p:cBhvr>
                                      <p:tavLst>
                                        <p:tav tm="0">
                                          <p:val>
                                            <p:strVal val="#ppt_h"/>
                                          </p:val>
                                        </p:tav>
                                        <p:tav tm="100000">
                                          <p:val>
                                            <p:strVal val="#ppt_h"/>
                                          </p:val>
                                        </p:tav>
                                      </p:tavLst>
                                    </p:anim>
                                    <p:animEffect transition="in" filter="fade">
                                      <p:cBhvr>
                                        <p:cTn id="17" dur="750"/>
                                        <p:tgtEl>
                                          <p:spTgt spid="2"/>
                                        </p:tgtEl>
                                      </p:cBhvr>
                                    </p:animEffect>
                                  </p:childTnLst>
                                </p:cTn>
                              </p:par>
                              <p:par>
                                <p:cTn id="18" presetID="22" presetClass="entr" presetSubtype="8" fill="hold" nodeType="withEffect">
                                  <p:stCondLst>
                                    <p:cond delay="120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750"/>
                                        <p:tgtEl>
                                          <p:spTgt spid="6"/>
                                        </p:tgtEl>
                                      </p:cBhvr>
                                    </p:animEffect>
                                  </p:childTnLst>
                                </p:cTn>
                              </p:par>
                              <p:par>
                                <p:cTn id="21" presetID="22" presetClass="entr" presetSubtype="8" fill="hold" nodeType="withEffect">
                                  <p:stCondLst>
                                    <p:cond delay="160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750"/>
                                        <p:tgtEl>
                                          <p:spTgt spid="24"/>
                                        </p:tgtEl>
                                      </p:cBhvr>
                                    </p:animEffect>
                                  </p:childTnLst>
                                </p:cTn>
                              </p:par>
                              <p:par>
                                <p:cTn id="24" presetID="22" presetClass="entr" presetSubtype="8" fill="hold" nodeType="withEffect">
                                  <p:stCondLst>
                                    <p:cond delay="200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750"/>
                                        <p:tgtEl>
                                          <p:spTgt spid="34"/>
                                        </p:tgtEl>
                                      </p:cBhvr>
                                    </p:animEffect>
                                  </p:childTnLst>
                                </p:cTn>
                              </p:par>
                              <p:par>
                                <p:cTn id="27" presetID="22" presetClass="entr" presetSubtype="8" fill="hold" nodeType="withEffect">
                                  <p:stCondLst>
                                    <p:cond delay="240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750"/>
                                        <p:tgtEl>
                                          <p:spTgt spid="40"/>
                                        </p:tgtEl>
                                      </p:cBhvr>
                                    </p:animEffect>
                                  </p:childTnLst>
                                </p:cTn>
                              </p:par>
                              <p:par>
                                <p:cTn id="30" presetID="22" presetClass="entr" presetSubtype="2" fill="hold" nodeType="withEffect">
                                  <p:stCondLst>
                                    <p:cond delay="280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750"/>
                                        <p:tgtEl>
                                          <p:spTgt spid="7"/>
                                        </p:tgtEl>
                                      </p:cBhvr>
                                    </p:animEffect>
                                  </p:childTnLst>
                                </p:cTn>
                              </p:par>
                              <p:par>
                                <p:cTn id="33" presetID="22" presetClass="entr" presetSubtype="1" fill="hold" nodeType="withEffect">
                                  <p:stCondLst>
                                    <p:cond delay="320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750"/>
                                        <p:tgtEl>
                                          <p:spTgt spid="5"/>
                                        </p:tgtEl>
                                      </p:cBhvr>
                                    </p:animEffect>
                                  </p:childTnLst>
                                </p:cTn>
                              </p:par>
                              <p:par>
                                <p:cTn id="36" presetID="53" presetClass="entr" presetSubtype="16" fill="hold" nodeType="withEffect">
                                  <p:stCondLst>
                                    <p:cond delay="3600"/>
                                  </p:stCondLst>
                                  <p:childTnLst>
                                    <p:set>
                                      <p:cBhvr>
                                        <p:cTn id="37" dur="1" fill="hold">
                                          <p:stCondLst>
                                            <p:cond delay="0"/>
                                          </p:stCondLst>
                                        </p:cTn>
                                        <p:tgtEl>
                                          <p:spTgt spid="8"/>
                                        </p:tgtEl>
                                        <p:attrNameLst>
                                          <p:attrName>style.visibility</p:attrName>
                                        </p:attrNameLst>
                                      </p:cBhvr>
                                      <p:to>
                                        <p:strVal val="visible"/>
                                      </p:to>
                                    </p:set>
                                    <p:anim calcmode="lin" valueType="num">
                                      <p:cBhvr>
                                        <p:cTn id="38" dur="750" fill="hold"/>
                                        <p:tgtEl>
                                          <p:spTgt spid="8"/>
                                        </p:tgtEl>
                                        <p:attrNameLst>
                                          <p:attrName>ppt_w</p:attrName>
                                        </p:attrNameLst>
                                      </p:cBhvr>
                                      <p:tavLst>
                                        <p:tav tm="0">
                                          <p:val>
                                            <p:fltVal val="0"/>
                                          </p:val>
                                        </p:tav>
                                        <p:tav tm="100000">
                                          <p:val>
                                            <p:strVal val="#ppt_w"/>
                                          </p:val>
                                        </p:tav>
                                      </p:tavLst>
                                    </p:anim>
                                    <p:anim calcmode="lin" valueType="num">
                                      <p:cBhvr>
                                        <p:cTn id="39" dur="750" fill="hold"/>
                                        <p:tgtEl>
                                          <p:spTgt spid="8"/>
                                        </p:tgtEl>
                                        <p:attrNameLst>
                                          <p:attrName>ppt_h</p:attrName>
                                        </p:attrNameLst>
                                      </p:cBhvr>
                                      <p:tavLst>
                                        <p:tav tm="0">
                                          <p:val>
                                            <p:fltVal val="0"/>
                                          </p:val>
                                        </p:tav>
                                        <p:tav tm="100000">
                                          <p:val>
                                            <p:strVal val="#ppt_h"/>
                                          </p:val>
                                        </p:tav>
                                      </p:tavLst>
                                    </p:anim>
                                    <p:animEffect transition="in" filter="fade">
                                      <p:cBhvr>
                                        <p:cTn id="40" dur="750"/>
                                        <p:tgtEl>
                                          <p:spTgt spid="8"/>
                                        </p:tgtEl>
                                      </p:cBhvr>
                                    </p:animEffect>
                                  </p:childTnLst>
                                </p:cTn>
                              </p:par>
                              <p:par>
                                <p:cTn id="41" presetID="53" presetClass="entr" presetSubtype="16" fill="hold" grpId="0" nodeType="withEffect">
                                  <p:stCondLst>
                                    <p:cond delay="4000"/>
                                  </p:stCondLst>
                                  <p:childTnLst>
                                    <p:set>
                                      <p:cBhvr>
                                        <p:cTn id="42" dur="1" fill="hold">
                                          <p:stCondLst>
                                            <p:cond delay="0"/>
                                          </p:stCondLst>
                                        </p:cTn>
                                        <p:tgtEl>
                                          <p:spTgt spid="89"/>
                                        </p:tgtEl>
                                        <p:attrNameLst>
                                          <p:attrName>style.visibility</p:attrName>
                                        </p:attrNameLst>
                                      </p:cBhvr>
                                      <p:to>
                                        <p:strVal val="visible"/>
                                      </p:to>
                                    </p:set>
                                    <p:anim calcmode="lin" valueType="num">
                                      <p:cBhvr>
                                        <p:cTn id="43" dur="750" fill="hold"/>
                                        <p:tgtEl>
                                          <p:spTgt spid="89"/>
                                        </p:tgtEl>
                                        <p:attrNameLst>
                                          <p:attrName>ppt_w</p:attrName>
                                        </p:attrNameLst>
                                      </p:cBhvr>
                                      <p:tavLst>
                                        <p:tav tm="0">
                                          <p:val>
                                            <p:fltVal val="0"/>
                                          </p:val>
                                        </p:tav>
                                        <p:tav tm="100000">
                                          <p:val>
                                            <p:strVal val="#ppt_w"/>
                                          </p:val>
                                        </p:tav>
                                      </p:tavLst>
                                    </p:anim>
                                    <p:anim calcmode="lin" valueType="num">
                                      <p:cBhvr>
                                        <p:cTn id="44" dur="750" fill="hold"/>
                                        <p:tgtEl>
                                          <p:spTgt spid="89"/>
                                        </p:tgtEl>
                                        <p:attrNameLst>
                                          <p:attrName>ppt_h</p:attrName>
                                        </p:attrNameLst>
                                      </p:cBhvr>
                                      <p:tavLst>
                                        <p:tav tm="0">
                                          <p:val>
                                            <p:fltVal val="0"/>
                                          </p:val>
                                        </p:tav>
                                        <p:tav tm="100000">
                                          <p:val>
                                            <p:strVal val="#ppt_h"/>
                                          </p:val>
                                        </p:tav>
                                      </p:tavLst>
                                    </p:anim>
                                    <p:animEffect transition="in" filter="fade">
                                      <p:cBhvr>
                                        <p:cTn id="45"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启真湖"/>
          <p:cNvPicPr>
            <a:picLocks noChangeAspect="1"/>
          </p:cNvPicPr>
          <p:nvPr/>
        </p:nvPicPr>
        <p:blipFill rotWithShape="1">
          <a:blip r:embed="rId3"/>
          <a:srcRect t="8120" b="8120"/>
          <a:stretch/>
        </p:blipFill>
        <p:spPr>
          <a:xfrm>
            <a:off x="0" y="0"/>
            <a:ext cx="12192000" cy="3593374"/>
          </a:xfrm>
          <a:prstGeom prst="rect">
            <a:avLst/>
          </a:prstGeom>
        </p:spPr>
      </p:pic>
      <p:sp>
        <p:nvSpPr>
          <p:cNvPr id="18" name="遮罩色块"/>
          <p:cNvSpPr/>
          <p:nvPr/>
        </p:nvSpPr>
        <p:spPr>
          <a:xfrm>
            <a:off x="0" y="0"/>
            <a:ext cx="12192000" cy="3593374"/>
          </a:xfrm>
          <a:prstGeom prst="rect">
            <a:avLst/>
          </a:prstGeom>
          <a:gradFill flip="none" rotWithShape="1">
            <a:gsLst>
              <a:gs pos="7000">
                <a:schemeClr val="tx1">
                  <a:alpha val="13000"/>
                </a:schemeClr>
              </a:gs>
              <a:gs pos="100000">
                <a:schemeClr val="tx1">
                  <a:alpha val="63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 name="校徽组合"/>
          <p:cNvGrpSpPr/>
          <p:nvPr/>
        </p:nvGrpSpPr>
        <p:grpSpPr>
          <a:xfrm>
            <a:off x="4781550" y="1619250"/>
            <a:ext cx="2628900" cy="2628900"/>
            <a:chOff x="5036457" y="2009495"/>
            <a:chExt cx="2119086" cy="2119086"/>
          </a:xfrm>
        </p:grpSpPr>
        <p:sp>
          <p:nvSpPr>
            <p:cNvPr id="2" name="圆形色块"/>
            <p:cNvSpPr/>
            <p:nvPr/>
          </p:nvSpPr>
          <p:spPr>
            <a:xfrm>
              <a:off x="5036457" y="2009495"/>
              <a:ext cx="2119086" cy="2119086"/>
            </a:xfrm>
            <a:prstGeom prst="ellipse">
              <a:avLst/>
            </a:prstGeom>
            <a:solidFill>
              <a:schemeClr val="bg1">
                <a:alpha val="83000"/>
              </a:schemeClr>
            </a:solidFill>
            <a:ln>
              <a:noFill/>
            </a:ln>
            <a:effectLst>
              <a:outerShdw blurRad="889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3" name="校徽"/>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l="9872" t="9872" r="9872" b="9872"/>
            <a:stretch>
              <a:fillRect/>
            </a:stretch>
          </p:blipFill>
          <p:spPr>
            <a:xfrm>
              <a:off x="5178425" y="2151463"/>
              <a:ext cx="1835152" cy="1835150"/>
            </a:xfrm>
            <a:prstGeom prst="rect">
              <a:avLst/>
            </a:prstGeom>
            <a:noFill/>
            <a:ln>
              <a:noFill/>
            </a:ln>
          </p:spPr>
        </p:pic>
      </p:grpSp>
      <p:sp>
        <p:nvSpPr>
          <p:cNvPr id="25" name="敬请各位批评指正"/>
          <p:cNvSpPr txBox="1"/>
          <p:nvPr/>
        </p:nvSpPr>
        <p:spPr>
          <a:xfrm>
            <a:off x="2351314" y="4575800"/>
            <a:ext cx="7489372" cy="830997"/>
          </a:xfrm>
          <a:prstGeom prst="rect">
            <a:avLst/>
          </a:prstGeom>
          <a:noFill/>
        </p:spPr>
        <p:txBody>
          <a:bodyPr wrap="square" rtlCol="0">
            <a:spAutoFit/>
          </a:bodyPr>
          <a:lstStyle/>
          <a:p>
            <a:pPr algn="dist" defTabSz="457200"/>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恳请评委老师批评指正</a:t>
            </a:r>
          </a:p>
        </p:txBody>
      </p:sp>
      <p:cxnSp>
        <p:nvCxnSpPr>
          <p:cNvPr id="24" name="点缀线段"/>
          <p:cNvCxnSpPr/>
          <p:nvPr/>
        </p:nvCxnSpPr>
        <p:spPr>
          <a:xfrm>
            <a:off x="2399702" y="5462984"/>
            <a:ext cx="73925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THANK YOU FOR WATCHING"/>
          <p:cNvSpPr txBox="1"/>
          <p:nvPr/>
        </p:nvSpPr>
        <p:spPr>
          <a:xfrm>
            <a:off x="2351314" y="5498068"/>
            <a:ext cx="7489372" cy="369332"/>
          </a:xfrm>
          <a:prstGeom prst="rect">
            <a:avLst/>
          </a:prstGeom>
          <a:noFill/>
        </p:spPr>
        <p:txBody>
          <a:bodyPr wrap="square" rtlCol="0">
            <a:spAutoFit/>
          </a:bodyPr>
          <a:lstStyle/>
          <a:p>
            <a:pPr algn="dist" defTabSz="457200"/>
            <a:r>
              <a:rPr lang="en-US" altLang="zh-CN">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THANK YOU FOR WATCHING</a:t>
            </a:r>
          </a:p>
        </p:txBody>
      </p:sp>
      <p:sp>
        <p:nvSpPr>
          <p:cNvPr id="10"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377325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750"/>
                                        <p:tgtEl>
                                          <p:spTgt spid="27"/>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750"/>
                                        <p:tgtEl>
                                          <p:spTgt spid="18"/>
                                        </p:tgtEl>
                                      </p:cBhvr>
                                    </p:animEffect>
                                  </p:childTnLst>
                                </p:cTn>
                              </p:par>
                              <p:par>
                                <p:cTn id="11" presetID="53" presetClass="entr" presetSubtype="16" fill="hold" nodeType="withEffect">
                                  <p:stCondLst>
                                    <p:cond delay="80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fltVal val="0"/>
                                          </p:val>
                                        </p:tav>
                                        <p:tav tm="100000">
                                          <p:val>
                                            <p:strVal val="#ppt_w"/>
                                          </p:val>
                                        </p:tav>
                                      </p:tavLst>
                                    </p:anim>
                                    <p:anim calcmode="lin" valueType="num">
                                      <p:cBhvr>
                                        <p:cTn id="14" dur="750" fill="hold"/>
                                        <p:tgtEl>
                                          <p:spTgt spid="3"/>
                                        </p:tgtEl>
                                        <p:attrNameLst>
                                          <p:attrName>ppt_h</p:attrName>
                                        </p:attrNameLst>
                                      </p:cBhvr>
                                      <p:tavLst>
                                        <p:tav tm="0">
                                          <p:val>
                                            <p:fltVal val="0"/>
                                          </p:val>
                                        </p:tav>
                                        <p:tav tm="100000">
                                          <p:val>
                                            <p:strVal val="#ppt_h"/>
                                          </p:val>
                                        </p:tav>
                                      </p:tavLst>
                                    </p:anim>
                                    <p:animEffect transition="in" filter="fade">
                                      <p:cBhvr>
                                        <p:cTn id="15" dur="750"/>
                                        <p:tgtEl>
                                          <p:spTgt spid="3"/>
                                        </p:tgtEl>
                                      </p:cBhvr>
                                    </p:animEffect>
                                  </p:childTnLst>
                                </p:cTn>
                              </p:par>
                              <p:par>
                                <p:cTn id="16" presetID="6" presetClass="emph" presetSubtype="0" autoRev="1" fill="hold" nodeType="withEffect">
                                  <p:stCondLst>
                                    <p:cond delay="1200"/>
                                  </p:stCondLst>
                                  <p:childTnLst>
                                    <p:animScale>
                                      <p:cBhvr>
                                        <p:cTn id="17" dur="400" fill="hold"/>
                                        <p:tgtEl>
                                          <p:spTgt spid="3"/>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25"/>
                                        </p:tgtEl>
                                        <p:attrNameLst>
                                          <p:attrName>style.visibility</p:attrName>
                                        </p:attrNameLst>
                                      </p:cBhvr>
                                      <p:to>
                                        <p:strVal val="visible"/>
                                      </p:to>
                                    </p:set>
                                    <p:anim calcmode="lin" valueType="num">
                                      <p:cBhvr>
                                        <p:cTn id="20" dur="750" fill="hold"/>
                                        <p:tgtEl>
                                          <p:spTgt spid="25"/>
                                        </p:tgtEl>
                                        <p:attrNameLst>
                                          <p:attrName>ppt_w</p:attrName>
                                        </p:attrNameLst>
                                      </p:cBhvr>
                                      <p:tavLst>
                                        <p:tav tm="0">
                                          <p:val>
                                            <p:strVal val="#ppt_w+.3"/>
                                          </p:val>
                                        </p:tav>
                                        <p:tav tm="100000">
                                          <p:val>
                                            <p:strVal val="#ppt_w"/>
                                          </p:val>
                                        </p:tav>
                                      </p:tavLst>
                                    </p:anim>
                                    <p:anim calcmode="lin" valueType="num">
                                      <p:cBhvr>
                                        <p:cTn id="21" dur="750" fill="hold"/>
                                        <p:tgtEl>
                                          <p:spTgt spid="25"/>
                                        </p:tgtEl>
                                        <p:attrNameLst>
                                          <p:attrName>ppt_h</p:attrName>
                                        </p:attrNameLst>
                                      </p:cBhvr>
                                      <p:tavLst>
                                        <p:tav tm="0">
                                          <p:val>
                                            <p:strVal val="#ppt_h"/>
                                          </p:val>
                                        </p:tav>
                                        <p:tav tm="100000">
                                          <p:val>
                                            <p:strVal val="#ppt_h"/>
                                          </p:val>
                                        </p:tav>
                                      </p:tavLst>
                                    </p:anim>
                                    <p:animEffect transition="in" filter="fade">
                                      <p:cBhvr>
                                        <p:cTn id="22" dur="750"/>
                                        <p:tgtEl>
                                          <p:spTgt spid="2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barn(outVertical)">
                                      <p:cBhvr>
                                        <p:cTn id="25" dur="750"/>
                                        <p:tgtEl>
                                          <p:spTgt spid="2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750"/>
                                        <p:tgtEl>
                                          <p:spTgt spid="26"/>
                                        </p:tgtEl>
                                      </p:cBhvr>
                                    </p:animEffect>
                                    <p:anim calcmode="lin" valueType="num">
                                      <p:cBhvr>
                                        <p:cTn id="29" dur="750" fill="hold"/>
                                        <p:tgtEl>
                                          <p:spTgt spid="26"/>
                                        </p:tgtEl>
                                        <p:attrNameLst>
                                          <p:attrName>ppt_x</p:attrName>
                                        </p:attrNameLst>
                                      </p:cBhvr>
                                      <p:tavLst>
                                        <p:tav tm="0">
                                          <p:val>
                                            <p:strVal val="#ppt_x"/>
                                          </p:val>
                                        </p:tav>
                                        <p:tav tm="100000">
                                          <p:val>
                                            <p:strVal val="#ppt_x"/>
                                          </p:val>
                                        </p:tav>
                                      </p:tavLst>
                                    </p:anim>
                                    <p:anim calcmode="lin" valueType="num">
                                      <p:cBhvr>
                                        <p:cTn id="30"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a:latin typeface="Arial" panose="020B0604020202020204" pitchFamily="34" charset="0"/>
                  <a:ea typeface="微软雅黑" panose="020B0503020204020204" pitchFamily="34" charset="-122"/>
                  <a:sym typeface="Arial" panose="020B0604020202020204" pitchFamily="34" charset="0"/>
                </a:rPr>
                <a:t>Part One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3957905" y="4317700"/>
            <a:ext cx="4276190"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Project Background</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522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40943" y="239588"/>
            <a:ext cx="6297314" cy="667592"/>
            <a:chOff x="440943" y="239588"/>
            <a:chExt cx="6297314" cy="667592"/>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背景简介</a:t>
              </a:r>
            </a:p>
          </p:txBody>
        </p:sp>
      </p:grpSp>
      <p:sp>
        <p:nvSpPr>
          <p:cNvPr id="38" name="合作QQ： 243001978"/>
          <p:cNvSpPr/>
          <p:nvPr/>
        </p:nvSpPr>
        <p:spPr>
          <a:xfrm>
            <a:off x="9416694" y="63889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3" name="文本框 2">
            <a:extLst>
              <a:ext uri="{FF2B5EF4-FFF2-40B4-BE49-F238E27FC236}">
                <a16:creationId xmlns:a16="http://schemas.microsoft.com/office/drawing/2014/main" id="{D2B28486-2AD0-44A0-B523-2AA3D5CFB8BE}"/>
              </a:ext>
            </a:extLst>
          </p:cNvPr>
          <p:cNvSpPr txBox="1"/>
          <p:nvPr/>
        </p:nvSpPr>
        <p:spPr>
          <a:xfrm>
            <a:off x="846367" y="1177096"/>
            <a:ext cx="9862457" cy="2775760"/>
          </a:xfrm>
          <a:prstGeom prst="rect">
            <a:avLst/>
          </a:prstGeom>
          <a:noFill/>
        </p:spPr>
        <p:txBody>
          <a:bodyPr wrap="square" rtlCol="0">
            <a:spAutoFit/>
          </a:bodyPr>
          <a:lstStyle/>
          <a:p>
            <a:pPr>
              <a:lnSpc>
                <a:spcPct val="150000"/>
              </a:lnSpc>
            </a:pPr>
            <a:r>
              <a:rPr lang="en-US" altLang="zh-CN" sz="2400" dirty="0">
                <a:solidFill>
                  <a:schemeClr val="accent1">
                    <a:lumMod val="50000"/>
                  </a:schemeClr>
                </a:solidFill>
                <a:latin typeface="宋体" panose="02010600030101010101" pitchFamily="2" charset="-122"/>
                <a:ea typeface="宋体" panose="02010600030101010101" pitchFamily="2" charset="-122"/>
              </a:rPr>
              <a:t>    </a:t>
            </a:r>
            <a:r>
              <a:rPr lang="zh-CN" altLang="zh-CN" sz="2400" dirty="0">
                <a:solidFill>
                  <a:schemeClr val="accent1">
                    <a:lumMod val="50000"/>
                  </a:schemeClr>
                </a:solidFill>
                <a:latin typeface="宋体" panose="02010600030101010101" pitchFamily="2" charset="-122"/>
                <a:ea typeface="宋体" panose="02010600030101010101" pitchFamily="2" charset="-122"/>
              </a:rPr>
              <a:t>光电化学</a:t>
            </a:r>
            <a:r>
              <a:rPr lang="zh-CN" altLang="en-US" sz="2400" dirty="0">
                <a:solidFill>
                  <a:schemeClr val="accent1">
                    <a:lumMod val="50000"/>
                  </a:schemeClr>
                </a:solidFill>
                <a:latin typeface="宋体" panose="02010600030101010101" pitchFamily="2" charset="-122"/>
                <a:ea typeface="宋体" panose="02010600030101010101" pitchFamily="2" charset="-122"/>
              </a:rPr>
              <a:t>（</a:t>
            </a:r>
            <a:r>
              <a:rPr lang="en-US" altLang="zh-CN" sz="2400" dirty="0">
                <a:solidFill>
                  <a:schemeClr val="accent1">
                    <a:lumMod val="50000"/>
                  </a:schemeClr>
                </a:solidFill>
                <a:latin typeface="宋体" panose="02010600030101010101" pitchFamily="2" charset="-122"/>
                <a:ea typeface="宋体" panose="02010600030101010101" pitchFamily="2" charset="-122"/>
              </a:rPr>
              <a:t>PEC</a:t>
            </a:r>
            <a:r>
              <a:rPr lang="zh-CN" altLang="en-US" sz="2400" dirty="0">
                <a:solidFill>
                  <a:schemeClr val="accent1">
                    <a:lumMod val="50000"/>
                  </a:schemeClr>
                </a:solidFill>
                <a:latin typeface="宋体" panose="02010600030101010101" pitchFamily="2" charset="-122"/>
                <a:ea typeface="宋体" panose="02010600030101010101" pitchFamily="2" charset="-122"/>
              </a:rPr>
              <a:t>）</a:t>
            </a:r>
            <a:r>
              <a:rPr lang="zh-CN" altLang="zh-CN" sz="2400" dirty="0">
                <a:solidFill>
                  <a:schemeClr val="accent1">
                    <a:lumMod val="50000"/>
                  </a:schemeClr>
                </a:solidFill>
                <a:latin typeface="宋体" panose="02010600030101010101" pitchFamily="2" charset="-122"/>
                <a:ea typeface="宋体" panose="02010600030101010101" pitchFamily="2" charset="-122"/>
              </a:rPr>
              <a:t>传感器是近五年兴起</a:t>
            </a:r>
            <a:r>
              <a:rPr lang="zh-CN" altLang="en-US" sz="2400" dirty="0">
                <a:solidFill>
                  <a:schemeClr val="accent1">
                    <a:lumMod val="50000"/>
                  </a:schemeClr>
                </a:solidFill>
                <a:latin typeface="宋体" panose="02010600030101010101" pitchFamily="2" charset="-122"/>
                <a:ea typeface="宋体" panose="02010600030101010101" pitchFamily="2" charset="-122"/>
              </a:rPr>
              <a:t>的，</a:t>
            </a:r>
            <a:r>
              <a:rPr lang="zh-CN" altLang="zh-CN" sz="2400" dirty="0">
                <a:solidFill>
                  <a:schemeClr val="accent1">
                    <a:lumMod val="50000"/>
                  </a:schemeClr>
                </a:solidFill>
                <a:latin typeface="宋体" panose="02010600030101010101" pitchFamily="2" charset="-122"/>
                <a:ea typeface="宋体" panose="02010600030101010101" pitchFamily="2" charset="-122"/>
              </a:rPr>
              <a:t>并且</a:t>
            </a:r>
            <a:r>
              <a:rPr lang="zh-CN" altLang="en-US" sz="2400" dirty="0">
                <a:solidFill>
                  <a:schemeClr val="accent1">
                    <a:lumMod val="50000"/>
                  </a:schemeClr>
                </a:solidFill>
                <a:latin typeface="宋体" panose="02010600030101010101" pitchFamily="2" charset="-122"/>
                <a:ea typeface="宋体" panose="02010600030101010101" pitchFamily="2" charset="-122"/>
              </a:rPr>
              <a:t>被</a:t>
            </a:r>
            <a:r>
              <a:rPr lang="zh-CN" altLang="zh-CN" sz="2400" dirty="0">
                <a:solidFill>
                  <a:schemeClr val="accent1">
                    <a:lumMod val="50000"/>
                  </a:schemeClr>
                </a:solidFill>
                <a:latin typeface="宋体" panose="02010600030101010101" pitchFamily="2" charset="-122"/>
                <a:ea typeface="宋体" panose="02010600030101010101" pitchFamily="2" charset="-122"/>
              </a:rPr>
              <a:t>关注程度越来越高的领域</a:t>
            </a:r>
            <a:r>
              <a:rPr lang="zh-CN" altLang="en-US" sz="2400" dirty="0">
                <a:solidFill>
                  <a:schemeClr val="accent1">
                    <a:lumMod val="50000"/>
                  </a:schemeClr>
                </a:solidFill>
                <a:latin typeface="宋体" panose="02010600030101010101" pitchFamily="2" charset="-122"/>
                <a:ea typeface="宋体" panose="02010600030101010101" pitchFamily="2" charset="-122"/>
              </a:rPr>
              <a:t>，广泛用于生物分析、环境分析，诸如检测生物活性分子、</a:t>
            </a:r>
            <a:r>
              <a:rPr lang="en-US" altLang="zh-CN" sz="2400" dirty="0">
                <a:solidFill>
                  <a:schemeClr val="accent1">
                    <a:lumMod val="50000"/>
                  </a:schemeClr>
                </a:solidFill>
                <a:latin typeface="宋体" panose="02010600030101010101" pitchFamily="2" charset="-122"/>
                <a:ea typeface="宋体" panose="02010600030101010101" pitchFamily="2" charset="-122"/>
              </a:rPr>
              <a:t>DNF</a:t>
            </a:r>
            <a:r>
              <a:rPr lang="zh-CN" altLang="en-US" sz="2400" dirty="0">
                <a:solidFill>
                  <a:schemeClr val="accent1">
                    <a:lumMod val="50000"/>
                  </a:schemeClr>
                </a:solidFill>
                <a:latin typeface="宋体" panose="02010600030101010101" pitchFamily="2" charset="-122"/>
                <a:ea typeface="宋体" panose="02010600030101010101" pitchFamily="2" charset="-122"/>
              </a:rPr>
              <a:t>、溶解氧气、有机污染以及酶传感等等。声化学（又称超声化学）是指利用超声波加速化学反应、提高化学产率，可以进行有些传统方法难以进行的化学反应。本项目采用声化学方法制备光电化学传感器。</a:t>
            </a:r>
            <a:endParaRPr lang="en-US" altLang="zh-CN" sz="2400" dirty="0">
              <a:solidFill>
                <a:schemeClr val="accent1">
                  <a:lumMod val="50000"/>
                </a:schemeClr>
              </a:solidFill>
              <a:latin typeface="宋体" panose="02010600030101010101" pitchFamily="2" charset="-122"/>
              <a:ea typeface="宋体" panose="02010600030101010101" pitchFamily="2" charset="-122"/>
            </a:endParaRPr>
          </a:p>
        </p:txBody>
      </p:sp>
      <p:pic>
        <p:nvPicPr>
          <p:cNvPr id="5" name="图片 4" descr="图片包含 室内, 桌子, 小, 红色&#10;&#10;描述已自动生成">
            <a:extLst>
              <a:ext uri="{FF2B5EF4-FFF2-40B4-BE49-F238E27FC236}">
                <a16:creationId xmlns:a16="http://schemas.microsoft.com/office/drawing/2014/main" id="{BBB753D3-96D9-44F8-A6BC-D65F91932C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860" y="4229747"/>
            <a:ext cx="2570540" cy="1921242"/>
          </a:xfrm>
          <a:prstGeom prst="rect">
            <a:avLst/>
          </a:prstGeom>
        </p:spPr>
      </p:pic>
      <p:pic>
        <p:nvPicPr>
          <p:cNvPr id="9" name="图片 8" descr="图片包含 自然, 雨, 游戏机, 白色&#10;&#10;描述已自动生成">
            <a:extLst>
              <a:ext uri="{FF2B5EF4-FFF2-40B4-BE49-F238E27FC236}">
                <a16:creationId xmlns:a16="http://schemas.microsoft.com/office/drawing/2014/main" id="{5DB13237-2321-4382-B708-DA643EF6F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690" y="4222771"/>
            <a:ext cx="2315411" cy="1928218"/>
          </a:xfrm>
          <a:prstGeom prst="rect">
            <a:avLst/>
          </a:prstGeom>
        </p:spPr>
      </p:pic>
      <p:sp>
        <p:nvSpPr>
          <p:cNvPr id="10" name="文本框 9">
            <a:extLst>
              <a:ext uri="{FF2B5EF4-FFF2-40B4-BE49-F238E27FC236}">
                <a16:creationId xmlns:a16="http://schemas.microsoft.com/office/drawing/2014/main" id="{8C34B428-510B-49FD-A80C-A7B7CEE93A77}"/>
              </a:ext>
            </a:extLst>
          </p:cNvPr>
          <p:cNvSpPr txBox="1"/>
          <p:nvPr/>
        </p:nvSpPr>
        <p:spPr>
          <a:xfrm>
            <a:off x="4817139" y="6388968"/>
            <a:ext cx="2454518" cy="307777"/>
          </a:xfrm>
          <a:prstGeom prst="rect">
            <a:avLst/>
          </a:prstGeom>
          <a:noFill/>
        </p:spPr>
        <p:txBody>
          <a:bodyPr wrap="square" rtlCol="0">
            <a:spAutoFit/>
          </a:bodyPr>
          <a:lstStyle/>
          <a:p>
            <a:r>
              <a:rPr lang="en-US" altLang="zh-CN" sz="1400" dirty="0"/>
              <a:t>Fig2 </a:t>
            </a:r>
            <a:r>
              <a:rPr lang="zh-CN" altLang="en-US" sz="1400" dirty="0"/>
              <a:t>声化学空化效应示意图</a:t>
            </a:r>
          </a:p>
        </p:txBody>
      </p:sp>
      <p:sp>
        <p:nvSpPr>
          <p:cNvPr id="12" name="文本框 11">
            <a:extLst>
              <a:ext uri="{FF2B5EF4-FFF2-40B4-BE49-F238E27FC236}">
                <a16:creationId xmlns:a16="http://schemas.microsoft.com/office/drawing/2014/main" id="{91385EDD-A0AB-46F9-BB49-95695E4CF87E}"/>
              </a:ext>
            </a:extLst>
          </p:cNvPr>
          <p:cNvSpPr txBox="1"/>
          <p:nvPr/>
        </p:nvSpPr>
        <p:spPr>
          <a:xfrm>
            <a:off x="8416116" y="6388967"/>
            <a:ext cx="2454518" cy="307777"/>
          </a:xfrm>
          <a:prstGeom prst="rect">
            <a:avLst/>
          </a:prstGeom>
          <a:noFill/>
        </p:spPr>
        <p:txBody>
          <a:bodyPr wrap="square" rtlCol="0">
            <a:spAutoFit/>
          </a:bodyPr>
          <a:lstStyle/>
          <a:p>
            <a:r>
              <a:rPr lang="en-US" altLang="zh-CN" sz="1400" dirty="0"/>
              <a:t>Fig3 </a:t>
            </a:r>
            <a:r>
              <a:rPr lang="zh-CN" altLang="en-US" sz="1400" dirty="0"/>
              <a:t>声化学用于声动力治疗</a:t>
            </a:r>
          </a:p>
        </p:txBody>
      </p:sp>
      <p:pic>
        <p:nvPicPr>
          <p:cNvPr id="13" name="图片 12" descr="一些文字和图片的手机截图&#10;&#10;描述已自动生成">
            <a:extLst>
              <a:ext uri="{FF2B5EF4-FFF2-40B4-BE49-F238E27FC236}">
                <a16:creationId xmlns:a16="http://schemas.microsoft.com/office/drawing/2014/main" id="{C420AFF1-C076-4E12-9A7C-C7ECBDA1D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600" y="4155915"/>
            <a:ext cx="2215332" cy="2055828"/>
          </a:xfrm>
          <a:prstGeom prst="rect">
            <a:avLst/>
          </a:prstGeom>
        </p:spPr>
      </p:pic>
      <p:sp>
        <p:nvSpPr>
          <p:cNvPr id="15" name="文本框 14">
            <a:extLst>
              <a:ext uri="{FF2B5EF4-FFF2-40B4-BE49-F238E27FC236}">
                <a16:creationId xmlns:a16="http://schemas.microsoft.com/office/drawing/2014/main" id="{81254A39-9B85-48D6-BA58-09D16F5C6F47}"/>
              </a:ext>
            </a:extLst>
          </p:cNvPr>
          <p:cNvSpPr txBox="1"/>
          <p:nvPr/>
        </p:nvSpPr>
        <p:spPr>
          <a:xfrm>
            <a:off x="1384600" y="6414802"/>
            <a:ext cx="2288080" cy="307777"/>
          </a:xfrm>
          <a:prstGeom prst="rect">
            <a:avLst/>
          </a:prstGeom>
          <a:noFill/>
        </p:spPr>
        <p:txBody>
          <a:bodyPr wrap="square" rtlCol="0">
            <a:spAutoFit/>
          </a:bodyPr>
          <a:lstStyle/>
          <a:p>
            <a:r>
              <a:rPr lang="en-US" altLang="zh-CN" sz="1400" dirty="0"/>
              <a:t>Fig1 PEC</a:t>
            </a:r>
            <a:r>
              <a:rPr lang="zh-CN" altLang="en-US" sz="1400" dirty="0"/>
              <a:t>传感器制备示意图</a:t>
            </a:r>
          </a:p>
        </p:txBody>
      </p:sp>
    </p:spTree>
    <p:extLst>
      <p:ext uri="{BB962C8B-B14F-4D97-AF65-F5344CB8AC3E}">
        <p14:creationId xmlns:p14="http://schemas.microsoft.com/office/powerpoint/2010/main" val="32207580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31820" y="284366"/>
            <a:ext cx="6297314" cy="622814"/>
            <a:chOff x="431820" y="284366"/>
            <a:chExt cx="6297314" cy="622814"/>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31820" y="284366"/>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学术关注度</a:t>
              </a:r>
            </a:p>
          </p:txBody>
        </p:sp>
      </p:grpSp>
      <p:grpSp>
        <p:nvGrpSpPr>
          <p:cNvPr id="15" name="组合 14"/>
          <p:cNvGrpSpPr/>
          <p:nvPr/>
        </p:nvGrpSpPr>
        <p:grpSpPr>
          <a:xfrm>
            <a:off x="7705824" y="1868690"/>
            <a:ext cx="4178934" cy="1014153"/>
            <a:chOff x="1366203" y="4146962"/>
            <a:chExt cx="2713884" cy="360312"/>
          </a:xfrm>
        </p:grpSpPr>
        <p:sp>
          <p:nvSpPr>
            <p:cNvPr id="63" name="色块"/>
            <p:cNvSpPr>
              <a:spLocks noChangeAspect="1"/>
            </p:cNvSpPr>
            <p:nvPr/>
          </p:nvSpPr>
          <p:spPr>
            <a:xfrm>
              <a:off x="1380087" y="4146962"/>
              <a:ext cx="2700000" cy="36031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打造人才高地"/>
            <p:cNvSpPr txBox="1"/>
            <p:nvPr/>
          </p:nvSpPr>
          <p:spPr>
            <a:xfrm>
              <a:off x="1366203" y="4201368"/>
              <a:ext cx="2700000" cy="251500"/>
            </a:xfrm>
            <a:prstGeom prst="rect">
              <a:avLst/>
            </a:prstGeom>
            <a:noFill/>
          </p:spPr>
          <p:txBody>
            <a:bodyPr wrap="square" rtlCol="0">
              <a:spAutoFit/>
              <a:scene3d>
                <a:camera prst="orthographicFront"/>
                <a:lightRig rig="threePt" dir="t"/>
              </a:scene3d>
              <a:sp3d contourW="12700"/>
            </a:bodyPr>
            <a:lstStyle/>
            <a:p>
              <a:pPr algn="ctr" defTabSz="457200"/>
              <a:r>
                <a:rPr lang="zh-CN" altLang="en-US" sz="40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rPr>
                <a:t>光电化学传感器</a:t>
              </a:r>
              <a:endParaRPr lang="zh-CN" altLang="en-US" sz="32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endParaRPr>
            </a:p>
          </p:txBody>
        </p:sp>
      </p:grpSp>
      <p:sp>
        <p:nvSpPr>
          <p:cNvPr id="38" name="合作QQ： 243001978"/>
          <p:cNvSpPr/>
          <p:nvPr/>
        </p:nvSpPr>
        <p:spPr>
          <a:xfrm>
            <a:off x="9416694" y="63889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pic>
        <p:nvPicPr>
          <p:cNvPr id="4" name="图片 3" descr="图片包含 地图, 水, 船, 不同&#10;&#10;描述已自动生成">
            <a:extLst>
              <a:ext uri="{FF2B5EF4-FFF2-40B4-BE49-F238E27FC236}">
                <a16:creationId xmlns:a16="http://schemas.microsoft.com/office/drawing/2014/main" id="{9E3D61F0-090F-4697-AEFD-3DF85BDB5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86" y="942152"/>
            <a:ext cx="6470033" cy="2552078"/>
          </a:xfrm>
          <a:prstGeom prst="rect">
            <a:avLst/>
          </a:prstGeom>
        </p:spPr>
      </p:pic>
      <p:pic>
        <p:nvPicPr>
          <p:cNvPr id="19" name="图片 18" descr="图片包含 水, 街道, 船, 城市&#10;&#10;描述已自动生成">
            <a:extLst>
              <a:ext uri="{FF2B5EF4-FFF2-40B4-BE49-F238E27FC236}">
                <a16:creationId xmlns:a16="http://schemas.microsoft.com/office/drawing/2014/main" id="{3EF086C0-1A1F-4988-A425-3A67BA3A6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086" y="3961171"/>
            <a:ext cx="6534269" cy="2493169"/>
          </a:xfrm>
          <a:prstGeom prst="rect">
            <a:avLst/>
          </a:prstGeom>
        </p:spPr>
      </p:pic>
      <p:grpSp>
        <p:nvGrpSpPr>
          <p:cNvPr id="55" name="组合 54">
            <a:extLst>
              <a:ext uri="{FF2B5EF4-FFF2-40B4-BE49-F238E27FC236}">
                <a16:creationId xmlns:a16="http://schemas.microsoft.com/office/drawing/2014/main" id="{F58FDB10-06FB-4CB5-88C5-7826F40ADF83}"/>
              </a:ext>
            </a:extLst>
          </p:cNvPr>
          <p:cNvGrpSpPr/>
          <p:nvPr/>
        </p:nvGrpSpPr>
        <p:grpSpPr>
          <a:xfrm>
            <a:off x="7748582" y="4796278"/>
            <a:ext cx="4157555" cy="1014153"/>
            <a:chOff x="1380087" y="4146962"/>
            <a:chExt cx="2700000" cy="360312"/>
          </a:xfrm>
        </p:grpSpPr>
        <p:sp>
          <p:nvSpPr>
            <p:cNvPr id="56" name="色块">
              <a:extLst>
                <a:ext uri="{FF2B5EF4-FFF2-40B4-BE49-F238E27FC236}">
                  <a16:creationId xmlns:a16="http://schemas.microsoft.com/office/drawing/2014/main" id="{DCC31FD2-26A3-4842-A205-636569B675F9}"/>
                </a:ext>
              </a:extLst>
            </p:cNvPr>
            <p:cNvSpPr>
              <a:spLocks noChangeAspect="1"/>
            </p:cNvSpPr>
            <p:nvPr/>
          </p:nvSpPr>
          <p:spPr>
            <a:xfrm>
              <a:off x="1380087" y="4146962"/>
              <a:ext cx="2700000" cy="36031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打造人才高地">
              <a:extLst>
                <a:ext uri="{FF2B5EF4-FFF2-40B4-BE49-F238E27FC236}">
                  <a16:creationId xmlns:a16="http://schemas.microsoft.com/office/drawing/2014/main" id="{2EE49ACD-824F-4E73-9A69-5F4EFA9089A8}"/>
                </a:ext>
              </a:extLst>
            </p:cNvPr>
            <p:cNvSpPr txBox="1"/>
            <p:nvPr/>
          </p:nvSpPr>
          <p:spPr>
            <a:xfrm>
              <a:off x="1380087" y="4201368"/>
              <a:ext cx="2700000" cy="251500"/>
            </a:xfrm>
            <a:prstGeom prst="rect">
              <a:avLst/>
            </a:prstGeom>
            <a:noFill/>
          </p:spPr>
          <p:txBody>
            <a:bodyPr wrap="square" rtlCol="0">
              <a:spAutoFit/>
              <a:scene3d>
                <a:camera prst="orthographicFront"/>
                <a:lightRig rig="threePt" dir="t"/>
              </a:scene3d>
              <a:sp3d contourW="12700"/>
            </a:bodyPr>
            <a:lstStyle/>
            <a:p>
              <a:pPr algn="ctr" defTabSz="457200"/>
              <a:r>
                <a:rPr lang="zh-CN" altLang="en-US" sz="40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rPr>
                <a:t>声化学</a:t>
              </a:r>
            </a:p>
          </p:txBody>
        </p:sp>
      </p:grpSp>
      <p:sp>
        <p:nvSpPr>
          <p:cNvPr id="5" name="文本框 4">
            <a:extLst>
              <a:ext uri="{FF2B5EF4-FFF2-40B4-BE49-F238E27FC236}">
                <a16:creationId xmlns:a16="http://schemas.microsoft.com/office/drawing/2014/main" id="{4D193377-E950-4404-B8EB-198135E83D87}"/>
              </a:ext>
            </a:extLst>
          </p:cNvPr>
          <p:cNvSpPr txBox="1"/>
          <p:nvPr/>
        </p:nvSpPr>
        <p:spPr>
          <a:xfrm>
            <a:off x="7624154" y="6318025"/>
            <a:ext cx="2368932" cy="307777"/>
          </a:xfrm>
          <a:prstGeom prst="rect">
            <a:avLst/>
          </a:prstGeom>
          <a:noFill/>
        </p:spPr>
        <p:txBody>
          <a:bodyPr wrap="square" rtlCol="0">
            <a:spAutoFit/>
          </a:bodyPr>
          <a:lstStyle/>
          <a:p>
            <a:r>
              <a:rPr lang="zh-CN" altLang="en-US" sz="1400" dirty="0"/>
              <a:t>数据来源：</a:t>
            </a:r>
            <a:r>
              <a:rPr lang="en-US" altLang="zh-CN" sz="1400" dirty="0"/>
              <a:t>Web of Science</a:t>
            </a:r>
            <a:endParaRPr lang="zh-CN" altLang="en-US" sz="1400" dirty="0"/>
          </a:p>
        </p:txBody>
      </p:sp>
      <p:sp>
        <p:nvSpPr>
          <p:cNvPr id="18" name="文本框 17">
            <a:extLst>
              <a:ext uri="{FF2B5EF4-FFF2-40B4-BE49-F238E27FC236}">
                <a16:creationId xmlns:a16="http://schemas.microsoft.com/office/drawing/2014/main" id="{317AF308-80D7-4EA4-B7DD-A8E328CF02CC}"/>
              </a:ext>
            </a:extLst>
          </p:cNvPr>
          <p:cNvSpPr txBox="1"/>
          <p:nvPr/>
        </p:nvSpPr>
        <p:spPr>
          <a:xfrm>
            <a:off x="3261472" y="6388968"/>
            <a:ext cx="2612749" cy="307777"/>
          </a:xfrm>
          <a:prstGeom prst="rect">
            <a:avLst/>
          </a:prstGeom>
          <a:noFill/>
        </p:spPr>
        <p:txBody>
          <a:bodyPr wrap="square" rtlCol="0">
            <a:spAutoFit/>
          </a:bodyPr>
          <a:lstStyle/>
          <a:p>
            <a:r>
              <a:rPr lang="en-US" altLang="zh-CN" sz="1400" dirty="0"/>
              <a:t>Fig5 </a:t>
            </a:r>
            <a:r>
              <a:rPr lang="zh-CN" altLang="en-US" sz="1400" dirty="0"/>
              <a:t>声化学每年被引用总和</a:t>
            </a:r>
          </a:p>
        </p:txBody>
      </p:sp>
      <p:sp>
        <p:nvSpPr>
          <p:cNvPr id="10" name="文本框 9">
            <a:extLst>
              <a:ext uri="{FF2B5EF4-FFF2-40B4-BE49-F238E27FC236}">
                <a16:creationId xmlns:a16="http://schemas.microsoft.com/office/drawing/2014/main" id="{3D4A1F60-3362-4AF2-BB21-F66F1321FFC4}"/>
              </a:ext>
            </a:extLst>
          </p:cNvPr>
          <p:cNvSpPr txBox="1"/>
          <p:nvPr/>
        </p:nvSpPr>
        <p:spPr>
          <a:xfrm>
            <a:off x="2865564" y="3529201"/>
            <a:ext cx="3008657" cy="307777"/>
          </a:xfrm>
          <a:prstGeom prst="rect">
            <a:avLst/>
          </a:prstGeom>
          <a:noFill/>
        </p:spPr>
        <p:txBody>
          <a:bodyPr wrap="square" rtlCol="0">
            <a:spAutoFit/>
          </a:bodyPr>
          <a:lstStyle/>
          <a:p>
            <a:r>
              <a:rPr lang="en-US" altLang="zh-CN" sz="1400" dirty="0"/>
              <a:t>Fig4 PEC</a:t>
            </a:r>
            <a:r>
              <a:rPr lang="zh-CN" altLang="en-US" sz="1400" dirty="0"/>
              <a:t>传感器每年被引用总和</a:t>
            </a:r>
          </a:p>
        </p:txBody>
      </p:sp>
      <p:sp>
        <p:nvSpPr>
          <p:cNvPr id="3" name="文本框 2">
            <a:extLst>
              <a:ext uri="{FF2B5EF4-FFF2-40B4-BE49-F238E27FC236}">
                <a16:creationId xmlns:a16="http://schemas.microsoft.com/office/drawing/2014/main" id="{8FE65DDB-8B93-4F5E-B74F-A85215FC313F}"/>
              </a:ext>
            </a:extLst>
          </p:cNvPr>
          <p:cNvSpPr txBox="1"/>
          <p:nvPr/>
        </p:nvSpPr>
        <p:spPr>
          <a:xfrm>
            <a:off x="2042143" y="2949352"/>
            <a:ext cx="6763946" cy="14465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4400" dirty="0">
                <a:solidFill>
                  <a:srgbClr val="FF0000"/>
                </a:solidFill>
              </a:rPr>
              <a:t>光电化学传感器、声化学均为当下研究热点</a:t>
            </a:r>
          </a:p>
        </p:txBody>
      </p:sp>
    </p:spTree>
    <p:custDataLst>
      <p:tags r:id="rId1"/>
    </p:custDataLst>
    <p:extLst>
      <p:ext uri="{BB962C8B-B14F-4D97-AF65-F5344CB8AC3E}">
        <p14:creationId xmlns:p14="http://schemas.microsoft.com/office/powerpoint/2010/main" val="2367009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40942" y="239588"/>
            <a:ext cx="4272571" cy="667592"/>
            <a:chOff x="440942" y="239588"/>
            <a:chExt cx="4272571" cy="667592"/>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40942" y="239588"/>
              <a:ext cx="4272571"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国内外研究现状</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研究动态</a:t>
              </a:r>
            </a:p>
          </p:txBody>
        </p:sp>
      </p:grpSp>
      <p:sp>
        <p:nvSpPr>
          <p:cNvPr id="5" name="文本框 4">
            <a:extLst>
              <a:ext uri="{FF2B5EF4-FFF2-40B4-BE49-F238E27FC236}">
                <a16:creationId xmlns:a16="http://schemas.microsoft.com/office/drawing/2014/main" id="{74D08E12-32F1-4EC1-B37E-AC16CD8DDA71}"/>
              </a:ext>
            </a:extLst>
          </p:cNvPr>
          <p:cNvSpPr txBox="1"/>
          <p:nvPr/>
        </p:nvSpPr>
        <p:spPr>
          <a:xfrm>
            <a:off x="540367" y="1150479"/>
            <a:ext cx="10334462" cy="4708981"/>
          </a:xfrm>
          <a:prstGeom prst="rect">
            <a:avLst/>
          </a:prstGeom>
          <a:noFill/>
        </p:spPr>
        <p:txBody>
          <a:bodyPr wrap="square" rtlCol="0">
            <a:spAutoFit/>
          </a:bodyPr>
          <a:lstStyle/>
          <a:p>
            <a:pPr>
              <a:lnSpc>
                <a:spcPct val="150000"/>
              </a:lnSpc>
            </a:pPr>
            <a:r>
              <a:rPr lang="zh-CN" altLang="en-US" sz="2800" dirty="0">
                <a:solidFill>
                  <a:schemeClr val="accent1">
                    <a:lumMod val="75000"/>
                  </a:schemeClr>
                </a:solidFill>
                <a:latin typeface="+mn-ea"/>
              </a:rPr>
              <a:t>研究动态：</a:t>
            </a:r>
            <a:endParaRPr lang="en-US" altLang="zh-CN" sz="2800" dirty="0">
              <a:solidFill>
                <a:schemeClr val="accent1">
                  <a:lumMod val="75000"/>
                </a:schemeClr>
              </a:solidFill>
              <a:latin typeface="+mn-ea"/>
            </a:endParaRPr>
          </a:p>
          <a:p>
            <a:pPr>
              <a:lnSpc>
                <a:spcPct val="150000"/>
              </a:lnSpc>
            </a:pPr>
            <a:r>
              <a:rPr lang="en-US" altLang="zh-CN" sz="2400" dirty="0">
                <a:solidFill>
                  <a:schemeClr val="accent1">
                    <a:lumMod val="50000"/>
                  </a:schemeClr>
                </a:solidFill>
                <a:latin typeface="+mn-ea"/>
              </a:rPr>
              <a:t>1. </a:t>
            </a:r>
            <a:r>
              <a:rPr lang="en-US" altLang="zh-CN" sz="2400" b="1" dirty="0">
                <a:solidFill>
                  <a:schemeClr val="accent1">
                    <a:lumMod val="50000"/>
                  </a:schemeClr>
                </a:solidFill>
                <a:latin typeface="+mn-ea"/>
              </a:rPr>
              <a:t>PEC</a:t>
            </a:r>
            <a:r>
              <a:rPr lang="zh-CN" altLang="zh-CN" sz="2400" b="1" dirty="0">
                <a:solidFill>
                  <a:schemeClr val="accent1">
                    <a:lumMod val="50000"/>
                  </a:schemeClr>
                </a:solidFill>
                <a:latin typeface="+mn-ea"/>
              </a:rPr>
              <a:t>工作电极半导体层微结构的设计与制备，</a:t>
            </a:r>
            <a:r>
              <a:rPr lang="zh-CN" altLang="en-US" sz="2400" b="1" dirty="0">
                <a:solidFill>
                  <a:schemeClr val="accent1">
                    <a:lumMod val="50000"/>
                  </a:schemeClr>
                </a:solidFill>
                <a:latin typeface="+mn-ea"/>
              </a:rPr>
              <a:t>是</a:t>
            </a:r>
            <a:r>
              <a:rPr lang="zh-CN" altLang="zh-CN" sz="2400" b="1" dirty="0">
                <a:solidFill>
                  <a:schemeClr val="accent1">
                    <a:lumMod val="50000"/>
                  </a:schemeClr>
                </a:solidFill>
                <a:latin typeface="+mn-ea"/>
              </a:rPr>
              <a:t>调控</a:t>
            </a:r>
            <a:r>
              <a:rPr lang="en-US" altLang="zh-CN" sz="2400" b="1" dirty="0">
                <a:solidFill>
                  <a:schemeClr val="accent1">
                    <a:lumMod val="50000"/>
                  </a:schemeClr>
                </a:solidFill>
                <a:latin typeface="+mn-ea"/>
              </a:rPr>
              <a:t>PEC</a:t>
            </a:r>
            <a:r>
              <a:rPr lang="zh-CN" altLang="zh-CN" sz="2400" b="1" dirty="0">
                <a:solidFill>
                  <a:schemeClr val="accent1">
                    <a:lumMod val="50000"/>
                  </a:schemeClr>
                </a:solidFill>
                <a:latin typeface="+mn-ea"/>
              </a:rPr>
              <a:t>性能的研究热点</a:t>
            </a:r>
            <a:r>
              <a:rPr lang="zh-CN" altLang="zh-CN" sz="2400" dirty="0">
                <a:solidFill>
                  <a:schemeClr val="accent1">
                    <a:lumMod val="50000"/>
                  </a:schemeClr>
                </a:solidFill>
                <a:latin typeface="+mn-ea"/>
              </a:rPr>
              <a:t>。</a:t>
            </a:r>
            <a:endParaRPr lang="en-US" altLang="zh-CN" sz="2400" dirty="0">
              <a:solidFill>
                <a:schemeClr val="accent1">
                  <a:lumMod val="50000"/>
                </a:schemeClr>
              </a:solidFill>
              <a:latin typeface="+mn-ea"/>
            </a:endParaRPr>
          </a:p>
          <a:p>
            <a:pPr>
              <a:lnSpc>
                <a:spcPct val="150000"/>
              </a:lnSpc>
            </a:pPr>
            <a:r>
              <a:rPr lang="en-US" altLang="zh-CN" sz="2400" dirty="0">
                <a:solidFill>
                  <a:schemeClr val="accent1">
                    <a:lumMod val="50000"/>
                  </a:schemeClr>
                </a:solidFill>
                <a:latin typeface="+mn-ea"/>
              </a:rPr>
              <a:t>2.</a:t>
            </a:r>
            <a:r>
              <a:rPr lang="zh-CN" altLang="en-US" sz="2400" dirty="0">
                <a:solidFill>
                  <a:schemeClr val="accent1">
                    <a:lumMod val="50000"/>
                  </a:schemeClr>
                </a:solidFill>
                <a:latin typeface="+mn-ea"/>
              </a:rPr>
              <a:t> </a:t>
            </a:r>
            <a:r>
              <a:rPr lang="zh-CN" altLang="zh-CN" sz="2400" b="1" dirty="0">
                <a:solidFill>
                  <a:schemeClr val="accent1">
                    <a:lumMod val="50000"/>
                  </a:schemeClr>
                </a:solidFill>
                <a:latin typeface="+mn-ea"/>
              </a:rPr>
              <a:t>超声化学制备纳米材料是目前的一大研究热点</a:t>
            </a:r>
            <a:r>
              <a:rPr lang="zh-CN" altLang="en-US" sz="2400" dirty="0">
                <a:solidFill>
                  <a:schemeClr val="accent1">
                    <a:lumMod val="50000"/>
                  </a:schemeClr>
                </a:solidFill>
                <a:latin typeface="+mn-ea"/>
              </a:rPr>
              <a:t>。</a:t>
            </a:r>
            <a:endParaRPr lang="en-US" altLang="zh-CN" sz="2400" dirty="0">
              <a:solidFill>
                <a:schemeClr val="accent1">
                  <a:lumMod val="50000"/>
                </a:schemeClr>
              </a:solidFill>
              <a:latin typeface="+mn-ea"/>
            </a:endParaRPr>
          </a:p>
          <a:p>
            <a:pPr>
              <a:lnSpc>
                <a:spcPct val="150000"/>
              </a:lnSpc>
            </a:pPr>
            <a:endParaRPr lang="en-US" altLang="zh-CN" sz="2400" dirty="0">
              <a:latin typeface="+mn-ea"/>
            </a:endParaRPr>
          </a:p>
          <a:p>
            <a:pPr>
              <a:lnSpc>
                <a:spcPct val="150000"/>
              </a:lnSpc>
            </a:pPr>
            <a:r>
              <a:rPr lang="zh-CN" altLang="en-US" sz="2800" dirty="0">
                <a:solidFill>
                  <a:schemeClr val="accent1">
                    <a:lumMod val="75000"/>
                  </a:schemeClr>
                </a:solidFill>
                <a:latin typeface="+mn-ea"/>
              </a:rPr>
              <a:t>研究缺失</a:t>
            </a:r>
            <a:r>
              <a:rPr lang="zh-CN" altLang="en-US" sz="2000" dirty="0">
                <a:solidFill>
                  <a:schemeClr val="accent1">
                    <a:lumMod val="75000"/>
                  </a:schemeClr>
                </a:solidFill>
                <a:latin typeface="+mn-ea"/>
              </a:rPr>
              <a:t>：</a:t>
            </a:r>
            <a:endParaRPr lang="en-US" altLang="zh-CN" sz="2000" dirty="0">
              <a:solidFill>
                <a:schemeClr val="accent1">
                  <a:lumMod val="75000"/>
                </a:schemeClr>
              </a:solidFill>
              <a:latin typeface="+mn-ea"/>
            </a:endParaRPr>
          </a:p>
          <a:p>
            <a:pPr>
              <a:lnSpc>
                <a:spcPct val="150000"/>
              </a:lnSpc>
            </a:pPr>
            <a:r>
              <a:rPr lang="en-US" altLang="zh-CN" sz="2000" dirty="0">
                <a:solidFill>
                  <a:schemeClr val="accent1">
                    <a:lumMod val="50000"/>
                  </a:schemeClr>
                </a:solidFill>
                <a:latin typeface="+mn-ea"/>
              </a:rPr>
              <a:t>1.</a:t>
            </a:r>
            <a:r>
              <a:rPr lang="zh-CN" altLang="en-US" sz="2000" dirty="0">
                <a:solidFill>
                  <a:schemeClr val="accent1">
                    <a:lumMod val="50000"/>
                  </a:schemeClr>
                </a:solidFill>
                <a:latin typeface="+mn-ea"/>
              </a:rPr>
              <a:t>有关</a:t>
            </a:r>
            <a:r>
              <a:rPr lang="zh-CN" altLang="zh-CN" sz="2000" dirty="0">
                <a:solidFill>
                  <a:schemeClr val="accent1">
                    <a:lumMod val="50000"/>
                  </a:schemeClr>
                </a:solidFill>
                <a:latin typeface="+mn-ea"/>
              </a:rPr>
              <a:t>超声化学法在控制纳米材料形貌</a:t>
            </a:r>
            <a:r>
              <a:rPr lang="zh-CN" altLang="en-US" sz="2000" dirty="0">
                <a:solidFill>
                  <a:schemeClr val="accent1">
                    <a:lumMod val="50000"/>
                  </a:schemeClr>
                </a:solidFill>
                <a:latin typeface="+mn-ea"/>
              </a:rPr>
              <a:t>的研究</a:t>
            </a:r>
            <a:r>
              <a:rPr lang="zh-CN" altLang="zh-CN" sz="2000" dirty="0">
                <a:solidFill>
                  <a:schemeClr val="accent1">
                    <a:lumMod val="50000"/>
                  </a:schemeClr>
                </a:solidFill>
                <a:latin typeface="+mn-ea"/>
              </a:rPr>
              <a:t>，目前主要集中于对超声参数控制</a:t>
            </a:r>
            <a:r>
              <a:rPr lang="zh-CN" altLang="en-US" sz="2000" dirty="0">
                <a:solidFill>
                  <a:schemeClr val="accent1">
                    <a:lumMod val="50000"/>
                  </a:schemeClr>
                </a:solidFill>
                <a:latin typeface="+mn-ea"/>
              </a:rPr>
              <a:t>方面</a:t>
            </a:r>
            <a:r>
              <a:rPr lang="zh-CN" altLang="zh-CN" sz="2000" dirty="0">
                <a:solidFill>
                  <a:schemeClr val="accent1">
                    <a:lumMod val="50000"/>
                  </a:schemeClr>
                </a:solidFill>
                <a:latin typeface="+mn-ea"/>
              </a:rPr>
              <a:t>，而</a:t>
            </a:r>
            <a:r>
              <a:rPr lang="zh-CN" altLang="zh-CN" sz="2000" b="1" dirty="0">
                <a:solidFill>
                  <a:schemeClr val="accent1">
                    <a:lumMod val="50000"/>
                  </a:schemeClr>
                </a:solidFill>
                <a:latin typeface="+mn-ea"/>
              </a:rPr>
              <a:t>忽略了曝气这一重要条件的影响</a:t>
            </a:r>
            <a:r>
              <a:rPr lang="zh-CN" altLang="zh-CN" sz="2000" dirty="0">
                <a:solidFill>
                  <a:schemeClr val="accent1">
                    <a:lumMod val="50000"/>
                  </a:schemeClr>
                </a:solidFill>
                <a:latin typeface="+mn-ea"/>
              </a:rPr>
              <a:t>。尚未深入系统的研究超声对化学合成纳米材料过程中的调控机理。</a:t>
            </a:r>
            <a:endParaRPr lang="en-US" altLang="zh-CN" sz="2000" dirty="0">
              <a:solidFill>
                <a:schemeClr val="accent1">
                  <a:lumMod val="50000"/>
                </a:schemeClr>
              </a:solidFill>
              <a:latin typeface="+mn-ea"/>
            </a:endParaRPr>
          </a:p>
          <a:p>
            <a:endParaRPr lang="zh-CN" altLang="zh-CN" dirty="0"/>
          </a:p>
        </p:txBody>
      </p:sp>
      <p:sp>
        <p:nvSpPr>
          <p:cNvPr id="3" name="文本框 2">
            <a:extLst>
              <a:ext uri="{FF2B5EF4-FFF2-40B4-BE49-F238E27FC236}">
                <a16:creationId xmlns:a16="http://schemas.microsoft.com/office/drawing/2014/main" id="{5D24D145-8A0A-41BC-8DCE-403B26044EDB}"/>
              </a:ext>
            </a:extLst>
          </p:cNvPr>
          <p:cNvSpPr txBox="1"/>
          <p:nvPr/>
        </p:nvSpPr>
        <p:spPr>
          <a:xfrm>
            <a:off x="1975064" y="2675021"/>
            <a:ext cx="8042583" cy="1077218"/>
          </a:xfrm>
          <a:prstGeom prst="rect">
            <a:avLst/>
          </a:prstGeom>
          <a:solidFill>
            <a:schemeClr val="bg1"/>
          </a:solidFill>
        </p:spPr>
        <p:txBody>
          <a:bodyPr wrap="square" rtlCol="0">
            <a:spAutoFit/>
          </a:bodyPr>
          <a:lstStyle/>
          <a:p>
            <a:r>
              <a:rPr lang="zh-CN" altLang="en-US" sz="3200" dirty="0">
                <a:solidFill>
                  <a:srgbClr val="FF0000"/>
                </a:solidFill>
                <a:latin typeface="+mn-ea"/>
              </a:rPr>
              <a:t>而研究曝气条件对超声化学制备纳米</a:t>
            </a:r>
            <a:r>
              <a:rPr lang="en-US" altLang="zh-CN" sz="3200" dirty="0">
                <a:solidFill>
                  <a:srgbClr val="FF0000"/>
                </a:solidFill>
                <a:latin typeface="+mn-ea"/>
              </a:rPr>
              <a:t>PEC</a:t>
            </a:r>
            <a:r>
              <a:rPr lang="zh-CN" altLang="en-US" sz="3200" dirty="0">
                <a:solidFill>
                  <a:srgbClr val="FF0000"/>
                </a:solidFill>
                <a:latin typeface="+mn-ea"/>
              </a:rPr>
              <a:t>传感器性能影响，是本项目的创新点</a:t>
            </a:r>
          </a:p>
        </p:txBody>
      </p:sp>
    </p:spTree>
    <p:custDataLst>
      <p:tags r:id="rId1"/>
    </p:custDataLst>
    <p:extLst>
      <p:ext uri="{BB962C8B-B14F-4D97-AF65-F5344CB8AC3E}">
        <p14:creationId xmlns:p14="http://schemas.microsoft.com/office/powerpoint/2010/main" val="35020644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Two</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4313462" y="4310294"/>
            <a:ext cx="3559630"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Project Content</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117378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16880" y="190545"/>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研究目的</a:t>
              </a:r>
            </a:p>
          </p:txBody>
        </p:sp>
      </p:grpSp>
      <p:sp>
        <p:nvSpPr>
          <p:cNvPr id="5" name="文本框 4">
            <a:extLst>
              <a:ext uri="{FF2B5EF4-FFF2-40B4-BE49-F238E27FC236}">
                <a16:creationId xmlns:a16="http://schemas.microsoft.com/office/drawing/2014/main" id="{376E95BE-9FD9-452B-9715-FC8257F563EA}"/>
              </a:ext>
            </a:extLst>
          </p:cNvPr>
          <p:cNvSpPr txBox="1"/>
          <p:nvPr/>
        </p:nvSpPr>
        <p:spPr>
          <a:xfrm>
            <a:off x="1271571" y="2328210"/>
            <a:ext cx="9798000" cy="1405193"/>
          </a:xfrm>
          <a:prstGeom prst="rect">
            <a:avLst/>
          </a:prstGeom>
          <a:noFill/>
        </p:spPr>
        <p:txBody>
          <a:bodyPr wrap="square" rtlCol="0">
            <a:spAutoFit/>
          </a:bodyPr>
          <a:lstStyle/>
          <a:p>
            <a:pPr>
              <a:lnSpc>
                <a:spcPct val="150000"/>
              </a:lnSpc>
            </a:pPr>
            <a:r>
              <a:rPr lang="zh-CN" altLang="en-US" sz="2000" dirty="0">
                <a:solidFill>
                  <a:schemeClr val="accent1">
                    <a:lumMod val="50000"/>
                  </a:schemeClr>
                </a:solidFill>
                <a:latin typeface="+mn-ea"/>
              </a:rPr>
              <a:t>    本项目拟研究曝入微纳米气泡对超声空化效应的影响、对薄膜微结构的调控以及对光电化学（</a:t>
            </a:r>
            <a:r>
              <a:rPr lang="en-US" altLang="zh-CN" sz="2000" dirty="0">
                <a:solidFill>
                  <a:schemeClr val="accent1">
                    <a:lumMod val="50000"/>
                  </a:schemeClr>
                </a:solidFill>
                <a:latin typeface="+mn-ea"/>
              </a:rPr>
              <a:t>PEC</a:t>
            </a:r>
            <a:r>
              <a:rPr lang="zh-CN" altLang="en-US" sz="2000" dirty="0">
                <a:solidFill>
                  <a:schemeClr val="accent1">
                    <a:lumMod val="50000"/>
                  </a:schemeClr>
                </a:solidFill>
                <a:latin typeface="+mn-ea"/>
              </a:rPr>
              <a:t>）传感性能的影响。从而建立“</a:t>
            </a:r>
            <a:r>
              <a:rPr lang="zh-CN" altLang="en-US" sz="2000" b="1" dirty="0">
                <a:solidFill>
                  <a:schemeClr val="accent1">
                    <a:lumMod val="50000"/>
                  </a:schemeClr>
                </a:solidFill>
                <a:latin typeface="+mn-ea"/>
              </a:rPr>
              <a:t>超声化学反应参数（曝气、超声）</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空化作用</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结构形貌</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传感性能</a:t>
            </a:r>
            <a:r>
              <a:rPr lang="zh-CN" altLang="en-US" sz="2000" dirty="0">
                <a:solidFill>
                  <a:schemeClr val="accent1">
                    <a:lumMod val="50000"/>
                  </a:schemeClr>
                </a:solidFill>
                <a:latin typeface="+mn-ea"/>
              </a:rPr>
              <a:t>”的内在联系。</a:t>
            </a:r>
            <a:endParaRPr lang="en-US" altLang="zh-CN" sz="2000" dirty="0">
              <a:solidFill>
                <a:schemeClr val="accent1">
                  <a:lumMod val="50000"/>
                </a:schemeClr>
              </a:solidFill>
              <a:latin typeface="+mn-ea"/>
            </a:endParaRPr>
          </a:p>
        </p:txBody>
      </p:sp>
      <p:grpSp>
        <p:nvGrpSpPr>
          <p:cNvPr id="14" name="组合 13">
            <a:extLst>
              <a:ext uri="{FF2B5EF4-FFF2-40B4-BE49-F238E27FC236}">
                <a16:creationId xmlns:a16="http://schemas.microsoft.com/office/drawing/2014/main" id="{2C6646AA-B6C2-409B-B462-BE5802F6169A}"/>
              </a:ext>
            </a:extLst>
          </p:cNvPr>
          <p:cNvGrpSpPr/>
          <p:nvPr/>
        </p:nvGrpSpPr>
        <p:grpSpPr>
          <a:xfrm>
            <a:off x="1380087" y="1497954"/>
            <a:ext cx="2700000" cy="540000"/>
            <a:chOff x="1380087" y="1497954"/>
            <a:chExt cx="2700000" cy="540000"/>
          </a:xfrm>
        </p:grpSpPr>
        <p:sp>
          <p:nvSpPr>
            <p:cNvPr id="15" name="色块">
              <a:extLst>
                <a:ext uri="{FF2B5EF4-FFF2-40B4-BE49-F238E27FC236}">
                  <a16:creationId xmlns:a16="http://schemas.microsoft.com/office/drawing/2014/main" id="{DD24392F-4812-4639-BAFF-0B318489C311}"/>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坚持引培并重">
              <a:extLst>
                <a:ext uri="{FF2B5EF4-FFF2-40B4-BE49-F238E27FC236}">
                  <a16:creationId xmlns:a16="http://schemas.microsoft.com/office/drawing/2014/main" id="{6A5B1211-AB08-432D-9C82-C41CD760854D}"/>
                </a:ext>
              </a:extLst>
            </p:cNvPr>
            <p:cNvSpPr txBox="1"/>
            <p:nvPr/>
          </p:nvSpPr>
          <p:spPr>
            <a:xfrm>
              <a:off x="1695678" y="1567899"/>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研究目标</a:t>
              </a:r>
            </a:p>
          </p:txBody>
        </p:sp>
      </p:grpSp>
      <p:grpSp>
        <p:nvGrpSpPr>
          <p:cNvPr id="17" name="组合 16">
            <a:extLst>
              <a:ext uri="{FF2B5EF4-FFF2-40B4-BE49-F238E27FC236}">
                <a16:creationId xmlns:a16="http://schemas.microsoft.com/office/drawing/2014/main" id="{ADA49A93-6841-4D39-BA86-19D120F90CB3}"/>
              </a:ext>
            </a:extLst>
          </p:cNvPr>
          <p:cNvGrpSpPr/>
          <p:nvPr/>
        </p:nvGrpSpPr>
        <p:grpSpPr>
          <a:xfrm>
            <a:off x="840087" y="1497954"/>
            <a:ext cx="540000" cy="540000"/>
            <a:chOff x="840087" y="1497954"/>
            <a:chExt cx="540000" cy="540000"/>
          </a:xfrm>
        </p:grpSpPr>
        <p:sp>
          <p:nvSpPr>
            <p:cNvPr id="18" name="色块">
              <a:extLst>
                <a:ext uri="{FF2B5EF4-FFF2-40B4-BE49-F238E27FC236}">
                  <a16:creationId xmlns:a16="http://schemas.microsoft.com/office/drawing/2014/main" id="{E97BB29D-3E02-4C41-80FA-24AE0BA7C57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书5">
              <a:extLst>
                <a:ext uri="{FF2B5EF4-FFF2-40B4-BE49-F238E27FC236}">
                  <a16:creationId xmlns:a16="http://schemas.microsoft.com/office/drawing/2014/main" id="{F108B962-4E30-45CD-909E-05C6D4DB93B1}"/>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7" name="图片 6" descr="手机屏幕截图&#10;&#10;描述已自动生成">
            <a:extLst>
              <a:ext uri="{FF2B5EF4-FFF2-40B4-BE49-F238E27FC236}">
                <a16:creationId xmlns:a16="http://schemas.microsoft.com/office/drawing/2014/main" id="{7EBA4558-50B5-482A-B33B-5B438419B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971" y="3861779"/>
            <a:ext cx="5692286" cy="2436344"/>
          </a:xfrm>
          <a:prstGeom prst="rect">
            <a:avLst/>
          </a:prstGeom>
        </p:spPr>
      </p:pic>
      <p:sp>
        <p:nvSpPr>
          <p:cNvPr id="8" name="文本框 7">
            <a:extLst>
              <a:ext uri="{FF2B5EF4-FFF2-40B4-BE49-F238E27FC236}">
                <a16:creationId xmlns:a16="http://schemas.microsoft.com/office/drawing/2014/main" id="{337639A8-A31D-42EA-9413-EA27BF3E43E0}"/>
              </a:ext>
            </a:extLst>
          </p:cNvPr>
          <p:cNvSpPr txBox="1"/>
          <p:nvPr/>
        </p:nvSpPr>
        <p:spPr>
          <a:xfrm>
            <a:off x="3995056" y="6298123"/>
            <a:ext cx="3875315" cy="369332"/>
          </a:xfrm>
          <a:prstGeom prst="rect">
            <a:avLst/>
          </a:prstGeom>
          <a:noFill/>
        </p:spPr>
        <p:txBody>
          <a:bodyPr wrap="square" rtlCol="0">
            <a:spAutoFit/>
          </a:bodyPr>
          <a:lstStyle/>
          <a:p>
            <a:r>
              <a:rPr lang="en-US" altLang="zh-CN" dirty="0"/>
              <a:t>Fig6 </a:t>
            </a:r>
            <a:r>
              <a:rPr lang="zh-CN" altLang="en-US" dirty="0"/>
              <a:t>光电化学传感器工作原理示意图</a:t>
            </a:r>
          </a:p>
        </p:txBody>
      </p:sp>
    </p:spTree>
    <p:extLst>
      <p:ext uri="{BB962C8B-B14F-4D97-AF65-F5344CB8AC3E}">
        <p14:creationId xmlns:p14="http://schemas.microsoft.com/office/powerpoint/2010/main" val="394448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研究内容与关键问题</a:t>
              </a:r>
            </a:p>
          </p:txBody>
        </p:sp>
      </p:grpSp>
      <p:grpSp>
        <p:nvGrpSpPr>
          <p:cNvPr id="27" name="组合 26">
            <a:extLst>
              <a:ext uri="{FF2B5EF4-FFF2-40B4-BE49-F238E27FC236}">
                <a16:creationId xmlns:a16="http://schemas.microsoft.com/office/drawing/2014/main" id="{9F15C537-51CE-4F69-8568-1D8F344B9835}"/>
              </a:ext>
            </a:extLst>
          </p:cNvPr>
          <p:cNvGrpSpPr/>
          <p:nvPr/>
        </p:nvGrpSpPr>
        <p:grpSpPr>
          <a:xfrm>
            <a:off x="1197201" y="3001217"/>
            <a:ext cx="9804147" cy="540000"/>
            <a:chOff x="1380087" y="1497954"/>
            <a:chExt cx="2700000" cy="540000"/>
          </a:xfrm>
        </p:grpSpPr>
        <p:sp>
          <p:nvSpPr>
            <p:cNvPr id="28" name="色块">
              <a:extLst>
                <a:ext uri="{FF2B5EF4-FFF2-40B4-BE49-F238E27FC236}">
                  <a16:creationId xmlns:a16="http://schemas.microsoft.com/office/drawing/2014/main" id="{D93EFD0A-708F-40B5-985E-120025910CAD}"/>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EAFD89AC-1405-45FB-8389-C3BC80615459}"/>
                </a:ext>
              </a:extLst>
            </p:cNvPr>
            <p:cNvSpPr txBox="1"/>
            <p:nvPr/>
          </p:nvSpPr>
          <p:spPr>
            <a:xfrm>
              <a:off x="1410459" y="1567899"/>
              <a:ext cx="2482581" cy="461665"/>
            </a:xfrm>
            <a:prstGeom prst="rect">
              <a:avLst/>
            </a:prstGeom>
            <a:noFill/>
          </p:spPr>
          <p:txBody>
            <a:bodyPr wrap="square" rtlCol="0">
              <a:spAutoFit/>
              <a:scene3d>
                <a:camera prst="orthographicFront"/>
                <a:lightRig rig="threePt" dir="t"/>
              </a:scene3d>
              <a:sp3d contourW="12700"/>
            </a:bodyPr>
            <a:lstStyle/>
            <a:p>
              <a:pPr algn="dist" defTabSz="457200"/>
              <a:r>
                <a:rPr lang="en-US" altLang="zh-CN" sz="2400" b="1" dirty="0">
                  <a:solidFill>
                    <a:schemeClr val="accent1">
                      <a:lumMod val="75000"/>
                    </a:schemeClr>
                  </a:solidFill>
                </a:rPr>
                <a:t>1.</a:t>
              </a:r>
              <a:r>
                <a:rPr lang="zh-CN" altLang="en-US" sz="2400" b="1" dirty="0">
                  <a:solidFill>
                    <a:schemeClr val="accent1">
                      <a:lumMod val="75000"/>
                    </a:schemeClr>
                  </a:solidFill>
                </a:rPr>
                <a:t>液相中可调控的空化效应对材料微观结构形成的影响</a:t>
              </a:r>
              <a:endParaRPr lang="zh-CN" altLang="en-US" sz="2400" b="1" dirty="0">
                <a:solidFill>
                  <a:schemeClr val="accent1">
                    <a:lumMod val="75000"/>
                  </a:schemeClr>
                </a:solidFill>
                <a:sym typeface="Arial" panose="020B0604020202020204" pitchFamily="34" charset="0"/>
              </a:endParaRPr>
            </a:p>
          </p:txBody>
        </p:sp>
      </p:grpSp>
      <p:grpSp>
        <p:nvGrpSpPr>
          <p:cNvPr id="30" name="组合 29">
            <a:extLst>
              <a:ext uri="{FF2B5EF4-FFF2-40B4-BE49-F238E27FC236}">
                <a16:creationId xmlns:a16="http://schemas.microsoft.com/office/drawing/2014/main" id="{0BE89534-32E8-4197-8591-29A2CF1872C1}"/>
              </a:ext>
            </a:extLst>
          </p:cNvPr>
          <p:cNvGrpSpPr/>
          <p:nvPr/>
        </p:nvGrpSpPr>
        <p:grpSpPr>
          <a:xfrm>
            <a:off x="657203" y="3001217"/>
            <a:ext cx="540000" cy="540000"/>
            <a:chOff x="840087" y="1497954"/>
            <a:chExt cx="540000" cy="540000"/>
          </a:xfrm>
        </p:grpSpPr>
        <p:sp>
          <p:nvSpPr>
            <p:cNvPr id="31" name="色块">
              <a:extLst>
                <a:ext uri="{FF2B5EF4-FFF2-40B4-BE49-F238E27FC236}">
                  <a16:creationId xmlns:a16="http://schemas.microsoft.com/office/drawing/2014/main" id="{904BCAB3-810D-45CD-9A28-7CA500EB764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32AFFE81-C2B5-441C-9914-13B7603AD530}"/>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文本框 4">
            <a:extLst>
              <a:ext uri="{FF2B5EF4-FFF2-40B4-BE49-F238E27FC236}">
                <a16:creationId xmlns:a16="http://schemas.microsoft.com/office/drawing/2014/main" id="{140182C2-4C2C-499D-B25F-29FABD1DA850}"/>
              </a:ext>
            </a:extLst>
          </p:cNvPr>
          <p:cNvSpPr txBox="1"/>
          <p:nvPr/>
        </p:nvSpPr>
        <p:spPr>
          <a:xfrm>
            <a:off x="540367" y="1077036"/>
            <a:ext cx="10460981" cy="1754326"/>
          </a:xfrm>
          <a:prstGeom prst="rect">
            <a:avLst/>
          </a:prstGeom>
          <a:noFill/>
        </p:spPr>
        <p:txBody>
          <a:bodyPr wrap="square" rtlCol="0">
            <a:spAutoFit/>
          </a:bodyPr>
          <a:lstStyle/>
          <a:p>
            <a:pPr>
              <a:lnSpc>
                <a:spcPct val="150000"/>
              </a:lnSpc>
            </a:pPr>
            <a:r>
              <a:rPr lang="en-US" altLang="zh-CN" sz="2000" dirty="0"/>
              <a:t>        </a:t>
            </a:r>
            <a:r>
              <a:rPr lang="zh-CN" altLang="zh-CN" sz="2000" dirty="0">
                <a:solidFill>
                  <a:schemeClr val="accent1">
                    <a:lumMod val="50000"/>
                  </a:schemeClr>
                </a:solidFill>
              </a:rPr>
              <a:t>本项目拟在硫化镉（</a:t>
            </a:r>
            <a:r>
              <a:rPr lang="en-US" altLang="zh-CN" sz="2000" dirty="0" err="1">
                <a:solidFill>
                  <a:schemeClr val="accent1">
                    <a:lumMod val="50000"/>
                  </a:schemeClr>
                </a:solidFill>
              </a:rPr>
              <a:t>CdS</a:t>
            </a:r>
            <a:r>
              <a:rPr lang="zh-CN" altLang="zh-CN" sz="2000" dirty="0">
                <a:solidFill>
                  <a:schemeClr val="accent1">
                    <a:lumMod val="50000"/>
                  </a:schemeClr>
                </a:solidFill>
              </a:rPr>
              <a:t>）纳米材料的合成生长过程中，通过向反应溶液中曝入气泡、改变超声参数实现对超声空化效应的主动控制，实现</a:t>
            </a:r>
            <a:r>
              <a:rPr lang="en-US" altLang="zh-CN" sz="2000" dirty="0" err="1">
                <a:solidFill>
                  <a:schemeClr val="accent1">
                    <a:lumMod val="50000"/>
                  </a:schemeClr>
                </a:solidFill>
              </a:rPr>
              <a:t>CdS</a:t>
            </a:r>
            <a:r>
              <a:rPr lang="zh-CN" altLang="zh-CN" sz="2000" dirty="0">
                <a:solidFill>
                  <a:schemeClr val="accent1">
                    <a:lumMod val="50000"/>
                  </a:schemeClr>
                </a:solidFill>
              </a:rPr>
              <a:t>纳米微结构的可控生长，最终优化</a:t>
            </a:r>
            <a:r>
              <a:rPr lang="en-US" altLang="zh-CN" sz="2000" dirty="0">
                <a:solidFill>
                  <a:schemeClr val="accent1">
                    <a:lumMod val="50000"/>
                  </a:schemeClr>
                </a:solidFill>
              </a:rPr>
              <a:t>PEC</a:t>
            </a:r>
            <a:r>
              <a:rPr lang="zh-CN" altLang="zh-CN" sz="2000" dirty="0">
                <a:solidFill>
                  <a:schemeClr val="accent1">
                    <a:lumMod val="50000"/>
                  </a:schemeClr>
                </a:solidFill>
              </a:rPr>
              <a:t>性能。研究内容主要有以下两个方面：</a:t>
            </a:r>
          </a:p>
          <a:p>
            <a:r>
              <a:rPr lang="en-US" altLang="zh-CN" dirty="0"/>
              <a:t> </a:t>
            </a:r>
            <a:endParaRPr lang="zh-CN" altLang="en-US" dirty="0"/>
          </a:p>
        </p:txBody>
      </p:sp>
      <p:sp>
        <p:nvSpPr>
          <p:cNvPr id="6" name="文本框 5">
            <a:extLst>
              <a:ext uri="{FF2B5EF4-FFF2-40B4-BE49-F238E27FC236}">
                <a16:creationId xmlns:a16="http://schemas.microsoft.com/office/drawing/2014/main" id="{5D75B2F1-E260-4649-8F3E-44C3F0A55B7C}"/>
              </a:ext>
            </a:extLst>
          </p:cNvPr>
          <p:cNvSpPr txBox="1"/>
          <p:nvPr/>
        </p:nvSpPr>
        <p:spPr>
          <a:xfrm>
            <a:off x="657203" y="3993296"/>
            <a:ext cx="9912663" cy="1957524"/>
          </a:xfrm>
          <a:prstGeom prst="rect">
            <a:avLst/>
          </a:prstGeom>
          <a:noFill/>
        </p:spPr>
        <p:txBody>
          <a:bodyPr wrap="square" rtlCol="0">
            <a:spAutoFit/>
          </a:bodyPr>
          <a:lstStyle/>
          <a:p>
            <a:pPr>
              <a:lnSpc>
                <a:spcPct val="150000"/>
              </a:lnSpc>
            </a:pPr>
            <a:r>
              <a:rPr lang="zh-CN" altLang="en-US" sz="2800" dirty="0">
                <a:solidFill>
                  <a:schemeClr val="accent1">
                    <a:lumMod val="50000"/>
                  </a:schemeClr>
                </a:solidFill>
              </a:rPr>
              <a:t>（</a:t>
            </a:r>
            <a:r>
              <a:rPr lang="en-US" altLang="zh-CN" sz="2800" dirty="0">
                <a:solidFill>
                  <a:schemeClr val="accent1">
                    <a:lumMod val="50000"/>
                  </a:schemeClr>
                </a:solidFill>
              </a:rPr>
              <a:t>1</a:t>
            </a:r>
            <a:r>
              <a:rPr lang="zh-CN" altLang="en-US" sz="2800" dirty="0">
                <a:solidFill>
                  <a:schemeClr val="accent1">
                    <a:lumMod val="50000"/>
                  </a:schemeClr>
                </a:solidFill>
              </a:rPr>
              <a:t>）研究各类气体（氧气、氮气、二氧化碳以及氦气）对空化效应、材料微观结构形成的影响</a:t>
            </a:r>
            <a:endParaRPr lang="en-US" altLang="zh-CN" sz="2800" dirty="0">
              <a:solidFill>
                <a:schemeClr val="accent1">
                  <a:lumMod val="50000"/>
                </a:schemeClr>
              </a:solidFill>
            </a:endParaRPr>
          </a:p>
          <a:p>
            <a:pPr>
              <a:lnSpc>
                <a:spcPct val="150000"/>
              </a:lnSpc>
            </a:pPr>
            <a:r>
              <a:rPr lang="zh-CN" altLang="en-US" sz="2800" dirty="0">
                <a:solidFill>
                  <a:schemeClr val="accent1">
                    <a:lumMod val="50000"/>
                  </a:schemeClr>
                </a:solidFill>
              </a:rPr>
              <a:t>（</a:t>
            </a:r>
            <a:r>
              <a:rPr lang="en-US" altLang="zh-CN" sz="2800" dirty="0">
                <a:solidFill>
                  <a:schemeClr val="accent1">
                    <a:lumMod val="50000"/>
                  </a:schemeClr>
                </a:solidFill>
              </a:rPr>
              <a:t>2</a:t>
            </a:r>
            <a:r>
              <a:rPr lang="zh-CN" altLang="en-US" sz="2800" dirty="0">
                <a:solidFill>
                  <a:schemeClr val="accent1">
                    <a:lumMod val="50000"/>
                  </a:schemeClr>
                </a:solidFill>
              </a:rPr>
              <a:t>）研究气泡数量对空化效应、材料微观结构形成的影响</a:t>
            </a:r>
            <a:endParaRPr lang="en-US" altLang="zh-CN" sz="2800" dirty="0">
              <a:solidFill>
                <a:schemeClr val="accent1">
                  <a:lumMod val="50000"/>
                </a:schemeClr>
              </a:solidFill>
            </a:endParaRPr>
          </a:p>
        </p:txBody>
      </p:sp>
    </p:spTree>
    <p:extLst>
      <p:ext uri="{BB962C8B-B14F-4D97-AF65-F5344CB8AC3E}">
        <p14:creationId xmlns:p14="http://schemas.microsoft.com/office/powerpoint/2010/main" val="1298637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8"/>
</p:tagLst>
</file>

<file path=ppt/tags/tag2.xml><?xml version="1.0" encoding="utf-8"?>
<p:tagLst xmlns:a="http://schemas.openxmlformats.org/drawingml/2006/main" xmlns:r="http://schemas.openxmlformats.org/officeDocument/2006/relationships" xmlns:p="http://schemas.openxmlformats.org/presentationml/2006/main">
  <p:tag name="TIMING" val="|51.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1344</Words>
  <Application>Microsoft Office PowerPoint</Application>
  <PresentationFormat>宽屏</PresentationFormat>
  <Paragraphs>200</Paragraphs>
  <Slides>20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黑体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DDear</dc:creator>
  <cp:lastModifiedBy>张杰</cp:lastModifiedBy>
  <cp:revision>334</cp:revision>
  <dcterms:created xsi:type="dcterms:W3CDTF">2015-05-05T08:02:14Z</dcterms:created>
  <dcterms:modified xsi:type="dcterms:W3CDTF">2020-06-07T02:21:30Z</dcterms:modified>
</cp:coreProperties>
</file>