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62" r:id="rId2"/>
    <p:sldId id="394" r:id="rId3"/>
    <p:sldId id="335" r:id="rId4"/>
    <p:sldId id="470" r:id="rId5"/>
    <p:sldId id="468" r:id="rId6"/>
    <p:sldId id="469" r:id="rId7"/>
    <p:sldId id="472" r:id="rId8"/>
    <p:sldId id="471" r:id="rId9"/>
    <p:sldId id="474" r:id="rId10"/>
    <p:sldId id="475" r:id="rId11"/>
    <p:sldId id="477" r:id="rId12"/>
    <p:sldId id="478" r:id="rId13"/>
    <p:sldId id="479" r:id="rId14"/>
    <p:sldId id="481" r:id="rId15"/>
    <p:sldId id="480" r:id="rId16"/>
    <p:sldId id="482" r:id="rId17"/>
    <p:sldId id="483" r:id="rId18"/>
    <p:sldId id="484" r:id="rId19"/>
    <p:sldId id="450"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3B531CC-0025-43A4-BA60-630F25381A9A}">
          <p14:sldIdLst>
            <p14:sldId id="362"/>
            <p14:sldId id="394"/>
          </p14:sldIdLst>
        </p14:section>
        <p14:section name="项目背景" id="{7667EA80-73AF-467E-9AD4-84F3A3D5A3D6}">
          <p14:sldIdLst>
            <p14:sldId id="335"/>
            <p14:sldId id="470"/>
            <p14:sldId id="468"/>
            <p14:sldId id="469"/>
          </p14:sldIdLst>
        </p14:section>
        <p14:section name="项目内容" id="{0E0DCF73-FF92-4692-899A-0EE166AB5CB0}">
          <p14:sldIdLst>
            <p14:sldId id="472"/>
            <p14:sldId id="471"/>
            <p14:sldId id="474"/>
            <p14:sldId id="475"/>
            <p14:sldId id="477"/>
            <p14:sldId id="478"/>
            <p14:sldId id="479"/>
          </p14:sldIdLst>
        </p14:section>
        <p14:section name="创新点" id="{47974AEF-B9D6-40D7-A892-2FCEE5FC5C7D}">
          <p14:sldIdLst>
            <p14:sldId id="481"/>
            <p14:sldId id="480"/>
          </p14:sldIdLst>
        </p14:section>
        <p14:section name="已有基础与经费预算" id="{31080450-4197-4DBA-803B-A7D07AE6A98D}">
          <p14:sldIdLst>
            <p14:sldId id="482"/>
            <p14:sldId id="483"/>
            <p14:sldId id="484"/>
          </p14:sldIdLst>
        </p14:section>
        <p14:section name="无标题节" id="{D85511EA-9797-47BA-A92F-F3880F261393}">
          <p14:sldIdLst>
            <p14:sldId id="45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30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E9A76E-B41C-4205-B182-C8B8B690DEF3}" type="datetimeFigureOut">
              <a:rPr lang="zh-CN" altLang="en-US" smtClean="0"/>
              <a:t>2020/5/31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FE229D-C25E-478E-8D33-6704A1D89EC3}" type="slidenum">
              <a:rPr lang="zh-CN" altLang="en-US" smtClean="0"/>
              <a:t>‹#›</a:t>
            </a:fld>
            <a:endParaRPr lang="zh-CN" altLang="en-US"/>
          </a:p>
        </p:txBody>
      </p:sp>
    </p:spTree>
    <p:extLst>
      <p:ext uri="{BB962C8B-B14F-4D97-AF65-F5344CB8AC3E}">
        <p14:creationId xmlns:p14="http://schemas.microsoft.com/office/powerpoint/2010/main" val="1684385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a:solidFill>
              <a:srgbClr val="000000">
                <a:alpha val="100000"/>
              </a:srgbClr>
            </a:solidFill>
            <a:miter lim="800000"/>
          </a:ln>
        </p:spPr>
      </p:sp>
      <p:sp>
        <p:nvSpPr>
          <p:cNvPr id="43011" name="备注占位符 2"/>
          <p:cNvSpPr>
            <a:spLocks noGrp="1"/>
          </p:cNvSpPr>
          <p:nvPr>
            <p:ph type="body"/>
          </p:nvPr>
        </p:nvSpPr>
        <p:spPr>
          <a:noFill/>
          <a:ln>
            <a:noFill/>
          </a:ln>
        </p:spPr>
        <p:txBody>
          <a:bodyPr wrap="square" lIns="91440" tIns="45720" rIns="91440" bIns="45720" anchor="t"/>
          <a:lstStyle/>
          <a:p>
            <a:pPr lvl="0" eaLnBrk="1" hangingPunct="1"/>
            <a:endParaRPr lang="zh-CN" altLang="en-US" dirty="0"/>
          </a:p>
        </p:txBody>
      </p:sp>
      <p:sp>
        <p:nvSpPr>
          <p:cNvPr id="4301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buChar char="•"/>
            </a:pPr>
            <a:fld id="{9A0DB2DC-4C9A-4742-B13C-FB6460FD3503}" type="slidenum">
              <a:rPr lang="en-US" altLang="en-US" dirty="0">
                <a:solidFill>
                  <a:srgbClr val="000000"/>
                </a:solidFill>
                <a:latin typeface="Calibri" panose="020F0502020204030204" pitchFamily="34" charset="0"/>
                <a:ea typeface="宋体" panose="02010600030101010101" pitchFamily="2" charset="-122"/>
              </a:rPr>
              <a:t>1</a:t>
            </a:fld>
            <a:endParaRPr lang="en-US" altLang="en-US" dirty="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46501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1AC29F-167E-408E-8190-566AA8CE9AAE}" type="slidenum">
              <a:rPr lang="zh-CN" altLang="en-US" smtClean="0"/>
              <a:t>19</a:t>
            </a:fld>
            <a:endParaRPr lang="zh-CN" altLang="en-US"/>
          </a:p>
        </p:txBody>
      </p:sp>
    </p:spTree>
    <p:extLst>
      <p:ext uri="{BB962C8B-B14F-4D97-AF65-F5344CB8AC3E}">
        <p14:creationId xmlns:p14="http://schemas.microsoft.com/office/powerpoint/2010/main" val="590478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DCF967-6EE3-4C28-AE0C-2EEA5C3A0DB8}" type="slidenum">
              <a:rPr lang="zh-CN" altLang="en-US" smtClean="0"/>
              <a:t>2</a:t>
            </a:fld>
            <a:endParaRPr lang="zh-CN" altLang="en-US"/>
          </a:p>
        </p:txBody>
      </p:sp>
    </p:spTree>
    <p:extLst>
      <p:ext uri="{BB962C8B-B14F-4D97-AF65-F5344CB8AC3E}">
        <p14:creationId xmlns:p14="http://schemas.microsoft.com/office/powerpoint/2010/main" val="351329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1AC29F-167E-408E-8190-566AA8CE9AAE}" type="slidenum">
              <a:rPr lang="zh-CN" altLang="en-US" smtClean="0"/>
              <a:t>3</a:t>
            </a:fld>
            <a:endParaRPr lang="zh-CN" altLang="en-US"/>
          </a:p>
        </p:txBody>
      </p:sp>
    </p:spTree>
    <p:extLst>
      <p:ext uri="{BB962C8B-B14F-4D97-AF65-F5344CB8AC3E}">
        <p14:creationId xmlns:p14="http://schemas.microsoft.com/office/powerpoint/2010/main" val="642931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1AC29F-167E-408E-8190-566AA8CE9AAE}" type="slidenum">
              <a:rPr lang="zh-CN" altLang="en-US" smtClean="0"/>
              <a:t>4</a:t>
            </a:fld>
            <a:endParaRPr lang="zh-CN" altLang="en-US"/>
          </a:p>
        </p:txBody>
      </p:sp>
    </p:spTree>
    <p:extLst>
      <p:ext uri="{BB962C8B-B14F-4D97-AF65-F5344CB8AC3E}">
        <p14:creationId xmlns:p14="http://schemas.microsoft.com/office/powerpoint/2010/main" val="678858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1AC29F-167E-408E-8190-566AA8CE9AAE}" type="slidenum">
              <a:rPr lang="zh-CN" altLang="en-US" smtClean="0"/>
              <a:t>5</a:t>
            </a:fld>
            <a:endParaRPr lang="zh-CN" altLang="en-US"/>
          </a:p>
        </p:txBody>
      </p:sp>
    </p:spTree>
    <p:extLst>
      <p:ext uri="{BB962C8B-B14F-4D97-AF65-F5344CB8AC3E}">
        <p14:creationId xmlns:p14="http://schemas.microsoft.com/office/powerpoint/2010/main" val="1040557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1AC29F-167E-408E-8190-566AA8CE9AAE}" type="slidenum">
              <a:rPr lang="zh-CN" altLang="en-US" smtClean="0"/>
              <a:t>6</a:t>
            </a:fld>
            <a:endParaRPr lang="zh-CN" altLang="en-US"/>
          </a:p>
        </p:txBody>
      </p:sp>
    </p:spTree>
    <p:extLst>
      <p:ext uri="{BB962C8B-B14F-4D97-AF65-F5344CB8AC3E}">
        <p14:creationId xmlns:p14="http://schemas.microsoft.com/office/powerpoint/2010/main" val="2791395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1AC29F-167E-408E-8190-566AA8CE9AAE}" type="slidenum">
              <a:rPr lang="zh-CN" altLang="en-US" smtClean="0"/>
              <a:t>7</a:t>
            </a:fld>
            <a:endParaRPr lang="zh-CN" altLang="en-US"/>
          </a:p>
        </p:txBody>
      </p:sp>
    </p:spTree>
    <p:extLst>
      <p:ext uri="{BB962C8B-B14F-4D97-AF65-F5344CB8AC3E}">
        <p14:creationId xmlns:p14="http://schemas.microsoft.com/office/powerpoint/2010/main" val="1843859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1AC29F-167E-408E-8190-566AA8CE9AAE}" type="slidenum">
              <a:rPr lang="zh-CN" altLang="en-US" smtClean="0"/>
              <a:t>14</a:t>
            </a:fld>
            <a:endParaRPr lang="zh-CN" altLang="en-US"/>
          </a:p>
        </p:txBody>
      </p:sp>
    </p:spTree>
    <p:extLst>
      <p:ext uri="{BB962C8B-B14F-4D97-AF65-F5344CB8AC3E}">
        <p14:creationId xmlns:p14="http://schemas.microsoft.com/office/powerpoint/2010/main" val="508488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1AC29F-167E-408E-8190-566AA8CE9AAE}" type="slidenum">
              <a:rPr lang="zh-CN" altLang="en-US" smtClean="0"/>
              <a:t>16</a:t>
            </a:fld>
            <a:endParaRPr lang="zh-CN" altLang="en-US"/>
          </a:p>
        </p:txBody>
      </p:sp>
    </p:spTree>
    <p:extLst>
      <p:ext uri="{BB962C8B-B14F-4D97-AF65-F5344CB8AC3E}">
        <p14:creationId xmlns:p14="http://schemas.microsoft.com/office/powerpoint/2010/main" val="1683553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2020/5/31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2020/5/31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2020/5/31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2020/5/31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合作QQ： 243001978"/>
          <p:cNvSpPr/>
          <p:nvPr/>
        </p:nvSpPr>
        <p:spPr>
          <a:xfrm>
            <a:off x="9737482" y="6488668"/>
            <a:ext cx="2454518" cy="369332"/>
          </a:xfrm>
          <a:prstGeom prst="rect">
            <a:avLst/>
          </a:prstGeom>
        </p:spPr>
        <p:txBody>
          <a:bodyPr wrap="none">
            <a:spAutoFit/>
          </a:bodyPr>
          <a:lstStyle/>
          <a:p>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合作</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QQ</a:t>
            </a:r>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 </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243001978</a:t>
            </a:r>
            <a:endParaRPr lang="zh-CN" altLang="en-US">
              <a:solidFill>
                <a:srgbClr val="FFFFFF"/>
              </a:solidFill>
            </a:endParaRPr>
          </a:p>
        </p:txBody>
      </p:sp>
      <p:sp>
        <p:nvSpPr>
          <p:cNvPr id="5" name="背景色块"/>
          <p:cNvSpPr/>
          <p:nvPr/>
        </p:nvSpPr>
        <p:spPr>
          <a:xfrm>
            <a:off x="-89209" y="4906890"/>
            <a:ext cx="12192000" cy="1951110"/>
          </a:xfrm>
          <a:prstGeom prst="rect">
            <a:avLst/>
          </a:prstGeom>
          <a:gradFill flip="none" rotWithShape="1">
            <a:gsLst>
              <a:gs pos="100000">
                <a:schemeClr val="accent1">
                  <a:lumMod val="75000"/>
                </a:schemeClr>
              </a:gs>
              <a:gs pos="0">
                <a:schemeClr val="accent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 name="校徽组合"/>
          <p:cNvGrpSpPr/>
          <p:nvPr/>
        </p:nvGrpSpPr>
        <p:grpSpPr>
          <a:xfrm>
            <a:off x="4971146" y="577929"/>
            <a:ext cx="2249710" cy="2249710"/>
            <a:chOff x="5369914" y="1058264"/>
            <a:chExt cx="1452171" cy="1452171"/>
          </a:xfrm>
        </p:grpSpPr>
        <p:sp>
          <p:nvSpPr>
            <p:cNvPr id="3" name="打底圆形"/>
            <p:cNvSpPr/>
            <p:nvPr/>
          </p:nvSpPr>
          <p:spPr>
            <a:xfrm>
              <a:off x="5369914" y="1058264"/>
              <a:ext cx="1452171" cy="1452171"/>
            </a:xfrm>
            <a:prstGeom prst="ellipse">
              <a:avLst/>
            </a:prstGeom>
            <a:solidFill>
              <a:schemeClr val="accent1"/>
            </a:solidFill>
            <a:ln>
              <a:noFill/>
            </a:ln>
            <a:effectLst>
              <a:outerShdw blurRad="444500" dist="1524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2" name="校徽"/>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523623" y="1212851"/>
              <a:ext cx="1144756" cy="1142998"/>
            </a:xfrm>
            <a:prstGeom prst="rect">
              <a:avLst/>
            </a:prstGeom>
          </p:spPr>
        </p:pic>
      </p:grpSp>
      <p:sp>
        <p:nvSpPr>
          <p:cNvPr id="14" name="主标题英文"/>
          <p:cNvSpPr txBox="1"/>
          <p:nvPr/>
        </p:nvSpPr>
        <p:spPr>
          <a:xfrm>
            <a:off x="6852415" y="5131945"/>
            <a:ext cx="4733702" cy="1200329"/>
          </a:xfrm>
          <a:prstGeom prst="rect">
            <a:avLst/>
          </a:prstGeom>
          <a:noFill/>
        </p:spPr>
        <p:txBody>
          <a:bodyPr wrap="square" rtlCol="0">
            <a:spAutoFit/>
          </a:bodyPr>
          <a:lstStyle/>
          <a:p>
            <a:pPr defTabSz="457200"/>
            <a:r>
              <a:rPr lang="zh-CN" altLang="en-US" sz="2400" dirty="0">
                <a:solidFill>
                  <a:schemeClr val="bg1">
                    <a:lumMod val="75000"/>
                  </a:schemeClr>
                </a:solidFill>
                <a:latin typeface="黑体" panose="02010609060101010101" pitchFamily="49" charset="-122"/>
                <a:ea typeface="黑体" panose="02010609060101010101" pitchFamily="49" charset="-122"/>
                <a:sym typeface="Arial" panose="020B0604020202020204" pitchFamily="34" charset="0"/>
              </a:rPr>
              <a:t>指导老师：翟薇 教授</a:t>
            </a:r>
            <a:endParaRPr lang="en-US" altLang="zh-CN" sz="2400" dirty="0">
              <a:solidFill>
                <a:schemeClr val="bg1">
                  <a:lumMod val="75000"/>
                </a:schemeClr>
              </a:solidFill>
              <a:latin typeface="黑体" panose="02010609060101010101" pitchFamily="49" charset="-122"/>
              <a:ea typeface="黑体" panose="02010609060101010101" pitchFamily="49" charset="-122"/>
              <a:sym typeface="Arial" panose="020B0604020202020204" pitchFamily="34" charset="0"/>
            </a:endParaRPr>
          </a:p>
          <a:p>
            <a:pPr defTabSz="457200"/>
            <a:r>
              <a:rPr lang="zh-CN" altLang="en-US" sz="2400" dirty="0">
                <a:solidFill>
                  <a:schemeClr val="bg1">
                    <a:lumMod val="75000"/>
                  </a:schemeClr>
                </a:solidFill>
                <a:latin typeface="黑体" panose="02010609060101010101" pitchFamily="49" charset="-122"/>
                <a:ea typeface="黑体" panose="02010609060101010101" pitchFamily="49" charset="-122"/>
                <a:sym typeface="Arial" panose="020B0604020202020204" pitchFamily="34" charset="0"/>
              </a:rPr>
              <a:t>答 辩 人：张杰</a:t>
            </a:r>
            <a:endParaRPr lang="en-US" altLang="zh-CN" sz="2400" dirty="0">
              <a:solidFill>
                <a:schemeClr val="bg1">
                  <a:lumMod val="75000"/>
                </a:schemeClr>
              </a:solidFill>
              <a:latin typeface="黑体" panose="02010609060101010101" pitchFamily="49" charset="-122"/>
              <a:ea typeface="黑体" panose="02010609060101010101" pitchFamily="49" charset="-122"/>
              <a:sym typeface="Arial" panose="020B0604020202020204" pitchFamily="34" charset="0"/>
            </a:endParaRPr>
          </a:p>
          <a:p>
            <a:pPr defTabSz="457200"/>
            <a:r>
              <a:rPr lang="zh-CN" altLang="en-US" sz="2400" dirty="0">
                <a:solidFill>
                  <a:schemeClr val="bg1">
                    <a:lumMod val="75000"/>
                  </a:schemeClr>
                </a:solidFill>
                <a:latin typeface="黑体" panose="02010609060101010101" pitchFamily="49" charset="-122"/>
                <a:ea typeface="黑体" panose="02010609060101010101" pitchFamily="49" charset="-122"/>
                <a:sym typeface="Arial" panose="020B0604020202020204" pitchFamily="34" charset="0"/>
              </a:rPr>
              <a:t>项目成员：张杰、崔莹、薛丁维</a:t>
            </a:r>
          </a:p>
        </p:txBody>
      </p:sp>
      <p:sp>
        <p:nvSpPr>
          <p:cNvPr id="15" name="主标题"/>
          <p:cNvSpPr txBox="1"/>
          <p:nvPr/>
        </p:nvSpPr>
        <p:spPr>
          <a:xfrm>
            <a:off x="1733550" y="3180835"/>
            <a:ext cx="8724900" cy="830997"/>
          </a:xfrm>
          <a:prstGeom prst="rect">
            <a:avLst/>
          </a:prstGeom>
          <a:noFill/>
        </p:spPr>
        <p:txBody>
          <a:bodyPr wrap="square" rtlCol="0">
            <a:spAutoFit/>
          </a:bodyPr>
          <a:lstStyle/>
          <a:p>
            <a:pPr algn="dist" defTabSz="457200"/>
            <a:r>
              <a:rPr lang="zh-CN" altLang="en-US" sz="4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光电化学传感器的超声可控制备</a:t>
            </a:r>
          </a:p>
        </p:txBody>
      </p:sp>
      <p:sp>
        <p:nvSpPr>
          <p:cNvPr id="7" name="等腰三角形"/>
          <p:cNvSpPr/>
          <p:nvPr/>
        </p:nvSpPr>
        <p:spPr>
          <a:xfrm flipV="1">
            <a:off x="5935980" y="4906890"/>
            <a:ext cx="320040" cy="27589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8787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ppt_w</p:attrName>
                                        </p:attrNameLst>
                                      </p:cBhvr>
                                      <p:tavLst>
                                        <p:tav tm="0">
                                          <p:val>
                                            <p:fltVal val="0"/>
                                          </p:val>
                                        </p:tav>
                                        <p:tav tm="100000">
                                          <p:val>
                                            <p:strVal val="#ppt_w"/>
                                          </p:val>
                                        </p:tav>
                                      </p:tavLst>
                                    </p:anim>
                                    <p:anim calcmode="lin" valueType="num">
                                      <p:cBhvr>
                                        <p:cTn id="8" dur="750" fill="hold"/>
                                        <p:tgtEl>
                                          <p:spTgt spid="4"/>
                                        </p:tgtEl>
                                        <p:attrNameLst>
                                          <p:attrName>ppt_h</p:attrName>
                                        </p:attrNameLst>
                                      </p:cBhvr>
                                      <p:tavLst>
                                        <p:tav tm="0">
                                          <p:val>
                                            <p:fltVal val="0"/>
                                          </p:val>
                                        </p:tav>
                                        <p:tav tm="100000">
                                          <p:val>
                                            <p:strVal val="#ppt_h"/>
                                          </p:val>
                                        </p:tav>
                                      </p:tavLst>
                                    </p:anim>
                                    <p:animEffect transition="in" filter="fade">
                                      <p:cBhvr>
                                        <p:cTn id="9" dur="750"/>
                                        <p:tgtEl>
                                          <p:spTgt spid="4"/>
                                        </p:tgtEl>
                                      </p:cBhvr>
                                    </p:animEffect>
                                  </p:childTnLst>
                                </p:cTn>
                              </p:par>
                              <p:par>
                                <p:cTn id="10" presetID="6" presetClass="emph" presetSubtype="0" autoRev="1" fill="hold" nodeType="withEffect">
                                  <p:stCondLst>
                                    <p:cond delay="400"/>
                                  </p:stCondLst>
                                  <p:childTnLst>
                                    <p:animScale>
                                      <p:cBhvr>
                                        <p:cTn id="11" dur="400" fill="hold"/>
                                        <p:tgtEl>
                                          <p:spTgt spid="4"/>
                                        </p:tgtEl>
                                      </p:cBhvr>
                                      <p:by x="115000" y="115000"/>
                                    </p:animScale>
                                  </p:childTnLst>
                                </p:cTn>
                              </p:par>
                              <p:par>
                                <p:cTn id="12" presetID="50" presetClass="entr" presetSubtype="0" decel="100000" fill="hold" grpId="0" nodeType="withEffect">
                                  <p:stCondLst>
                                    <p:cond delay="800"/>
                                  </p:stCondLst>
                                  <p:childTnLst>
                                    <p:set>
                                      <p:cBhvr>
                                        <p:cTn id="13" dur="1" fill="hold">
                                          <p:stCondLst>
                                            <p:cond delay="0"/>
                                          </p:stCondLst>
                                        </p:cTn>
                                        <p:tgtEl>
                                          <p:spTgt spid="15"/>
                                        </p:tgtEl>
                                        <p:attrNameLst>
                                          <p:attrName>style.visibility</p:attrName>
                                        </p:attrNameLst>
                                      </p:cBhvr>
                                      <p:to>
                                        <p:strVal val="visible"/>
                                      </p:to>
                                    </p:set>
                                    <p:anim calcmode="lin" valueType="num">
                                      <p:cBhvr>
                                        <p:cTn id="14" dur="750" fill="hold"/>
                                        <p:tgtEl>
                                          <p:spTgt spid="15"/>
                                        </p:tgtEl>
                                        <p:attrNameLst>
                                          <p:attrName>ppt_w</p:attrName>
                                        </p:attrNameLst>
                                      </p:cBhvr>
                                      <p:tavLst>
                                        <p:tav tm="0">
                                          <p:val>
                                            <p:strVal val="#ppt_w+.3"/>
                                          </p:val>
                                        </p:tav>
                                        <p:tav tm="100000">
                                          <p:val>
                                            <p:strVal val="#ppt_w"/>
                                          </p:val>
                                        </p:tav>
                                      </p:tavLst>
                                    </p:anim>
                                    <p:anim calcmode="lin" valueType="num">
                                      <p:cBhvr>
                                        <p:cTn id="15" dur="750" fill="hold"/>
                                        <p:tgtEl>
                                          <p:spTgt spid="15"/>
                                        </p:tgtEl>
                                        <p:attrNameLst>
                                          <p:attrName>ppt_h</p:attrName>
                                        </p:attrNameLst>
                                      </p:cBhvr>
                                      <p:tavLst>
                                        <p:tav tm="0">
                                          <p:val>
                                            <p:strVal val="#ppt_h"/>
                                          </p:val>
                                        </p:tav>
                                        <p:tav tm="100000">
                                          <p:val>
                                            <p:strVal val="#ppt_h"/>
                                          </p:val>
                                        </p:tav>
                                      </p:tavLst>
                                    </p:anim>
                                    <p:animEffect transition="in" filter="fade">
                                      <p:cBhvr>
                                        <p:cTn id="16" dur="750"/>
                                        <p:tgtEl>
                                          <p:spTgt spid="15"/>
                                        </p:tgtEl>
                                      </p:cBhvr>
                                    </p:animEffect>
                                  </p:childTnLst>
                                </p:cTn>
                              </p:par>
                              <p:par>
                                <p:cTn id="17" presetID="47" presetClass="entr" presetSubtype="0" fill="hold" grpId="0" nodeType="withEffect">
                                  <p:stCondLst>
                                    <p:cond delay="120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750"/>
                                        <p:tgtEl>
                                          <p:spTgt spid="14"/>
                                        </p:tgtEl>
                                      </p:cBhvr>
                                    </p:animEffect>
                                    <p:anim calcmode="lin" valueType="num">
                                      <p:cBhvr>
                                        <p:cTn id="20" dur="750" fill="hold"/>
                                        <p:tgtEl>
                                          <p:spTgt spid="14"/>
                                        </p:tgtEl>
                                        <p:attrNameLst>
                                          <p:attrName>ppt_x</p:attrName>
                                        </p:attrNameLst>
                                      </p:cBhvr>
                                      <p:tavLst>
                                        <p:tav tm="0">
                                          <p:val>
                                            <p:strVal val="#ppt_x"/>
                                          </p:val>
                                        </p:tav>
                                        <p:tav tm="100000">
                                          <p:val>
                                            <p:strVal val="#ppt_x"/>
                                          </p:val>
                                        </p:tav>
                                      </p:tavLst>
                                    </p:anim>
                                    <p:anim calcmode="lin" valueType="num">
                                      <p:cBhvr>
                                        <p:cTn id="21" dur="750" fill="hold"/>
                                        <p:tgtEl>
                                          <p:spTgt spid="14"/>
                                        </p:tgtEl>
                                        <p:attrNameLst>
                                          <p:attrName>ppt_y</p:attrName>
                                        </p:attrNameLst>
                                      </p:cBhvr>
                                      <p:tavLst>
                                        <p:tav tm="0">
                                          <p:val>
                                            <p:strVal val="#ppt_y-.1"/>
                                          </p:val>
                                        </p:tav>
                                        <p:tav tm="100000">
                                          <p:val>
                                            <p:strVal val="#ppt_y"/>
                                          </p:val>
                                        </p:tav>
                                      </p:tavLst>
                                    </p:anim>
                                  </p:childTnLst>
                                </p:cTn>
                              </p:par>
                              <p:par>
                                <p:cTn id="22" presetID="22" presetClass="entr" presetSubtype="4" fill="hold" grpId="0" nodeType="withEffect">
                                  <p:stCondLst>
                                    <p:cond delay="1600"/>
                                  </p:stCondLst>
                                  <p:childTnLst>
                                    <p:set>
                                      <p:cBhvr>
                                        <p:cTn id="23" dur="1" fill="hold">
                                          <p:stCondLst>
                                            <p:cond delay="0"/>
                                          </p:stCondLst>
                                        </p:cTn>
                                        <p:tgtEl>
                                          <p:spTgt spid="5"/>
                                        </p:tgtEl>
                                        <p:attrNameLst>
                                          <p:attrName>style.visibility</p:attrName>
                                        </p:attrNameLst>
                                      </p:cBhvr>
                                      <p:to>
                                        <p:strVal val="visible"/>
                                      </p:to>
                                    </p:set>
                                    <p:animEffect transition="in" filter="wipe(down)">
                                      <p:cBhvr>
                                        <p:cTn id="24" dur="750"/>
                                        <p:tgtEl>
                                          <p:spTgt spid="5"/>
                                        </p:tgtEl>
                                      </p:cBhvr>
                                    </p:animEffect>
                                  </p:childTnLst>
                                </p:cTn>
                              </p:par>
                              <p:par>
                                <p:cTn id="25" presetID="22" presetClass="entr" presetSubtype="1" fill="hold" grpId="0" nodeType="withEffect">
                                  <p:stCondLst>
                                    <p:cond delay="200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p:bldP spid="15" grpId="0"/>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色块">
            <a:extLst>
              <a:ext uri="{FF2B5EF4-FFF2-40B4-BE49-F238E27FC236}">
                <a16:creationId xmlns:a16="http://schemas.microsoft.com/office/drawing/2014/main" id="{C8673E07-756F-415F-99A8-AF3D40ABA304}"/>
              </a:ext>
            </a:extLst>
          </p:cNvPr>
          <p:cNvSpPr>
            <a:spLocks noChangeAspect="1"/>
          </p:cNvSpPr>
          <p:nvPr/>
        </p:nvSpPr>
        <p:spPr>
          <a:xfrm>
            <a:off x="809078" y="3968265"/>
            <a:ext cx="4268558" cy="540000"/>
          </a:xfrm>
          <a:prstGeom prst="rect">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 name="标题">
            <a:extLst>
              <a:ext uri="{FF2B5EF4-FFF2-40B4-BE49-F238E27FC236}">
                <a16:creationId xmlns:a16="http://schemas.microsoft.com/office/drawing/2014/main" id="{550D1506-2D21-4F2C-A25F-190B324AE8C4}"/>
              </a:ext>
            </a:extLst>
          </p:cNvPr>
          <p:cNvGrpSpPr/>
          <p:nvPr/>
        </p:nvGrpSpPr>
        <p:grpSpPr>
          <a:xfrm>
            <a:off x="440943" y="239588"/>
            <a:ext cx="6297314" cy="667592"/>
            <a:chOff x="440943" y="239588"/>
            <a:chExt cx="6297314" cy="667592"/>
          </a:xfrm>
        </p:grpSpPr>
        <p:cxnSp>
          <p:nvCxnSpPr>
            <p:cNvPr id="3" name="点缀线段">
              <a:extLst>
                <a:ext uri="{FF2B5EF4-FFF2-40B4-BE49-F238E27FC236}">
                  <a16:creationId xmlns:a16="http://schemas.microsoft.com/office/drawing/2014/main" id="{8E96F03D-7F3C-4EF0-B8BC-6C88BD2B6327}"/>
                </a:ext>
              </a:extLst>
            </p:cNvPr>
            <p:cNvCxnSpPr/>
            <p:nvPr/>
          </p:nvCxnSpPr>
          <p:spPr>
            <a:xfrm>
              <a:off x="540367" y="907180"/>
              <a:ext cx="612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基础扎实">
              <a:extLst>
                <a:ext uri="{FF2B5EF4-FFF2-40B4-BE49-F238E27FC236}">
                  <a16:creationId xmlns:a16="http://schemas.microsoft.com/office/drawing/2014/main" id="{B0B5E903-0076-46A1-A95A-DF8413304E88}"/>
                </a:ext>
              </a:extLst>
            </p:cNvPr>
            <p:cNvSpPr txBox="1"/>
            <p:nvPr/>
          </p:nvSpPr>
          <p:spPr>
            <a:xfrm>
              <a:off x="440943" y="239588"/>
              <a:ext cx="6297314" cy="523220"/>
            </a:xfrm>
            <a:prstGeom prst="rect">
              <a:avLst/>
            </a:prstGeom>
            <a:noFill/>
          </p:spPr>
          <p:txBody>
            <a:bodyPr wrap="square" rtlCol="0">
              <a:spAutoFit/>
              <a:scene3d>
                <a:camera prst="orthographicFront"/>
                <a:lightRig rig="threePt" dir="t"/>
              </a:scene3d>
              <a:sp3d contourW="12700"/>
            </a:bodyPr>
            <a:lstStyle/>
            <a:p>
              <a:pPr defTabSz="457200"/>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项目内容</a:t>
              </a:r>
              <a:r>
                <a:rPr lang="en-US" altLang="zh-CN"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a:t>
              </a:r>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研究内容与关键问题</a:t>
              </a:r>
            </a:p>
          </p:txBody>
        </p:sp>
      </p:grpSp>
      <p:grpSp>
        <p:nvGrpSpPr>
          <p:cNvPr id="27" name="组合 26">
            <a:extLst>
              <a:ext uri="{FF2B5EF4-FFF2-40B4-BE49-F238E27FC236}">
                <a16:creationId xmlns:a16="http://schemas.microsoft.com/office/drawing/2014/main" id="{9F15C537-51CE-4F69-8568-1D8F344B9835}"/>
              </a:ext>
            </a:extLst>
          </p:cNvPr>
          <p:cNvGrpSpPr/>
          <p:nvPr/>
        </p:nvGrpSpPr>
        <p:grpSpPr>
          <a:xfrm>
            <a:off x="1193926" y="1259502"/>
            <a:ext cx="9804147" cy="540000"/>
            <a:chOff x="1380087" y="1497954"/>
            <a:chExt cx="2700000" cy="540000"/>
          </a:xfrm>
        </p:grpSpPr>
        <p:sp>
          <p:nvSpPr>
            <p:cNvPr id="28" name="色块">
              <a:extLst>
                <a:ext uri="{FF2B5EF4-FFF2-40B4-BE49-F238E27FC236}">
                  <a16:creationId xmlns:a16="http://schemas.microsoft.com/office/drawing/2014/main" id="{D93EFD0A-708F-40B5-985E-120025910CAD}"/>
                </a:ext>
              </a:extLst>
            </p:cNvPr>
            <p:cNvSpPr>
              <a:spLocks noChangeAspect="1"/>
            </p:cNvSpPr>
            <p:nvPr/>
          </p:nvSpPr>
          <p:spPr>
            <a:xfrm>
              <a:off x="1380087" y="1497954"/>
              <a:ext cx="2700000" cy="540000"/>
            </a:xfrm>
            <a:prstGeom prst="rect">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坚持引培并重">
              <a:extLst>
                <a:ext uri="{FF2B5EF4-FFF2-40B4-BE49-F238E27FC236}">
                  <a16:creationId xmlns:a16="http://schemas.microsoft.com/office/drawing/2014/main" id="{EAFD89AC-1405-45FB-8389-C3BC80615459}"/>
                </a:ext>
              </a:extLst>
            </p:cNvPr>
            <p:cNvSpPr txBox="1"/>
            <p:nvPr/>
          </p:nvSpPr>
          <p:spPr>
            <a:xfrm>
              <a:off x="1410459" y="1567899"/>
              <a:ext cx="2482581" cy="461665"/>
            </a:xfrm>
            <a:prstGeom prst="rect">
              <a:avLst/>
            </a:prstGeom>
            <a:noFill/>
          </p:spPr>
          <p:txBody>
            <a:bodyPr wrap="square" rtlCol="0">
              <a:spAutoFit/>
              <a:scene3d>
                <a:camera prst="orthographicFront"/>
                <a:lightRig rig="threePt" dir="t"/>
              </a:scene3d>
              <a:sp3d contourW="12700"/>
            </a:bodyPr>
            <a:lstStyle/>
            <a:p>
              <a:pPr algn="dist" defTabSz="457200"/>
              <a:r>
                <a:rPr lang="en-US" altLang="zh-CN" sz="2400" b="1" dirty="0">
                  <a:solidFill>
                    <a:schemeClr val="accent1">
                      <a:lumMod val="75000"/>
                    </a:schemeClr>
                  </a:solidFill>
                </a:rPr>
                <a:t>2.</a:t>
              </a:r>
              <a:r>
                <a:rPr lang="zh-CN" altLang="zh-CN" sz="2000" b="1" dirty="0">
                  <a:solidFill>
                    <a:schemeClr val="accent1">
                      <a:lumMod val="75000"/>
                    </a:schemeClr>
                  </a:solidFill>
                </a:rPr>
                <a:t>超声化学反应参数、空化效应、结构形貌对</a:t>
              </a:r>
              <a:r>
                <a:rPr lang="en-US" altLang="zh-CN" sz="2000" b="1" dirty="0">
                  <a:solidFill>
                    <a:schemeClr val="accent1">
                      <a:lumMod val="75000"/>
                    </a:schemeClr>
                  </a:solidFill>
                </a:rPr>
                <a:t>PEC</a:t>
              </a:r>
              <a:r>
                <a:rPr lang="zh-CN" altLang="zh-CN" sz="2000" b="1" dirty="0">
                  <a:solidFill>
                    <a:schemeClr val="accent1">
                      <a:lumMod val="75000"/>
                    </a:schemeClr>
                  </a:solidFill>
                </a:rPr>
                <a:t>传感性能的影响</a:t>
              </a:r>
              <a:endParaRPr lang="zh-CN" altLang="zh-CN" sz="2000" dirty="0">
                <a:solidFill>
                  <a:schemeClr val="accent1">
                    <a:lumMod val="75000"/>
                  </a:schemeClr>
                </a:solidFill>
              </a:endParaRPr>
            </a:p>
          </p:txBody>
        </p:sp>
      </p:grpSp>
      <p:grpSp>
        <p:nvGrpSpPr>
          <p:cNvPr id="30" name="组合 29">
            <a:extLst>
              <a:ext uri="{FF2B5EF4-FFF2-40B4-BE49-F238E27FC236}">
                <a16:creationId xmlns:a16="http://schemas.microsoft.com/office/drawing/2014/main" id="{0BE89534-32E8-4197-8591-29A2CF1872C1}"/>
              </a:ext>
            </a:extLst>
          </p:cNvPr>
          <p:cNvGrpSpPr/>
          <p:nvPr/>
        </p:nvGrpSpPr>
        <p:grpSpPr>
          <a:xfrm>
            <a:off x="653928" y="1259502"/>
            <a:ext cx="540000" cy="540000"/>
            <a:chOff x="840087" y="1497954"/>
            <a:chExt cx="540000" cy="540000"/>
          </a:xfrm>
        </p:grpSpPr>
        <p:sp>
          <p:nvSpPr>
            <p:cNvPr id="31" name="色块">
              <a:extLst>
                <a:ext uri="{FF2B5EF4-FFF2-40B4-BE49-F238E27FC236}">
                  <a16:creationId xmlns:a16="http://schemas.microsoft.com/office/drawing/2014/main" id="{904BCAB3-810D-45CD-9A28-7CA500EB7640}"/>
                </a:ext>
              </a:extLst>
            </p:cNvPr>
            <p:cNvSpPr>
              <a:spLocks noChangeAspect="1"/>
            </p:cNvSpPr>
            <p:nvPr/>
          </p:nvSpPr>
          <p:spPr>
            <a:xfrm>
              <a:off x="840087" y="1497954"/>
              <a:ext cx="540000" cy="540000"/>
            </a:xfrm>
            <a:prstGeom prst="rect">
              <a:avLst/>
            </a:prstGeom>
            <a:solidFill>
              <a:schemeClr val="accent1"/>
            </a:solidFill>
            <a:ln>
              <a:solidFill>
                <a:schemeClr val="accent1"/>
              </a:solidFill>
            </a:ln>
            <a:effectLst>
              <a:outerShdw blurRad="1905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书5">
              <a:extLst>
                <a:ext uri="{FF2B5EF4-FFF2-40B4-BE49-F238E27FC236}">
                  <a16:creationId xmlns:a16="http://schemas.microsoft.com/office/drawing/2014/main" id="{32AFFE81-C2B5-441C-9914-13B7603AD530}"/>
                </a:ext>
              </a:extLst>
            </p:cNvPr>
            <p:cNvSpPr>
              <a:spLocks noChangeAspect="1"/>
            </p:cNvSpPr>
            <p:nvPr/>
          </p:nvSpPr>
          <p:spPr bwMode="auto">
            <a:xfrm>
              <a:off x="948604" y="1617071"/>
              <a:ext cx="322967" cy="301767"/>
            </a:xfrm>
            <a:custGeom>
              <a:avLst/>
              <a:gdLst>
                <a:gd name="connsiteX0" fmla="*/ 294332 w 581408"/>
                <a:gd name="connsiteY0" fmla="*/ 328286 h 543245"/>
                <a:gd name="connsiteX1" fmla="*/ 287155 w 581408"/>
                <a:gd name="connsiteY1" fmla="*/ 338319 h 543245"/>
                <a:gd name="connsiteX2" fmla="*/ 268495 w 581408"/>
                <a:gd name="connsiteY2" fmla="*/ 411414 h 543245"/>
                <a:gd name="connsiteX3" fmla="*/ 290026 w 581408"/>
                <a:gd name="connsiteY3" fmla="*/ 427180 h 543245"/>
                <a:gd name="connsiteX4" fmla="*/ 357489 w 581408"/>
                <a:gd name="connsiteY4" fmla="*/ 388482 h 543245"/>
                <a:gd name="connsiteX5" fmla="*/ 363230 w 581408"/>
                <a:gd name="connsiteY5" fmla="*/ 381316 h 543245"/>
                <a:gd name="connsiteX6" fmla="*/ 325910 w 581408"/>
                <a:gd name="connsiteY6" fmla="*/ 387049 h 543245"/>
                <a:gd name="connsiteX7" fmla="*/ 325910 w 581408"/>
                <a:gd name="connsiteY7" fmla="*/ 356951 h 543245"/>
                <a:gd name="connsiteX8" fmla="*/ 298638 w 581408"/>
                <a:gd name="connsiteY8" fmla="*/ 368417 h 543245"/>
                <a:gd name="connsiteX9" fmla="*/ 498156 w 581408"/>
                <a:gd name="connsiteY9" fmla="*/ 57402 h 543245"/>
                <a:gd name="connsiteX10" fmla="*/ 479496 w 581408"/>
                <a:gd name="connsiteY10" fmla="*/ 84634 h 543245"/>
                <a:gd name="connsiteX11" fmla="*/ 534040 w 581408"/>
                <a:gd name="connsiteY11" fmla="*/ 123331 h 543245"/>
                <a:gd name="connsiteX12" fmla="*/ 552700 w 581408"/>
                <a:gd name="connsiteY12" fmla="*/ 96100 h 543245"/>
                <a:gd name="connsiteX13" fmla="*/ 493850 w 581408"/>
                <a:gd name="connsiteY13" fmla="*/ 28737 h 543245"/>
                <a:gd name="connsiteX14" fmla="*/ 581408 w 581408"/>
                <a:gd name="connsiteY14" fmla="*/ 90367 h 543245"/>
                <a:gd name="connsiteX15" fmla="*/ 528299 w 581408"/>
                <a:gd name="connsiteY15" fmla="*/ 164896 h 543245"/>
                <a:gd name="connsiteX16" fmla="*/ 363230 w 581408"/>
                <a:gd name="connsiteY16" fmla="*/ 397082 h 543245"/>
                <a:gd name="connsiteX17" fmla="*/ 245529 w 581408"/>
                <a:gd name="connsiteY17" fmla="*/ 463011 h 543245"/>
                <a:gd name="connsiteX18" fmla="*/ 278543 w 581408"/>
                <a:gd name="connsiteY18" fmla="*/ 334019 h 543245"/>
                <a:gd name="connsiteX19" fmla="*/ 400550 w 581408"/>
                <a:gd name="connsiteY19" fmla="*/ 160596 h 543245"/>
                <a:gd name="connsiteX20" fmla="*/ 440741 w 581408"/>
                <a:gd name="connsiteY20" fmla="*/ 103266 h 543245"/>
                <a:gd name="connsiteX21" fmla="*/ 0 w 581408"/>
                <a:gd name="connsiteY21" fmla="*/ 0 h 543245"/>
                <a:gd name="connsiteX22" fmla="*/ 399045 w 581408"/>
                <a:gd name="connsiteY22" fmla="*/ 0 h 543245"/>
                <a:gd name="connsiteX23" fmla="*/ 399045 w 581408"/>
                <a:gd name="connsiteY23" fmla="*/ 24367 h 543245"/>
                <a:gd name="connsiteX24" fmla="*/ 24402 w 581408"/>
                <a:gd name="connsiteY24" fmla="*/ 24367 h 543245"/>
                <a:gd name="connsiteX25" fmla="*/ 24402 w 581408"/>
                <a:gd name="connsiteY25" fmla="*/ 31534 h 543245"/>
                <a:gd name="connsiteX26" fmla="*/ 386126 w 581408"/>
                <a:gd name="connsiteY26" fmla="*/ 31534 h 543245"/>
                <a:gd name="connsiteX27" fmla="*/ 386126 w 581408"/>
                <a:gd name="connsiteY27" fmla="*/ 34401 h 543245"/>
                <a:gd name="connsiteX28" fmla="*/ 24402 w 581408"/>
                <a:gd name="connsiteY28" fmla="*/ 34401 h 543245"/>
                <a:gd name="connsiteX29" fmla="*/ 24402 w 581408"/>
                <a:gd name="connsiteY29" fmla="*/ 41568 h 543245"/>
                <a:gd name="connsiteX30" fmla="*/ 387561 w 581408"/>
                <a:gd name="connsiteY30" fmla="*/ 41568 h 543245"/>
                <a:gd name="connsiteX31" fmla="*/ 387561 w 581408"/>
                <a:gd name="connsiteY31" fmla="*/ 44434 h 543245"/>
                <a:gd name="connsiteX32" fmla="*/ 24402 w 581408"/>
                <a:gd name="connsiteY32" fmla="*/ 44434 h 543245"/>
                <a:gd name="connsiteX33" fmla="*/ 24402 w 581408"/>
                <a:gd name="connsiteY33" fmla="*/ 53035 h 543245"/>
                <a:gd name="connsiteX34" fmla="*/ 387561 w 581408"/>
                <a:gd name="connsiteY34" fmla="*/ 53035 h 543245"/>
                <a:gd name="connsiteX35" fmla="*/ 387561 w 581408"/>
                <a:gd name="connsiteY35" fmla="*/ 57335 h 543245"/>
                <a:gd name="connsiteX36" fmla="*/ 24402 w 581408"/>
                <a:gd name="connsiteY36" fmla="*/ 57335 h 543245"/>
                <a:gd name="connsiteX37" fmla="*/ 24402 w 581408"/>
                <a:gd name="connsiteY37" fmla="*/ 64502 h 543245"/>
                <a:gd name="connsiteX38" fmla="*/ 387561 w 581408"/>
                <a:gd name="connsiteY38" fmla="*/ 64502 h 543245"/>
                <a:gd name="connsiteX39" fmla="*/ 387561 w 581408"/>
                <a:gd name="connsiteY39" fmla="*/ 67368 h 543245"/>
                <a:gd name="connsiteX40" fmla="*/ 24402 w 581408"/>
                <a:gd name="connsiteY40" fmla="*/ 67368 h 543245"/>
                <a:gd name="connsiteX41" fmla="*/ 24402 w 581408"/>
                <a:gd name="connsiteY41" fmla="*/ 74535 h 543245"/>
                <a:gd name="connsiteX42" fmla="*/ 387561 w 581408"/>
                <a:gd name="connsiteY42" fmla="*/ 74535 h 543245"/>
                <a:gd name="connsiteX43" fmla="*/ 387561 w 581408"/>
                <a:gd name="connsiteY43" fmla="*/ 77402 h 543245"/>
                <a:gd name="connsiteX44" fmla="*/ 24402 w 581408"/>
                <a:gd name="connsiteY44" fmla="*/ 77402 h 543245"/>
                <a:gd name="connsiteX45" fmla="*/ 24402 w 581408"/>
                <a:gd name="connsiteY45" fmla="*/ 84569 h 543245"/>
                <a:gd name="connsiteX46" fmla="*/ 400480 w 581408"/>
                <a:gd name="connsiteY46" fmla="*/ 84569 h 543245"/>
                <a:gd name="connsiteX47" fmla="*/ 400480 w 581408"/>
                <a:gd name="connsiteY47" fmla="*/ 139036 h 543245"/>
                <a:gd name="connsiteX48" fmla="*/ 268422 w 581408"/>
                <a:gd name="connsiteY48" fmla="*/ 326807 h 543245"/>
                <a:gd name="connsiteX49" fmla="*/ 266987 w 581408"/>
                <a:gd name="connsiteY49" fmla="*/ 328241 h 543245"/>
                <a:gd name="connsiteX50" fmla="*/ 265551 w 581408"/>
                <a:gd name="connsiteY50" fmla="*/ 331107 h 543245"/>
                <a:gd name="connsiteX51" fmla="*/ 233972 w 581408"/>
                <a:gd name="connsiteY51" fmla="*/ 460110 h 543245"/>
                <a:gd name="connsiteX52" fmla="*/ 226795 w 581408"/>
                <a:gd name="connsiteY52" fmla="*/ 488777 h 543245"/>
                <a:gd name="connsiteX53" fmla="*/ 252633 w 581408"/>
                <a:gd name="connsiteY53" fmla="*/ 474444 h 543245"/>
                <a:gd name="connsiteX54" fmla="*/ 370336 w 581408"/>
                <a:gd name="connsiteY54" fmla="*/ 407076 h 543245"/>
                <a:gd name="connsiteX55" fmla="*/ 371772 w 581408"/>
                <a:gd name="connsiteY55" fmla="*/ 405642 h 543245"/>
                <a:gd name="connsiteX56" fmla="*/ 374643 w 581408"/>
                <a:gd name="connsiteY56" fmla="*/ 404209 h 543245"/>
                <a:gd name="connsiteX57" fmla="*/ 400480 w 581408"/>
                <a:gd name="connsiteY57" fmla="*/ 365508 h 543245"/>
                <a:gd name="connsiteX58" fmla="*/ 400480 w 581408"/>
                <a:gd name="connsiteY58" fmla="*/ 543245 h 543245"/>
                <a:gd name="connsiteX59" fmla="*/ 0 w 581408"/>
                <a:gd name="connsiteY59" fmla="*/ 543245 h 543245"/>
                <a:gd name="connsiteX60" fmla="*/ 0 w 581408"/>
                <a:gd name="connsiteY60" fmla="*/ 84569 h 54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81408" h="543245">
                  <a:moveTo>
                    <a:pt x="294332" y="328286"/>
                  </a:moveTo>
                  <a:lnTo>
                    <a:pt x="287155" y="338319"/>
                  </a:lnTo>
                  <a:lnTo>
                    <a:pt x="268495" y="411414"/>
                  </a:lnTo>
                  <a:lnTo>
                    <a:pt x="290026" y="427180"/>
                  </a:lnTo>
                  <a:lnTo>
                    <a:pt x="357489" y="388482"/>
                  </a:lnTo>
                  <a:lnTo>
                    <a:pt x="363230" y="381316"/>
                  </a:lnTo>
                  <a:lnTo>
                    <a:pt x="325910" y="387049"/>
                  </a:lnTo>
                  <a:lnTo>
                    <a:pt x="325910" y="356951"/>
                  </a:lnTo>
                  <a:lnTo>
                    <a:pt x="298638" y="368417"/>
                  </a:lnTo>
                  <a:close/>
                  <a:moveTo>
                    <a:pt x="498156" y="57402"/>
                  </a:moveTo>
                  <a:lnTo>
                    <a:pt x="479496" y="84634"/>
                  </a:lnTo>
                  <a:lnTo>
                    <a:pt x="534040" y="123331"/>
                  </a:lnTo>
                  <a:lnTo>
                    <a:pt x="552700" y="96100"/>
                  </a:lnTo>
                  <a:close/>
                  <a:moveTo>
                    <a:pt x="493850" y="28737"/>
                  </a:moveTo>
                  <a:lnTo>
                    <a:pt x="581408" y="90367"/>
                  </a:lnTo>
                  <a:lnTo>
                    <a:pt x="528299" y="164896"/>
                  </a:lnTo>
                  <a:lnTo>
                    <a:pt x="363230" y="397082"/>
                  </a:lnTo>
                  <a:lnTo>
                    <a:pt x="245529" y="463011"/>
                  </a:lnTo>
                  <a:lnTo>
                    <a:pt x="278543" y="334019"/>
                  </a:lnTo>
                  <a:lnTo>
                    <a:pt x="400550" y="160596"/>
                  </a:lnTo>
                  <a:lnTo>
                    <a:pt x="440741" y="103266"/>
                  </a:lnTo>
                  <a:close/>
                  <a:moveTo>
                    <a:pt x="0" y="0"/>
                  </a:moveTo>
                  <a:lnTo>
                    <a:pt x="399045" y="0"/>
                  </a:lnTo>
                  <a:lnTo>
                    <a:pt x="399045" y="24367"/>
                  </a:lnTo>
                  <a:lnTo>
                    <a:pt x="24402" y="24367"/>
                  </a:lnTo>
                  <a:lnTo>
                    <a:pt x="24402" y="31534"/>
                  </a:lnTo>
                  <a:lnTo>
                    <a:pt x="386126" y="31534"/>
                  </a:lnTo>
                  <a:lnTo>
                    <a:pt x="386126" y="34401"/>
                  </a:lnTo>
                  <a:lnTo>
                    <a:pt x="24402" y="34401"/>
                  </a:lnTo>
                  <a:lnTo>
                    <a:pt x="24402" y="41568"/>
                  </a:lnTo>
                  <a:lnTo>
                    <a:pt x="387561" y="41568"/>
                  </a:lnTo>
                  <a:lnTo>
                    <a:pt x="387561" y="44434"/>
                  </a:lnTo>
                  <a:lnTo>
                    <a:pt x="24402" y="44434"/>
                  </a:lnTo>
                  <a:lnTo>
                    <a:pt x="24402" y="53035"/>
                  </a:lnTo>
                  <a:lnTo>
                    <a:pt x="387561" y="53035"/>
                  </a:lnTo>
                  <a:lnTo>
                    <a:pt x="387561" y="57335"/>
                  </a:lnTo>
                  <a:lnTo>
                    <a:pt x="24402" y="57335"/>
                  </a:lnTo>
                  <a:lnTo>
                    <a:pt x="24402" y="64502"/>
                  </a:lnTo>
                  <a:lnTo>
                    <a:pt x="387561" y="64502"/>
                  </a:lnTo>
                  <a:lnTo>
                    <a:pt x="387561" y="67368"/>
                  </a:lnTo>
                  <a:lnTo>
                    <a:pt x="24402" y="67368"/>
                  </a:lnTo>
                  <a:lnTo>
                    <a:pt x="24402" y="74535"/>
                  </a:lnTo>
                  <a:lnTo>
                    <a:pt x="387561" y="74535"/>
                  </a:lnTo>
                  <a:lnTo>
                    <a:pt x="387561" y="77402"/>
                  </a:lnTo>
                  <a:lnTo>
                    <a:pt x="24402" y="77402"/>
                  </a:lnTo>
                  <a:lnTo>
                    <a:pt x="24402" y="84569"/>
                  </a:lnTo>
                  <a:lnTo>
                    <a:pt x="400480" y="84569"/>
                  </a:lnTo>
                  <a:lnTo>
                    <a:pt x="400480" y="139036"/>
                  </a:lnTo>
                  <a:lnTo>
                    <a:pt x="268422" y="326807"/>
                  </a:lnTo>
                  <a:lnTo>
                    <a:pt x="266987" y="328241"/>
                  </a:lnTo>
                  <a:lnTo>
                    <a:pt x="265551" y="331107"/>
                  </a:lnTo>
                  <a:lnTo>
                    <a:pt x="233972" y="460110"/>
                  </a:lnTo>
                  <a:lnTo>
                    <a:pt x="226795" y="488777"/>
                  </a:lnTo>
                  <a:lnTo>
                    <a:pt x="252633" y="474444"/>
                  </a:lnTo>
                  <a:lnTo>
                    <a:pt x="370336" y="407076"/>
                  </a:lnTo>
                  <a:lnTo>
                    <a:pt x="371772" y="405642"/>
                  </a:lnTo>
                  <a:lnTo>
                    <a:pt x="374643" y="404209"/>
                  </a:lnTo>
                  <a:lnTo>
                    <a:pt x="400480" y="365508"/>
                  </a:lnTo>
                  <a:lnTo>
                    <a:pt x="400480" y="543245"/>
                  </a:lnTo>
                  <a:lnTo>
                    <a:pt x="0" y="543245"/>
                  </a:lnTo>
                  <a:lnTo>
                    <a:pt x="0" y="84569"/>
                  </a:lnTo>
                  <a:close/>
                </a:path>
              </a:pathLst>
            </a:custGeom>
            <a:solidFill>
              <a:schemeClr val="bg1"/>
            </a:solidFill>
            <a:ln>
              <a:noFill/>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6" name="文本框 5">
            <a:extLst>
              <a:ext uri="{FF2B5EF4-FFF2-40B4-BE49-F238E27FC236}">
                <a16:creationId xmlns:a16="http://schemas.microsoft.com/office/drawing/2014/main" id="{5D75B2F1-E260-4649-8F3E-44C3F0A55B7C}"/>
              </a:ext>
            </a:extLst>
          </p:cNvPr>
          <p:cNvSpPr txBox="1"/>
          <p:nvPr/>
        </p:nvSpPr>
        <p:spPr>
          <a:xfrm>
            <a:off x="923928" y="1932227"/>
            <a:ext cx="9912663" cy="1405193"/>
          </a:xfrm>
          <a:prstGeom prst="rect">
            <a:avLst/>
          </a:prstGeom>
          <a:noFill/>
        </p:spPr>
        <p:txBody>
          <a:bodyPr wrap="square" rtlCol="0">
            <a:spAutoFit/>
          </a:bodyPr>
          <a:lstStyle/>
          <a:p>
            <a:pPr>
              <a:lnSpc>
                <a:spcPct val="150000"/>
              </a:lnSpc>
            </a:pPr>
            <a:r>
              <a:rPr lang="zh-CN" altLang="zh-CN" sz="2000" dirty="0">
                <a:solidFill>
                  <a:schemeClr val="accent1">
                    <a:lumMod val="50000"/>
                  </a:schemeClr>
                </a:solidFill>
                <a:latin typeface="+mn-ea"/>
              </a:rPr>
              <a:t>（</a:t>
            </a:r>
            <a:r>
              <a:rPr lang="en-US" altLang="zh-CN" sz="2000" dirty="0">
                <a:solidFill>
                  <a:schemeClr val="accent1">
                    <a:lumMod val="50000"/>
                  </a:schemeClr>
                </a:solidFill>
                <a:latin typeface="+mn-ea"/>
              </a:rPr>
              <a:t>1</a:t>
            </a:r>
            <a:r>
              <a:rPr lang="zh-CN" altLang="zh-CN" sz="2000" dirty="0">
                <a:solidFill>
                  <a:schemeClr val="accent1">
                    <a:lumMod val="50000"/>
                  </a:schemeClr>
                </a:solidFill>
                <a:latin typeface="+mn-ea"/>
              </a:rPr>
              <a:t>）基于不同微结构的纳米材料构建</a:t>
            </a:r>
            <a:r>
              <a:rPr lang="en-US" altLang="zh-CN" sz="2000" dirty="0">
                <a:solidFill>
                  <a:schemeClr val="accent1">
                    <a:lumMod val="50000"/>
                  </a:schemeClr>
                </a:solidFill>
                <a:latin typeface="+mn-ea"/>
              </a:rPr>
              <a:t>PEC</a:t>
            </a:r>
            <a:r>
              <a:rPr lang="zh-CN" altLang="zh-CN" sz="2000" dirty="0">
                <a:solidFill>
                  <a:schemeClr val="accent1">
                    <a:lumMod val="50000"/>
                  </a:schemeClr>
                </a:solidFill>
                <a:latin typeface="+mn-ea"/>
              </a:rPr>
              <a:t>系统，研究不同纳米微结构的硫化镉材料的</a:t>
            </a:r>
            <a:r>
              <a:rPr lang="en-US" altLang="zh-CN" sz="2000" dirty="0">
                <a:solidFill>
                  <a:schemeClr val="accent1">
                    <a:lumMod val="50000"/>
                  </a:schemeClr>
                </a:solidFill>
                <a:latin typeface="+mn-ea"/>
              </a:rPr>
              <a:t>PEC</a:t>
            </a:r>
            <a:r>
              <a:rPr lang="zh-CN" altLang="zh-CN" sz="2000" dirty="0">
                <a:solidFill>
                  <a:schemeClr val="accent1">
                    <a:lumMod val="50000"/>
                  </a:schemeClr>
                </a:solidFill>
                <a:latin typeface="+mn-ea"/>
              </a:rPr>
              <a:t>传感性能。</a:t>
            </a:r>
          </a:p>
          <a:p>
            <a:pPr>
              <a:lnSpc>
                <a:spcPct val="150000"/>
              </a:lnSpc>
            </a:pPr>
            <a:r>
              <a:rPr lang="zh-CN" altLang="zh-CN" sz="2000" dirty="0">
                <a:solidFill>
                  <a:schemeClr val="accent1">
                    <a:lumMod val="50000"/>
                  </a:schemeClr>
                </a:solidFill>
                <a:latin typeface="+mn-ea"/>
              </a:rPr>
              <a:t>（</a:t>
            </a:r>
            <a:r>
              <a:rPr lang="en-US" altLang="zh-CN" sz="2000" dirty="0">
                <a:solidFill>
                  <a:schemeClr val="accent1">
                    <a:lumMod val="50000"/>
                  </a:schemeClr>
                </a:solidFill>
                <a:latin typeface="+mn-ea"/>
              </a:rPr>
              <a:t>2</a:t>
            </a:r>
            <a:r>
              <a:rPr lang="zh-CN" altLang="zh-CN" sz="2000" dirty="0">
                <a:solidFill>
                  <a:schemeClr val="accent1">
                    <a:lumMod val="50000"/>
                  </a:schemeClr>
                </a:solidFill>
                <a:latin typeface="+mn-ea"/>
              </a:rPr>
              <a:t>）分析研究数据，建立“曝气参数</a:t>
            </a:r>
            <a:r>
              <a:rPr lang="en-US" altLang="zh-CN" sz="2000" dirty="0">
                <a:solidFill>
                  <a:schemeClr val="accent1">
                    <a:lumMod val="50000"/>
                  </a:schemeClr>
                </a:solidFill>
                <a:latin typeface="+mn-ea"/>
              </a:rPr>
              <a:t>-</a:t>
            </a:r>
            <a:r>
              <a:rPr lang="zh-CN" altLang="zh-CN" sz="2000" dirty="0">
                <a:solidFill>
                  <a:schemeClr val="accent1">
                    <a:lumMod val="50000"/>
                  </a:schemeClr>
                </a:solidFill>
                <a:latin typeface="+mn-ea"/>
              </a:rPr>
              <a:t>空化作用</a:t>
            </a:r>
            <a:r>
              <a:rPr lang="en-US" altLang="zh-CN" sz="2000" dirty="0">
                <a:solidFill>
                  <a:schemeClr val="accent1">
                    <a:lumMod val="50000"/>
                  </a:schemeClr>
                </a:solidFill>
                <a:latin typeface="+mn-ea"/>
              </a:rPr>
              <a:t>-</a:t>
            </a:r>
            <a:r>
              <a:rPr lang="zh-CN" altLang="zh-CN" sz="2000" dirty="0">
                <a:solidFill>
                  <a:schemeClr val="accent1">
                    <a:lumMod val="50000"/>
                  </a:schemeClr>
                </a:solidFill>
                <a:latin typeface="+mn-ea"/>
              </a:rPr>
              <a:t>结构形貌</a:t>
            </a:r>
            <a:r>
              <a:rPr lang="en-US" altLang="zh-CN" sz="2000" dirty="0">
                <a:solidFill>
                  <a:schemeClr val="accent1">
                    <a:lumMod val="50000"/>
                  </a:schemeClr>
                </a:solidFill>
                <a:latin typeface="+mn-ea"/>
              </a:rPr>
              <a:t>-</a:t>
            </a:r>
            <a:r>
              <a:rPr lang="zh-CN" altLang="zh-CN" sz="2000" dirty="0">
                <a:solidFill>
                  <a:schemeClr val="accent1">
                    <a:lumMod val="50000"/>
                  </a:schemeClr>
                </a:solidFill>
                <a:latin typeface="+mn-ea"/>
              </a:rPr>
              <a:t>传感性能”之间的内在联系。</a:t>
            </a:r>
          </a:p>
        </p:txBody>
      </p:sp>
      <p:grpSp>
        <p:nvGrpSpPr>
          <p:cNvPr id="13" name="组合 12">
            <a:extLst>
              <a:ext uri="{FF2B5EF4-FFF2-40B4-BE49-F238E27FC236}">
                <a16:creationId xmlns:a16="http://schemas.microsoft.com/office/drawing/2014/main" id="{12C0034A-0AC7-47A5-83F7-C30EBA29CB58}"/>
              </a:ext>
            </a:extLst>
          </p:cNvPr>
          <p:cNvGrpSpPr/>
          <p:nvPr/>
        </p:nvGrpSpPr>
        <p:grpSpPr>
          <a:xfrm>
            <a:off x="264331" y="3910662"/>
            <a:ext cx="779193" cy="706324"/>
            <a:chOff x="1340722" y="1633346"/>
            <a:chExt cx="1290794" cy="1290794"/>
          </a:xfrm>
        </p:grpSpPr>
        <p:sp>
          <p:nvSpPr>
            <p:cNvPr id="14" name="圆形">
              <a:extLst>
                <a:ext uri="{FF2B5EF4-FFF2-40B4-BE49-F238E27FC236}">
                  <a16:creationId xmlns:a16="http://schemas.microsoft.com/office/drawing/2014/main" id="{B26AAADD-B5DA-4F7D-9FD1-1139D8C83379}"/>
                </a:ext>
              </a:extLst>
            </p:cNvPr>
            <p:cNvSpPr/>
            <p:nvPr/>
          </p:nvSpPr>
          <p:spPr>
            <a:xfrm>
              <a:off x="1340722" y="1633346"/>
              <a:ext cx="1290794" cy="129079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图标">
              <a:extLst>
                <a:ext uri="{FF2B5EF4-FFF2-40B4-BE49-F238E27FC236}">
                  <a16:creationId xmlns:a16="http://schemas.microsoft.com/office/drawing/2014/main" id="{B35D092C-E04C-488F-AF2D-6A1E050E78C2}"/>
                </a:ext>
              </a:extLst>
            </p:cNvPr>
            <p:cNvSpPr>
              <a:spLocks noChangeAspect="1"/>
            </p:cNvSpPr>
            <p:nvPr/>
          </p:nvSpPr>
          <p:spPr bwMode="auto">
            <a:xfrm>
              <a:off x="1729103" y="2081540"/>
              <a:ext cx="514034" cy="394408"/>
            </a:xfrm>
            <a:custGeom>
              <a:avLst/>
              <a:gdLst>
                <a:gd name="T0" fmla="*/ 6898 w 6965"/>
                <a:gd name="T1" fmla="*/ 1197 h 5352"/>
                <a:gd name="T2" fmla="*/ 5260 w 6965"/>
                <a:gd name="T3" fmla="*/ 33 h 5352"/>
                <a:gd name="T4" fmla="*/ 5155 w 6965"/>
                <a:gd name="T5" fmla="*/ 0 h 5352"/>
                <a:gd name="T6" fmla="*/ 5051 w 6965"/>
                <a:gd name="T7" fmla="*/ 32 h 5352"/>
                <a:gd name="T8" fmla="*/ 3472 w 6965"/>
                <a:gd name="T9" fmla="*/ 1139 h 5352"/>
                <a:gd name="T10" fmla="*/ 1939 w 6965"/>
                <a:gd name="T11" fmla="*/ 33 h 5352"/>
                <a:gd name="T12" fmla="*/ 1833 w 6965"/>
                <a:gd name="T13" fmla="*/ 0 h 5352"/>
                <a:gd name="T14" fmla="*/ 1729 w 6965"/>
                <a:gd name="T15" fmla="*/ 32 h 5352"/>
                <a:gd name="T16" fmla="*/ 68 w 6965"/>
                <a:gd name="T17" fmla="*/ 1196 h 5352"/>
                <a:gd name="T18" fmla="*/ 0 w 6965"/>
                <a:gd name="T19" fmla="*/ 1328 h 5352"/>
                <a:gd name="T20" fmla="*/ 0 w 6965"/>
                <a:gd name="T21" fmla="*/ 5191 h 5352"/>
                <a:gd name="T22" fmla="*/ 87 w 6965"/>
                <a:gd name="T23" fmla="*/ 5333 h 5352"/>
                <a:gd name="T24" fmla="*/ 161 w 6965"/>
                <a:gd name="T25" fmla="*/ 5352 h 5352"/>
                <a:gd name="T26" fmla="*/ 253 w 6965"/>
                <a:gd name="T27" fmla="*/ 5322 h 5352"/>
                <a:gd name="T28" fmla="*/ 1832 w 6965"/>
                <a:gd name="T29" fmla="*/ 4216 h 5352"/>
                <a:gd name="T30" fmla="*/ 3366 w 6965"/>
                <a:gd name="T31" fmla="*/ 5321 h 5352"/>
                <a:gd name="T32" fmla="*/ 3460 w 6965"/>
                <a:gd name="T33" fmla="*/ 5352 h 5352"/>
                <a:gd name="T34" fmla="*/ 3483 w 6965"/>
                <a:gd name="T35" fmla="*/ 5352 h 5352"/>
                <a:gd name="T36" fmla="*/ 3575 w 6965"/>
                <a:gd name="T37" fmla="*/ 5322 h 5352"/>
                <a:gd name="T38" fmla="*/ 5154 w 6965"/>
                <a:gd name="T39" fmla="*/ 4215 h 5352"/>
                <a:gd name="T40" fmla="*/ 6711 w 6965"/>
                <a:gd name="T41" fmla="*/ 5322 h 5352"/>
                <a:gd name="T42" fmla="*/ 6804 w 6965"/>
                <a:gd name="T43" fmla="*/ 5352 h 5352"/>
                <a:gd name="T44" fmla="*/ 6878 w 6965"/>
                <a:gd name="T45" fmla="*/ 5334 h 5352"/>
                <a:gd name="T46" fmla="*/ 6965 w 6965"/>
                <a:gd name="T47" fmla="*/ 5191 h 5352"/>
                <a:gd name="T48" fmla="*/ 6965 w 6965"/>
                <a:gd name="T49" fmla="*/ 1328 h 5352"/>
                <a:gd name="T50" fmla="*/ 6898 w 6965"/>
                <a:gd name="T51" fmla="*/ 1197 h 5352"/>
                <a:gd name="T52" fmla="*/ 1661 w 6965"/>
                <a:gd name="T53" fmla="*/ 3943 h 5352"/>
                <a:gd name="T54" fmla="*/ 321 w 6965"/>
                <a:gd name="T55" fmla="*/ 4882 h 5352"/>
                <a:gd name="T56" fmla="*/ 321 w 6965"/>
                <a:gd name="T57" fmla="*/ 1411 h 5352"/>
                <a:gd name="T58" fmla="*/ 1661 w 6965"/>
                <a:gd name="T59" fmla="*/ 473 h 5352"/>
                <a:gd name="T60" fmla="*/ 1661 w 6965"/>
                <a:gd name="T61" fmla="*/ 3943 h 5352"/>
                <a:gd name="T62" fmla="*/ 1661 w 6965"/>
                <a:gd name="T63" fmla="*/ 3943 h 5352"/>
                <a:gd name="T64" fmla="*/ 3299 w 6965"/>
                <a:gd name="T65" fmla="*/ 4877 h 5352"/>
                <a:gd name="T66" fmla="*/ 2005 w 6965"/>
                <a:gd name="T67" fmla="*/ 3944 h 5352"/>
                <a:gd name="T68" fmla="*/ 2005 w 6965"/>
                <a:gd name="T69" fmla="*/ 478 h 5352"/>
                <a:gd name="T70" fmla="*/ 3299 w 6965"/>
                <a:gd name="T71" fmla="*/ 1410 h 5352"/>
                <a:gd name="T72" fmla="*/ 3299 w 6965"/>
                <a:gd name="T73" fmla="*/ 4877 h 5352"/>
                <a:gd name="T74" fmla="*/ 4983 w 6965"/>
                <a:gd name="T75" fmla="*/ 3943 h 5352"/>
                <a:gd name="T76" fmla="*/ 3643 w 6965"/>
                <a:gd name="T77" fmla="*/ 4882 h 5352"/>
                <a:gd name="T78" fmla="*/ 3643 w 6965"/>
                <a:gd name="T79" fmla="*/ 1411 h 5352"/>
                <a:gd name="T80" fmla="*/ 4983 w 6965"/>
                <a:gd name="T81" fmla="*/ 473 h 5352"/>
                <a:gd name="T82" fmla="*/ 4983 w 6965"/>
                <a:gd name="T83" fmla="*/ 3943 h 5352"/>
                <a:gd name="T84" fmla="*/ 6644 w 6965"/>
                <a:gd name="T85" fmla="*/ 4879 h 5352"/>
                <a:gd name="T86" fmla="*/ 5327 w 6965"/>
                <a:gd name="T87" fmla="*/ 3944 h 5352"/>
                <a:gd name="T88" fmla="*/ 5327 w 6965"/>
                <a:gd name="T89" fmla="*/ 475 h 5352"/>
                <a:gd name="T90" fmla="*/ 6644 w 6965"/>
                <a:gd name="T91" fmla="*/ 1411 h 5352"/>
                <a:gd name="T92" fmla="*/ 6644 w 6965"/>
                <a:gd name="T93" fmla="*/ 4879 h 5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65" h="5352">
                  <a:moveTo>
                    <a:pt x="6898" y="1197"/>
                  </a:moveTo>
                  <a:lnTo>
                    <a:pt x="5260" y="33"/>
                  </a:lnTo>
                  <a:cubicBezTo>
                    <a:pt x="5229" y="11"/>
                    <a:pt x="5192" y="0"/>
                    <a:pt x="5155" y="0"/>
                  </a:cubicBezTo>
                  <a:cubicBezTo>
                    <a:pt x="5119" y="0"/>
                    <a:pt x="5082" y="10"/>
                    <a:pt x="5051" y="32"/>
                  </a:cubicBezTo>
                  <a:lnTo>
                    <a:pt x="3472" y="1139"/>
                  </a:lnTo>
                  <a:lnTo>
                    <a:pt x="1939" y="33"/>
                  </a:lnTo>
                  <a:cubicBezTo>
                    <a:pt x="1907" y="11"/>
                    <a:pt x="1870" y="0"/>
                    <a:pt x="1833" y="0"/>
                  </a:cubicBezTo>
                  <a:cubicBezTo>
                    <a:pt x="1797" y="0"/>
                    <a:pt x="1760" y="10"/>
                    <a:pt x="1729" y="32"/>
                  </a:cubicBezTo>
                  <a:lnTo>
                    <a:pt x="68" y="1196"/>
                  </a:lnTo>
                  <a:cubicBezTo>
                    <a:pt x="26" y="1226"/>
                    <a:pt x="0" y="1275"/>
                    <a:pt x="0" y="1328"/>
                  </a:cubicBezTo>
                  <a:lnTo>
                    <a:pt x="0" y="5191"/>
                  </a:lnTo>
                  <a:cubicBezTo>
                    <a:pt x="0" y="5251"/>
                    <a:pt x="33" y="5306"/>
                    <a:pt x="87" y="5333"/>
                  </a:cubicBezTo>
                  <a:cubicBezTo>
                    <a:pt x="110" y="5346"/>
                    <a:pt x="135" y="5352"/>
                    <a:pt x="161" y="5352"/>
                  </a:cubicBezTo>
                  <a:cubicBezTo>
                    <a:pt x="193" y="5352"/>
                    <a:pt x="225" y="5342"/>
                    <a:pt x="253" y="5322"/>
                  </a:cubicBezTo>
                  <a:lnTo>
                    <a:pt x="1832" y="4216"/>
                  </a:lnTo>
                  <a:lnTo>
                    <a:pt x="3366" y="5321"/>
                  </a:lnTo>
                  <a:cubicBezTo>
                    <a:pt x="3394" y="5341"/>
                    <a:pt x="3427" y="5352"/>
                    <a:pt x="3460" y="5352"/>
                  </a:cubicBezTo>
                  <a:lnTo>
                    <a:pt x="3483" y="5352"/>
                  </a:lnTo>
                  <a:cubicBezTo>
                    <a:pt x="3515" y="5352"/>
                    <a:pt x="3547" y="5342"/>
                    <a:pt x="3575" y="5322"/>
                  </a:cubicBezTo>
                  <a:lnTo>
                    <a:pt x="5154" y="4215"/>
                  </a:lnTo>
                  <a:lnTo>
                    <a:pt x="6711" y="5322"/>
                  </a:lnTo>
                  <a:cubicBezTo>
                    <a:pt x="6739" y="5342"/>
                    <a:pt x="6772" y="5352"/>
                    <a:pt x="6804" y="5352"/>
                  </a:cubicBezTo>
                  <a:cubicBezTo>
                    <a:pt x="6830" y="5352"/>
                    <a:pt x="6855" y="5346"/>
                    <a:pt x="6878" y="5334"/>
                  </a:cubicBezTo>
                  <a:cubicBezTo>
                    <a:pt x="6932" y="5306"/>
                    <a:pt x="6965" y="5251"/>
                    <a:pt x="6965" y="5191"/>
                  </a:cubicBezTo>
                  <a:lnTo>
                    <a:pt x="6965" y="1328"/>
                  </a:lnTo>
                  <a:cubicBezTo>
                    <a:pt x="6965" y="1276"/>
                    <a:pt x="6940" y="1227"/>
                    <a:pt x="6898" y="1197"/>
                  </a:cubicBezTo>
                  <a:close/>
                  <a:moveTo>
                    <a:pt x="1661" y="3943"/>
                  </a:moveTo>
                  <a:lnTo>
                    <a:pt x="321" y="4882"/>
                  </a:lnTo>
                  <a:lnTo>
                    <a:pt x="321" y="1411"/>
                  </a:lnTo>
                  <a:lnTo>
                    <a:pt x="1661" y="473"/>
                  </a:lnTo>
                  <a:lnTo>
                    <a:pt x="1661" y="3943"/>
                  </a:lnTo>
                  <a:lnTo>
                    <a:pt x="1661" y="3943"/>
                  </a:lnTo>
                  <a:close/>
                  <a:moveTo>
                    <a:pt x="3299" y="4877"/>
                  </a:moveTo>
                  <a:lnTo>
                    <a:pt x="2005" y="3944"/>
                  </a:lnTo>
                  <a:lnTo>
                    <a:pt x="2005" y="478"/>
                  </a:lnTo>
                  <a:lnTo>
                    <a:pt x="3299" y="1410"/>
                  </a:lnTo>
                  <a:lnTo>
                    <a:pt x="3299" y="4877"/>
                  </a:lnTo>
                  <a:close/>
                  <a:moveTo>
                    <a:pt x="4983" y="3943"/>
                  </a:moveTo>
                  <a:lnTo>
                    <a:pt x="3643" y="4882"/>
                  </a:lnTo>
                  <a:lnTo>
                    <a:pt x="3643" y="1411"/>
                  </a:lnTo>
                  <a:lnTo>
                    <a:pt x="4983" y="473"/>
                  </a:lnTo>
                  <a:lnTo>
                    <a:pt x="4983" y="3943"/>
                  </a:lnTo>
                  <a:close/>
                  <a:moveTo>
                    <a:pt x="6644" y="4879"/>
                  </a:moveTo>
                  <a:lnTo>
                    <a:pt x="5327" y="3944"/>
                  </a:lnTo>
                  <a:lnTo>
                    <a:pt x="5327" y="475"/>
                  </a:lnTo>
                  <a:lnTo>
                    <a:pt x="6644" y="1411"/>
                  </a:lnTo>
                  <a:lnTo>
                    <a:pt x="6644" y="4879"/>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7" name="文本框 6">
            <a:extLst>
              <a:ext uri="{FF2B5EF4-FFF2-40B4-BE49-F238E27FC236}">
                <a16:creationId xmlns:a16="http://schemas.microsoft.com/office/drawing/2014/main" id="{13FCD73E-692B-4FCA-ABB5-5794C405F429}"/>
              </a:ext>
            </a:extLst>
          </p:cNvPr>
          <p:cNvSpPr txBox="1"/>
          <p:nvPr/>
        </p:nvSpPr>
        <p:spPr>
          <a:xfrm>
            <a:off x="1043524" y="4032991"/>
            <a:ext cx="4148963" cy="461665"/>
          </a:xfrm>
          <a:prstGeom prst="rect">
            <a:avLst/>
          </a:prstGeom>
          <a:noFill/>
        </p:spPr>
        <p:txBody>
          <a:bodyPr wrap="square" rtlCol="0">
            <a:spAutoFit/>
          </a:bodyPr>
          <a:lstStyle/>
          <a:p>
            <a:r>
              <a:rPr lang="zh-CN" altLang="en-US" sz="2400" dirty="0">
                <a:solidFill>
                  <a:schemeClr val="accent1">
                    <a:lumMod val="75000"/>
                  </a:schemeClr>
                </a:solidFill>
              </a:rPr>
              <a:t>其中拟解决的关键问题如下：</a:t>
            </a:r>
            <a:endParaRPr lang="zh-CN" altLang="en-US" sz="2400" dirty="0"/>
          </a:p>
        </p:txBody>
      </p:sp>
      <p:sp>
        <p:nvSpPr>
          <p:cNvPr id="8" name="文本框 7">
            <a:extLst>
              <a:ext uri="{FF2B5EF4-FFF2-40B4-BE49-F238E27FC236}">
                <a16:creationId xmlns:a16="http://schemas.microsoft.com/office/drawing/2014/main" id="{41180B9B-30F8-4661-BA6E-A37CF0D53CA0}"/>
              </a:ext>
            </a:extLst>
          </p:cNvPr>
          <p:cNvSpPr txBox="1"/>
          <p:nvPr/>
        </p:nvSpPr>
        <p:spPr>
          <a:xfrm>
            <a:off x="846367" y="4627381"/>
            <a:ext cx="10188995" cy="1866858"/>
          </a:xfrm>
          <a:prstGeom prst="rect">
            <a:avLst/>
          </a:prstGeom>
          <a:noFill/>
        </p:spPr>
        <p:txBody>
          <a:bodyPr wrap="square" rtlCol="0">
            <a:spAutoFit/>
          </a:bodyPr>
          <a:lstStyle/>
          <a:p>
            <a:pPr>
              <a:lnSpc>
                <a:spcPct val="150000"/>
              </a:lnSpc>
            </a:pPr>
            <a:r>
              <a:rPr lang="zh-CN" altLang="en-US" sz="2000" dirty="0">
                <a:solidFill>
                  <a:schemeClr val="accent1">
                    <a:lumMod val="50000"/>
                  </a:schemeClr>
                </a:solidFill>
                <a:latin typeface="+mn-ea"/>
              </a:rPr>
              <a:t>（</a:t>
            </a:r>
            <a:r>
              <a:rPr lang="en-US" altLang="zh-CN" sz="2000" dirty="0">
                <a:solidFill>
                  <a:schemeClr val="accent1">
                    <a:lumMod val="50000"/>
                  </a:schemeClr>
                </a:solidFill>
                <a:latin typeface="+mn-ea"/>
              </a:rPr>
              <a:t>1</a:t>
            </a:r>
            <a:r>
              <a:rPr lang="zh-CN" altLang="en-US" sz="2000" dirty="0">
                <a:solidFill>
                  <a:schemeClr val="accent1">
                    <a:lumMod val="50000"/>
                  </a:schemeClr>
                </a:solidFill>
                <a:latin typeface="+mn-ea"/>
              </a:rPr>
              <a:t>）</a:t>
            </a:r>
            <a:r>
              <a:rPr lang="zh-CN" altLang="zh-CN" sz="2000" dirty="0">
                <a:solidFill>
                  <a:schemeClr val="accent1">
                    <a:lumMod val="50000"/>
                  </a:schemeClr>
                </a:solidFill>
                <a:latin typeface="+mn-ea"/>
              </a:rPr>
              <a:t>空化效应的强弱与分布受到诸多因素的联合影响。要想实现此化学制备过程的可控，阐明超声条件、曝气条件与所产生的液相空化场之间的内在联系是</a:t>
            </a:r>
            <a:r>
              <a:rPr lang="zh-CN" altLang="en-US" sz="2000" dirty="0">
                <a:solidFill>
                  <a:schemeClr val="accent1">
                    <a:lumMod val="50000"/>
                  </a:schemeClr>
                </a:solidFill>
                <a:latin typeface="+mn-ea"/>
              </a:rPr>
              <a:t>关键</a:t>
            </a:r>
            <a:r>
              <a:rPr lang="zh-CN" altLang="zh-CN" sz="2000" dirty="0">
                <a:solidFill>
                  <a:schemeClr val="accent1">
                    <a:lumMod val="50000"/>
                  </a:schemeClr>
                </a:solidFill>
                <a:latin typeface="+mn-ea"/>
              </a:rPr>
              <a:t>问题。</a:t>
            </a:r>
            <a:endParaRPr lang="en-US" altLang="zh-CN" sz="2000" dirty="0">
              <a:solidFill>
                <a:schemeClr val="accent1">
                  <a:lumMod val="50000"/>
                </a:schemeClr>
              </a:solidFill>
              <a:latin typeface="+mn-ea"/>
            </a:endParaRPr>
          </a:p>
          <a:p>
            <a:pPr>
              <a:lnSpc>
                <a:spcPct val="150000"/>
              </a:lnSpc>
            </a:pPr>
            <a:r>
              <a:rPr lang="zh-CN" altLang="en-US" sz="2000" dirty="0">
                <a:solidFill>
                  <a:schemeClr val="accent1">
                    <a:lumMod val="50000"/>
                  </a:schemeClr>
                </a:solidFill>
                <a:latin typeface="+mn-ea"/>
              </a:rPr>
              <a:t>（</a:t>
            </a:r>
            <a:r>
              <a:rPr lang="en-US" altLang="zh-CN" sz="2000" dirty="0">
                <a:solidFill>
                  <a:schemeClr val="accent1">
                    <a:lumMod val="50000"/>
                  </a:schemeClr>
                </a:solidFill>
                <a:latin typeface="+mn-ea"/>
              </a:rPr>
              <a:t>2</a:t>
            </a:r>
            <a:r>
              <a:rPr lang="zh-CN" altLang="en-US" sz="2000" dirty="0">
                <a:solidFill>
                  <a:schemeClr val="accent1">
                    <a:lumMod val="50000"/>
                  </a:schemeClr>
                </a:solidFill>
                <a:latin typeface="+mn-ea"/>
              </a:rPr>
              <a:t>）</a:t>
            </a:r>
            <a:r>
              <a:rPr lang="zh-CN" altLang="zh-CN" sz="2000" dirty="0">
                <a:solidFill>
                  <a:schemeClr val="accent1">
                    <a:lumMod val="50000"/>
                  </a:schemeClr>
                </a:solidFill>
                <a:latin typeface="+mn-ea"/>
              </a:rPr>
              <a:t>通过调整曝入溶液的气泡数量、气体种类调节空化效应，优化硫化镉的光电传感性能</a:t>
            </a:r>
            <a:r>
              <a:rPr lang="zh-CN" altLang="en-US" sz="2000" dirty="0">
                <a:solidFill>
                  <a:schemeClr val="accent1">
                    <a:lumMod val="50000"/>
                  </a:schemeClr>
                </a:solidFill>
                <a:latin typeface="+mn-ea"/>
              </a:rPr>
              <a:t>以</a:t>
            </a:r>
            <a:r>
              <a:rPr lang="zh-CN" altLang="zh-CN" sz="2000" dirty="0">
                <a:solidFill>
                  <a:schemeClr val="accent1">
                    <a:lumMod val="50000"/>
                  </a:schemeClr>
                </a:solidFill>
                <a:latin typeface="+mn-ea"/>
              </a:rPr>
              <a:t>获得高性能的光电化学传感器</a:t>
            </a:r>
            <a:r>
              <a:rPr lang="zh-CN" altLang="en-US" sz="2000" dirty="0">
                <a:solidFill>
                  <a:schemeClr val="accent1">
                    <a:lumMod val="50000"/>
                  </a:schemeClr>
                </a:solidFill>
                <a:latin typeface="+mn-ea"/>
              </a:rPr>
              <a:t>是关键问题。</a:t>
            </a:r>
            <a:endParaRPr lang="zh-CN" altLang="zh-CN" sz="2000" dirty="0">
              <a:solidFill>
                <a:schemeClr val="accent1">
                  <a:lumMod val="50000"/>
                </a:schemeClr>
              </a:solidFill>
              <a:latin typeface="+mn-ea"/>
            </a:endParaRPr>
          </a:p>
        </p:txBody>
      </p:sp>
    </p:spTree>
    <p:extLst>
      <p:ext uri="{BB962C8B-B14F-4D97-AF65-F5344CB8AC3E}">
        <p14:creationId xmlns:p14="http://schemas.microsoft.com/office/powerpoint/2010/main" val="1399537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标题">
            <a:extLst>
              <a:ext uri="{FF2B5EF4-FFF2-40B4-BE49-F238E27FC236}">
                <a16:creationId xmlns:a16="http://schemas.microsoft.com/office/drawing/2014/main" id="{550D1506-2D21-4F2C-A25F-190B324AE8C4}"/>
              </a:ext>
            </a:extLst>
          </p:cNvPr>
          <p:cNvGrpSpPr/>
          <p:nvPr/>
        </p:nvGrpSpPr>
        <p:grpSpPr>
          <a:xfrm>
            <a:off x="440943" y="239588"/>
            <a:ext cx="6297314" cy="667592"/>
            <a:chOff x="440943" y="239588"/>
            <a:chExt cx="6297314" cy="667592"/>
          </a:xfrm>
        </p:grpSpPr>
        <p:cxnSp>
          <p:nvCxnSpPr>
            <p:cNvPr id="3" name="点缀线段">
              <a:extLst>
                <a:ext uri="{FF2B5EF4-FFF2-40B4-BE49-F238E27FC236}">
                  <a16:creationId xmlns:a16="http://schemas.microsoft.com/office/drawing/2014/main" id="{8E96F03D-7F3C-4EF0-B8BC-6C88BD2B6327}"/>
                </a:ext>
              </a:extLst>
            </p:cNvPr>
            <p:cNvCxnSpPr/>
            <p:nvPr/>
          </p:nvCxnSpPr>
          <p:spPr>
            <a:xfrm>
              <a:off x="540367" y="907180"/>
              <a:ext cx="612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基础扎实">
              <a:extLst>
                <a:ext uri="{FF2B5EF4-FFF2-40B4-BE49-F238E27FC236}">
                  <a16:creationId xmlns:a16="http://schemas.microsoft.com/office/drawing/2014/main" id="{B0B5E903-0076-46A1-A95A-DF8413304E88}"/>
                </a:ext>
              </a:extLst>
            </p:cNvPr>
            <p:cNvSpPr txBox="1"/>
            <p:nvPr/>
          </p:nvSpPr>
          <p:spPr>
            <a:xfrm>
              <a:off x="440943" y="239588"/>
              <a:ext cx="6297314" cy="523220"/>
            </a:xfrm>
            <a:prstGeom prst="rect">
              <a:avLst/>
            </a:prstGeom>
            <a:noFill/>
          </p:spPr>
          <p:txBody>
            <a:bodyPr wrap="square" rtlCol="0">
              <a:spAutoFit/>
              <a:scene3d>
                <a:camera prst="orthographicFront"/>
                <a:lightRig rig="threePt" dir="t"/>
              </a:scene3d>
              <a:sp3d contourW="12700"/>
            </a:bodyPr>
            <a:lstStyle/>
            <a:p>
              <a:pPr defTabSz="457200"/>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项目内容</a:t>
              </a:r>
              <a:r>
                <a:rPr lang="en-US" altLang="zh-CN"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a:t>
              </a:r>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实施方案</a:t>
              </a:r>
            </a:p>
          </p:txBody>
        </p:sp>
      </p:grpSp>
      <p:grpSp>
        <p:nvGrpSpPr>
          <p:cNvPr id="73" name="组合 72">
            <a:extLst>
              <a:ext uri="{FF2B5EF4-FFF2-40B4-BE49-F238E27FC236}">
                <a16:creationId xmlns:a16="http://schemas.microsoft.com/office/drawing/2014/main" id="{5EC4FDB2-0768-4399-AD64-949FC8A9B26A}"/>
              </a:ext>
            </a:extLst>
          </p:cNvPr>
          <p:cNvGrpSpPr/>
          <p:nvPr/>
        </p:nvGrpSpPr>
        <p:grpSpPr>
          <a:xfrm>
            <a:off x="716864" y="2720803"/>
            <a:ext cx="1812683" cy="2852618"/>
            <a:chOff x="971995" y="2862317"/>
            <a:chExt cx="1975744" cy="3386083"/>
          </a:xfrm>
        </p:grpSpPr>
        <p:sp>
          <p:nvSpPr>
            <p:cNvPr id="74" name="矩形 73">
              <a:extLst>
                <a:ext uri="{FF2B5EF4-FFF2-40B4-BE49-F238E27FC236}">
                  <a16:creationId xmlns:a16="http://schemas.microsoft.com/office/drawing/2014/main" id="{FFC04FCA-C509-44F5-8FEA-3DBF3F5348F9}"/>
                </a:ext>
              </a:extLst>
            </p:cNvPr>
            <p:cNvSpPr/>
            <p:nvPr/>
          </p:nvSpPr>
          <p:spPr>
            <a:xfrm>
              <a:off x="971995" y="2862317"/>
              <a:ext cx="1975744" cy="3386083"/>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6" name="科技贡献大">
              <a:extLst>
                <a:ext uri="{FF2B5EF4-FFF2-40B4-BE49-F238E27FC236}">
                  <a16:creationId xmlns:a16="http://schemas.microsoft.com/office/drawing/2014/main" id="{17DA0F2F-8C7E-4667-A88B-C74E846A97F7}"/>
                </a:ext>
              </a:extLst>
            </p:cNvPr>
            <p:cNvSpPr txBox="1"/>
            <p:nvPr/>
          </p:nvSpPr>
          <p:spPr>
            <a:xfrm>
              <a:off x="1011776" y="3242954"/>
              <a:ext cx="1838952" cy="1119976"/>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lnSpc>
                  <a:spcPct val="150000"/>
                </a:lnSpc>
              </a:pPr>
              <a:r>
                <a:rPr lang="en-US" altLang="zh-CN" sz="2000" b="1" dirty="0">
                  <a:solidFill>
                    <a:schemeClr val="accent1">
                      <a:lumMod val="50000"/>
                    </a:schemeClr>
                  </a:solidFill>
                  <a:latin typeface="+mn-ea"/>
                  <a:sym typeface="Arial" panose="020B0604020202020204" pitchFamily="34" charset="0"/>
                </a:rPr>
                <a:t> </a:t>
              </a:r>
              <a:r>
                <a:rPr lang="zh-CN" altLang="en-US" sz="2000" b="1" dirty="0">
                  <a:solidFill>
                    <a:schemeClr val="accent1">
                      <a:lumMod val="50000"/>
                    </a:schemeClr>
                  </a:solidFill>
                  <a:latin typeface="+mn-ea"/>
                  <a:sym typeface="Arial" panose="020B0604020202020204" pitchFamily="34" charset="0"/>
                </a:rPr>
                <a:t>搭建超声化学反应平台。</a:t>
              </a:r>
            </a:p>
          </p:txBody>
        </p:sp>
      </p:grpSp>
      <p:sp>
        <p:nvSpPr>
          <p:cNvPr id="77" name="燕尾形">
            <a:extLst>
              <a:ext uri="{FF2B5EF4-FFF2-40B4-BE49-F238E27FC236}">
                <a16:creationId xmlns:a16="http://schemas.microsoft.com/office/drawing/2014/main" id="{96CF2077-2496-4238-9328-51F9B7F8864E}"/>
              </a:ext>
            </a:extLst>
          </p:cNvPr>
          <p:cNvSpPr/>
          <p:nvPr/>
        </p:nvSpPr>
        <p:spPr>
          <a:xfrm>
            <a:off x="440943" y="2540803"/>
            <a:ext cx="2312021" cy="36000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rPr>
              <a:t>STEP 1</a:t>
            </a:r>
            <a:endPar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8" name="图标">
            <a:extLst>
              <a:ext uri="{FF2B5EF4-FFF2-40B4-BE49-F238E27FC236}">
                <a16:creationId xmlns:a16="http://schemas.microsoft.com/office/drawing/2014/main" id="{97067EAD-42E8-4766-9E71-A2BEBFF95DC9}"/>
              </a:ext>
            </a:extLst>
          </p:cNvPr>
          <p:cNvSpPr>
            <a:spLocks noChangeAspect="1"/>
          </p:cNvSpPr>
          <p:nvPr/>
        </p:nvSpPr>
        <p:spPr bwMode="auto">
          <a:xfrm flipH="1">
            <a:off x="1352371" y="1395066"/>
            <a:ext cx="639608" cy="827282"/>
          </a:xfrm>
          <a:custGeom>
            <a:avLst/>
            <a:gdLst>
              <a:gd name="connsiteX0" fmla="*/ 47607 w 507524"/>
              <a:gd name="connsiteY0" fmla="*/ 65836 h 602265"/>
              <a:gd name="connsiteX1" fmla="*/ 287917 w 507524"/>
              <a:gd name="connsiteY1" fmla="*/ 406303 h 602265"/>
              <a:gd name="connsiteX2" fmla="*/ 284762 w 507524"/>
              <a:gd name="connsiteY2" fmla="*/ 410169 h 602265"/>
              <a:gd name="connsiteX3" fmla="*/ 255799 w 507524"/>
              <a:gd name="connsiteY3" fmla="*/ 396424 h 602265"/>
              <a:gd name="connsiteX4" fmla="*/ 247770 w 507524"/>
              <a:gd name="connsiteY4" fmla="*/ 401865 h 602265"/>
              <a:gd name="connsiteX5" fmla="*/ 250494 w 507524"/>
              <a:gd name="connsiteY5" fmla="*/ 436656 h 602265"/>
              <a:gd name="connsiteX6" fmla="*/ 246766 w 507524"/>
              <a:gd name="connsiteY6" fmla="*/ 437801 h 602265"/>
              <a:gd name="connsiteX7" fmla="*/ 46603 w 507524"/>
              <a:gd name="connsiteY7" fmla="*/ 66552 h 602265"/>
              <a:gd name="connsiteX8" fmla="*/ 47607 w 507524"/>
              <a:gd name="connsiteY8" fmla="*/ 65836 h 602265"/>
              <a:gd name="connsiteX9" fmla="*/ 628 w 507524"/>
              <a:gd name="connsiteY9" fmla="*/ 7195 h 602265"/>
              <a:gd name="connsiteX10" fmla="*/ 3872 w 507524"/>
              <a:gd name="connsiteY10" fmla="*/ 11024 h 602265"/>
              <a:gd name="connsiteX11" fmla="*/ 240291 w 507524"/>
              <a:gd name="connsiteY11" fmla="*/ 462830 h 602265"/>
              <a:gd name="connsiteX12" fmla="*/ 236993 w 507524"/>
              <a:gd name="connsiteY12" fmla="*/ 480438 h 602265"/>
              <a:gd name="connsiteX13" fmla="*/ 102081 w 507524"/>
              <a:gd name="connsiteY13" fmla="*/ 599402 h 602265"/>
              <a:gd name="connsiteX14" fmla="*/ 85880 w 507524"/>
              <a:gd name="connsiteY14" fmla="*/ 598544 h 602265"/>
              <a:gd name="connsiteX15" fmla="*/ 287 w 507524"/>
              <a:gd name="connsiteY15" fmla="*/ 12169 h 602265"/>
              <a:gd name="connsiteX16" fmla="*/ 628 w 507524"/>
              <a:gd name="connsiteY16" fmla="*/ 7195 h 602265"/>
              <a:gd name="connsiteX17" fmla="*/ 16070 w 507524"/>
              <a:gd name="connsiteY17" fmla="*/ 173 h 602265"/>
              <a:gd name="connsiteX18" fmla="*/ 20767 w 507524"/>
              <a:gd name="connsiteY18" fmla="*/ 2033 h 602265"/>
              <a:gd name="connsiteX19" fmla="*/ 506754 w 507524"/>
              <a:gd name="connsiteY19" fmla="*/ 342130 h 602265"/>
              <a:gd name="connsiteX20" fmla="*/ 500157 w 507524"/>
              <a:gd name="connsiteY20" fmla="*/ 357016 h 602265"/>
              <a:gd name="connsiteX21" fmla="*/ 333095 w 507524"/>
              <a:gd name="connsiteY21" fmla="*/ 423719 h 602265"/>
              <a:gd name="connsiteX22" fmla="*/ 315887 w 507524"/>
              <a:gd name="connsiteY22" fmla="*/ 418852 h 602265"/>
              <a:gd name="connsiteX23" fmla="*/ 18042 w 507524"/>
              <a:gd name="connsiteY23" fmla="*/ 4753 h 602265"/>
              <a:gd name="connsiteX24" fmla="*/ 16070 w 507524"/>
              <a:gd name="connsiteY24" fmla="*/ 173 h 60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7524" h="602265">
                <a:moveTo>
                  <a:pt x="47607" y="65836"/>
                </a:moveTo>
                <a:lnTo>
                  <a:pt x="287917" y="406303"/>
                </a:lnTo>
                <a:cubicBezTo>
                  <a:pt x="291071" y="410742"/>
                  <a:pt x="289637" y="412317"/>
                  <a:pt x="284762" y="410169"/>
                </a:cubicBezTo>
                <a:lnTo>
                  <a:pt x="255799" y="396424"/>
                </a:lnTo>
                <a:cubicBezTo>
                  <a:pt x="250924" y="394133"/>
                  <a:pt x="247339" y="396567"/>
                  <a:pt x="247770" y="401865"/>
                </a:cubicBezTo>
                <a:lnTo>
                  <a:pt x="250494" y="436656"/>
                </a:lnTo>
                <a:cubicBezTo>
                  <a:pt x="250924" y="441953"/>
                  <a:pt x="249347" y="442383"/>
                  <a:pt x="246766" y="437801"/>
                </a:cubicBezTo>
                <a:lnTo>
                  <a:pt x="46603" y="66552"/>
                </a:lnTo>
                <a:cubicBezTo>
                  <a:pt x="44022" y="61827"/>
                  <a:pt x="44452" y="61541"/>
                  <a:pt x="47607" y="65836"/>
                </a:cubicBezTo>
                <a:close/>
                <a:moveTo>
                  <a:pt x="628" y="7195"/>
                </a:moveTo>
                <a:cubicBezTo>
                  <a:pt x="1291" y="6980"/>
                  <a:pt x="2438" y="8233"/>
                  <a:pt x="3872" y="11024"/>
                </a:cubicBezTo>
                <a:lnTo>
                  <a:pt x="240291" y="462830"/>
                </a:lnTo>
                <a:cubicBezTo>
                  <a:pt x="243158" y="468413"/>
                  <a:pt x="241581" y="476287"/>
                  <a:pt x="236993" y="480438"/>
                </a:cubicBezTo>
                <a:lnTo>
                  <a:pt x="102081" y="599402"/>
                </a:lnTo>
                <a:cubicBezTo>
                  <a:pt x="97350" y="603554"/>
                  <a:pt x="90181" y="603125"/>
                  <a:pt x="85880" y="598544"/>
                </a:cubicBezTo>
                <a:lnTo>
                  <a:pt x="287" y="12169"/>
                </a:lnTo>
                <a:cubicBezTo>
                  <a:pt x="-214" y="9092"/>
                  <a:pt x="-35" y="7409"/>
                  <a:pt x="628" y="7195"/>
                </a:cubicBezTo>
                <a:close/>
                <a:moveTo>
                  <a:pt x="16070" y="173"/>
                </a:moveTo>
                <a:cubicBezTo>
                  <a:pt x="16572" y="-328"/>
                  <a:pt x="18186" y="244"/>
                  <a:pt x="20767" y="2033"/>
                </a:cubicBezTo>
                <a:lnTo>
                  <a:pt x="506754" y="342130"/>
                </a:lnTo>
                <a:cubicBezTo>
                  <a:pt x="509048" y="347999"/>
                  <a:pt x="506037" y="354726"/>
                  <a:pt x="500157" y="357016"/>
                </a:cubicBezTo>
                <a:lnTo>
                  <a:pt x="333095" y="423719"/>
                </a:lnTo>
                <a:cubicBezTo>
                  <a:pt x="327359" y="426152"/>
                  <a:pt x="319615" y="423862"/>
                  <a:pt x="315887" y="418852"/>
                </a:cubicBezTo>
                <a:lnTo>
                  <a:pt x="18042" y="4753"/>
                </a:lnTo>
                <a:cubicBezTo>
                  <a:pt x="16178" y="2248"/>
                  <a:pt x="15569" y="674"/>
                  <a:pt x="16070" y="173"/>
                </a:cubicBezTo>
                <a:close/>
              </a:path>
            </a:pathLst>
          </a:custGeom>
          <a:solidFill>
            <a:schemeClr val="accent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85" name="组合 84">
            <a:extLst>
              <a:ext uri="{FF2B5EF4-FFF2-40B4-BE49-F238E27FC236}">
                <a16:creationId xmlns:a16="http://schemas.microsoft.com/office/drawing/2014/main" id="{9CFB72F1-D561-4AAA-9284-4583EEB2D465}"/>
              </a:ext>
            </a:extLst>
          </p:cNvPr>
          <p:cNvGrpSpPr/>
          <p:nvPr/>
        </p:nvGrpSpPr>
        <p:grpSpPr>
          <a:xfrm>
            <a:off x="2905031" y="2720803"/>
            <a:ext cx="1917339" cy="2852618"/>
            <a:chOff x="939049" y="2862317"/>
            <a:chExt cx="2101159" cy="3386083"/>
          </a:xfrm>
        </p:grpSpPr>
        <p:sp>
          <p:nvSpPr>
            <p:cNvPr id="86" name="矩形 85">
              <a:extLst>
                <a:ext uri="{FF2B5EF4-FFF2-40B4-BE49-F238E27FC236}">
                  <a16:creationId xmlns:a16="http://schemas.microsoft.com/office/drawing/2014/main" id="{7C452483-0646-4332-9CA8-DEE25A769D29}"/>
                </a:ext>
              </a:extLst>
            </p:cNvPr>
            <p:cNvSpPr/>
            <p:nvPr/>
          </p:nvSpPr>
          <p:spPr>
            <a:xfrm>
              <a:off x="962911" y="2862317"/>
              <a:ext cx="2077297" cy="3386083"/>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8" name="科技贡献大">
              <a:extLst>
                <a:ext uri="{FF2B5EF4-FFF2-40B4-BE49-F238E27FC236}">
                  <a16:creationId xmlns:a16="http://schemas.microsoft.com/office/drawing/2014/main" id="{E939A3CB-EE9A-4365-87FA-348A2F3EACE2}"/>
                </a:ext>
              </a:extLst>
            </p:cNvPr>
            <p:cNvSpPr txBox="1"/>
            <p:nvPr/>
          </p:nvSpPr>
          <p:spPr>
            <a:xfrm>
              <a:off x="939049" y="3242954"/>
              <a:ext cx="2033816" cy="1119976"/>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defTabSz="457200">
                <a:lnSpc>
                  <a:spcPct val="150000"/>
                </a:lnSpc>
              </a:pPr>
              <a:r>
                <a:rPr lang="zh-CN" altLang="en-US" sz="2000" b="1" dirty="0">
                  <a:solidFill>
                    <a:schemeClr val="accent1"/>
                  </a:solidFill>
                  <a:latin typeface="+mn-ea"/>
                </a:rPr>
                <a:t> </a:t>
              </a:r>
              <a:r>
                <a:rPr lang="zh-CN" altLang="en-US" sz="2000" b="1" dirty="0">
                  <a:solidFill>
                    <a:schemeClr val="accent1">
                      <a:lumMod val="50000"/>
                    </a:schemeClr>
                  </a:solidFill>
                  <a:latin typeface="+mn-ea"/>
                </a:rPr>
                <a:t>研究曝气条件对空化场影响。</a:t>
              </a:r>
            </a:p>
          </p:txBody>
        </p:sp>
      </p:grpSp>
      <p:sp>
        <p:nvSpPr>
          <p:cNvPr id="89" name="燕尾形">
            <a:extLst>
              <a:ext uri="{FF2B5EF4-FFF2-40B4-BE49-F238E27FC236}">
                <a16:creationId xmlns:a16="http://schemas.microsoft.com/office/drawing/2014/main" id="{FEFF9BF0-7B9A-49F0-8E17-D0DEEAA84E8B}"/>
              </a:ext>
            </a:extLst>
          </p:cNvPr>
          <p:cNvSpPr/>
          <p:nvPr/>
        </p:nvSpPr>
        <p:spPr>
          <a:xfrm>
            <a:off x="2659218" y="2540803"/>
            <a:ext cx="2312021" cy="36000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rPr>
              <a:t>STEP 2</a:t>
            </a:r>
            <a:endPar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图标">
            <a:extLst>
              <a:ext uri="{FF2B5EF4-FFF2-40B4-BE49-F238E27FC236}">
                <a16:creationId xmlns:a16="http://schemas.microsoft.com/office/drawing/2014/main" id="{8DEA6E67-2C5B-40AB-9F06-F86294DC926E}"/>
              </a:ext>
            </a:extLst>
          </p:cNvPr>
          <p:cNvSpPr>
            <a:spLocks noChangeAspect="1"/>
          </p:cNvSpPr>
          <p:nvPr/>
        </p:nvSpPr>
        <p:spPr bwMode="auto">
          <a:xfrm flipH="1">
            <a:off x="3570646" y="1395066"/>
            <a:ext cx="639608" cy="827282"/>
          </a:xfrm>
          <a:custGeom>
            <a:avLst/>
            <a:gdLst>
              <a:gd name="connsiteX0" fmla="*/ 47607 w 507524"/>
              <a:gd name="connsiteY0" fmla="*/ 65836 h 602265"/>
              <a:gd name="connsiteX1" fmla="*/ 287917 w 507524"/>
              <a:gd name="connsiteY1" fmla="*/ 406303 h 602265"/>
              <a:gd name="connsiteX2" fmla="*/ 284762 w 507524"/>
              <a:gd name="connsiteY2" fmla="*/ 410169 h 602265"/>
              <a:gd name="connsiteX3" fmla="*/ 255799 w 507524"/>
              <a:gd name="connsiteY3" fmla="*/ 396424 h 602265"/>
              <a:gd name="connsiteX4" fmla="*/ 247770 w 507524"/>
              <a:gd name="connsiteY4" fmla="*/ 401865 h 602265"/>
              <a:gd name="connsiteX5" fmla="*/ 250494 w 507524"/>
              <a:gd name="connsiteY5" fmla="*/ 436656 h 602265"/>
              <a:gd name="connsiteX6" fmla="*/ 246766 w 507524"/>
              <a:gd name="connsiteY6" fmla="*/ 437801 h 602265"/>
              <a:gd name="connsiteX7" fmla="*/ 46603 w 507524"/>
              <a:gd name="connsiteY7" fmla="*/ 66552 h 602265"/>
              <a:gd name="connsiteX8" fmla="*/ 47607 w 507524"/>
              <a:gd name="connsiteY8" fmla="*/ 65836 h 602265"/>
              <a:gd name="connsiteX9" fmla="*/ 628 w 507524"/>
              <a:gd name="connsiteY9" fmla="*/ 7195 h 602265"/>
              <a:gd name="connsiteX10" fmla="*/ 3872 w 507524"/>
              <a:gd name="connsiteY10" fmla="*/ 11024 h 602265"/>
              <a:gd name="connsiteX11" fmla="*/ 240291 w 507524"/>
              <a:gd name="connsiteY11" fmla="*/ 462830 h 602265"/>
              <a:gd name="connsiteX12" fmla="*/ 236993 w 507524"/>
              <a:gd name="connsiteY12" fmla="*/ 480438 h 602265"/>
              <a:gd name="connsiteX13" fmla="*/ 102081 w 507524"/>
              <a:gd name="connsiteY13" fmla="*/ 599402 h 602265"/>
              <a:gd name="connsiteX14" fmla="*/ 85880 w 507524"/>
              <a:gd name="connsiteY14" fmla="*/ 598544 h 602265"/>
              <a:gd name="connsiteX15" fmla="*/ 287 w 507524"/>
              <a:gd name="connsiteY15" fmla="*/ 12169 h 602265"/>
              <a:gd name="connsiteX16" fmla="*/ 628 w 507524"/>
              <a:gd name="connsiteY16" fmla="*/ 7195 h 602265"/>
              <a:gd name="connsiteX17" fmla="*/ 16070 w 507524"/>
              <a:gd name="connsiteY17" fmla="*/ 173 h 602265"/>
              <a:gd name="connsiteX18" fmla="*/ 20767 w 507524"/>
              <a:gd name="connsiteY18" fmla="*/ 2033 h 602265"/>
              <a:gd name="connsiteX19" fmla="*/ 506754 w 507524"/>
              <a:gd name="connsiteY19" fmla="*/ 342130 h 602265"/>
              <a:gd name="connsiteX20" fmla="*/ 500157 w 507524"/>
              <a:gd name="connsiteY20" fmla="*/ 357016 h 602265"/>
              <a:gd name="connsiteX21" fmla="*/ 333095 w 507524"/>
              <a:gd name="connsiteY21" fmla="*/ 423719 h 602265"/>
              <a:gd name="connsiteX22" fmla="*/ 315887 w 507524"/>
              <a:gd name="connsiteY22" fmla="*/ 418852 h 602265"/>
              <a:gd name="connsiteX23" fmla="*/ 18042 w 507524"/>
              <a:gd name="connsiteY23" fmla="*/ 4753 h 602265"/>
              <a:gd name="connsiteX24" fmla="*/ 16070 w 507524"/>
              <a:gd name="connsiteY24" fmla="*/ 173 h 60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7524" h="602265">
                <a:moveTo>
                  <a:pt x="47607" y="65836"/>
                </a:moveTo>
                <a:lnTo>
                  <a:pt x="287917" y="406303"/>
                </a:lnTo>
                <a:cubicBezTo>
                  <a:pt x="291071" y="410742"/>
                  <a:pt x="289637" y="412317"/>
                  <a:pt x="284762" y="410169"/>
                </a:cubicBezTo>
                <a:lnTo>
                  <a:pt x="255799" y="396424"/>
                </a:lnTo>
                <a:cubicBezTo>
                  <a:pt x="250924" y="394133"/>
                  <a:pt x="247339" y="396567"/>
                  <a:pt x="247770" y="401865"/>
                </a:cubicBezTo>
                <a:lnTo>
                  <a:pt x="250494" y="436656"/>
                </a:lnTo>
                <a:cubicBezTo>
                  <a:pt x="250924" y="441953"/>
                  <a:pt x="249347" y="442383"/>
                  <a:pt x="246766" y="437801"/>
                </a:cubicBezTo>
                <a:lnTo>
                  <a:pt x="46603" y="66552"/>
                </a:lnTo>
                <a:cubicBezTo>
                  <a:pt x="44022" y="61827"/>
                  <a:pt x="44452" y="61541"/>
                  <a:pt x="47607" y="65836"/>
                </a:cubicBezTo>
                <a:close/>
                <a:moveTo>
                  <a:pt x="628" y="7195"/>
                </a:moveTo>
                <a:cubicBezTo>
                  <a:pt x="1291" y="6980"/>
                  <a:pt x="2438" y="8233"/>
                  <a:pt x="3872" y="11024"/>
                </a:cubicBezTo>
                <a:lnTo>
                  <a:pt x="240291" y="462830"/>
                </a:lnTo>
                <a:cubicBezTo>
                  <a:pt x="243158" y="468413"/>
                  <a:pt x="241581" y="476287"/>
                  <a:pt x="236993" y="480438"/>
                </a:cubicBezTo>
                <a:lnTo>
                  <a:pt x="102081" y="599402"/>
                </a:lnTo>
                <a:cubicBezTo>
                  <a:pt x="97350" y="603554"/>
                  <a:pt x="90181" y="603125"/>
                  <a:pt x="85880" y="598544"/>
                </a:cubicBezTo>
                <a:lnTo>
                  <a:pt x="287" y="12169"/>
                </a:lnTo>
                <a:cubicBezTo>
                  <a:pt x="-214" y="9092"/>
                  <a:pt x="-35" y="7409"/>
                  <a:pt x="628" y="7195"/>
                </a:cubicBezTo>
                <a:close/>
                <a:moveTo>
                  <a:pt x="16070" y="173"/>
                </a:moveTo>
                <a:cubicBezTo>
                  <a:pt x="16572" y="-328"/>
                  <a:pt x="18186" y="244"/>
                  <a:pt x="20767" y="2033"/>
                </a:cubicBezTo>
                <a:lnTo>
                  <a:pt x="506754" y="342130"/>
                </a:lnTo>
                <a:cubicBezTo>
                  <a:pt x="509048" y="347999"/>
                  <a:pt x="506037" y="354726"/>
                  <a:pt x="500157" y="357016"/>
                </a:cubicBezTo>
                <a:lnTo>
                  <a:pt x="333095" y="423719"/>
                </a:lnTo>
                <a:cubicBezTo>
                  <a:pt x="327359" y="426152"/>
                  <a:pt x="319615" y="423862"/>
                  <a:pt x="315887" y="418852"/>
                </a:cubicBezTo>
                <a:lnTo>
                  <a:pt x="18042" y="4753"/>
                </a:lnTo>
                <a:cubicBezTo>
                  <a:pt x="16178" y="2248"/>
                  <a:pt x="15569" y="674"/>
                  <a:pt x="16070" y="173"/>
                </a:cubicBezTo>
                <a:close/>
              </a:path>
            </a:pathLst>
          </a:custGeom>
          <a:solidFill>
            <a:schemeClr val="accent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91" name="组合 90">
            <a:extLst>
              <a:ext uri="{FF2B5EF4-FFF2-40B4-BE49-F238E27FC236}">
                <a16:creationId xmlns:a16="http://schemas.microsoft.com/office/drawing/2014/main" id="{DEC4717E-DBCC-425A-B687-0BF35ACB5745}"/>
              </a:ext>
            </a:extLst>
          </p:cNvPr>
          <p:cNvGrpSpPr/>
          <p:nvPr/>
        </p:nvGrpSpPr>
        <p:grpSpPr>
          <a:xfrm>
            <a:off x="5145080" y="2720803"/>
            <a:ext cx="1827737" cy="2852618"/>
            <a:chOff x="962911" y="2862317"/>
            <a:chExt cx="1992152" cy="3386083"/>
          </a:xfrm>
        </p:grpSpPr>
        <p:sp>
          <p:nvSpPr>
            <p:cNvPr id="92" name="矩形 91">
              <a:extLst>
                <a:ext uri="{FF2B5EF4-FFF2-40B4-BE49-F238E27FC236}">
                  <a16:creationId xmlns:a16="http://schemas.microsoft.com/office/drawing/2014/main" id="{C238CDB3-F31E-407A-87A1-E7B23EF32D55}"/>
                </a:ext>
              </a:extLst>
            </p:cNvPr>
            <p:cNvSpPr/>
            <p:nvPr/>
          </p:nvSpPr>
          <p:spPr>
            <a:xfrm>
              <a:off x="962911" y="2862317"/>
              <a:ext cx="1984829" cy="3386083"/>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4" name="科技贡献大">
              <a:extLst>
                <a:ext uri="{FF2B5EF4-FFF2-40B4-BE49-F238E27FC236}">
                  <a16:creationId xmlns:a16="http://schemas.microsoft.com/office/drawing/2014/main" id="{76364E5C-591A-4832-B28C-070714C0D0C7}"/>
                </a:ext>
              </a:extLst>
            </p:cNvPr>
            <p:cNvSpPr txBox="1"/>
            <p:nvPr/>
          </p:nvSpPr>
          <p:spPr>
            <a:xfrm>
              <a:off x="1011777" y="3242954"/>
              <a:ext cx="1943286" cy="2215977"/>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lnSpc>
                  <a:spcPct val="150000"/>
                </a:lnSpc>
              </a:pPr>
              <a:r>
                <a:rPr lang="zh-CN" altLang="en-US" sz="2000" b="1" dirty="0">
                  <a:solidFill>
                    <a:schemeClr val="accent1"/>
                  </a:solidFill>
                  <a:latin typeface="+mn-ea"/>
                </a:rPr>
                <a:t>  </a:t>
              </a:r>
              <a:r>
                <a:rPr lang="zh-CN" altLang="en-US" sz="2000" b="1" dirty="0">
                  <a:solidFill>
                    <a:schemeClr val="accent1">
                      <a:lumMod val="50000"/>
                    </a:schemeClr>
                  </a:solidFill>
                  <a:latin typeface="+mn-ea"/>
                </a:rPr>
                <a:t>不同曝气条件和超声参数下的纳米材料形成机制研究</a:t>
              </a:r>
              <a:endParaRPr lang="zh-CN" altLang="en-US" sz="2000" b="1" dirty="0">
                <a:solidFill>
                  <a:schemeClr val="accent1">
                    <a:lumMod val="50000"/>
                  </a:schemeClr>
                </a:solidFill>
                <a:latin typeface="+mn-ea"/>
                <a:sym typeface="Arial" panose="020B0604020202020204" pitchFamily="34" charset="0"/>
              </a:endParaRPr>
            </a:p>
          </p:txBody>
        </p:sp>
      </p:grpSp>
      <p:sp>
        <p:nvSpPr>
          <p:cNvPr id="95" name="燕尾形">
            <a:extLst>
              <a:ext uri="{FF2B5EF4-FFF2-40B4-BE49-F238E27FC236}">
                <a16:creationId xmlns:a16="http://schemas.microsoft.com/office/drawing/2014/main" id="{DF56A629-E233-40B5-AD4C-505D89DEEE3B}"/>
              </a:ext>
            </a:extLst>
          </p:cNvPr>
          <p:cNvSpPr/>
          <p:nvPr/>
        </p:nvSpPr>
        <p:spPr>
          <a:xfrm>
            <a:off x="4877493" y="2540803"/>
            <a:ext cx="2312021" cy="36000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rPr>
              <a:t>STEP 3</a:t>
            </a:r>
            <a:endPar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6" name="图标">
            <a:extLst>
              <a:ext uri="{FF2B5EF4-FFF2-40B4-BE49-F238E27FC236}">
                <a16:creationId xmlns:a16="http://schemas.microsoft.com/office/drawing/2014/main" id="{AB93BB4D-464B-49AF-BD85-0409BB4C48CA}"/>
              </a:ext>
            </a:extLst>
          </p:cNvPr>
          <p:cNvSpPr>
            <a:spLocks noChangeAspect="1"/>
          </p:cNvSpPr>
          <p:nvPr/>
        </p:nvSpPr>
        <p:spPr bwMode="auto">
          <a:xfrm flipH="1">
            <a:off x="5788921" y="1395066"/>
            <a:ext cx="639608" cy="827282"/>
          </a:xfrm>
          <a:custGeom>
            <a:avLst/>
            <a:gdLst>
              <a:gd name="connsiteX0" fmla="*/ 47607 w 507524"/>
              <a:gd name="connsiteY0" fmla="*/ 65836 h 602265"/>
              <a:gd name="connsiteX1" fmla="*/ 287917 w 507524"/>
              <a:gd name="connsiteY1" fmla="*/ 406303 h 602265"/>
              <a:gd name="connsiteX2" fmla="*/ 284762 w 507524"/>
              <a:gd name="connsiteY2" fmla="*/ 410169 h 602265"/>
              <a:gd name="connsiteX3" fmla="*/ 255799 w 507524"/>
              <a:gd name="connsiteY3" fmla="*/ 396424 h 602265"/>
              <a:gd name="connsiteX4" fmla="*/ 247770 w 507524"/>
              <a:gd name="connsiteY4" fmla="*/ 401865 h 602265"/>
              <a:gd name="connsiteX5" fmla="*/ 250494 w 507524"/>
              <a:gd name="connsiteY5" fmla="*/ 436656 h 602265"/>
              <a:gd name="connsiteX6" fmla="*/ 246766 w 507524"/>
              <a:gd name="connsiteY6" fmla="*/ 437801 h 602265"/>
              <a:gd name="connsiteX7" fmla="*/ 46603 w 507524"/>
              <a:gd name="connsiteY7" fmla="*/ 66552 h 602265"/>
              <a:gd name="connsiteX8" fmla="*/ 47607 w 507524"/>
              <a:gd name="connsiteY8" fmla="*/ 65836 h 602265"/>
              <a:gd name="connsiteX9" fmla="*/ 628 w 507524"/>
              <a:gd name="connsiteY9" fmla="*/ 7195 h 602265"/>
              <a:gd name="connsiteX10" fmla="*/ 3872 w 507524"/>
              <a:gd name="connsiteY10" fmla="*/ 11024 h 602265"/>
              <a:gd name="connsiteX11" fmla="*/ 240291 w 507524"/>
              <a:gd name="connsiteY11" fmla="*/ 462830 h 602265"/>
              <a:gd name="connsiteX12" fmla="*/ 236993 w 507524"/>
              <a:gd name="connsiteY12" fmla="*/ 480438 h 602265"/>
              <a:gd name="connsiteX13" fmla="*/ 102081 w 507524"/>
              <a:gd name="connsiteY13" fmla="*/ 599402 h 602265"/>
              <a:gd name="connsiteX14" fmla="*/ 85880 w 507524"/>
              <a:gd name="connsiteY14" fmla="*/ 598544 h 602265"/>
              <a:gd name="connsiteX15" fmla="*/ 287 w 507524"/>
              <a:gd name="connsiteY15" fmla="*/ 12169 h 602265"/>
              <a:gd name="connsiteX16" fmla="*/ 628 w 507524"/>
              <a:gd name="connsiteY16" fmla="*/ 7195 h 602265"/>
              <a:gd name="connsiteX17" fmla="*/ 16070 w 507524"/>
              <a:gd name="connsiteY17" fmla="*/ 173 h 602265"/>
              <a:gd name="connsiteX18" fmla="*/ 20767 w 507524"/>
              <a:gd name="connsiteY18" fmla="*/ 2033 h 602265"/>
              <a:gd name="connsiteX19" fmla="*/ 506754 w 507524"/>
              <a:gd name="connsiteY19" fmla="*/ 342130 h 602265"/>
              <a:gd name="connsiteX20" fmla="*/ 500157 w 507524"/>
              <a:gd name="connsiteY20" fmla="*/ 357016 h 602265"/>
              <a:gd name="connsiteX21" fmla="*/ 333095 w 507524"/>
              <a:gd name="connsiteY21" fmla="*/ 423719 h 602265"/>
              <a:gd name="connsiteX22" fmla="*/ 315887 w 507524"/>
              <a:gd name="connsiteY22" fmla="*/ 418852 h 602265"/>
              <a:gd name="connsiteX23" fmla="*/ 18042 w 507524"/>
              <a:gd name="connsiteY23" fmla="*/ 4753 h 602265"/>
              <a:gd name="connsiteX24" fmla="*/ 16070 w 507524"/>
              <a:gd name="connsiteY24" fmla="*/ 173 h 60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7524" h="602265">
                <a:moveTo>
                  <a:pt x="47607" y="65836"/>
                </a:moveTo>
                <a:lnTo>
                  <a:pt x="287917" y="406303"/>
                </a:lnTo>
                <a:cubicBezTo>
                  <a:pt x="291071" y="410742"/>
                  <a:pt x="289637" y="412317"/>
                  <a:pt x="284762" y="410169"/>
                </a:cubicBezTo>
                <a:lnTo>
                  <a:pt x="255799" y="396424"/>
                </a:lnTo>
                <a:cubicBezTo>
                  <a:pt x="250924" y="394133"/>
                  <a:pt x="247339" y="396567"/>
                  <a:pt x="247770" y="401865"/>
                </a:cubicBezTo>
                <a:lnTo>
                  <a:pt x="250494" y="436656"/>
                </a:lnTo>
                <a:cubicBezTo>
                  <a:pt x="250924" y="441953"/>
                  <a:pt x="249347" y="442383"/>
                  <a:pt x="246766" y="437801"/>
                </a:cubicBezTo>
                <a:lnTo>
                  <a:pt x="46603" y="66552"/>
                </a:lnTo>
                <a:cubicBezTo>
                  <a:pt x="44022" y="61827"/>
                  <a:pt x="44452" y="61541"/>
                  <a:pt x="47607" y="65836"/>
                </a:cubicBezTo>
                <a:close/>
                <a:moveTo>
                  <a:pt x="628" y="7195"/>
                </a:moveTo>
                <a:cubicBezTo>
                  <a:pt x="1291" y="6980"/>
                  <a:pt x="2438" y="8233"/>
                  <a:pt x="3872" y="11024"/>
                </a:cubicBezTo>
                <a:lnTo>
                  <a:pt x="240291" y="462830"/>
                </a:lnTo>
                <a:cubicBezTo>
                  <a:pt x="243158" y="468413"/>
                  <a:pt x="241581" y="476287"/>
                  <a:pt x="236993" y="480438"/>
                </a:cubicBezTo>
                <a:lnTo>
                  <a:pt x="102081" y="599402"/>
                </a:lnTo>
                <a:cubicBezTo>
                  <a:pt x="97350" y="603554"/>
                  <a:pt x="90181" y="603125"/>
                  <a:pt x="85880" y="598544"/>
                </a:cubicBezTo>
                <a:lnTo>
                  <a:pt x="287" y="12169"/>
                </a:lnTo>
                <a:cubicBezTo>
                  <a:pt x="-214" y="9092"/>
                  <a:pt x="-35" y="7409"/>
                  <a:pt x="628" y="7195"/>
                </a:cubicBezTo>
                <a:close/>
                <a:moveTo>
                  <a:pt x="16070" y="173"/>
                </a:moveTo>
                <a:cubicBezTo>
                  <a:pt x="16572" y="-328"/>
                  <a:pt x="18186" y="244"/>
                  <a:pt x="20767" y="2033"/>
                </a:cubicBezTo>
                <a:lnTo>
                  <a:pt x="506754" y="342130"/>
                </a:lnTo>
                <a:cubicBezTo>
                  <a:pt x="509048" y="347999"/>
                  <a:pt x="506037" y="354726"/>
                  <a:pt x="500157" y="357016"/>
                </a:cubicBezTo>
                <a:lnTo>
                  <a:pt x="333095" y="423719"/>
                </a:lnTo>
                <a:cubicBezTo>
                  <a:pt x="327359" y="426152"/>
                  <a:pt x="319615" y="423862"/>
                  <a:pt x="315887" y="418852"/>
                </a:cubicBezTo>
                <a:lnTo>
                  <a:pt x="18042" y="4753"/>
                </a:lnTo>
                <a:cubicBezTo>
                  <a:pt x="16178" y="2248"/>
                  <a:pt x="15569" y="674"/>
                  <a:pt x="16070" y="173"/>
                </a:cubicBezTo>
                <a:close/>
              </a:path>
            </a:pathLst>
          </a:custGeom>
          <a:solidFill>
            <a:schemeClr val="accent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97" name="组合 96">
            <a:extLst>
              <a:ext uri="{FF2B5EF4-FFF2-40B4-BE49-F238E27FC236}">
                <a16:creationId xmlns:a16="http://schemas.microsoft.com/office/drawing/2014/main" id="{311F13F4-2816-4F88-BCA7-54DA8FC66838}"/>
              </a:ext>
            </a:extLst>
          </p:cNvPr>
          <p:cNvGrpSpPr/>
          <p:nvPr/>
        </p:nvGrpSpPr>
        <p:grpSpPr>
          <a:xfrm>
            <a:off x="7348302" y="2714471"/>
            <a:ext cx="1821016" cy="2852618"/>
            <a:chOff x="962911" y="2862317"/>
            <a:chExt cx="1984827" cy="3386083"/>
          </a:xfrm>
        </p:grpSpPr>
        <p:sp>
          <p:nvSpPr>
            <p:cNvPr id="98" name="矩形 97">
              <a:extLst>
                <a:ext uri="{FF2B5EF4-FFF2-40B4-BE49-F238E27FC236}">
                  <a16:creationId xmlns:a16="http://schemas.microsoft.com/office/drawing/2014/main" id="{2F50863B-A460-4AE5-B8C4-22B68E8091F6}"/>
                </a:ext>
              </a:extLst>
            </p:cNvPr>
            <p:cNvSpPr/>
            <p:nvPr/>
          </p:nvSpPr>
          <p:spPr>
            <a:xfrm>
              <a:off x="962911" y="2862317"/>
              <a:ext cx="1984827" cy="3386083"/>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0" name="科技贡献大">
              <a:extLst>
                <a:ext uri="{FF2B5EF4-FFF2-40B4-BE49-F238E27FC236}">
                  <a16:creationId xmlns:a16="http://schemas.microsoft.com/office/drawing/2014/main" id="{E66F4973-6DD0-4C65-9FF8-19E198F2EB9D}"/>
                </a:ext>
              </a:extLst>
            </p:cNvPr>
            <p:cNvSpPr txBox="1"/>
            <p:nvPr/>
          </p:nvSpPr>
          <p:spPr>
            <a:xfrm>
              <a:off x="970234" y="3251478"/>
              <a:ext cx="1977504" cy="2215977"/>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lnSpc>
                  <a:spcPct val="150000"/>
                </a:lnSpc>
              </a:pPr>
              <a:r>
                <a:rPr lang="zh-CN" altLang="en-US" sz="2000" b="1" dirty="0">
                  <a:solidFill>
                    <a:schemeClr val="accent1">
                      <a:lumMod val="50000"/>
                    </a:schemeClr>
                  </a:solidFill>
                  <a:latin typeface="+mn-ea"/>
                </a:rPr>
                <a:t> 不同条件合成产物的</a:t>
              </a:r>
              <a:r>
                <a:rPr lang="en-US" altLang="zh-CN" sz="2000" b="1" dirty="0">
                  <a:solidFill>
                    <a:schemeClr val="accent1">
                      <a:lumMod val="50000"/>
                    </a:schemeClr>
                  </a:solidFill>
                  <a:latin typeface="+mn-ea"/>
                </a:rPr>
                <a:t>PEC</a:t>
              </a:r>
              <a:r>
                <a:rPr lang="zh-CN" altLang="en-US" sz="2000" b="1" dirty="0">
                  <a:solidFill>
                    <a:schemeClr val="accent1">
                      <a:lumMod val="50000"/>
                    </a:schemeClr>
                  </a:solidFill>
                  <a:latin typeface="+mn-ea"/>
                </a:rPr>
                <a:t>光电化学传感性能研究。</a:t>
              </a:r>
            </a:p>
          </p:txBody>
        </p:sp>
      </p:grpSp>
      <p:sp>
        <p:nvSpPr>
          <p:cNvPr id="101" name="燕尾形">
            <a:extLst>
              <a:ext uri="{FF2B5EF4-FFF2-40B4-BE49-F238E27FC236}">
                <a16:creationId xmlns:a16="http://schemas.microsoft.com/office/drawing/2014/main" id="{AC6F70D2-21B5-4BA8-93D4-61178BA7A8A1}"/>
              </a:ext>
            </a:extLst>
          </p:cNvPr>
          <p:cNvSpPr/>
          <p:nvPr/>
        </p:nvSpPr>
        <p:spPr>
          <a:xfrm>
            <a:off x="7080715" y="2534471"/>
            <a:ext cx="2312021" cy="36000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rPr>
              <a:t>STEP 4</a:t>
            </a:r>
            <a:endPar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2" name="图标">
            <a:extLst>
              <a:ext uri="{FF2B5EF4-FFF2-40B4-BE49-F238E27FC236}">
                <a16:creationId xmlns:a16="http://schemas.microsoft.com/office/drawing/2014/main" id="{04EC1F86-B9F8-419F-932B-277402BAF203}"/>
              </a:ext>
            </a:extLst>
          </p:cNvPr>
          <p:cNvSpPr>
            <a:spLocks noChangeAspect="1"/>
          </p:cNvSpPr>
          <p:nvPr/>
        </p:nvSpPr>
        <p:spPr bwMode="auto">
          <a:xfrm flipH="1">
            <a:off x="7992143" y="1388734"/>
            <a:ext cx="639608" cy="827282"/>
          </a:xfrm>
          <a:custGeom>
            <a:avLst/>
            <a:gdLst>
              <a:gd name="connsiteX0" fmla="*/ 47607 w 507524"/>
              <a:gd name="connsiteY0" fmla="*/ 65836 h 602265"/>
              <a:gd name="connsiteX1" fmla="*/ 287917 w 507524"/>
              <a:gd name="connsiteY1" fmla="*/ 406303 h 602265"/>
              <a:gd name="connsiteX2" fmla="*/ 284762 w 507524"/>
              <a:gd name="connsiteY2" fmla="*/ 410169 h 602265"/>
              <a:gd name="connsiteX3" fmla="*/ 255799 w 507524"/>
              <a:gd name="connsiteY3" fmla="*/ 396424 h 602265"/>
              <a:gd name="connsiteX4" fmla="*/ 247770 w 507524"/>
              <a:gd name="connsiteY4" fmla="*/ 401865 h 602265"/>
              <a:gd name="connsiteX5" fmla="*/ 250494 w 507524"/>
              <a:gd name="connsiteY5" fmla="*/ 436656 h 602265"/>
              <a:gd name="connsiteX6" fmla="*/ 246766 w 507524"/>
              <a:gd name="connsiteY6" fmla="*/ 437801 h 602265"/>
              <a:gd name="connsiteX7" fmla="*/ 46603 w 507524"/>
              <a:gd name="connsiteY7" fmla="*/ 66552 h 602265"/>
              <a:gd name="connsiteX8" fmla="*/ 47607 w 507524"/>
              <a:gd name="connsiteY8" fmla="*/ 65836 h 602265"/>
              <a:gd name="connsiteX9" fmla="*/ 628 w 507524"/>
              <a:gd name="connsiteY9" fmla="*/ 7195 h 602265"/>
              <a:gd name="connsiteX10" fmla="*/ 3872 w 507524"/>
              <a:gd name="connsiteY10" fmla="*/ 11024 h 602265"/>
              <a:gd name="connsiteX11" fmla="*/ 240291 w 507524"/>
              <a:gd name="connsiteY11" fmla="*/ 462830 h 602265"/>
              <a:gd name="connsiteX12" fmla="*/ 236993 w 507524"/>
              <a:gd name="connsiteY12" fmla="*/ 480438 h 602265"/>
              <a:gd name="connsiteX13" fmla="*/ 102081 w 507524"/>
              <a:gd name="connsiteY13" fmla="*/ 599402 h 602265"/>
              <a:gd name="connsiteX14" fmla="*/ 85880 w 507524"/>
              <a:gd name="connsiteY14" fmla="*/ 598544 h 602265"/>
              <a:gd name="connsiteX15" fmla="*/ 287 w 507524"/>
              <a:gd name="connsiteY15" fmla="*/ 12169 h 602265"/>
              <a:gd name="connsiteX16" fmla="*/ 628 w 507524"/>
              <a:gd name="connsiteY16" fmla="*/ 7195 h 602265"/>
              <a:gd name="connsiteX17" fmla="*/ 16070 w 507524"/>
              <a:gd name="connsiteY17" fmla="*/ 173 h 602265"/>
              <a:gd name="connsiteX18" fmla="*/ 20767 w 507524"/>
              <a:gd name="connsiteY18" fmla="*/ 2033 h 602265"/>
              <a:gd name="connsiteX19" fmla="*/ 506754 w 507524"/>
              <a:gd name="connsiteY19" fmla="*/ 342130 h 602265"/>
              <a:gd name="connsiteX20" fmla="*/ 500157 w 507524"/>
              <a:gd name="connsiteY20" fmla="*/ 357016 h 602265"/>
              <a:gd name="connsiteX21" fmla="*/ 333095 w 507524"/>
              <a:gd name="connsiteY21" fmla="*/ 423719 h 602265"/>
              <a:gd name="connsiteX22" fmla="*/ 315887 w 507524"/>
              <a:gd name="connsiteY22" fmla="*/ 418852 h 602265"/>
              <a:gd name="connsiteX23" fmla="*/ 18042 w 507524"/>
              <a:gd name="connsiteY23" fmla="*/ 4753 h 602265"/>
              <a:gd name="connsiteX24" fmla="*/ 16070 w 507524"/>
              <a:gd name="connsiteY24" fmla="*/ 173 h 60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7524" h="602265">
                <a:moveTo>
                  <a:pt x="47607" y="65836"/>
                </a:moveTo>
                <a:lnTo>
                  <a:pt x="287917" y="406303"/>
                </a:lnTo>
                <a:cubicBezTo>
                  <a:pt x="291071" y="410742"/>
                  <a:pt x="289637" y="412317"/>
                  <a:pt x="284762" y="410169"/>
                </a:cubicBezTo>
                <a:lnTo>
                  <a:pt x="255799" y="396424"/>
                </a:lnTo>
                <a:cubicBezTo>
                  <a:pt x="250924" y="394133"/>
                  <a:pt x="247339" y="396567"/>
                  <a:pt x="247770" y="401865"/>
                </a:cubicBezTo>
                <a:lnTo>
                  <a:pt x="250494" y="436656"/>
                </a:lnTo>
                <a:cubicBezTo>
                  <a:pt x="250924" y="441953"/>
                  <a:pt x="249347" y="442383"/>
                  <a:pt x="246766" y="437801"/>
                </a:cubicBezTo>
                <a:lnTo>
                  <a:pt x="46603" y="66552"/>
                </a:lnTo>
                <a:cubicBezTo>
                  <a:pt x="44022" y="61827"/>
                  <a:pt x="44452" y="61541"/>
                  <a:pt x="47607" y="65836"/>
                </a:cubicBezTo>
                <a:close/>
                <a:moveTo>
                  <a:pt x="628" y="7195"/>
                </a:moveTo>
                <a:cubicBezTo>
                  <a:pt x="1291" y="6980"/>
                  <a:pt x="2438" y="8233"/>
                  <a:pt x="3872" y="11024"/>
                </a:cubicBezTo>
                <a:lnTo>
                  <a:pt x="240291" y="462830"/>
                </a:lnTo>
                <a:cubicBezTo>
                  <a:pt x="243158" y="468413"/>
                  <a:pt x="241581" y="476287"/>
                  <a:pt x="236993" y="480438"/>
                </a:cubicBezTo>
                <a:lnTo>
                  <a:pt x="102081" y="599402"/>
                </a:lnTo>
                <a:cubicBezTo>
                  <a:pt x="97350" y="603554"/>
                  <a:pt x="90181" y="603125"/>
                  <a:pt x="85880" y="598544"/>
                </a:cubicBezTo>
                <a:lnTo>
                  <a:pt x="287" y="12169"/>
                </a:lnTo>
                <a:cubicBezTo>
                  <a:pt x="-214" y="9092"/>
                  <a:pt x="-35" y="7409"/>
                  <a:pt x="628" y="7195"/>
                </a:cubicBezTo>
                <a:close/>
                <a:moveTo>
                  <a:pt x="16070" y="173"/>
                </a:moveTo>
                <a:cubicBezTo>
                  <a:pt x="16572" y="-328"/>
                  <a:pt x="18186" y="244"/>
                  <a:pt x="20767" y="2033"/>
                </a:cubicBezTo>
                <a:lnTo>
                  <a:pt x="506754" y="342130"/>
                </a:lnTo>
                <a:cubicBezTo>
                  <a:pt x="509048" y="347999"/>
                  <a:pt x="506037" y="354726"/>
                  <a:pt x="500157" y="357016"/>
                </a:cubicBezTo>
                <a:lnTo>
                  <a:pt x="333095" y="423719"/>
                </a:lnTo>
                <a:cubicBezTo>
                  <a:pt x="327359" y="426152"/>
                  <a:pt x="319615" y="423862"/>
                  <a:pt x="315887" y="418852"/>
                </a:cubicBezTo>
                <a:lnTo>
                  <a:pt x="18042" y="4753"/>
                </a:lnTo>
                <a:cubicBezTo>
                  <a:pt x="16178" y="2248"/>
                  <a:pt x="15569" y="674"/>
                  <a:pt x="16070" y="173"/>
                </a:cubicBezTo>
                <a:close/>
              </a:path>
            </a:pathLst>
          </a:custGeom>
          <a:solidFill>
            <a:schemeClr val="accent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03" name="组合 102">
            <a:extLst>
              <a:ext uri="{FF2B5EF4-FFF2-40B4-BE49-F238E27FC236}">
                <a16:creationId xmlns:a16="http://schemas.microsoft.com/office/drawing/2014/main" id="{677767F8-3BD4-494B-96FA-9D692C220E88}"/>
              </a:ext>
            </a:extLst>
          </p:cNvPr>
          <p:cNvGrpSpPr/>
          <p:nvPr/>
        </p:nvGrpSpPr>
        <p:grpSpPr>
          <a:xfrm>
            <a:off x="9558242" y="2714471"/>
            <a:ext cx="1916894" cy="2852618"/>
            <a:chOff x="962911" y="2862317"/>
            <a:chExt cx="2089330" cy="3386083"/>
          </a:xfrm>
        </p:grpSpPr>
        <p:sp>
          <p:nvSpPr>
            <p:cNvPr id="104" name="矩形 103">
              <a:extLst>
                <a:ext uri="{FF2B5EF4-FFF2-40B4-BE49-F238E27FC236}">
                  <a16:creationId xmlns:a16="http://schemas.microsoft.com/office/drawing/2014/main" id="{F6396A99-7BFD-4CA5-83DE-9E5FE45A0518}"/>
                </a:ext>
              </a:extLst>
            </p:cNvPr>
            <p:cNvSpPr/>
            <p:nvPr/>
          </p:nvSpPr>
          <p:spPr>
            <a:xfrm>
              <a:off x="962911" y="2862317"/>
              <a:ext cx="1984829" cy="3386083"/>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6" name="科技贡献大">
              <a:extLst>
                <a:ext uri="{FF2B5EF4-FFF2-40B4-BE49-F238E27FC236}">
                  <a16:creationId xmlns:a16="http://schemas.microsoft.com/office/drawing/2014/main" id="{B9569582-1D17-4D90-893C-06625541044D}"/>
                </a:ext>
              </a:extLst>
            </p:cNvPr>
            <p:cNvSpPr txBox="1"/>
            <p:nvPr/>
          </p:nvSpPr>
          <p:spPr>
            <a:xfrm>
              <a:off x="965274" y="3251478"/>
              <a:ext cx="2086967" cy="1570934"/>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solidFill>
                    <a:schemeClr val="accent1">
                      <a:lumMod val="50000"/>
                    </a:schemeClr>
                  </a:solidFill>
                  <a:latin typeface="+mn-ea"/>
                </a:rPr>
                <a:t>  </a:t>
              </a:r>
              <a:r>
                <a:rPr lang="zh-CN" altLang="en-US" sz="2000" b="1" dirty="0">
                  <a:solidFill>
                    <a:schemeClr val="accent1">
                      <a:lumMod val="50000"/>
                    </a:schemeClr>
                  </a:solidFill>
                  <a:latin typeface="+mn-ea"/>
                </a:rPr>
                <a:t>建立“曝气</a:t>
              </a:r>
              <a:r>
                <a:rPr lang="en-US" altLang="zh-CN" sz="2000" b="1" dirty="0">
                  <a:solidFill>
                    <a:schemeClr val="accent1">
                      <a:lumMod val="50000"/>
                    </a:schemeClr>
                  </a:solidFill>
                  <a:latin typeface="+mn-ea"/>
                </a:rPr>
                <a:t>-</a:t>
              </a:r>
              <a:r>
                <a:rPr lang="zh-CN" altLang="en-US" sz="2000" b="1" dirty="0">
                  <a:solidFill>
                    <a:schemeClr val="accent1">
                      <a:lumMod val="50000"/>
                    </a:schemeClr>
                  </a:solidFill>
                  <a:latin typeface="+mn-ea"/>
                </a:rPr>
                <a:t>空化</a:t>
              </a:r>
              <a:r>
                <a:rPr lang="en-US" altLang="zh-CN" sz="2000" b="1" dirty="0">
                  <a:solidFill>
                    <a:schemeClr val="accent1">
                      <a:lumMod val="50000"/>
                    </a:schemeClr>
                  </a:solidFill>
                  <a:latin typeface="+mn-ea"/>
                </a:rPr>
                <a:t>-</a:t>
              </a:r>
              <a:r>
                <a:rPr lang="zh-CN" altLang="en-US" sz="2000" b="1" dirty="0">
                  <a:solidFill>
                    <a:schemeClr val="accent1">
                      <a:lumMod val="50000"/>
                    </a:schemeClr>
                  </a:solidFill>
                  <a:latin typeface="+mn-ea"/>
                </a:rPr>
                <a:t>结构</a:t>
              </a:r>
              <a:r>
                <a:rPr lang="en-US" altLang="zh-CN" sz="2000" b="1" dirty="0">
                  <a:solidFill>
                    <a:schemeClr val="accent1">
                      <a:lumMod val="50000"/>
                    </a:schemeClr>
                  </a:solidFill>
                  <a:latin typeface="+mn-ea"/>
                </a:rPr>
                <a:t>-</a:t>
              </a:r>
              <a:r>
                <a:rPr lang="zh-CN" altLang="en-US" sz="2000" b="1" dirty="0">
                  <a:solidFill>
                    <a:schemeClr val="accent1">
                      <a:lumMod val="50000"/>
                    </a:schemeClr>
                  </a:solidFill>
                  <a:latin typeface="+mn-ea"/>
                </a:rPr>
                <a:t>性能”之间的内在联系。</a:t>
              </a:r>
            </a:p>
          </p:txBody>
        </p:sp>
      </p:grpSp>
      <p:sp>
        <p:nvSpPr>
          <p:cNvPr id="107" name="燕尾形">
            <a:extLst>
              <a:ext uri="{FF2B5EF4-FFF2-40B4-BE49-F238E27FC236}">
                <a16:creationId xmlns:a16="http://schemas.microsoft.com/office/drawing/2014/main" id="{E2D7455D-CBFE-4F1B-816E-80E5CBB815A4}"/>
              </a:ext>
            </a:extLst>
          </p:cNvPr>
          <p:cNvSpPr/>
          <p:nvPr/>
        </p:nvSpPr>
        <p:spPr>
          <a:xfrm>
            <a:off x="9290655" y="2534471"/>
            <a:ext cx="2312021" cy="36000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rPr>
              <a:t>STEP 5</a:t>
            </a:r>
            <a:endPar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8" name="图标">
            <a:extLst>
              <a:ext uri="{FF2B5EF4-FFF2-40B4-BE49-F238E27FC236}">
                <a16:creationId xmlns:a16="http://schemas.microsoft.com/office/drawing/2014/main" id="{BA07CC29-0C4D-4D77-AE1E-C26216D6EE5A}"/>
              </a:ext>
            </a:extLst>
          </p:cNvPr>
          <p:cNvSpPr>
            <a:spLocks noChangeAspect="1"/>
          </p:cNvSpPr>
          <p:nvPr/>
        </p:nvSpPr>
        <p:spPr bwMode="auto">
          <a:xfrm flipH="1">
            <a:off x="10202083" y="1388734"/>
            <a:ext cx="639608" cy="827282"/>
          </a:xfrm>
          <a:custGeom>
            <a:avLst/>
            <a:gdLst>
              <a:gd name="connsiteX0" fmla="*/ 47607 w 507524"/>
              <a:gd name="connsiteY0" fmla="*/ 65836 h 602265"/>
              <a:gd name="connsiteX1" fmla="*/ 287917 w 507524"/>
              <a:gd name="connsiteY1" fmla="*/ 406303 h 602265"/>
              <a:gd name="connsiteX2" fmla="*/ 284762 w 507524"/>
              <a:gd name="connsiteY2" fmla="*/ 410169 h 602265"/>
              <a:gd name="connsiteX3" fmla="*/ 255799 w 507524"/>
              <a:gd name="connsiteY3" fmla="*/ 396424 h 602265"/>
              <a:gd name="connsiteX4" fmla="*/ 247770 w 507524"/>
              <a:gd name="connsiteY4" fmla="*/ 401865 h 602265"/>
              <a:gd name="connsiteX5" fmla="*/ 250494 w 507524"/>
              <a:gd name="connsiteY5" fmla="*/ 436656 h 602265"/>
              <a:gd name="connsiteX6" fmla="*/ 246766 w 507524"/>
              <a:gd name="connsiteY6" fmla="*/ 437801 h 602265"/>
              <a:gd name="connsiteX7" fmla="*/ 46603 w 507524"/>
              <a:gd name="connsiteY7" fmla="*/ 66552 h 602265"/>
              <a:gd name="connsiteX8" fmla="*/ 47607 w 507524"/>
              <a:gd name="connsiteY8" fmla="*/ 65836 h 602265"/>
              <a:gd name="connsiteX9" fmla="*/ 628 w 507524"/>
              <a:gd name="connsiteY9" fmla="*/ 7195 h 602265"/>
              <a:gd name="connsiteX10" fmla="*/ 3872 w 507524"/>
              <a:gd name="connsiteY10" fmla="*/ 11024 h 602265"/>
              <a:gd name="connsiteX11" fmla="*/ 240291 w 507524"/>
              <a:gd name="connsiteY11" fmla="*/ 462830 h 602265"/>
              <a:gd name="connsiteX12" fmla="*/ 236993 w 507524"/>
              <a:gd name="connsiteY12" fmla="*/ 480438 h 602265"/>
              <a:gd name="connsiteX13" fmla="*/ 102081 w 507524"/>
              <a:gd name="connsiteY13" fmla="*/ 599402 h 602265"/>
              <a:gd name="connsiteX14" fmla="*/ 85880 w 507524"/>
              <a:gd name="connsiteY14" fmla="*/ 598544 h 602265"/>
              <a:gd name="connsiteX15" fmla="*/ 287 w 507524"/>
              <a:gd name="connsiteY15" fmla="*/ 12169 h 602265"/>
              <a:gd name="connsiteX16" fmla="*/ 628 w 507524"/>
              <a:gd name="connsiteY16" fmla="*/ 7195 h 602265"/>
              <a:gd name="connsiteX17" fmla="*/ 16070 w 507524"/>
              <a:gd name="connsiteY17" fmla="*/ 173 h 602265"/>
              <a:gd name="connsiteX18" fmla="*/ 20767 w 507524"/>
              <a:gd name="connsiteY18" fmla="*/ 2033 h 602265"/>
              <a:gd name="connsiteX19" fmla="*/ 506754 w 507524"/>
              <a:gd name="connsiteY19" fmla="*/ 342130 h 602265"/>
              <a:gd name="connsiteX20" fmla="*/ 500157 w 507524"/>
              <a:gd name="connsiteY20" fmla="*/ 357016 h 602265"/>
              <a:gd name="connsiteX21" fmla="*/ 333095 w 507524"/>
              <a:gd name="connsiteY21" fmla="*/ 423719 h 602265"/>
              <a:gd name="connsiteX22" fmla="*/ 315887 w 507524"/>
              <a:gd name="connsiteY22" fmla="*/ 418852 h 602265"/>
              <a:gd name="connsiteX23" fmla="*/ 18042 w 507524"/>
              <a:gd name="connsiteY23" fmla="*/ 4753 h 602265"/>
              <a:gd name="connsiteX24" fmla="*/ 16070 w 507524"/>
              <a:gd name="connsiteY24" fmla="*/ 173 h 60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7524" h="602265">
                <a:moveTo>
                  <a:pt x="47607" y="65836"/>
                </a:moveTo>
                <a:lnTo>
                  <a:pt x="287917" y="406303"/>
                </a:lnTo>
                <a:cubicBezTo>
                  <a:pt x="291071" y="410742"/>
                  <a:pt x="289637" y="412317"/>
                  <a:pt x="284762" y="410169"/>
                </a:cubicBezTo>
                <a:lnTo>
                  <a:pt x="255799" y="396424"/>
                </a:lnTo>
                <a:cubicBezTo>
                  <a:pt x="250924" y="394133"/>
                  <a:pt x="247339" y="396567"/>
                  <a:pt x="247770" y="401865"/>
                </a:cubicBezTo>
                <a:lnTo>
                  <a:pt x="250494" y="436656"/>
                </a:lnTo>
                <a:cubicBezTo>
                  <a:pt x="250924" y="441953"/>
                  <a:pt x="249347" y="442383"/>
                  <a:pt x="246766" y="437801"/>
                </a:cubicBezTo>
                <a:lnTo>
                  <a:pt x="46603" y="66552"/>
                </a:lnTo>
                <a:cubicBezTo>
                  <a:pt x="44022" y="61827"/>
                  <a:pt x="44452" y="61541"/>
                  <a:pt x="47607" y="65836"/>
                </a:cubicBezTo>
                <a:close/>
                <a:moveTo>
                  <a:pt x="628" y="7195"/>
                </a:moveTo>
                <a:cubicBezTo>
                  <a:pt x="1291" y="6980"/>
                  <a:pt x="2438" y="8233"/>
                  <a:pt x="3872" y="11024"/>
                </a:cubicBezTo>
                <a:lnTo>
                  <a:pt x="240291" y="462830"/>
                </a:lnTo>
                <a:cubicBezTo>
                  <a:pt x="243158" y="468413"/>
                  <a:pt x="241581" y="476287"/>
                  <a:pt x="236993" y="480438"/>
                </a:cubicBezTo>
                <a:lnTo>
                  <a:pt x="102081" y="599402"/>
                </a:lnTo>
                <a:cubicBezTo>
                  <a:pt x="97350" y="603554"/>
                  <a:pt x="90181" y="603125"/>
                  <a:pt x="85880" y="598544"/>
                </a:cubicBezTo>
                <a:lnTo>
                  <a:pt x="287" y="12169"/>
                </a:lnTo>
                <a:cubicBezTo>
                  <a:pt x="-214" y="9092"/>
                  <a:pt x="-35" y="7409"/>
                  <a:pt x="628" y="7195"/>
                </a:cubicBezTo>
                <a:close/>
                <a:moveTo>
                  <a:pt x="16070" y="173"/>
                </a:moveTo>
                <a:cubicBezTo>
                  <a:pt x="16572" y="-328"/>
                  <a:pt x="18186" y="244"/>
                  <a:pt x="20767" y="2033"/>
                </a:cubicBezTo>
                <a:lnTo>
                  <a:pt x="506754" y="342130"/>
                </a:lnTo>
                <a:cubicBezTo>
                  <a:pt x="509048" y="347999"/>
                  <a:pt x="506037" y="354726"/>
                  <a:pt x="500157" y="357016"/>
                </a:cubicBezTo>
                <a:lnTo>
                  <a:pt x="333095" y="423719"/>
                </a:lnTo>
                <a:cubicBezTo>
                  <a:pt x="327359" y="426152"/>
                  <a:pt x="319615" y="423862"/>
                  <a:pt x="315887" y="418852"/>
                </a:cubicBezTo>
                <a:lnTo>
                  <a:pt x="18042" y="4753"/>
                </a:lnTo>
                <a:cubicBezTo>
                  <a:pt x="16178" y="2248"/>
                  <a:pt x="15569" y="674"/>
                  <a:pt x="16070" y="173"/>
                </a:cubicBezTo>
                <a:close/>
              </a:path>
            </a:pathLst>
          </a:custGeom>
          <a:solidFill>
            <a:schemeClr val="accent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65390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40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750"/>
                                        <p:tgtEl>
                                          <p:spTgt spid="78"/>
                                        </p:tgtEl>
                                      </p:cBhvr>
                                    </p:animEffect>
                                    <p:anim calcmode="lin" valueType="num">
                                      <p:cBhvr>
                                        <p:cTn id="8" dur="750" fill="hold"/>
                                        <p:tgtEl>
                                          <p:spTgt spid="78"/>
                                        </p:tgtEl>
                                        <p:attrNameLst>
                                          <p:attrName>ppt_x</p:attrName>
                                        </p:attrNameLst>
                                      </p:cBhvr>
                                      <p:tavLst>
                                        <p:tav tm="0">
                                          <p:val>
                                            <p:strVal val="#ppt_x"/>
                                          </p:val>
                                        </p:tav>
                                        <p:tav tm="100000">
                                          <p:val>
                                            <p:strVal val="#ppt_x"/>
                                          </p:val>
                                        </p:tav>
                                      </p:tavLst>
                                    </p:anim>
                                    <p:anim calcmode="lin" valueType="num">
                                      <p:cBhvr>
                                        <p:cTn id="9" dur="750" fill="hold"/>
                                        <p:tgtEl>
                                          <p:spTgt spid="7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800"/>
                                  </p:stCondLst>
                                  <p:childTnLst>
                                    <p:set>
                                      <p:cBhvr>
                                        <p:cTn id="11" dur="1" fill="hold">
                                          <p:stCondLst>
                                            <p:cond delay="0"/>
                                          </p:stCondLst>
                                        </p:cTn>
                                        <p:tgtEl>
                                          <p:spTgt spid="77"/>
                                        </p:tgtEl>
                                        <p:attrNameLst>
                                          <p:attrName>style.visibility</p:attrName>
                                        </p:attrNameLst>
                                      </p:cBhvr>
                                      <p:to>
                                        <p:strVal val="visible"/>
                                      </p:to>
                                    </p:set>
                                    <p:animEffect transition="in" filter="wipe(left)">
                                      <p:cBhvr>
                                        <p:cTn id="12" dur="750"/>
                                        <p:tgtEl>
                                          <p:spTgt spid="77"/>
                                        </p:tgtEl>
                                      </p:cBhvr>
                                    </p:animEffect>
                                  </p:childTnLst>
                                </p:cTn>
                              </p:par>
                              <p:par>
                                <p:cTn id="13" presetID="12" presetClass="entr" presetSubtype="1" fill="hold" nodeType="withEffect">
                                  <p:stCondLst>
                                    <p:cond delay="1200"/>
                                  </p:stCondLst>
                                  <p:childTnLst>
                                    <p:set>
                                      <p:cBhvr>
                                        <p:cTn id="14" dur="1" fill="hold">
                                          <p:stCondLst>
                                            <p:cond delay="0"/>
                                          </p:stCondLst>
                                        </p:cTn>
                                        <p:tgtEl>
                                          <p:spTgt spid="73"/>
                                        </p:tgtEl>
                                        <p:attrNameLst>
                                          <p:attrName>style.visibility</p:attrName>
                                        </p:attrNameLst>
                                      </p:cBhvr>
                                      <p:to>
                                        <p:strVal val="visible"/>
                                      </p:to>
                                    </p:set>
                                    <p:anim calcmode="lin" valueType="num">
                                      <p:cBhvr additive="base">
                                        <p:cTn id="15" dur="750"/>
                                        <p:tgtEl>
                                          <p:spTgt spid="73"/>
                                        </p:tgtEl>
                                        <p:attrNameLst>
                                          <p:attrName>ppt_y</p:attrName>
                                        </p:attrNameLst>
                                      </p:cBhvr>
                                      <p:tavLst>
                                        <p:tav tm="0">
                                          <p:val>
                                            <p:strVal val="#ppt_y-#ppt_h*1.125000"/>
                                          </p:val>
                                        </p:tav>
                                        <p:tav tm="100000">
                                          <p:val>
                                            <p:strVal val="#ppt_y"/>
                                          </p:val>
                                        </p:tav>
                                      </p:tavLst>
                                    </p:anim>
                                    <p:animEffect transition="in" filter="wipe(down)">
                                      <p:cBhvr>
                                        <p:cTn id="16" dur="750"/>
                                        <p:tgtEl>
                                          <p:spTgt spid="73"/>
                                        </p:tgtEl>
                                      </p:cBhvr>
                                    </p:animEffect>
                                  </p:childTnLst>
                                </p:cTn>
                              </p:par>
                              <p:par>
                                <p:cTn id="17" presetID="42" presetClass="entr" presetSubtype="0" fill="hold" grpId="0" nodeType="withEffect">
                                  <p:stCondLst>
                                    <p:cond delay="400"/>
                                  </p:stCondLst>
                                  <p:childTnLst>
                                    <p:set>
                                      <p:cBhvr>
                                        <p:cTn id="18" dur="1" fill="hold">
                                          <p:stCondLst>
                                            <p:cond delay="0"/>
                                          </p:stCondLst>
                                        </p:cTn>
                                        <p:tgtEl>
                                          <p:spTgt spid="96"/>
                                        </p:tgtEl>
                                        <p:attrNameLst>
                                          <p:attrName>style.visibility</p:attrName>
                                        </p:attrNameLst>
                                      </p:cBhvr>
                                      <p:to>
                                        <p:strVal val="visible"/>
                                      </p:to>
                                    </p:set>
                                    <p:animEffect transition="in" filter="fade">
                                      <p:cBhvr>
                                        <p:cTn id="19" dur="750"/>
                                        <p:tgtEl>
                                          <p:spTgt spid="96"/>
                                        </p:tgtEl>
                                      </p:cBhvr>
                                    </p:animEffect>
                                    <p:anim calcmode="lin" valueType="num">
                                      <p:cBhvr>
                                        <p:cTn id="20" dur="750" fill="hold"/>
                                        <p:tgtEl>
                                          <p:spTgt spid="96"/>
                                        </p:tgtEl>
                                        <p:attrNameLst>
                                          <p:attrName>ppt_x</p:attrName>
                                        </p:attrNameLst>
                                      </p:cBhvr>
                                      <p:tavLst>
                                        <p:tav tm="0">
                                          <p:val>
                                            <p:strVal val="#ppt_x"/>
                                          </p:val>
                                        </p:tav>
                                        <p:tav tm="100000">
                                          <p:val>
                                            <p:strVal val="#ppt_x"/>
                                          </p:val>
                                        </p:tav>
                                      </p:tavLst>
                                    </p:anim>
                                    <p:anim calcmode="lin" valueType="num">
                                      <p:cBhvr>
                                        <p:cTn id="21" dur="750" fill="hold"/>
                                        <p:tgtEl>
                                          <p:spTgt spid="9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400"/>
                                  </p:stCondLst>
                                  <p:childTnLst>
                                    <p:set>
                                      <p:cBhvr>
                                        <p:cTn id="23" dur="1" fill="hold">
                                          <p:stCondLst>
                                            <p:cond delay="0"/>
                                          </p:stCondLst>
                                        </p:cTn>
                                        <p:tgtEl>
                                          <p:spTgt spid="90"/>
                                        </p:tgtEl>
                                        <p:attrNameLst>
                                          <p:attrName>style.visibility</p:attrName>
                                        </p:attrNameLst>
                                      </p:cBhvr>
                                      <p:to>
                                        <p:strVal val="visible"/>
                                      </p:to>
                                    </p:set>
                                    <p:animEffect transition="in" filter="fade">
                                      <p:cBhvr>
                                        <p:cTn id="24" dur="750"/>
                                        <p:tgtEl>
                                          <p:spTgt spid="90"/>
                                        </p:tgtEl>
                                      </p:cBhvr>
                                    </p:animEffect>
                                    <p:anim calcmode="lin" valueType="num">
                                      <p:cBhvr>
                                        <p:cTn id="25" dur="750" fill="hold"/>
                                        <p:tgtEl>
                                          <p:spTgt spid="90"/>
                                        </p:tgtEl>
                                        <p:attrNameLst>
                                          <p:attrName>ppt_x</p:attrName>
                                        </p:attrNameLst>
                                      </p:cBhvr>
                                      <p:tavLst>
                                        <p:tav tm="0">
                                          <p:val>
                                            <p:strVal val="#ppt_x"/>
                                          </p:val>
                                        </p:tav>
                                        <p:tav tm="100000">
                                          <p:val>
                                            <p:strVal val="#ppt_x"/>
                                          </p:val>
                                        </p:tav>
                                      </p:tavLst>
                                    </p:anim>
                                    <p:anim calcmode="lin" valueType="num">
                                      <p:cBhvr>
                                        <p:cTn id="26" dur="750" fill="hold"/>
                                        <p:tgtEl>
                                          <p:spTgt spid="90"/>
                                        </p:tgtEl>
                                        <p:attrNameLst>
                                          <p:attrName>ppt_y</p:attrName>
                                        </p:attrNameLst>
                                      </p:cBhvr>
                                      <p:tavLst>
                                        <p:tav tm="0">
                                          <p:val>
                                            <p:strVal val="#ppt_y+.1"/>
                                          </p:val>
                                        </p:tav>
                                        <p:tav tm="100000">
                                          <p:val>
                                            <p:strVal val="#ppt_y"/>
                                          </p:val>
                                        </p:tav>
                                      </p:tavLst>
                                    </p:anim>
                                  </p:childTnLst>
                                </p:cTn>
                              </p:par>
                              <p:par>
                                <p:cTn id="27" presetID="22" presetClass="entr" presetSubtype="8" fill="hold" grpId="0" nodeType="withEffect">
                                  <p:stCondLst>
                                    <p:cond delay="800"/>
                                  </p:stCondLst>
                                  <p:childTnLst>
                                    <p:set>
                                      <p:cBhvr>
                                        <p:cTn id="28" dur="1" fill="hold">
                                          <p:stCondLst>
                                            <p:cond delay="0"/>
                                          </p:stCondLst>
                                        </p:cTn>
                                        <p:tgtEl>
                                          <p:spTgt spid="89"/>
                                        </p:tgtEl>
                                        <p:attrNameLst>
                                          <p:attrName>style.visibility</p:attrName>
                                        </p:attrNameLst>
                                      </p:cBhvr>
                                      <p:to>
                                        <p:strVal val="visible"/>
                                      </p:to>
                                    </p:set>
                                    <p:animEffect transition="in" filter="wipe(left)">
                                      <p:cBhvr>
                                        <p:cTn id="29" dur="750"/>
                                        <p:tgtEl>
                                          <p:spTgt spid="89"/>
                                        </p:tgtEl>
                                      </p:cBhvr>
                                    </p:animEffect>
                                  </p:childTnLst>
                                </p:cTn>
                              </p:par>
                              <p:par>
                                <p:cTn id="30" presetID="12" presetClass="entr" presetSubtype="1" fill="hold" nodeType="withEffect">
                                  <p:stCondLst>
                                    <p:cond delay="1200"/>
                                  </p:stCondLst>
                                  <p:childTnLst>
                                    <p:set>
                                      <p:cBhvr>
                                        <p:cTn id="31" dur="1" fill="hold">
                                          <p:stCondLst>
                                            <p:cond delay="0"/>
                                          </p:stCondLst>
                                        </p:cTn>
                                        <p:tgtEl>
                                          <p:spTgt spid="85"/>
                                        </p:tgtEl>
                                        <p:attrNameLst>
                                          <p:attrName>style.visibility</p:attrName>
                                        </p:attrNameLst>
                                      </p:cBhvr>
                                      <p:to>
                                        <p:strVal val="visible"/>
                                      </p:to>
                                    </p:set>
                                    <p:anim calcmode="lin" valueType="num">
                                      <p:cBhvr additive="base">
                                        <p:cTn id="32" dur="750"/>
                                        <p:tgtEl>
                                          <p:spTgt spid="85"/>
                                        </p:tgtEl>
                                        <p:attrNameLst>
                                          <p:attrName>ppt_y</p:attrName>
                                        </p:attrNameLst>
                                      </p:cBhvr>
                                      <p:tavLst>
                                        <p:tav tm="0">
                                          <p:val>
                                            <p:strVal val="#ppt_y-#ppt_h*1.125000"/>
                                          </p:val>
                                        </p:tav>
                                        <p:tav tm="100000">
                                          <p:val>
                                            <p:strVal val="#ppt_y"/>
                                          </p:val>
                                        </p:tav>
                                      </p:tavLst>
                                    </p:anim>
                                    <p:animEffect transition="in" filter="wipe(down)">
                                      <p:cBhvr>
                                        <p:cTn id="33" dur="750"/>
                                        <p:tgtEl>
                                          <p:spTgt spid="85"/>
                                        </p:tgtEl>
                                      </p:cBhvr>
                                    </p:animEffect>
                                  </p:childTnLst>
                                </p:cTn>
                              </p:par>
                              <p:par>
                                <p:cTn id="34" presetID="22" presetClass="entr" presetSubtype="8" fill="hold" grpId="0" nodeType="withEffect">
                                  <p:stCondLst>
                                    <p:cond delay="800"/>
                                  </p:stCondLst>
                                  <p:childTnLst>
                                    <p:set>
                                      <p:cBhvr>
                                        <p:cTn id="35" dur="1" fill="hold">
                                          <p:stCondLst>
                                            <p:cond delay="0"/>
                                          </p:stCondLst>
                                        </p:cTn>
                                        <p:tgtEl>
                                          <p:spTgt spid="95"/>
                                        </p:tgtEl>
                                        <p:attrNameLst>
                                          <p:attrName>style.visibility</p:attrName>
                                        </p:attrNameLst>
                                      </p:cBhvr>
                                      <p:to>
                                        <p:strVal val="visible"/>
                                      </p:to>
                                    </p:set>
                                    <p:animEffect transition="in" filter="wipe(left)">
                                      <p:cBhvr>
                                        <p:cTn id="36" dur="750"/>
                                        <p:tgtEl>
                                          <p:spTgt spid="95"/>
                                        </p:tgtEl>
                                      </p:cBhvr>
                                    </p:animEffect>
                                  </p:childTnLst>
                                </p:cTn>
                              </p:par>
                              <p:par>
                                <p:cTn id="37" presetID="12" presetClass="entr" presetSubtype="1" fill="hold" nodeType="withEffect">
                                  <p:stCondLst>
                                    <p:cond delay="1200"/>
                                  </p:stCondLst>
                                  <p:childTnLst>
                                    <p:set>
                                      <p:cBhvr>
                                        <p:cTn id="38" dur="1" fill="hold">
                                          <p:stCondLst>
                                            <p:cond delay="0"/>
                                          </p:stCondLst>
                                        </p:cTn>
                                        <p:tgtEl>
                                          <p:spTgt spid="91"/>
                                        </p:tgtEl>
                                        <p:attrNameLst>
                                          <p:attrName>style.visibility</p:attrName>
                                        </p:attrNameLst>
                                      </p:cBhvr>
                                      <p:to>
                                        <p:strVal val="visible"/>
                                      </p:to>
                                    </p:set>
                                    <p:anim calcmode="lin" valueType="num">
                                      <p:cBhvr additive="base">
                                        <p:cTn id="39" dur="750"/>
                                        <p:tgtEl>
                                          <p:spTgt spid="91"/>
                                        </p:tgtEl>
                                        <p:attrNameLst>
                                          <p:attrName>ppt_y</p:attrName>
                                        </p:attrNameLst>
                                      </p:cBhvr>
                                      <p:tavLst>
                                        <p:tav tm="0">
                                          <p:val>
                                            <p:strVal val="#ppt_y-#ppt_h*1.125000"/>
                                          </p:val>
                                        </p:tav>
                                        <p:tav tm="100000">
                                          <p:val>
                                            <p:strVal val="#ppt_y"/>
                                          </p:val>
                                        </p:tav>
                                      </p:tavLst>
                                    </p:anim>
                                    <p:animEffect transition="in" filter="wipe(down)">
                                      <p:cBhvr>
                                        <p:cTn id="40" dur="750"/>
                                        <p:tgtEl>
                                          <p:spTgt spid="91"/>
                                        </p:tgtEl>
                                      </p:cBhvr>
                                    </p:animEffect>
                                  </p:childTnLst>
                                </p:cTn>
                              </p:par>
                              <p:par>
                                <p:cTn id="41" presetID="42" presetClass="entr" presetSubtype="0" fill="hold" grpId="0" nodeType="withEffect">
                                  <p:stCondLst>
                                    <p:cond delay="400"/>
                                  </p:stCondLst>
                                  <p:childTnLst>
                                    <p:set>
                                      <p:cBhvr>
                                        <p:cTn id="42" dur="1" fill="hold">
                                          <p:stCondLst>
                                            <p:cond delay="0"/>
                                          </p:stCondLst>
                                        </p:cTn>
                                        <p:tgtEl>
                                          <p:spTgt spid="102"/>
                                        </p:tgtEl>
                                        <p:attrNameLst>
                                          <p:attrName>style.visibility</p:attrName>
                                        </p:attrNameLst>
                                      </p:cBhvr>
                                      <p:to>
                                        <p:strVal val="visible"/>
                                      </p:to>
                                    </p:set>
                                    <p:animEffect transition="in" filter="fade">
                                      <p:cBhvr>
                                        <p:cTn id="43" dur="750"/>
                                        <p:tgtEl>
                                          <p:spTgt spid="102"/>
                                        </p:tgtEl>
                                      </p:cBhvr>
                                    </p:animEffect>
                                    <p:anim calcmode="lin" valueType="num">
                                      <p:cBhvr>
                                        <p:cTn id="44" dur="750" fill="hold"/>
                                        <p:tgtEl>
                                          <p:spTgt spid="102"/>
                                        </p:tgtEl>
                                        <p:attrNameLst>
                                          <p:attrName>ppt_x</p:attrName>
                                        </p:attrNameLst>
                                      </p:cBhvr>
                                      <p:tavLst>
                                        <p:tav tm="0">
                                          <p:val>
                                            <p:strVal val="#ppt_x"/>
                                          </p:val>
                                        </p:tav>
                                        <p:tav tm="100000">
                                          <p:val>
                                            <p:strVal val="#ppt_x"/>
                                          </p:val>
                                        </p:tav>
                                      </p:tavLst>
                                    </p:anim>
                                    <p:anim calcmode="lin" valueType="num">
                                      <p:cBhvr>
                                        <p:cTn id="45" dur="750" fill="hold"/>
                                        <p:tgtEl>
                                          <p:spTgt spid="102"/>
                                        </p:tgtEl>
                                        <p:attrNameLst>
                                          <p:attrName>ppt_y</p:attrName>
                                        </p:attrNameLst>
                                      </p:cBhvr>
                                      <p:tavLst>
                                        <p:tav tm="0">
                                          <p:val>
                                            <p:strVal val="#ppt_y+.1"/>
                                          </p:val>
                                        </p:tav>
                                        <p:tav tm="100000">
                                          <p:val>
                                            <p:strVal val="#ppt_y"/>
                                          </p:val>
                                        </p:tav>
                                      </p:tavLst>
                                    </p:anim>
                                  </p:childTnLst>
                                </p:cTn>
                              </p:par>
                              <p:par>
                                <p:cTn id="46" presetID="22" presetClass="entr" presetSubtype="8" fill="hold" grpId="0" nodeType="withEffect">
                                  <p:stCondLst>
                                    <p:cond delay="800"/>
                                  </p:stCondLst>
                                  <p:childTnLst>
                                    <p:set>
                                      <p:cBhvr>
                                        <p:cTn id="47" dur="1" fill="hold">
                                          <p:stCondLst>
                                            <p:cond delay="0"/>
                                          </p:stCondLst>
                                        </p:cTn>
                                        <p:tgtEl>
                                          <p:spTgt spid="101"/>
                                        </p:tgtEl>
                                        <p:attrNameLst>
                                          <p:attrName>style.visibility</p:attrName>
                                        </p:attrNameLst>
                                      </p:cBhvr>
                                      <p:to>
                                        <p:strVal val="visible"/>
                                      </p:to>
                                    </p:set>
                                    <p:animEffect transition="in" filter="wipe(left)">
                                      <p:cBhvr>
                                        <p:cTn id="48" dur="750"/>
                                        <p:tgtEl>
                                          <p:spTgt spid="101"/>
                                        </p:tgtEl>
                                      </p:cBhvr>
                                    </p:animEffect>
                                  </p:childTnLst>
                                </p:cTn>
                              </p:par>
                              <p:par>
                                <p:cTn id="49" presetID="12" presetClass="entr" presetSubtype="1" fill="hold" nodeType="withEffect">
                                  <p:stCondLst>
                                    <p:cond delay="1200"/>
                                  </p:stCondLst>
                                  <p:childTnLst>
                                    <p:set>
                                      <p:cBhvr>
                                        <p:cTn id="50" dur="1" fill="hold">
                                          <p:stCondLst>
                                            <p:cond delay="0"/>
                                          </p:stCondLst>
                                        </p:cTn>
                                        <p:tgtEl>
                                          <p:spTgt spid="97"/>
                                        </p:tgtEl>
                                        <p:attrNameLst>
                                          <p:attrName>style.visibility</p:attrName>
                                        </p:attrNameLst>
                                      </p:cBhvr>
                                      <p:to>
                                        <p:strVal val="visible"/>
                                      </p:to>
                                    </p:set>
                                    <p:anim calcmode="lin" valueType="num">
                                      <p:cBhvr additive="base">
                                        <p:cTn id="51" dur="750"/>
                                        <p:tgtEl>
                                          <p:spTgt spid="97"/>
                                        </p:tgtEl>
                                        <p:attrNameLst>
                                          <p:attrName>ppt_y</p:attrName>
                                        </p:attrNameLst>
                                      </p:cBhvr>
                                      <p:tavLst>
                                        <p:tav tm="0">
                                          <p:val>
                                            <p:strVal val="#ppt_y-#ppt_h*1.125000"/>
                                          </p:val>
                                        </p:tav>
                                        <p:tav tm="100000">
                                          <p:val>
                                            <p:strVal val="#ppt_y"/>
                                          </p:val>
                                        </p:tav>
                                      </p:tavLst>
                                    </p:anim>
                                    <p:animEffect transition="in" filter="wipe(down)">
                                      <p:cBhvr>
                                        <p:cTn id="52" dur="750"/>
                                        <p:tgtEl>
                                          <p:spTgt spid="97"/>
                                        </p:tgtEl>
                                      </p:cBhvr>
                                    </p:animEffect>
                                  </p:childTnLst>
                                </p:cTn>
                              </p:par>
                              <p:par>
                                <p:cTn id="53" presetID="42" presetClass="entr" presetSubtype="0" fill="hold" grpId="0" nodeType="withEffect">
                                  <p:stCondLst>
                                    <p:cond delay="400"/>
                                  </p:stCondLst>
                                  <p:childTnLst>
                                    <p:set>
                                      <p:cBhvr>
                                        <p:cTn id="54" dur="1" fill="hold">
                                          <p:stCondLst>
                                            <p:cond delay="0"/>
                                          </p:stCondLst>
                                        </p:cTn>
                                        <p:tgtEl>
                                          <p:spTgt spid="108"/>
                                        </p:tgtEl>
                                        <p:attrNameLst>
                                          <p:attrName>style.visibility</p:attrName>
                                        </p:attrNameLst>
                                      </p:cBhvr>
                                      <p:to>
                                        <p:strVal val="visible"/>
                                      </p:to>
                                    </p:set>
                                    <p:animEffect transition="in" filter="fade">
                                      <p:cBhvr>
                                        <p:cTn id="55" dur="750"/>
                                        <p:tgtEl>
                                          <p:spTgt spid="108"/>
                                        </p:tgtEl>
                                      </p:cBhvr>
                                    </p:animEffect>
                                    <p:anim calcmode="lin" valueType="num">
                                      <p:cBhvr>
                                        <p:cTn id="56" dur="750" fill="hold"/>
                                        <p:tgtEl>
                                          <p:spTgt spid="108"/>
                                        </p:tgtEl>
                                        <p:attrNameLst>
                                          <p:attrName>ppt_x</p:attrName>
                                        </p:attrNameLst>
                                      </p:cBhvr>
                                      <p:tavLst>
                                        <p:tav tm="0">
                                          <p:val>
                                            <p:strVal val="#ppt_x"/>
                                          </p:val>
                                        </p:tav>
                                        <p:tav tm="100000">
                                          <p:val>
                                            <p:strVal val="#ppt_x"/>
                                          </p:val>
                                        </p:tav>
                                      </p:tavLst>
                                    </p:anim>
                                    <p:anim calcmode="lin" valueType="num">
                                      <p:cBhvr>
                                        <p:cTn id="57" dur="750" fill="hold"/>
                                        <p:tgtEl>
                                          <p:spTgt spid="108"/>
                                        </p:tgtEl>
                                        <p:attrNameLst>
                                          <p:attrName>ppt_y</p:attrName>
                                        </p:attrNameLst>
                                      </p:cBhvr>
                                      <p:tavLst>
                                        <p:tav tm="0">
                                          <p:val>
                                            <p:strVal val="#ppt_y+.1"/>
                                          </p:val>
                                        </p:tav>
                                        <p:tav tm="100000">
                                          <p:val>
                                            <p:strVal val="#ppt_y"/>
                                          </p:val>
                                        </p:tav>
                                      </p:tavLst>
                                    </p:anim>
                                  </p:childTnLst>
                                </p:cTn>
                              </p:par>
                              <p:par>
                                <p:cTn id="58" presetID="22" presetClass="entr" presetSubtype="8" fill="hold" grpId="0" nodeType="withEffect">
                                  <p:stCondLst>
                                    <p:cond delay="800"/>
                                  </p:stCondLst>
                                  <p:childTnLst>
                                    <p:set>
                                      <p:cBhvr>
                                        <p:cTn id="59" dur="1" fill="hold">
                                          <p:stCondLst>
                                            <p:cond delay="0"/>
                                          </p:stCondLst>
                                        </p:cTn>
                                        <p:tgtEl>
                                          <p:spTgt spid="107"/>
                                        </p:tgtEl>
                                        <p:attrNameLst>
                                          <p:attrName>style.visibility</p:attrName>
                                        </p:attrNameLst>
                                      </p:cBhvr>
                                      <p:to>
                                        <p:strVal val="visible"/>
                                      </p:to>
                                    </p:set>
                                    <p:animEffect transition="in" filter="wipe(left)">
                                      <p:cBhvr>
                                        <p:cTn id="60" dur="750"/>
                                        <p:tgtEl>
                                          <p:spTgt spid="107"/>
                                        </p:tgtEl>
                                      </p:cBhvr>
                                    </p:animEffect>
                                  </p:childTnLst>
                                </p:cTn>
                              </p:par>
                              <p:par>
                                <p:cTn id="61" presetID="12" presetClass="entr" presetSubtype="1" fill="hold" nodeType="withEffect">
                                  <p:stCondLst>
                                    <p:cond delay="1200"/>
                                  </p:stCondLst>
                                  <p:childTnLst>
                                    <p:set>
                                      <p:cBhvr>
                                        <p:cTn id="62" dur="1" fill="hold">
                                          <p:stCondLst>
                                            <p:cond delay="0"/>
                                          </p:stCondLst>
                                        </p:cTn>
                                        <p:tgtEl>
                                          <p:spTgt spid="103"/>
                                        </p:tgtEl>
                                        <p:attrNameLst>
                                          <p:attrName>style.visibility</p:attrName>
                                        </p:attrNameLst>
                                      </p:cBhvr>
                                      <p:to>
                                        <p:strVal val="visible"/>
                                      </p:to>
                                    </p:set>
                                    <p:anim calcmode="lin" valueType="num">
                                      <p:cBhvr additive="base">
                                        <p:cTn id="63" dur="750"/>
                                        <p:tgtEl>
                                          <p:spTgt spid="103"/>
                                        </p:tgtEl>
                                        <p:attrNameLst>
                                          <p:attrName>ppt_y</p:attrName>
                                        </p:attrNameLst>
                                      </p:cBhvr>
                                      <p:tavLst>
                                        <p:tav tm="0">
                                          <p:val>
                                            <p:strVal val="#ppt_y-#ppt_h*1.125000"/>
                                          </p:val>
                                        </p:tav>
                                        <p:tav tm="100000">
                                          <p:val>
                                            <p:strVal val="#ppt_y"/>
                                          </p:val>
                                        </p:tav>
                                      </p:tavLst>
                                    </p:anim>
                                    <p:animEffect transition="in" filter="wipe(down)">
                                      <p:cBhvr>
                                        <p:cTn id="64" dur="75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8" grpId="0" animBg="1"/>
      <p:bldP spid="89" grpId="0" animBg="1"/>
      <p:bldP spid="90" grpId="0" animBg="1"/>
      <p:bldP spid="95" grpId="0" animBg="1"/>
      <p:bldP spid="96" grpId="0" animBg="1"/>
      <p:bldP spid="101" grpId="0" animBg="1"/>
      <p:bldP spid="102" grpId="0" animBg="1"/>
      <p:bldP spid="107" grpId="0" animBg="1"/>
      <p:bldP spid="10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标题">
            <a:extLst>
              <a:ext uri="{FF2B5EF4-FFF2-40B4-BE49-F238E27FC236}">
                <a16:creationId xmlns:a16="http://schemas.microsoft.com/office/drawing/2014/main" id="{550D1506-2D21-4F2C-A25F-190B324AE8C4}"/>
              </a:ext>
            </a:extLst>
          </p:cNvPr>
          <p:cNvGrpSpPr/>
          <p:nvPr/>
        </p:nvGrpSpPr>
        <p:grpSpPr>
          <a:xfrm>
            <a:off x="440943" y="239588"/>
            <a:ext cx="6297314" cy="667592"/>
            <a:chOff x="440943" y="239588"/>
            <a:chExt cx="6297314" cy="667592"/>
          </a:xfrm>
        </p:grpSpPr>
        <p:cxnSp>
          <p:nvCxnSpPr>
            <p:cNvPr id="3" name="点缀线段">
              <a:extLst>
                <a:ext uri="{FF2B5EF4-FFF2-40B4-BE49-F238E27FC236}">
                  <a16:creationId xmlns:a16="http://schemas.microsoft.com/office/drawing/2014/main" id="{8E96F03D-7F3C-4EF0-B8BC-6C88BD2B6327}"/>
                </a:ext>
              </a:extLst>
            </p:cNvPr>
            <p:cNvCxnSpPr/>
            <p:nvPr/>
          </p:nvCxnSpPr>
          <p:spPr>
            <a:xfrm>
              <a:off x="540367" y="907180"/>
              <a:ext cx="612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基础扎实">
              <a:extLst>
                <a:ext uri="{FF2B5EF4-FFF2-40B4-BE49-F238E27FC236}">
                  <a16:creationId xmlns:a16="http://schemas.microsoft.com/office/drawing/2014/main" id="{B0B5E903-0076-46A1-A95A-DF8413304E88}"/>
                </a:ext>
              </a:extLst>
            </p:cNvPr>
            <p:cNvSpPr txBox="1"/>
            <p:nvPr/>
          </p:nvSpPr>
          <p:spPr>
            <a:xfrm>
              <a:off x="440943" y="239588"/>
              <a:ext cx="6297314" cy="523220"/>
            </a:xfrm>
            <a:prstGeom prst="rect">
              <a:avLst/>
            </a:prstGeom>
            <a:noFill/>
          </p:spPr>
          <p:txBody>
            <a:bodyPr wrap="square" rtlCol="0">
              <a:spAutoFit/>
              <a:scene3d>
                <a:camera prst="orthographicFront"/>
                <a:lightRig rig="threePt" dir="t"/>
              </a:scene3d>
              <a:sp3d contourW="12700"/>
            </a:bodyPr>
            <a:lstStyle/>
            <a:p>
              <a:pPr defTabSz="457200"/>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项目内容</a:t>
              </a:r>
              <a:r>
                <a:rPr lang="en-US" altLang="zh-CN"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a:t>
              </a:r>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技术路线</a:t>
              </a:r>
            </a:p>
          </p:txBody>
        </p:sp>
      </p:grpSp>
      <p:pic>
        <p:nvPicPr>
          <p:cNvPr id="6" name="图片 5" descr="手机屏幕的截图&#10;&#10;描述已自动生成">
            <a:extLst>
              <a:ext uri="{FF2B5EF4-FFF2-40B4-BE49-F238E27FC236}">
                <a16:creationId xmlns:a16="http://schemas.microsoft.com/office/drawing/2014/main" id="{B3AF73C0-1F01-4E3B-8FE1-75BB79578D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1778" y="907180"/>
            <a:ext cx="8979962" cy="6546795"/>
          </a:xfrm>
          <a:prstGeom prst="rect">
            <a:avLst/>
          </a:prstGeom>
        </p:spPr>
      </p:pic>
    </p:spTree>
    <p:extLst>
      <p:ext uri="{BB962C8B-B14F-4D97-AF65-F5344CB8AC3E}">
        <p14:creationId xmlns:p14="http://schemas.microsoft.com/office/powerpoint/2010/main" val="440418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标题">
            <a:extLst>
              <a:ext uri="{FF2B5EF4-FFF2-40B4-BE49-F238E27FC236}">
                <a16:creationId xmlns:a16="http://schemas.microsoft.com/office/drawing/2014/main" id="{550D1506-2D21-4F2C-A25F-190B324AE8C4}"/>
              </a:ext>
            </a:extLst>
          </p:cNvPr>
          <p:cNvGrpSpPr/>
          <p:nvPr/>
        </p:nvGrpSpPr>
        <p:grpSpPr>
          <a:xfrm>
            <a:off x="440943" y="239588"/>
            <a:ext cx="6297314" cy="667592"/>
            <a:chOff x="440943" y="239588"/>
            <a:chExt cx="6297314" cy="667592"/>
          </a:xfrm>
        </p:grpSpPr>
        <p:cxnSp>
          <p:nvCxnSpPr>
            <p:cNvPr id="3" name="点缀线段">
              <a:extLst>
                <a:ext uri="{FF2B5EF4-FFF2-40B4-BE49-F238E27FC236}">
                  <a16:creationId xmlns:a16="http://schemas.microsoft.com/office/drawing/2014/main" id="{8E96F03D-7F3C-4EF0-B8BC-6C88BD2B6327}"/>
                </a:ext>
              </a:extLst>
            </p:cNvPr>
            <p:cNvCxnSpPr/>
            <p:nvPr/>
          </p:nvCxnSpPr>
          <p:spPr>
            <a:xfrm>
              <a:off x="540367" y="907180"/>
              <a:ext cx="612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基础扎实">
              <a:extLst>
                <a:ext uri="{FF2B5EF4-FFF2-40B4-BE49-F238E27FC236}">
                  <a16:creationId xmlns:a16="http://schemas.microsoft.com/office/drawing/2014/main" id="{B0B5E903-0076-46A1-A95A-DF8413304E88}"/>
                </a:ext>
              </a:extLst>
            </p:cNvPr>
            <p:cNvSpPr txBox="1"/>
            <p:nvPr/>
          </p:nvSpPr>
          <p:spPr>
            <a:xfrm>
              <a:off x="440943" y="239588"/>
              <a:ext cx="6297314" cy="523220"/>
            </a:xfrm>
            <a:prstGeom prst="rect">
              <a:avLst/>
            </a:prstGeom>
            <a:noFill/>
          </p:spPr>
          <p:txBody>
            <a:bodyPr wrap="square" rtlCol="0">
              <a:spAutoFit/>
              <a:scene3d>
                <a:camera prst="orthographicFront"/>
                <a:lightRig rig="threePt" dir="t"/>
              </a:scene3d>
              <a:sp3d contourW="12700"/>
            </a:bodyPr>
            <a:lstStyle/>
            <a:p>
              <a:pPr defTabSz="457200"/>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项目内容</a:t>
              </a:r>
              <a:r>
                <a:rPr lang="en-US" altLang="zh-CN"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a:t>
              </a:r>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预期成果</a:t>
              </a:r>
            </a:p>
          </p:txBody>
        </p:sp>
      </p:grpSp>
      <p:sp>
        <p:nvSpPr>
          <p:cNvPr id="5" name="矩形 4">
            <a:extLst>
              <a:ext uri="{FF2B5EF4-FFF2-40B4-BE49-F238E27FC236}">
                <a16:creationId xmlns:a16="http://schemas.microsoft.com/office/drawing/2014/main" id="{146CBF66-8607-4714-BAA2-09E8F5C20430}"/>
              </a:ext>
            </a:extLst>
          </p:cNvPr>
          <p:cNvSpPr/>
          <p:nvPr/>
        </p:nvSpPr>
        <p:spPr>
          <a:xfrm>
            <a:off x="540367" y="1574851"/>
            <a:ext cx="11205319" cy="3311163"/>
          </a:xfrm>
          <a:prstGeom prst="rect">
            <a:avLst/>
          </a:prstGeom>
        </p:spPr>
        <p:txBody>
          <a:bodyPr wrap="square">
            <a:spAutoFit/>
          </a:bodyPr>
          <a:lstStyle/>
          <a:p>
            <a:pPr marL="342900" lvl="0" indent="-342900" algn="just">
              <a:lnSpc>
                <a:spcPct val="150000"/>
              </a:lnSpc>
              <a:spcAft>
                <a:spcPts val="0"/>
              </a:spcAft>
              <a:buFont typeface="+mj-lt"/>
              <a:buAutoNum type="arabicPeriod"/>
            </a:pPr>
            <a:r>
              <a:rPr lang="zh-CN" altLang="zh-CN" sz="3600" kern="100" dirty="0">
                <a:solidFill>
                  <a:schemeClr val="accent1">
                    <a:lumMod val="75000"/>
                  </a:schemeClr>
                </a:solidFill>
                <a:latin typeface="+mn-ea"/>
                <a:cs typeface="宋体" panose="02010600030101010101" pitchFamily="2" charset="-122"/>
              </a:rPr>
              <a:t>建立“超声化学反应参数</a:t>
            </a:r>
            <a:r>
              <a:rPr lang="en-US" altLang="zh-CN" sz="3600" kern="100" dirty="0">
                <a:solidFill>
                  <a:schemeClr val="accent1">
                    <a:lumMod val="75000"/>
                  </a:schemeClr>
                </a:solidFill>
                <a:latin typeface="+mn-ea"/>
                <a:cs typeface="宋体" panose="02010600030101010101" pitchFamily="2" charset="-122"/>
              </a:rPr>
              <a:t>-</a:t>
            </a:r>
            <a:r>
              <a:rPr lang="zh-CN" altLang="zh-CN" sz="3600" kern="100" dirty="0">
                <a:solidFill>
                  <a:schemeClr val="accent1">
                    <a:lumMod val="75000"/>
                  </a:schemeClr>
                </a:solidFill>
                <a:latin typeface="+mn-ea"/>
                <a:cs typeface="宋体" panose="02010600030101010101" pitchFamily="2" charset="-122"/>
              </a:rPr>
              <a:t>空化作用</a:t>
            </a:r>
            <a:r>
              <a:rPr lang="en-US" altLang="zh-CN" sz="3600" kern="100" dirty="0">
                <a:solidFill>
                  <a:schemeClr val="accent1">
                    <a:lumMod val="75000"/>
                  </a:schemeClr>
                </a:solidFill>
                <a:latin typeface="+mn-ea"/>
                <a:cs typeface="宋体" panose="02010600030101010101" pitchFamily="2" charset="-122"/>
              </a:rPr>
              <a:t>-</a:t>
            </a:r>
            <a:r>
              <a:rPr lang="zh-CN" altLang="zh-CN" sz="3600" kern="100" dirty="0">
                <a:solidFill>
                  <a:schemeClr val="accent1">
                    <a:lumMod val="75000"/>
                  </a:schemeClr>
                </a:solidFill>
                <a:latin typeface="+mn-ea"/>
                <a:cs typeface="宋体" panose="02010600030101010101" pitchFamily="2" charset="-122"/>
              </a:rPr>
              <a:t>结构形貌</a:t>
            </a:r>
            <a:r>
              <a:rPr lang="en-US" altLang="zh-CN" sz="3600" kern="100" dirty="0">
                <a:solidFill>
                  <a:schemeClr val="accent1">
                    <a:lumMod val="75000"/>
                  </a:schemeClr>
                </a:solidFill>
                <a:latin typeface="+mn-ea"/>
                <a:cs typeface="宋体" panose="02010600030101010101" pitchFamily="2" charset="-122"/>
              </a:rPr>
              <a:t>-</a:t>
            </a:r>
            <a:r>
              <a:rPr lang="zh-CN" altLang="zh-CN" sz="3600" kern="100" dirty="0">
                <a:solidFill>
                  <a:schemeClr val="accent1">
                    <a:lumMod val="75000"/>
                  </a:schemeClr>
                </a:solidFill>
                <a:latin typeface="+mn-ea"/>
                <a:cs typeface="宋体" panose="02010600030101010101" pitchFamily="2" charset="-122"/>
              </a:rPr>
              <a:t>传感性能”的内在联系。</a:t>
            </a:r>
            <a:endParaRPr lang="zh-CN" altLang="zh-CN" sz="2800" kern="100" dirty="0">
              <a:solidFill>
                <a:schemeClr val="accent1">
                  <a:lumMod val="75000"/>
                </a:schemeClr>
              </a:solidFill>
              <a:latin typeface="+mn-ea"/>
            </a:endParaRPr>
          </a:p>
          <a:p>
            <a:pPr marL="342900" lvl="0" indent="-342900" algn="just">
              <a:lnSpc>
                <a:spcPct val="150000"/>
              </a:lnSpc>
              <a:spcAft>
                <a:spcPts val="0"/>
              </a:spcAft>
              <a:buFont typeface="+mj-lt"/>
              <a:buAutoNum type="arabicPeriod"/>
            </a:pPr>
            <a:r>
              <a:rPr lang="zh-CN" altLang="zh-CN" sz="3600" kern="100" dirty="0">
                <a:solidFill>
                  <a:schemeClr val="accent1">
                    <a:lumMod val="75000"/>
                  </a:schemeClr>
                </a:solidFill>
                <a:latin typeface="+mn-ea"/>
                <a:cs typeface="宋体" panose="02010600030101010101" pitchFamily="2" charset="-122"/>
              </a:rPr>
              <a:t>优化器传感性能，制备高性能的</a:t>
            </a:r>
            <a:r>
              <a:rPr lang="en-US" altLang="zh-CN" sz="3600" kern="100" dirty="0">
                <a:solidFill>
                  <a:schemeClr val="accent1">
                    <a:lumMod val="75000"/>
                  </a:schemeClr>
                </a:solidFill>
                <a:latin typeface="+mn-ea"/>
                <a:cs typeface="宋体" panose="02010600030101010101" pitchFamily="2" charset="-122"/>
              </a:rPr>
              <a:t>PEC</a:t>
            </a:r>
            <a:r>
              <a:rPr lang="zh-CN" altLang="zh-CN" sz="3600" kern="100" dirty="0">
                <a:solidFill>
                  <a:schemeClr val="accent1">
                    <a:lumMod val="75000"/>
                  </a:schemeClr>
                </a:solidFill>
                <a:latin typeface="+mn-ea"/>
                <a:cs typeface="宋体" panose="02010600030101010101" pitchFamily="2" charset="-122"/>
              </a:rPr>
              <a:t>传感器。</a:t>
            </a:r>
            <a:endParaRPr lang="zh-CN" altLang="zh-CN" sz="2800" kern="100" dirty="0">
              <a:solidFill>
                <a:schemeClr val="accent1">
                  <a:lumMod val="75000"/>
                </a:schemeClr>
              </a:solidFill>
              <a:latin typeface="+mn-ea"/>
            </a:endParaRPr>
          </a:p>
          <a:p>
            <a:pPr marL="342900" lvl="0" indent="-342900" algn="just">
              <a:lnSpc>
                <a:spcPct val="150000"/>
              </a:lnSpc>
              <a:spcAft>
                <a:spcPts val="0"/>
              </a:spcAft>
              <a:buFont typeface="+mj-lt"/>
              <a:buAutoNum type="arabicPeriod"/>
            </a:pPr>
            <a:r>
              <a:rPr lang="zh-CN" altLang="zh-CN" sz="3600" kern="100" dirty="0">
                <a:solidFill>
                  <a:schemeClr val="accent1">
                    <a:lumMod val="75000"/>
                  </a:schemeClr>
                </a:solidFill>
                <a:latin typeface="+mn-ea"/>
                <a:cs typeface="宋体" panose="02010600030101010101" pitchFamily="2" charset="-122"/>
              </a:rPr>
              <a:t>发表论文</a:t>
            </a:r>
            <a:r>
              <a:rPr lang="en-US" altLang="zh-CN" sz="3600" kern="100" dirty="0">
                <a:solidFill>
                  <a:schemeClr val="accent1">
                    <a:lumMod val="75000"/>
                  </a:schemeClr>
                </a:solidFill>
                <a:latin typeface="+mn-ea"/>
                <a:cs typeface="宋体" panose="02010600030101010101" pitchFamily="2" charset="-122"/>
              </a:rPr>
              <a:t>1</a:t>
            </a:r>
            <a:r>
              <a:rPr lang="zh-CN" altLang="zh-CN" sz="3600" kern="100" dirty="0">
                <a:solidFill>
                  <a:schemeClr val="accent1">
                    <a:lumMod val="75000"/>
                  </a:schemeClr>
                </a:solidFill>
                <a:latin typeface="+mn-ea"/>
                <a:cs typeface="宋体" panose="02010600030101010101" pitchFamily="2" charset="-122"/>
              </a:rPr>
              <a:t>篇，申请发明专利</a:t>
            </a:r>
            <a:r>
              <a:rPr lang="en-US" altLang="zh-CN" sz="3600" kern="100" dirty="0">
                <a:solidFill>
                  <a:schemeClr val="accent1">
                    <a:lumMod val="75000"/>
                  </a:schemeClr>
                </a:solidFill>
                <a:latin typeface="+mn-ea"/>
                <a:cs typeface="宋体" panose="02010600030101010101" pitchFamily="2" charset="-122"/>
              </a:rPr>
              <a:t>1</a:t>
            </a:r>
            <a:r>
              <a:rPr lang="zh-CN" altLang="zh-CN" sz="3600" kern="100" dirty="0">
                <a:solidFill>
                  <a:schemeClr val="accent1">
                    <a:lumMod val="75000"/>
                  </a:schemeClr>
                </a:solidFill>
                <a:latin typeface="+mn-ea"/>
                <a:cs typeface="宋体" panose="02010600030101010101" pitchFamily="2" charset="-122"/>
              </a:rPr>
              <a:t>项。</a:t>
            </a:r>
            <a:endParaRPr lang="zh-CN" altLang="zh-CN" sz="2800" kern="100" dirty="0">
              <a:solidFill>
                <a:schemeClr val="accent1">
                  <a:lumMod val="75000"/>
                </a:schemeClr>
              </a:solidFill>
              <a:latin typeface="+mn-ea"/>
            </a:endParaRPr>
          </a:p>
        </p:txBody>
      </p:sp>
    </p:spTree>
    <p:extLst>
      <p:ext uri="{BB962C8B-B14F-4D97-AF65-F5344CB8AC3E}">
        <p14:creationId xmlns:p14="http://schemas.microsoft.com/office/powerpoint/2010/main" val="541881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校徽打底"/>
          <p:cNvSpPr/>
          <p:nvPr/>
        </p:nvSpPr>
        <p:spPr>
          <a:xfrm>
            <a:off x="2594996" y="-126023"/>
            <a:ext cx="7002008" cy="7002008"/>
          </a:xfrm>
          <a:prstGeom prst="rect">
            <a:avLst/>
          </a:prstGeom>
          <a:blipFill dpi="0" rotWithShape="1">
            <a:blip r:embed="rId3">
              <a:alphaModFix amt="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0" name="校徽组合"/>
          <p:cNvGrpSpPr/>
          <p:nvPr/>
        </p:nvGrpSpPr>
        <p:grpSpPr>
          <a:xfrm>
            <a:off x="5286947" y="0"/>
            <a:ext cx="1618106" cy="1427058"/>
            <a:chOff x="5015984" y="467571"/>
            <a:chExt cx="2160032" cy="1905000"/>
          </a:xfrm>
        </p:grpSpPr>
        <p:sp>
          <p:nvSpPr>
            <p:cNvPr id="11" name="五边形"/>
            <p:cNvSpPr/>
            <p:nvPr/>
          </p:nvSpPr>
          <p:spPr>
            <a:xfrm rot="5400000">
              <a:off x="5143500" y="340055"/>
              <a:ext cx="1905000" cy="2160032"/>
            </a:xfrm>
            <a:prstGeom prst="homePlate">
              <a:avLst>
                <a:gd name="adj" fmla="val 32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2" name="校徽"/>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384164" y="584656"/>
              <a:ext cx="1423672" cy="1421486"/>
            </a:xfrm>
            <a:prstGeom prst="rect">
              <a:avLst/>
            </a:prstGeom>
          </p:spPr>
        </p:pic>
      </p:grpSp>
      <p:grpSp>
        <p:nvGrpSpPr>
          <p:cNvPr id="2" name="组合 1"/>
          <p:cNvGrpSpPr/>
          <p:nvPr/>
        </p:nvGrpSpPr>
        <p:grpSpPr>
          <a:xfrm>
            <a:off x="5276850" y="2196220"/>
            <a:ext cx="1638300" cy="390979"/>
            <a:chOff x="5276850" y="2196220"/>
            <a:chExt cx="1638300" cy="390979"/>
          </a:xfrm>
        </p:grpSpPr>
        <p:sp>
          <p:nvSpPr>
            <p:cNvPr id="21" name="打底圆角矩形"/>
            <p:cNvSpPr/>
            <p:nvPr/>
          </p:nvSpPr>
          <p:spPr>
            <a:xfrm>
              <a:off x="5276850" y="2196220"/>
              <a:ext cx="1638300" cy="390979"/>
            </a:xfrm>
            <a:prstGeom prst="roundRect">
              <a:avLst>
                <a:gd name="adj" fmla="val 50000"/>
              </a:avLst>
            </a:prstGeom>
            <a:no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 name="Part One"/>
            <p:cNvSpPr txBox="1"/>
            <p:nvPr/>
          </p:nvSpPr>
          <p:spPr>
            <a:xfrm>
              <a:off x="5385531" y="2222432"/>
              <a:ext cx="1420938" cy="338554"/>
            </a:xfrm>
            <a:prstGeom prst="rect">
              <a:avLst/>
            </a:prstGeom>
            <a:noFill/>
          </p:spPr>
          <p:txBody>
            <a:bodyPr wrap="square" rtlCol="0">
              <a:spAutoFit/>
            </a:bodyPr>
            <a:lstStyle/>
            <a:p>
              <a:pPr algn="dist" defTabSz="457200"/>
              <a:r>
                <a:rPr lang="en-US" altLang="zh-CN" sz="1600" dirty="0">
                  <a:latin typeface="Arial" panose="020B0604020202020204" pitchFamily="34" charset="0"/>
                  <a:ea typeface="微软雅黑" panose="020B0503020204020204" pitchFamily="34" charset="-122"/>
                  <a:sym typeface="Arial" panose="020B0604020202020204" pitchFamily="34" charset="0"/>
                </a:rPr>
                <a:t>Part Three</a:t>
              </a:r>
              <a:endParaRPr lang="zh-CN" altLang="en-US" sz="1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4" name="基础扎实"/>
          <p:cNvSpPr txBox="1"/>
          <p:nvPr/>
        </p:nvSpPr>
        <p:spPr>
          <a:xfrm>
            <a:off x="3957905" y="3116658"/>
            <a:ext cx="4276190" cy="830997"/>
          </a:xfrm>
          <a:prstGeom prst="rect">
            <a:avLst/>
          </a:prstGeom>
          <a:noFill/>
        </p:spPr>
        <p:txBody>
          <a:bodyPr wrap="square" rtlCol="0">
            <a:spAutoFit/>
          </a:bodyPr>
          <a:lstStyle/>
          <a:p>
            <a:pPr algn="dist">
              <a:defRPr/>
            </a:pPr>
            <a:r>
              <a:rPr lang="zh-CN" altLang="en-US" sz="4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创新点</a:t>
            </a:r>
            <a:endParaRPr lang="en-US" altLang="zh-CN" sz="2800" kern="100" dirty="0">
              <a:solidFill>
                <a:prstClr val="black">
                  <a:lumMod val="65000"/>
                  <a:lumOff val="35000"/>
                </a:prstClr>
              </a:solidFill>
              <a:latin typeface="Arial" panose="020B0604020202020204" pitchFamily="34" charset="0"/>
              <a:ea typeface="微软雅黑" panose="020B0503020204020204" pitchFamily="34" charset="-122"/>
              <a:cs typeface="Microsoft YaHei" charset="-122"/>
              <a:sym typeface="Arial" panose="020B0604020202020204" pitchFamily="34" charset="0"/>
            </a:endParaRPr>
          </a:p>
        </p:txBody>
      </p:sp>
      <p:cxnSp>
        <p:nvCxnSpPr>
          <p:cNvPr id="13" name="点缀线段"/>
          <p:cNvCxnSpPr/>
          <p:nvPr/>
        </p:nvCxnSpPr>
        <p:spPr>
          <a:xfrm>
            <a:off x="5761994" y="4120052"/>
            <a:ext cx="6680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Strong Preparation"/>
          <p:cNvSpPr txBox="1"/>
          <p:nvPr/>
        </p:nvSpPr>
        <p:spPr>
          <a:xfrm>
            <a:off x="4827814" y="4300407"/>
            <a:ext cx="2536371" cy="369332"/>
          </a:xfrm>
          <a:prstGeom prst="rect">
            <a:avLst/>
          </a:prstGeom>
          <a:noFill/>
        </p:spPr>
        <p:txBody>
          <a:bodyPr wrap="square" rtlCol="0">
            <a:spAutoFit/>
          </a:bodyPr>
          <a:lstStyle/>
          <a:p>
            <a:pPr algn="dist" defTabSz="457200"/>
            <a:r>
              <a:rPr lang="en-US" altLang="zh-CN"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Innovation</a:t>
            </a:r>
          </a:p>
        </p:txBody>
      </p:sp>
      <p:sp>
        <p:nvSpPr>
          <p:cNvPr id="17" name="合作QQ： 243001978"/>
          <p:cNvSpPr/>
          <p:nvPr/>
        </p:nvSpPr>
        <p:spPr>
          <a:xfrm>
            <a:off x="9737482" y="6488668"/>
            <a:ext cx="2454518" cy="369332"/>
          </a:xfrm>
          <a:prstGeom prst="rect">
            <a:avLst/>
          </a:prstGeom>
        </p:spPr>
        <p:txBody>
          <a:bodyPr wrap="none">
            <a:spAutoFit/>
          </a:bodyPr>
          <a:lstStyle/>
          <a:p>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合作</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QQ</a:t>
            </a:r>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 </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243001978</a:t>
            </a:r>
            <a:endParaRPr lang="zh-CN" altLang="en-US">
              <a:solidFill>
                <a:srgbClr val="FFFFFF"/>
              </a:solidFill>
            </a:endParaRPr>
          </a:p>
        </p:txBody>
      </p:sp>
    </p:spTree>
    <p:extLst>
      <p:ext uri="{BB962C8B-B14F-4D97-AF65-F5344CB8AC3E}">
        <p14:creationId xmlns:p14="http://schemas.microsoft.com/office/powerpoint/2010/main" val="2207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750"/>
                                        <p:tgtEl>
                                          <p:spTgt spid="16"/>
                                        </p:tgtEl>
                                      </p:cBhvr>
                                    </p:animEffect>
                                  </p:childTnLst>
                                </p:cTn>
                              </p:par>
                              <p:par>
                                <p:cTn id="8" presetID="47" presetClass="entr" presetSubtype="0" fill="hold" nodeType="withEffect">
                                  <p:stCondLst>
                                    <p:cond delay="4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anim calcmode="lin" valueType="num">
                                      <p:cBhvr>
                                        <p:cTn id="11" dur="750" fill="hold"/>
                                        <p:tgtEl>
                                          <p:spTgt spid="10"/>
                                        </p:tgtEl>
                                        <p:attrNameLst>
                                          <p:attrName>ppt_x</p:attrName>
                                        </p:attrNameLst>
                                      </p:cBhvr>
                                      <p:tavLst>
                                        <p:tav tm="0">
                                          <p:val>
                                            <p:strVal val="#ppt_x"/>
                                          </p:val>
                                        </p:tav>
                                        <p:tav tm="100000">
                                          <p:val>
                                            <p:strVal val="#ppt_x"/>
                                          </p:val>
                                        </p:tav>
                                      </p:tavLst>
                                    </p:anim>
                                    <p:anim calcmode="lin" valueType="num">
                                      <p:cBhvr>
                                        <p:cTn id="12" dur="750" fill="hold"/>
                                        <p:tgtEl>
                                          <p:spTgt spid="10"/>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80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750"/>
                                        <p:tgtEl>
                                          <p:spTgt spid="2"/>
                                        </p:tgtEl>
                                      </p:cBhvr>
                                    </p:animEffect>
                                    <p:anim calcmode="lin" valueType="num">
                                      <p:cBhvr>
                                        <p:cTn id="16" dur="750" fill="hold"/>
                                        <p:tgtEl>
                                          <p:spTgt spid="2"/>
                                        </p:tgtEl>
                                        <p:attrNameLst>
                                          <p:attrName>ppt_x</p:attrName>
                                        </p:attrNameLst>
                                      </p:cBhvr>
                                      <p:tavLst>
                                        <p:tav tm="0">
                                          <p:val>
                                            <p:strVal val="#ppt_x"/>
                                          </p:val>
                                        </p:tav>
                                        <p:tav tm="100000">
                                          <p:val>
                                            <p:strVal val="#ppt_x"/>
                                          </p:val>
                                        </p:tav>
                                      </p:tavLst>
                                    </p:anim>
                                    <p:anim calcmode="lin" valueType="num">
                                      <p:cBhvr>
                                        <p:cTn id="17" dur="750" fill="hold"/>
                                        <p:tgtEl>
                                          <p:spTgt spid="2"/>
                                        </p:tgtEl>
                                        <p:attrNameLst>
                                          <p:attrName>ppt_y</p:attrName>
                                        </p:attrNameLst>
                                      </p:cBhvr>
                                      <p:tavLst>
                                        <p:tav tm="0">
                                          <p:val>
                                            <p:strVal val="#ppt_y+.1"/>
                                          </p:val>
                                        </p:tav>
                                        <p:tav tm="100000">
                                          <p:val>
                                            <p:strVal val="#ppt_y"/>
                                          </p:val>
                                        </p:tav>
                                      </p:tavLst>
                                    </p:anim>
                                  </p:childTnLst>
                                </p:cTn>
                              </p:par>
                              <p:par>
                                <p:cTn id="18" presetID="50" presetClass="entr" presetSubtype="0" decel="100000" fill="hold" grpId="0" nodeType="withEffect">
                                  <p:stCondLst>
                                    <p:cond delay="1200"/>
                                  </p:stCondLst>
                                  <p:iterate type="lt">
                                    <p:tmPct val="10000"/>
                                  </p:iterate>
                                  <p:childTnLst>
                                    <p:set>
                                      <p:cBhvr>
                                        <p:cTn id="19" dur="1" fill="hold">
                                          <p:stCondLst>
                                            <p:cond delay="0"/>
                                          </p:stCondLst>
                                        </p:cTn>
                                        <p:tgtEl>
                                          <p:spTgt spid="14"/>
                                        </p:tgtEl>
                                        <p:attrNameLst>
                                          <p:attrName>style.visibility</p:attrName>
                                        </p:attrNameLst>
                                      </p:cBhvr>
                                      <p:to>
                                        <p:strVal val="visible"/>
                                      </p:to>
                                    </p:set>
                                    <p:anim calcmode="lin" valueType="num">
                                      <p:cBhvr>
                                        <p:cTn id="20" dur="750" fill="hold"/>
                                        <p:tgtEl>
                                          <p:spTgt spid="14"/>
                                        </p:tgtEl>
                                        <p:attrNameLst>
                                          <p:attrName>ppt_w</p:attrName>
                                        </p:attrNameLst>
                                      </p:cBhvr>
                                      <p:tavLst>
                                        <p:tav tm="0">
                                          <p:val>
                                            <p:strVal val="#ppt_w+.3"/>
                                          </p:val>
                                        </p:tav>
                                        <p:tav tm="100000">
                                          <p:val>
                                            <p:strVal val="#ppt_w"/>
                                          </p:val>
                                        </p:tav>
                                      </p:tavLst>
                                    </p:anim>
                                    <p:anim calcmode="lin" valueType="num">
                                      <p:cBhvr>
                                        <p:cTn id="21" dur="750" fill="hold"/>
                                        <p:tgtEl>
                                          <p:spTgt spid="14"/>
                                        </p:tgtEl>
                                        <p:attrNameLst>
                                          <p:attrName>ppt_h</p:attrName>
                                        </p:attrNameLst>
                                      </p:cBhvr>
                                      <p:tavLst>
                                        <p:tav tm="0">
                                          <p:val>
                                            <p:strVal val="#ppt_h"/>
                                          </p:val>
                                        </p:tav>
                                        <p:tav tm="100000">
                                          <p:val>
                                            <p:strVal val="#ppt_h"/>
                                          </p:val>
                                        </p:tav>
                                      </p:tavLst>
                                    </p:anim>
                                    <p:animEffect transition="in" filter="fade">
                                      <p:cBhvr>
                                        <p:cTn id="22" dur="750"/>
                                        <p:tgtEl>
                                          <p:spTgt spid="14"/>
                                        </p:tgtEl>
                                      </p:cBhvr>
                                    </p:animEffect>
                                  </p:childTnLst>
                                </p:cTn>
                              </p:par>
                              <p:par>
                                <p:cTn id="23" presetID="16" presetClass="entr" presetSubtype="37" fill="hold" nodeType="withEffect">
                                  <p:stCondLst>
                                    <p:cond delay="1600"/>
                                  </p:stCondLst>
                                  <p:childTnLst>
                                    <p:set>
                                      <p:cBhvr>
                                        <p:cTn id="24" dur="1" fill="hold">
                                          <p:stCondLst>
                                            <p:cond delay="0"/>
                                          </p:stCondLst>
                                        </p:cTn>
                                        <p:tgtEl>
                                          <p:spTgt spid="13"/>
                                        </p:tgtEl>
                                        <p:attrNameLst>
                                          <p:attrName>style.visibility</p:attrName>
                                        </p:attrNameLst>
                                      </p:cBhvr>
                                      <p:to>
                                        <p:strVal val="visible"/>
                                      </p:to>
                                    </p:set>
                                    <p:animEffect transition="in" filter="barn(outVertical)">
                                      <p:cBhvr>
                                        <p:cTn id="25" dur="750"/>
                                        <p:tgtEl>
                                          <p:spTgt spid="13"/>
                                        </p:tgtEl>
                                      </p:cBhvr>
                                    </p:animEffect>
                                  </p:childTnLst>
                                </p:cTn>
                              </p:par>
                              <p:par>
                                <p:cTn id="26" presetID="42" presetClass="entr" presetSubtype="0" fill="hold" grpId="0" nodeType="withEffect">
                                  <p:stCondLst>
                                    <p:cond delay="200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750"/>
                                        <p:tgtEl>
                                          <p:spTgt spid="15"/>
                                        </p:tgtEl>
                                      </p:cBhvr>
                                    </p:animEffect>
                                    <p:anim calcmode="lin" valueType="num">
                                      <p:cBhvr>
                                        <p:cTn id="29" dur="750" fill="hold"/>
                                        <p:tgtEl>
                                          <p:spTgt spid="15"/>
                                        </p:tgtEl>
                                        <p:attrNameLst>
                                          <p:attrName>ppt_x</p:attrName>
                                        </p:attrNameLst>
                                      </p:cBhvr>
                                      <p:tavLst>
                                        <p:tav tm="0">
                                          <p:val>
                                            <p:strVal val="#ppt_x"/>
                                          </p:val>
                                        </p:tav>
                                        <p:tav tm="100000">
                                          <p:val>
                                            <p:strVal val="#ppt_x"/>
                                          </p:val>
                                        </p:tav>
                                      </p:tavLst>
                                    </p:anim>
                                    <p:anim calcmode="lin" valueType="num">
                                      <p:cBhvr>
                                        <p:cTn id="30" dur="75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4"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标题">
            <a:extLst>
              <a:ext uri="{FF2B5EF4-FFF2-40B4-BE49-F238E27FC236}">
                <a16:creationId xmlns:a16="http://schemas.microsoft.com/office/drawing/2014/main" id="{550D1506-2D21-4F2C-A25F-190B324AE8C4}"/>
              </a:ext>
            </a:extLst>
          </p:cNvPr>
          <p:cNvGrpSpPr/>
          <p:nvPr/>
        </p:nvGrpSpPr>
        <p:grpSpPr>
          <a:xfrm>
            <a:off x="440943" y="239588"/>
            <a:ext cx="6297314" cy="667592"/>
            <a:chOff x="440943" y="239588"/>
            <a:chExt cx="6297314" cy="667592"/>
          </a:xfrm>
        </p:grpSpPr>
        <p:cxnSp>
          <p:nvCxnSpPr>
            <p:cNvPr id="3" name="点缀线段">
              <a:extLst>
                <a:ext uri="{FF2B5EF4-FFF2-40B4-BE49-F238E27FC236}">
                  <a16:creationId xmlns:a16="http://schemas.microsoft.com/office/drawing/2014/main" id="{8E96F03D-7F3C-4EF0-B8BC-6C88BD2B6327}"/>
                </a:ext>
              </a:extLst>
            </p:cNvPr>
            <p:cNvCxnSpPr/>
            <p:nvPr/>
          </p:nvCxnSpPr>
          <p:spPr>
            <a:xfrm>
              <a:off x="540367" y="907180"/>
              <a:ext cx="612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基础扎实">
              <a:extLst>
                <a:ext uri="{FF2B5EF4-FFF2-40B4-BE49-F238E27FC236}">
                  <a16:creationId xmlns:a16="http://schemas.microsoft.com/office/drawing/2014/main" id="{B0B5E903-0076-46A1-A95A-DF8413304E88}"/>
                </a:ext>
              </a:extLst>
            </p:cNvPr>
            <p:cNvSpPr txBox="1"/>
            <p:nvPr/>
          </p:nvSpPr>
          <p:spPr>
            <a:xfrm>
              <a:off x="440943" y="239588"/>
              <a:ext cx="6297314" cy="523220"/>
            </a:xfrm>
            <a:prstGeom prst="rect">
              <a:avLst/>
            </a:prstGeom>
            <a:noFill/>
          </p:spPr>
          <p:txBody>
            <a:bodyPr wrap="square" rtlCol="0">
              <a:spAutoFit/>
              <a:scene3d>
                <a:camera prst="orthographicFront"/>
                <a:lightRig rig="threePt" dir="t"/>
              </a:scene3d>
              <a:sp3d contourW="12700"/>
            </a:bodyPr>
            <a:lstStyle/>
            <a:p>
              <a:pPr defTabSz="457200"/>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创新点</a:t>
              </a:r>
            </a:p>
          </p:txBody>
        </p:sp>
      </p:grpSp>
      <p:grpSp>
        <p:nvGrpSpPr>
          <p:cNvPr id="27" name="组合 26">
            <a:extLst>
              <a:ext uri="{FF2B5EF4-FFF2-40B4-BE49-F238E27FC236}">
                <a16:creationId xmlns:a16="http://schemas.microsoft.com/office/drawing/2014/main" id="{94489E68-868D-4C14-B181-16725FB25099}"/>
              </a:ext>
            </a:extLst>
          </p:cNvPr>
          <p:cNvGrpSpPr/>
          <p:nvPr/>
        </p:nvGrpSpPr>
        <p:grpSpPr>
          <a:xfrm>
            <a:off x="1386365" y="1259502"/>
            <a:ext cx="2006475" cy="540000"/>
            <a:chOff x="1380086" y="1497954"/>
            <a:chExt cx="2700001" cy="540000"/>
          </a:xfrm>
        </p:grpSpPr>
        <p:sp>
          <p:nvSpPr>
            <p:cNvPr id="28" name="色块">
              <a:extLst>
                <a:ext uri="{FF2B5EF4-FFF2-40B4-BE49-F238E27FC236}">
                  <a16:creationId xmlns:a16="http://schemas.microsoft.com/office/drawing/2014/main" id="{40FF6FA2-6A6C-46B6-8DD3-39E2F612E3F5}"/>
                </a:ext>
              </a:extLst>
            </p:cNvPr>
            <p:cNvSpPr>
              <a:spLocks noChangeAspect="1"/>
            </p:cNvSpPr>
            <p:nvPr/>
          </p:nvSpPr>
          <p:spPr>
            <a:xfrm>
              <a:off x="1380087" y="1497954"/>
              <a:ext cx="2700000" cy="540000"/>
            </a:xfrm>
            <a:prstGeom prst="rect">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坚持引培并重">
              <a:extLst>
                <a:ext uri="{FF2B5EF4-FFF2-40B4-BE49-F238E27FC236}">
                  <a16:creationId xmlns:a16="http://schemas.microsoft.com/office/drawing/2014/main" id="{4375F93D-0840-4B9E-9B88-51DF8912CE19}"/>
                </a:ext>
              </a:extLst>
            </p:cNvPr>
            <p:cNvSpPr txBox="1"/>
            <p:nvPr/>
          </p:nvSpPr>
          <p:spPr>
            <a:xfrm>
              <a:off x="1380086" y="1537630"/>
              <a:ext cx="2482582" cy="461665"/>
            </a:xfrm>
            <a:prstGeom prst="rect">
              <a:avLst/>
            </a:prstGeom>
            <a:noFill/>
          </p:spPr>
          <p:txBody>
            <a:bodyPr wrap="square" rtlCol="0">
              <a:spAutoFit/>
              <a:scene3d>
                <a:camera prst="orthographicFront"/>
                <a:lightRig rig="threePt" dir="t"/>
              </a:scene3d>
              <a:sp3d contourW="12700"/>
            </a:bodyPr>
            <a:lstStyle/>
            <a:p>
              <a:pPr defTabSz="457200"/>
              <a:r>
                <a:rPr lang="zh-CN" altLang="en-US" sz="2400" b="1" dirty="0">
                  <a:solidFill>
                    <a:schemeClr val="accent1">
                      <a:lumMod val="75000"/>
                    </a:schemeClr>
                  </a:solidFill>
                </a:rPr>
                <a:t>项目创新点</a:t>
              </a:r>
              <a:endParaRPr lang="zh-CN" altLang="zh-CN" sz="2000" dirty="0">
                <a:solidFill>
                  <a:schemeClr val="accent1">
                    <a:lumMod val="75000"/>
                  </a:schemeClr>
                </a:solidFill>
              </a:endParaRPr>
            </a:p>
          </p:txBody>
        </p:sp>
      </p:grpSp>
      <p:grpSp>
        <p:nvGrpSpPr>
          <p:cNvPr id="30" name="组合 29">
            <a:extLst>
              <a:ext uri="{FF2B5EF4-FFF2-40B4-BE49-F238E27FC236}">
                <a16:creationId xmlns:a16="http://schemas.microsoft.com/office/drawing/2014/main" id="{DCC27A02-5E52-4813-8994-CDDCE59CE78E}"/>
              </a:ext>
            </a:extLst>
          </p:cNvPr>
          <p:cNvGrpSpPr/>
          <p:nvPr/>
        </p:nvGrpSpPr>
        <p:grpSpPr>
          <a:xfrm>
            <a:off x="846367" y="1259502"/>
            <a:ext cx="540000" cy="540000"/>
            <a:chOff x="840087" y="1497954"/>
            <a:chExt cx="540000" cy="540000"/>
          </a:xfrm>
        </p:grpSpPr>
        <p:sp>
          <p:nvSpPr>
            <p:cNvPr id="31" name="色块">
              <a:extLst>
                <a:ext uri="{FF2B5EF4-FFF2-40B4-BE49-F238E27FC236}">
                  <a16:creationId xmlns:a16="http://schemas.microsoft.com/office/drawing/2014/main" id="{B37317C8-68E6-4BD7-BB92-A60B75488FFC}"/>
                </a:ext>
              </a:extLst>
            </p:cNvPr>
            <p:cNvSpPr>
              <a:spLocks noChangeAspect="1"/>
            </p:cNvSpPr>
            <p:nvPr/>
          </p:nvSpPr>
          <p:spPr>
            <a:xfrm>
              <a:off x="840087" y="1497954"/>
              <a:ext cx="540000" cy="540000"/>
            </a:xfrm>
            <a:prstGeom prst="rect">
              <a:avLst/>
            </a:prstGeom>
            <a:solidFill>
              <a:schemeClr val="accent1"/>
            </a:solidFill>
            <a:ln>
              <a:solidFill>
                <a:schemeClr val="accent1"/>
              </a:solidFill>
            </a:ln>
            <a:effectLst>
              <a:outerShdw blurRad="1905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书5">
              <a:extLst>
                <a:ext uri="{FF2B5EF4-FFF2-40B4-BE49-F238E27FC236}">
                  <a16:creationId xmlns:a16="http://schemas.microsoft.com/office/drawing/2014/main" id="{07435017-D40E-4E12-99AC-111816564F42}"/>
                </a:ext>
              </a:extLst>
            </p:cNvPr>
            <p:cNvSpPr>
              <a:spLocks noChangeAspect="1"/>
            </p:cNvSpPr>
            <p:nvPr/>
          </p:nvSpPr>
          <p:spPr bwMode="auto">
            <a:xfrm>
              <a:off x="948604" y="1617071"/>
              <a:ext cx="322967" cy="301767"/>
            </a:xfrm>
            <a:custGeom>
              <a:avLst/>
              <a:gdLst>
                <a:gd name="connsiteX0" fmla="*/ 294332 w 581408"/>
                <a:gd name="connsiteY0" fmla="*/ 328286 h 543245"/>
                <a:gd name="connsiteX1" fmla="*/ 287155 w 581408"/>
                <a:gd name="connsiteY1" fmla="*/ 338319 h 543245"/>
                <a:gd name="connsiteX2" fmla="*/ 268495 w 581408"/>
                <a:gd name="connsiteY2" fmla="*/ 411414 h 543245"/>
                <a:gd name="connsiteX3" fmla="*/ 290026 w 581408"/>
                <a:gd name="connsiteY3" fmla="*/ 427180 h 543245"/>
                <a:gd name="connsiteX4" fmla="*/ 357489 w 581408"/>
                <a:gd name="connsiteY4" fmla="*/ 388482 h 543245"/>
                <a:gd name="connsiteX5" fmla="*/ 363230 w 581408"/>
                <a:gd name="connsiteY5" fmla="*/ 381316 h 543245"/>
                <a:gd name="connsiteX6" fmla="*/ 325910 w 581408"/>
                <a:gd name="connsiteY6" fmla="*/ 387049 h 543245"/>
                <a:gd name="connsiteX7" fmla="*/ 325910 w 581408"/>
                <a:gd name="connsiteY7" fmla="*/ 356951 h 543245"/>
                <a:gd name="connsiteX8" fmla="*/ 298638 w 581408"/>
                <a:gd name="connsiteY8" fmla="*/ 368417 h 543245"/>
                <a:gd name="connsiteX9" fmla="*/ 498156 w 581408"/>
                <a:gd name="connsiteY9" fmla="*/ 57402 h 543245"/>
                <a:gd name="connsiteX10" fmla="*/ 479496 w 581408"/>
                <a:gd name="connsiteY10" fmla="*/ 84634 h 543245"/>
                <a:gd name="connsiteX11" fmla="*/ 534040 w 581408"/>
                <a:gd name="connsiteY11" fmla="*/ 123331 h 543245"/>
                <a:gd name="connsiteX12" fmla="*/ 552700 w 581408"/>
                <a:gd name="connsiteY12" fmla="*/ 96100 h 543245"/>
                <a:gd name="connsiteX13" fmla="*/ 493850 w 581408"/>
                <a:gd name="connsiteY13" fmla="*/ 28737 h 543245"/>
                <a:gd name="connsiteX14" fmla="*/ 581408 w 581408"/>
                <a:gd name="connsiteY14" fmla="*/ 90367 h 543245"/>
                <a:gd name="connsiteX15" fmla="*/ 528299 w 581408"/>
                <a:gd name="connsiteY15" fmla="*/ 164896 h 543245"/>
                <a:gd name="connsiteX16" fmla="*/ 363230 w 581408"/>
                <a:gd name="connsiteY16" fmla="*/ 397082 h 543245"/>
                <a:gd name="connsiteX17" fmla="*/ 245529 w 581408"/>
                <a:gd name="connsiteY17" fmla="*/ 463011 h 543245"/>
                <a:gd name="connsiteX18" fmla="*/ 278543 w 581408"/>
                <a:gd name="connsiteY18" fmla="*/ 334019 h 543245"/>
                <a:gd name="connsiteX19" fmla="*/ 400550 w 581408"/>
                <a:gd name="connsiteY19" fmla="*/ 160596 h 543245"/>
                <a:gd name="connsiteX20" fmla="*/ 440741 w 581408"/>
                <a:gd name="connsiteY20" fmla="*/ 103266 h 543245"/>
                <a:gd name="connsiteX21" fmla="*/ 0 w 581408"/>
                <a:gd name="connsiteY21" fmla="*/ 0 h 543245"/>
                <a:gd name="connsiteX22" fmla="*/ 399045 w 581408"/>
                <a:gd name="connsiteY22" fmla="*/ 0 h 543245"/>
                <a:gd name="connsiteX23" fmla="*/ 399045 w 581408"/>
                <a:gd name="connsiteY23" fmla="*/ 24367 h 543245"/>
                <a:gd name="connsiteX24" fmla="*/ 24402 w 581408"/>
                <a:gd name="connsiteY24" fmla="*/ 24367 h 543245"/>
                <a:gd name="connsiteX25" fmla="*/ 24402 w 581408"/>
                <a:gd name="connsiteY25" fmla="*/ 31534 h 543245"/>
                <a:gd name="connsiteX26" fmla="*/ 386126 w 581408"/>
                <a:gd name="connsiteY26" fmla="*/ 31534 h 543245"/>
                <a:gd name="connsiteX27" fmla="*/ 386126 w 581408"/>
                <a:gd name="connsiteY27" fmla="*/ 34401 h 543245"/>
                <a:gd name="connsiteX28" fmla="*/ 24402 w 581408"/>
                <a:gd name="connsiteY28" fmla="*/ 34401 h 543245"/>
                <a:gd name="connsiteX29" fmla="*/ 24402 w 581408"/>
                <a:gd name="connsiteY29" fmla="*/ 41568 h 543245"/>
                <a:gd name="connsiteX30" fmla="*/ 387561 w 581408"/>
                <a:gd name="connsiteY30" fmla="*/ 41568 h 543245"/>
                <a:gd name="connsiteX31" fmla="*/ 387561 w 581408"/>
                <a:gd name="connsiteY31" fmla="*/ 44434 h 543245"/>
                <a:gd name="connsiteX32" fmla="*/ 24402 w 581408"/>
                <a:gd name="connsiteY32" fmla="*/ 44434 h 543245"/>
                <a:gd name="connsiteX33" fmla="*/ 24402 w 581408"/>
                <a:gd name="connsiteY33" fmla="*/ 53035 h 543245"/>
                <a:gd name="connsiteX34" fmla="*/ 387561 w 581408"/>
                <a:gd name="connsiteY34" fmla="*/ 53035 h 543245"/>
                <a:gd name="connsiteX35" fmla="*/ 387561 w 581408"/>
                <a:gd name="connsiteY35" fmla="*/ 57335 h 543245"/>
                <a:gd name="connsiteX36" fmla="*/ 24402 w 581408"/>
                <a:gd name="connsiteY36" fmla="*/ 57335 h 543245"/>
                <a:gd name="connsiteX37" fmla="*/ 24402 w 581408"/>
                <a:gd name="connsiteY37" fmla="*/ 64502 h 543245"/>
                <a:gd name="connsiteX38" fmla="*/ 387561 w 581408"/>
                <a:gd name="connsiteY38" fmla="*/ 64502 h 543245"/>
                <a:gd name="connsiteX39" fmla="*/ 387561 w 581408"/>
                <a:gd name="connsiteY39" fmla="*/ 67368 h 543245"/>
                <a:gd name="connsiteX40" fmla="*/ 24402 w 581408"/>
                <a:gd name="connsiteY40" fmla="*/ 67368 h 543245"/>
                <a:gd name="connsiteX41" fmla="*/ 24402 w 581408"/>
                <a:gd name="connsiteY41" fmla="*/ 74535 h 543245"/>
                <a:gd name="connsiteX42" fmla="*/ 387561 w 581408"/>
                <a:gd name="connsiteY42" fmla="*/ 74535 h 543245"/>
                <a:gd name="connsiteX43" fmla="*/ 387561 w 581408"/>
                <a:gd name="connsiteY43" fmla="*/ 77402 h 543245"/>
                <a:gd name="connsiteX44" fmla="*/ 24402 w 581408"/>
                <a:gd name="connsiteY44" fmla="*/ 77402 h 543245"/>
                <a:gd name="connsiteX45" fmla="*/ 24402 w 581408"/>
                <a:gd name="connsiteY45" fmla="*/ 84569 h 543245"/>
                <a:gd name="connsiteX46" fmla="*/ 400480 w 581408"/>
                <a:gd name="connsiteY46" fmla="*/ 84569 h 543245"/>
                <a:gd name="connsiteX47" fmla="*/ 400480 w 581408"/>
                <a:gd name="connsiteY47" fmla="*/ 139036 h 543245"/>
                <a:gd name="connsiteX48" fmla="*/ 268422 w 581408"/>
                <a:gd name="connsiteY48" fmla="*/ 326807 h 543245"/>
                <a:gd name="connsiteX49" fmla="*/ 266987 w 581408"/>
                <a:gd name="connsiteY49" fmla="*/ 328241 h 543245"/>
                <a:gd name="connsiteX50" fmla="*/ 265551 w 581408"/>
                <a:gd name="connsiteY50" fmla="*/ 331107 h 543245"/>
                <a:gd name="connsiteX51" fmla="*/ 233972 w 581408"/>
                <a:gd name="connsiteY51" fmla="*/ 460110 h 543245"/>
                <a:gd name="connsiteX52" fmla="*/ 226795 w 581408"/>
                <a:gd name="connsiteY52" fmla="*/ 488777 h 543245"/>
                <a:gd name="connsiteX53" fmla="*/ 252633 w 581408"/>
                <a:gd name="connsiteY53" fmla="*/ 474444 h 543245"/>
                <a:gd name="connsiteX54" fmla="*/ 370336 w 581408"/>
                <a:gd name="connsiteY54" fmla="*/ 407076 h 543245"/>
                <a:gd name="connsiteX55" fmla="*/ 371772 w 581408"/>
                <a:gd name="connsiteY55" fmla="*/ 405642 h 543245"/>
                <a:gd name="connsiteX56" fmla="*/ 374643 w 581408"/>
                <a:gd name="connsiteY56" fmla="*/ 404209 h 543245"/>
                <a:gd name="connsiteX57" fmla="*/ 400480 w 581408"/>
                <a:gd name="connsiteY57" fmla="*/ 365508 h 543245"/>
                <a:gd name="connsiteX58" fmla="*/ 400480 w 581408"/>
                <a:gd name="connsiteY58" fmla="*/ 543245 h 543245"/>
                <a:gd name="connsiteX59" fmla="*/ 0 w 581408"/>
                <a:gd name="connsiteY59" fmla="*/ 543245 h 543245"/>
                <a:gd name="connsiteX60" fmla="*/ 0 w 581408"/>
                <a:gd name="connsiteY60" fmla="*/ 84569 h 54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81408" h="543245">
                  <a:moveTo>
                    <a:pt x="294332" y="328286"/>
                  </a:moveTo>
                  <a:lnTo>
                    <a:pt x="287155" y="338319"/>
                  </a:lnTo>
                  <a:lnTo>
                    <a:pt x="268495" y="411414"/>
                  </a:lnTo>
                  <a:lnTo>
                    <a:pt x="290026" y="427180"/>
                  </a:lnTo>
                  <a:lnTo>
                    <a:pt x="357489" y="388482"/>
                  </a:lnTo>
                  <a:lnTo>
                    <a:pt x="363230" y="381316"/>
                  </a:lnTo>
                  <a:lnTo>
                    <a:pt x="325910" y="387049"/>
                  </a:lnTo>
                  <a:lnTo>
                    <a:pt x="325910" y="356951"/>
                  </a:lnTo>
                  <a:lnTo>
                    <a:pt x="298638" y="368417"/>
                  </a:lnTo>
                  <a:close/>
                  <a:moveTo>
                    <a:pt x="498156" y="57402"/>
                  </a:moveTo>
                  <a:lnTo>
                    <a:pt x="479496" y="84634"/>
                  </a:lnTo>
                  <a:lnTo>
                    <a:pt x="534040" y="123331"/>
                  </a:lnTo>
                  <a:lnTo>
                    <a:pt x="552700" y="96100"/>
                  </a:lnTo>
                  <a:close/>
                  <a:moveTo>
                    <a:pt x="493850" y="28737"/>
                  </a:moveTo>
                  <a:lnTo>
                    <a:pt x="581408" y="90367"/>
                  </a:lnTo>
                  <a:lnTo>
                    <a:pt x="528299" y="164896"/>
                  </a:lnTo>
                  <a:lnTo>
                    <a:pt x="363230" y="397082"/>
                  </a:lnTo>
                  <a:lnTo>
                    <a:pt x="245529" y="463011"/>
                  </a:lnTo>
                  <a:lnTo>
                    <a:pt x="278543" y="334019"/>
                  </a:lnTo>
                  <a:lnTo>
                    <a:pt x="400550" y="160596"/>
                  </a:lnTo>
                  <a:lnTo>
                    <a:pt x="440741" y="103266"/>
                  </a:lnTo>
                  <a:close/>
                  <a:moveTo>
                    <a:pt x="0" y="0"/>
                  </a:moveTo>
                  <a:lnTo>
                    <a:pt x="399045" y="0"/>
                  </a:lnTo>
                  <a:lnTo>
                    <a:pt x="399045" y="24367"/>
                  </a:lnTo>
                  <a:lnTo>
                    <a:pt x="24402" y="24367"/>
                  </a:lnTo>
                  <a:lnTo>
                    <a:pt x="24402" y="31534"/>
                  </a:lnTo>
                  <a:lnTo>
                    <a:pt x="386126" y="31534"/>
                  </a:lnTo>
                  <a:lnTo>
                    <a:pt x="386126" y="34401"/>
                  </a:lnTo>
                  <a:lnTo>
                    <a:pt x="24402" y="34401"/>
                  </a:lnTo>
                  <a:lnTo>
                    <a:pt x="24402" y="41568"/>
                  </a:lnTo>
                  <a:lnTo>
                    <a:pt x="387561" y="41568"/>
                  </a:lnTo>
                  <a:lnTo>
                    <a:pt x="387561" y="44434"/>
                  </a:lnTo>
                  <a:lnTo>
                    <a:pt x="24402" y="44434"/>
                  </a:lnTo>
                  <a:lnTo>
                    <a:pt x="24402" y="53035"/>
                  </a:lnTo>
                  <a:lnTo>
                    <a:pt x="387561" y="53035"/>
                  </a:lnTo>
                  <a:lnTo>
                    <a:pt x="387561" y="57335"/>
                  </a:lnTo>
                  <a:lnTo>
                    <a:pt x="24402" y="57335"/>
                  </a:lnTo>
                  <a:lnTo>
                    <a:pt x="24402" y="64502"/>
                  </a:lnTo>
                  <a:lnTo>
                    <a:pt x="387561" y="64502"/>
                  </a:lnTo>
                  <a:lnTo>
                    <a:pt x="387561" y="67368"/>
                  </a:lnTo>
                  <a:lnTo>
                    <a:pt x="24402" y="67368"/>
                  </a:lnTo>
                  <a:lnTo>
                    <a:pt x="24402" y="74535"/>
                  </a:lnTo>
                  <a:lnTo>
                    <a:pt x="387561" y="74535"/>
                  </a:lnTo>
                  <a:lnTo>
                    <a:pt x="387561" y="77402"/>
                  </a:lnTo>
                  <a:lnTo>
                    <a:pt x="24402" y="77402"/>
                  </a:lnTo>
                  <a:lnTo>
                    <a:pt x="24402" y="84569"/>
                  </a:lnTo>
                  <a:lnTo>
                    <a:pt x="400480" y="84569"/>
                  </a:lnTo>
                  <a:lnTo>
                    <a:pt x="400480" y="139036"/>
                  </a:lnTo>
                  <a:lnTo>
                    <a:pt x="268422" y="326807"/>
                  </a:lnTo>
                  <a:lnTo>
                    <a:pt x="266987" y="328241"/>
                  </a:lnTo>
                  <a:lnTo>
                    <a:pt x="265551" y="331107"/>
                  </a:lnTo>
                  <a:lnTo>
                    <a:pt x="233972" y="460110"/>
                  </a:lnTo>
                  <a:lnTo>
                    <a:pt x="226795" y="488777"/>
                  </a:lnTo>
                  <a:lnTo>
                    <a:pt x="252633" y="474444"/>
                  </a:lnTo>
                  <a:lnTo>
                    <a:pt x="370336" y="407076"/>
                  </a:lnTo>
                  <a:lnTo>
                    <a:pt x="371772" y="405642"/>
                  </a:lnTo>
                  <a:lnTo>
                    <a:pt x="374643" y="404209"/>
                  </a:lnTo>
                  <a:lnTo>
                    <a:pt x="400480" y="365508"/>
                  </a:lnTo>
                  <a:lnTo>
                    <a:pt x="400480" y="543245"/>
                  </a:lnTo>
                  <a:lnTo>
                    <a:pt x="0" y="543245"/>
                  </a:lnTo>
                  <a:lnTo>
                    <a:pt x="0" y="84569"/>
                  </a:lnTo>
                  <a:close/>
                </a:path>
              </a:pathLst>
            </a:custGeom>
            <a:solidFill>
              <a:schemeClr val="bg1"/>
            </a:solidFill>
            <a:ln>
              <a:noFill/>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6" name="文本框 5">
            <a:extLst>
              <a:ext uri="{FF2B5EF4-FFF2-40B4-BE49-F238E27FC236}">
                <a16:creationId xmlns:a16="http://schemas.microsoft.com/office/drawing/2014/main" id="{D54615B5-24DF-487B-89FA-CEBBCD5C241A}"/>
              </a:ext>
            </a:extLst>
          </p:cNvPr>
          <p:cNvSpPr txBox="1"/>
          <p:nvPr/>
        </p:nvSpPr>
        <p:spPr>
          <a:xfrm>
            <a:off x="954883" y="2296196"/>
            <a:ext cx="10061459" cy="2554545"/>
          </a:xfrm>
          <a:prstGeom prst="rect">
            <a:avLst/>
          </a:prstGeom>
          <a:noFill/>
        </p:spPr>
        <p:txBody>
          <a:bodyPr wrap="square" rtlCol="0">
            <a:spAutoFit/>
          </a:bodyPr>
          <a:lstStyle/>
          <a:p>
            <a:pPr marL="342900" indent="-342900">
              <a:buAutoNum type="arabicPeriod"/>
            </a:pPr>
            <a:r>
              <a:rPr lang="zh-CN" altLang="en-US" sz="3200" dirty="0">
                <a:solidFill>
                  <a:schemeClr val="accent1">
                    <a:lumMod val="50000"/>
                  </a:schemeClr>
                </a:solidFill>
                <a:latin typeface="+mn-ea"/>
              </a:rPr>
              <a:t>先创性的研究了溶液的气体状态对于超声化学制备光电化学传感器的影响。所研究的气体状态包括气泡数量与气体种类两方面。</a:t>
            </a:r>
            <a:endParaRPr lang="en-US" altLang="zh-CN" sz="3200" dirty="0">
              <a:solidFill>
                <a:schemeClr val="accent1">
                  <a:lumMod val="50000"/>
                </a:schemeClr>
              </a:solidFill>
              <a:latin typeface="+mn-ea"/>
            </a:endParaRPr>
          </a:p>
          <a:p>
            <a:pPr marL="342900" indent="-342900">
              <a:buAutoNum type="arabicPeriod"/>
            </a:pPr>
            <a:r>
              <a:rPr lang="zh-CN" altLang="en-US" sz="3200" dirty="0">
                <a:solidFill>
                  <a:schemeClr val="accent1">
                    <a:lumMod val="50000"/>
                  </a:schemeClr>
                </a:solidFill>
                <a:latin typeface="+mn-ea"/>
              </a:rPr>
              <a:t>通过实验研究，建立“超声参数</a:t>
            </a:r>
            <a:r>
              <a:rPr lang="en-US" altLang="zh-CN" sz="3200" dirty="0">
                <a:solidFill>
                  <a:schemeClr val="accent1">
                    <a:lumMod val="50000"/>
                  </a:schemeClr>
                </a:solidFill>
                <a:latin typeface="+mn-ea"/>
              </a:rPr>
              <a:t>-</a:t>
            </a:r>
            <a:r>
              <a:rPr lang="zh-CN" altLang="en-US" sz="3200" dirty="0">
                <a:solidFill>
                  <a:schemeClr val="accent1">
                    <a:lumMod val="50000"/>
                  </a:schemeClr>
                </a:solidFill>
                <a:latin typeface="+mn-ea"/>
              </a:rPr>
              <a:t>空化效应</a:t>
            </a:r>
            <a:r>
              <a:rPr lang="en-US" altLang="zh-CN" sz="3200" dirty="0">
                <a:solidFill>
                  <a:schemeClr val="accent1">
                    <a:lumMod val="50000"/>
                  </a:schemeClr>
                </a:solidFill>
                <a:latin typeface="+mn-ea"/>
              </a:rPr>
              <a:t>-</a:t>
            </a:r>
            <a:r>
              <a:rPr lang="zh-CN" altLang="en-US" sz="3200" dirty="0">
                <a:solidFill>
                  <a:schemeClr val="accent1">
                    <a:lumMod val="50000"/>
                  </a:schemeClr>
                </a:solidFill>
                <a:latin typeface="+mn-ea"/>
              </a:rPr>
              <a:t>材料结构</a:t>
            </a:r>
            <a:r>
              <a:rPr lang="en-US" altLang="zh-CN" sz="3200" dirty="0">
                <a:solidFill>
                  <a:schemeClr val="accent1">
                    <a:lumMod val="50000"/>
                  </a:schemeClr>
                </a:solidFill>
                <a:latin typeface="+mn-ea"/>
              </a:rPr>
              <a:t>-</a:t>
            </a:r>
            <a:r>
              <a:rPr lang="zh-CN" altLang="en-US" sz="3200" dirty="0">
                <a:solidFill>
                  <a:schemeClr val="accent1">
                    <a:lumMod val="50000"/>
                  </a:schemeClr>
                </a:solidFill>
                <a:latin typeface="+mn-ea"/>
              </a:rPr>
              <a:t>传感器性能”的内在联系</a:t>
            </a:r>
          </a:p>
        </p:txBody>
      </p:sp>
    </p:spTree>
    <p:extLst>
      <p:ext uri="{BB962C8B-B14F-4D97-AF65-F5344CB8AC3E}">
        <p14:creationId xmlns:p14="http://schemas.microsoft.com/office/powerpoint/2010/main" val="3469883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校徽打底"/>
          <p:cNvSpPr/>
          <p:nvPr/>
        </p:nvSpPr>
        <p:spPr>
          <a:xfrm>
            <a:off x="2594996" y="-126023"/>
            <a:ext cx="7002008" cy="7002008"/>
          </a:xfrm>
          <a:prstGeom prst="rect">
            <a:avLst/>
          </a:prstGeom>
          <a:blipFill dpi="0" rotWithShape="1">
            <a:blip r:embed="rId3">
              <a:alphaModFix amt="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0" name="校徽组合"/>
          <p:cNvGrpSpPr/>
          <p:nvPr/>
        </p:nvGrpSpPr>
        <p:grpSpPr>
          <a:xfrm>
            <a:off x="5286947" y="0"/>
            <a:ext cx="1618106" cy="1427058"/>
            <a:chOff x="5015984" y="467571"/>
            <a:chExt cx="2160032" cy="1905000"/>
          </a:xfrm>
        </p:grpSpPr>
        <p:sp>
          <p:nvSpPr>
            <p:cNvPr id="11" name="五边形"/>
            <p:cNvSpPr/>
            <p:nvPr/>
          </p:nvSpPr>
          <p:spPr>
            <a:xfrm rot="5400000">
              <a:off x="5143500" y="340055"/>
              <a:ext cx="1905000" cy="2160032"/>
            </a:xfrm>
            <a:prstGeom prst="homePlate">
              <a:avLst>
                <a:gd name="adj" fmla="val 32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2" name="校徽"/>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384164" y="584656"/>
              <a:ext cx="1423672" cy="1421486"/>
            </a:xfrm>
            <a:prstGeom prst="rect">
              <a:avLst/>
            </a:prstGeom>
          </p:spPr>
        </p:pic>
      </p:grpSp>
      <p:grpSp>
        <p:nvGrpSpPr>
          <p:cNvPr id="2" name="组合 1"/>
          <p:cNvGrpSpPr/>
          <p:nvPr/>
        </p:nvGrpSpPr>
        <p:grpSpPr>
          <a:xfrm>
            <a:off x="5276850" y="2196220"/>
            <a:ext cx="1638300" cy="390979"/>
            <a:chOff x="5276850" y="2196220"/>
            <a:chExt cx="1638300" cy="390979"/>
          </a:xfrm>
        </p:grpSpPr>
        <p:sp>
          <p:nvSpPr>
            <p:cNvPr id="21" name="打底圆角矩形"/>
            <p:cNvSpPr/>
            <p:nvPr/>
          </p:nvSpPr>
          <p:spPr>
            <a:xfrm>
              <a:off x="5276850" y="2196220"/>
              <a:ext cx="1638300" cy="390979"/>
            </a:xfrm>
            <a:prstGeom prst="roundRect">
              <a:avLst>
                <a:gd name="adj" fmla="val 50000"/>
              </a:avLst>
            </a:prstGeom>
            <a:no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 name="Part One"/>
            <p:cNvSpPr txBox="1"/>
            <p:nvPr/>
          </p:nvSpPr>
          <p:spPr>
            <a:xfrm>
              <a:off x="5385531" y="2222432"/>
              <a:ext cx="1420938" cy="338554"/>
            </a:xfrm>
            <a:prstGeom prst="rect">
              <a:avLst/>
            </a:prstGeom>
            <a:noFill/>
          </p:spPr>
          <p:txBody>
            <a:bodyPr wrap="square" rtlCol="0">
              <a:spAutoFit/>
            </a:bodyPr>
            <a:lstStyle/>
            <a:p>
              <a:pPr algn="dist" defTabSz="457200"/>
              <a:r>
                <a:rPr lang="en-US" altLang="zh-CN" sz="1600" dirty="0">
                  <a:latin typeface="Arial" panose="020B0604020202020204" pitchFamily="34" charset="0"/>
                  <a:ea typeface="微软雅黑" panose="020B0503020204020204" pitchFamily="34" charset="-122"/>
                  <a:sym typeface="Arial" panose="020B0604020202020204" pitchFamily="34" charset="0"/>
                </a:rPr>
                <a:t>Part Three</a:t>
              </a:r>
              <a:endParaRPr lang="zh-CN" altLang="en-US" sz="1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4" name="基础扎实"/>
          <p:cNvSpPr txBox="1"/>
          <p:nvPr/>
        </p:nvSpPr>
        <p:spPr>
          <a:xfrm>
            <a:off x="3091542" y="3112046"/>
            <a:ext cx="6008914" cy="830997"/>
          </a:xfrm>
          <a:prstGeom prst="rect">
            <a:avLst/>
          </a:prstGeom>
          <a:noFill/>
        </p:spPr>
        <p:txBody>
          <a:bodyPr wrap="square" rtlCol="0">
            <a:spAutoFit/>
          </a:bodyPr>
          <a:lstStyle/>
          <a:p>
            <a:pPr algn="dist">
              <a:defRPr/>
            </a:pPr>
            <a:r>
              <a:rPr lang="zh-CN" altLang="en-US" sz="4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已有基础与经费预算</a:t>
            </a:r>
            <a:endParaRPr lang="en-US" altLang="zh-CN" sz="2800" kern="100" dirty="0">
              <a:solidFill>
                <a:prstClr val="black">
                  <a:lumMod val="65000"/>
                  <a:lumOff val="35000"/>
                </a:prstClr>
              </a:solidFill>
              <a:latin typeface="Arial" panose="020B0604020202020204" pitchFamily="34" charset="0"/>
              <a:ea typeface="微软雅黑" panose="020B0503020204020204" pitchFamily="34" charset="-122"/>
              <a:cs typeface="Microsoft YaHei" charset="-122"/>
              <a:sym typeface="Arial" panose="020B0604020202020204" pitchFamily="34" charset="0"/>
            </a:endParaRPr>
          </a:p>
        </p:txBody>
      </p:sp>
      <p:cxnSp>
        <p:nvCxnSpPr>
          <p:cNvPr id="13" name="点缀线段"/>
          <p:cNvCxnSpPr/>
          <p:nvPr/>
        </p:nvCxnSpPr>
        <p:spPr>
          <a:xfrm>
            <a:off x="5761994" y="4120052"/>
            <a:ext cx="6680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合作QQ： 243001978"/>
          <p:cNvSpPr/>
          <p:nvPr/>
        </p:nvSpPr>
        <p:spPr>
          <a:xfrm>
            <a:off x="9737482" y="6488668"/>
            <a:ext cx="2454518" cy="369332"/>
          </a:xfrm>
          <a:prstGeom prst="rect">
            <a:avLst/>
          </a:prstGeom>
        </p:spPr>
        <p:txBody>
          <a:bodyPr wrap="none">
            <a:spAutoFit/>
          </a:bodyPr>
          <a:lstStyle/>
          <a:p>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合作</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QQ</a:t>
            </a:r>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 </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243001978</a:t>
            </a:r>
            <a:endParaRPr lang="zh-CN" altLang="en-US">
              <a:solidFill>
                <a:srgbClr val="FFFFFF"/>
              </a:solidFill>
            </a:endParaRPr>
          </a:p>
        </p:txBody>
      </p:sp>
    </p:spTree>
    <p:extLst>
      <p:ext uri="{BB962C8B-B14F-4D97-AF65-F5344CB8AC3E}">
        <p14:creationId xmlns:p14="http://schemas.microsoft.com/office/powerpoint/2010/main" val="415701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750"/>
                                        <p:tgtEl>
                                          <p:spTgt spid="16"/>
                                        </p:tgtEl>
                                      </p:cBhvr>
                                    </p:animEffect>
                                  </p:childTnLst>
                                </p:cTn>
                              </p:par>
                              <p:par>
                                <p:cTn id="8" presetID="47" presetClass="entr" presetSubtype="0" fill="hold" nodeType="withEffect">
                                  <p:stCondLst>
                                    <p:cond delay="4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anim calcmode="lin" valueType="num">
                                      <p:cBhvr>
                                        <p:cTn id="11" dur="750" fill="hold"/>
                                        <p:tgtEl>
                                          <p:spTgt spid="10"/>
                                        </p:tgtEl>
                                        <p:attrNameLst>
                                          <p:attrName>ppt_x</p:attrName>
                                        </p:attrNameLst>
                                      </p:cBhvr>
                                      <p:tavLst>
                                        <p:tav tm="0">
                                          <p:val>
                                            <p:strVal val="#ppt_x"/>
                                          </p:val>
                                        </p:tav>
                                        <p:tav tm="100000">
                                          <p:val>
                                            <p:strVal val="#ppt_x"/>
                                          </p:val>
                                        </p:tav>
                                      </p:tavLst>
                                    </p:anim>
                                    <p:anim calcmode="lin" valueType="num">
                                      <p:cBhvr>
                                        <p:cTn id="12" dur="750" fill="hold"/>
                                        <p:tgtEl>
                                          <p:spTgt spid="10"/>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80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750"/>
                                        <p:tgtEl>
                                          <p:spTgt spid="2"/>
                                        </p:tgtEl>
                                      </p:cBhvr>
                                    </p:animEffect>
                                    <p:anim calcmode="lin" valueType="num">
                                      <p:cBhvr>
                                        <p:cTn id="16" dur="750" fill="hold"/>
                                        <p:tgtEl>
                                          <p:spTgt spid="2"/>
                                        </p:tgtEl>
                                        <p:attrNameLst>
                                          <p:attrName>ppt_x</p:attrName>
                                        </p:attrNameLst>
                                      </p:cBhvr>
                                      <p:tavLst>
                                        <p:tav tm="0">
                                          <p:val>
                                            <p:strVal val="#ppt_x"/>
                                          </p:val>
                                        </p:tav>
                                        <p:tav tm="100000">
                                          <p:val>
                                            <p:strVal val="#ppt_x"/>
                                          </p:val>
                                        </p:tav>
                                      </p:tavLst>
                                    </p:anim>
                                    <p:anim calcmode="lin" valueType="num">
                                      <p:cBhvr>
                                        <p:cTn id="17" dur="750" fill="hold"/>
                                        <p:tgtEl>
                                          <p:spTgt spid="2"/>
                                        </p:tgtEl>
                                        <p:attrNameLst>
                                          <p:attrName>ppt_y</p:attrName>
                                        </p:attrNameLst>
                                      </p:cBhvr>
                                      <p:tavLst>
                                        <p:tav tm="0">
                                          <p:val>
                                            <p:strVal val="#ppt_y+.1"/>
                                          </p:val>
                                        </p:tav>
                                        <p:tav tm="100000">
                                          <p:val>
                                            <p:strVal val="#ppt_y"/>
                                          </p:val>
                                        </p:tav>
                                      </p:tavLst>
                                    </p:anim>
                                  </p:childTnLst>
                                </p:cTn>
                              </p:par>
                              <p:par>
                                <p:cTn id="18" presetID="50" presetClass="entr" presetSubtype="0" decel="100000" fill="hold" grpId="0" nodeType="withEffect">
                                  <p:stCondLst>
                                    <p:cond delay="1200"/>
                                  </p:stCondLst>
                                  <p:iterate type="lt">
                                    <p:tmPct val="10000"/>
                                  </p:iterate>
                                  <p:childTnLst>
                                    <p:set>
                                      <p:cBhvr>
                                        <p:cTn id="19" dur="1" fill="hold">
                                          <p:stCondLst>
                                            <p:cond delay="0"/>
                                          </p:stCondLst>
                                        </p:cTn>
                                        <p:tgtEl>
                                          <p:spTgt spid="14"/>
                                        </p:tgtEl>
                                        <p:attrNameLst>
                                          <p:attrName>style.visibility</p:attrName>
                                        </p:attrNameLst>
                                      </p:cBhvr>
                                      <p:to>
                                        <p:strVal val="visible"/>
                                      </p:to>
                                    </p:set>
                                    <p:anim calcmode="lin" valueType="num">
                                      <p:cBhvr>
                                        <p:cTn id="20" dur="750" fill="hold"/>
                                        <p:tgtEl>
                                          <p:spTgt spid="14"/>
                                        </p:tgtEl>
                                        <p:attrNameLst>
                                          <p:attrName>ppt_w</p:attrName>
                                        </p:attrNameLst>
                                      </p:cBhvr>
                                      <p:tavLst>
                                        <p:tav tm="0">
                                          <p:val>
                                            <p:strVal val="#ppt_w+.3"/>
                                          </p:val>
                                        </p:tav>
                                        <p:tav tm="100000">
                                          <p:val>
                                            <p:strVal val="#ppt_w"/>
                                          </p:val>
                                        </p:tav>
                                      </p:tavLst>
                                    </p:anim>
                                    <p:anim calcmode="lin" valueType="num">
                                      <p:cBhvr>
                                        <p:cTn id="21" dur="750" fill="hold"/>
                                        <p:tgtEl>
                                          <p:spTgt spid="14"/>
                                        </p:tgtEl>
                                        <p:attrNameLst>
                                          <p:attrName>ppt_h</p:attrName>
                                        </p:attrNameLst>
                                      </p:cBhvr>
                                      <p:tavLst>
                                        <p:tav tm="0">
                                          <p:val>
                                            <p:strVal val="#ppt_h"/>
                                          </p:val>
                                        </p:tav>
                                        <p:tav tm="100000">
                                          <p:val>
                                            <p:strVal val="#ppt_h"/>
                                          </p:val>
                                        </p:tav>
                                      </p:tavLst>
                                    </p:anim>
                                    <p:animEffect transition="in" filter="fade">
                                      <p:cBhvr>
                                        <p:cTn id="22" dur="750"/>
                                        <p:tgtEl>
                                          <p:spTgt spid="14"/>
                                        </p:tgtEl>
                                      </p:cBhvr>
                                    </p:animEffect>
                                  </p:childTnLst>
                                </p:cTn>
                              </p:par>
                              <p:par>
                                <p:cTn id="23" presetID="16" presetClass="entr" presetSubtype="37" fill="hold" nodeType="withEffect">
                                  <p:stCondLst>
                                    <p:cond delay="1600"/>
                                  </p:stCondLst>
                                  <p:childTnLst>
                                    <p:set>
                                      <p:cBhvr>
                                        <p:cTn id="24" dur="1" fill="hold">
                                          <p:stCondLst>
                                            <p:cond delay="0"/>
                                          </p:stCondLst>
                                        </p:cTn>
                                        <p:tgtEl>
                                          <p:spTgt spid="13"/>
                                        </p:tgtEl>
                                        <p:attrNameLst>
                                          <p:attrName>style.visibility</p:attrName>
                                        </p:attrNameLst>
                                      </p:cBhvr>
                                      <p:to>
                                        <p:strVal val="visible"/>
                                      </p:to>
                                    </p:set>
                                    <p:animEffect transition="in" filter="barn(outVertical)">
                                      <p:cBhvr>
                                        <p:cTn id="25"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标题">
            <a:extLst>
              <a:ext uri="{FF2B5EF4-FFF2-40B4-BE49-F238E27FC236}">
                <a16:creationId xmlns:a16="http://schemas.microsoft.com/office/drawing/2014/main" id="{550D1506-2D21-4F2C-A25F-190B324AE8C4}"/>
              </a:ext>
            </a:extLst>
          </p:cNvPr>
          <p:cNvGrpSpPr/>
          <p:nvPr/>
        </p:nvGrpSpPr>
        <p:grpSpPr>
          <a:xfrm>
            <a:off x="440943" y="239588"/>
            <a:ext cx="6297314" cy="667592"/>
            <a:chOff x="440943" y="239588"/>
            <a:chExt cx="6297314" cy="667592"/>
          </a:xfrm>
        </p:grpSpPr>
        <p:cxnSp>
          <p:nvCxnSpPr>
            <p:cNvPr id="3" name="点缀线段">
              <a:extLst>
                <a:ext uri="{FF2B5EF4-FFF2-40B4-BE49-F238E27FC236}">
                  <a16:creationId xmlns:a16="http://schemas.microsoft.com/office/drawing/2014/main" id="{8E96F03D-7F3C-4EF0-B8BC-6C88BD2B6327}"/>
                </a:ext>
              </a:extLst>
            </p:cNvPr>
            <p:cNvCxnSpPr/>
            <p:nvPr/>
          </p:nvCxnSpPr>
          <p:spPr>
            <a:xfrm>
              <a:off x="540367" y="907180"/>
              <a:ext cx="612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基础扎实">
              <a:extLst>
                <a:ext uri="{FF2B5EF4-FFF2-40B4-BE49-F238E27FC236}">
                  <a16:creationId xmlns:a16="http://schemas.microsoft.com/office/drawing/2014/main" id="{B0B5E903-0076-46A1-A95A-DF8413304E88}"/>
                </a:ext>
              </a:extLst>
            </p:cNvPr>
            <p:cNvSpPr txBox="1"/>
            <p:nvPr/>
          </p:nvSpPr>
          <p:spPr>
            <a:xfrm>
              <a:off x="440943" y="239588"/>
              <a:ext cx="6297314" cy="523220"/>
            </a:xfrm>
            <a:prstGeom prst="rect">
              <a:avLst/>
            </a:prstGeom>
            <a:noFill/>
          </p:spPr>
          <p:txBody>
            <a:bodyPr wrap="square" rtlCol="0">
              <a:spAutoFit/>
              <a:scene3d>
                <a:camera prst="orthographicFront"/>
                <a:lightRig rig="threePt" dir="t"/>
              </a:scene3d>
              <a:sp3d contourW="12700"/>
            </a:bodyPr>
            <a:lstStyle/>
            <a:p>
              <a:pPr defTabSz="457200"/>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已有基础</a:t>
              </a:r>
            </a:p>
          </p:txBody>
        </p:sp>
      </p:grpSp>
      <p:sp>
        <p:nvSpPr>
          <p:cNvPr id="6" name="文本框 5">
            <a:extLst>
              <a:ext uri="{FF2B5EF4-FFF2-40B4-BE49-F238E27FC236}">
                <a16:creationId xmlns:a16="http://schemas.microsoft.com/office/drawing/2014/main" id="{D54615B5-24DF-487B-89FA-CEBBCD5C241A}"/>
              </a:ext>
            </a:extLst>
          </p:cNvPr>
          <p:cNvSpPr txBox="1"/>
          <p:nvPr/>
        </p:nvSpPr>
        <p:spPr>
          <a:xfrm>
            <a:off x="540367" y="1311371"/>
            <a:ext cx="10061459" cy="4647426"/>
          </a:xfrm>
          <a:prstGeom prst="rect">
            <a:avLst/>
          </a:prstGeom>
          <a:noFill/>
        </p:spPr>
        <p:txBody>
          <a:bodyPr wrap="square" rtlCol="0">
            <a:spAutoFit/>
          </a:bodyPr>
          <a:lstStyle/>
          <a:p>
            <a:r>
              <a:rPr lang="en-US" altLang="zh-CN" sz="2000" dirty="0"/>
              <a:t> </a:t>
            </a:r>
            <a:endParaRPr lang="zh-CN" altLang="zh-CN" sz="2000" dirty="0"/>
          </a:p>
          <a:p>
            <a:r>
              <a:rPr lang="en-US" altLang="zh-CN" sz="2400" dirty="0">
                <a:solidFill>
                  <a:schemeClr val="accent1">
                    <a:lumMod val="75000"/>
                  </a:schemeClr>
                </a:solidFill>
              </a:rPr>
              <a:t>(1)</a:t>
            </a:r>
            <a:r>
              <a:rPr lang="zh-CN" altLang="zh-CN" sz="2400" dirty="0">
                <a:solidFill>
                  <a:schemeClr val="accent1">
                    <a:lumMod val="75000"/>
                  </a:schemeClr>
                </a:solidFill>
              </a:rPr>
              <a:t>材料制备方面：</a:t>
            </a:r>
          </a:p>
          <a:p>
            <a:r>
              <a:rPr lang="zh-CN" altLang="zh-CN" sz="2000" dirty="0">
                <a:solidFill>
                  <a:schemeClr val="accent1">
                    <a:lumMod val="75000"/>
                  </a:schemeClr>
                </a:solidFill>
              </a:rPr>
              <a:t>美国 </a:t>
            </a:r>
            <a:r>
              <a:rPr lang="en-US" altLang="zh-CN" sz="2000" dirty="0">
                <a:solidFill>
                  <a:schemeClr val="accent1">
                    <a:lumMod val="75000"/>
                  </a:schemeClr>
                </a:solidFill>
              </a:rPr>
              <a:t>Sonics </a:t>
            </a:r>
            <a:r>
              <a:rPr lang="zh-CN" altLang="zh-CN" sz="2000" dirty="0">
                <a:solidFill>
                  <a:schemeClr val="accent1">
                    <a:lumMod val="75000"/>
                  </a:schemeClr>
                </a:solidFill>
              </a:rPr>
              <a:t>超声波发生器 </a:t>
            </a:r>
            <a:r>
              <a:rPr lang="en-US" altLang="zh-CN" sz="2000" dirty="0">
                <a:solidFill>
                  <a:schemeClr val="accent1">
                    <a:lumMod val="75000"/>
                  </a:schemeClr>
                </a:solidFill>
              </a:rPr>
              <a:t>VCX-1600</a:t>
            </a:r>
            <a:r>
              <a:rPr lang="zh-CN" altLang="en-US" sz="2000" dirty="0">
                <a:solidFill>
                  <a:schemeClr val="accent1">
                    <a:lumMod val="75000"/>
                  </a:schemeClr>
                </a:solidFill>
              </a:rPr>
              <a:t>；</a:t>
            </a:r>
            <a:r>
              <a:rPr lang="zh-CN" altLang="zh-CN" sz="2000" dirty="0">
                <a:solidFill>
                  <a:schemeClr val="accent1">
                    <a:lumMod val="75000"/>
                  </a:schemeClr>
                </a:solidFill>
              </a:rPr>
              <a:t>微波水热仪</a:t>
            </a:r>
            <a:r>
              <a:rPr lang="zh-CN" altLang="en-US" sz="2000" dirty="0">
                <a:solidFill>
                  <a:schemeClr val="accent1">
                    <a:lumMod val="75000"/>
                  </a:schemeClr>
                </a:solidFill>
              </a:rPr>
              <a:t>；</a:t>
            </a:r>
            <a:r>
              <a:rPr lang="zh-CN" altLang="zh-CN" sz="2000" dirty="0">
                <a:solidFill>
                  <a:schemeClr val="accent1">
                    <a:lumMod val="75000"/>
                  </a:schemeClr>
                </a:solidFill>
              </a:rPr>
              <a:t>湿化学反应系统</a:t>
            </a:r>
            <a:r>
              <a:rPr lang="zh-CN" altLang="en-US" sz="2000" dirty="0">
                <a:solidFill>
                  <a:schemeClr val="accent1">
                    <a:lumMod val="75000"/>
                  </a:schemeClr>
                </a:solidFill>
              </a:rPr>
              <a:t>；</a:t>
            </a:r>
            <a:r>
              <a:rPr lang="zh-CN" altLang="zh-CN" sz="2000" dirty="0">
                <a:solidFill>
                  <a:schemeClr val="accent1">
                    <a:lumMod val="75000"/>
                  </a:schemeClr>
                </a:solidFill>
              </a:rPr>
              <a:t>真空</a:t>
            </a:r>
            <a:r>
              <a:rPr lang="en-US" altLang="zh-CN" sz="2000" dirty="0">
                <a:solidFill>
                  <a:schemeClr val="accent1">
                    <a:lumMod val="75000"/>
                  </a:schemeClr>
                </a:solidFill>
              </a:rPr>
              <a:t>/</a:t>
            </a:r>
            <a:r>
              <a:rPr lang="zh-CN" altLang="zh-CN" sz="2000" dirty="0">
                <a:solidFill>
                  <a:schemeClr val="accent1">
                    <a:lumMod val="75000"/>
                  </a:schemeClr>
                </a:solidFill>
              </a:rPr>
              <a:t>气氛箱式炉和双温区管式炉（</a:t>
            </a:r>
            <a:r>
              <a:rPr lang="en-US" altLang="zh-CN" sz="2000" dirty="0">
                <a:solidFill>
                  <a:schemeClr val="accent1">
                    <a:lumMod val="75000"/>
                  </a:schemeClr>
                </a:solidFill>
              </a:rPr>
              <a:t>1600</a:t>
            </a:r>
            <a:r>
              <a:rPr lang="zh-CN" altLang="zh-CN" sz="2000" dirty="0">
                <a:solidFill>
                  <a:schemeClr val="accent1">
                    <a:lumMod val="75000"/>
                  </a:schemeClr>
                </a:solidFill>
              </a:rPr>
              <a:t>℃）</a:t>
            </a:r>
            <a:r>
              <a:rPr lang="zh-CN" altLang="en-US" sz="2000" dirty="0">
                <a:solidFill>
                  <a:schemeClr val="accent1">
                    <a:lumMod val="75000"/>
                  </a:schemeClr>
                </a:solidFill>
              </a:rPr>
              <a:t>；</a:t>
            </a:r>
            <a:r>
              <a:rPr lang="zh-CN" altLang="zh-CN" sz="2000" dirty="0">
                <a:solidFill>
                  <a:schemeClr val="accent1">
                    <a:lumMod val="75000"/>
                  </a:schemeClr>
                </a:solidFill>
              </a:rPr>
              <a:t>电极蒸镀和溅射系统（含</a:t>
            </a:r>
            <a:r>
              <a:rPr lang="en-US" altLang="zh-CN" sz="2000" dirty="0">
                <a:solidFill>
                  <a:schemeClr val="accent1">
                    <a:lumMod val="75000"/>
                  </a:schemeClr>
                </a:solidFill>
              </a:rPr>
              <a:t>Pt</a:t>
            </a:r>
            <a:r>
              <a:rPr lang="zh-CN" altLang="zh-CN" sz="2000" dirty="0">
                <a:solidFill>
                  <a:schemeClr val="accent1">
                    <a:lumMod val="75000"/>
                  </a:schemeClr>
                </a:solidFill>
              </a:rPr>
              <a:t>、</a:t>
            </a:r>
            <a:r>
              <a:rPr lang="en-US" altLang="zh-CN" sz="2000" dirty="0">
                <a:solidFill>
                  <a:schemeClr val="accent1">
                    <a:lumMod val="75000"/>
                  </a:schemeClr>
                </a:solidFill>
              </a:rPr>
              <a:t>Au</a:t>
            </a:r>
            <a:r>
              <a:rPr lang="zh-CN" altLang="zh-CN" sz="2000" dirty="0">
                <a:solidFill>
                  <a:schemeClr val="accent1">
                    <a:lumMod val="75000"/>
                  </a:schemeClr>
                </a:solidFill>
              </a:rPr>
              <a:t>以及</a:t>
            </a:r>
            <a:r>
              <a:rPr lang="en-US" altLang="zh-CN" sz="2000" dirty="0">
                <a:solidFill>
                  <a:schemeClr val="accent1">
                    <a:lumMod val="75000"/>
                  </a:schemeClr>
                </a:solidFill>
              </a:rPr>
              <a:t>Ag</a:t>
            </a:r>
            <a:r>
              <a:rPr lang="zh-CN" altLang="zh-CN" sz="2000" dirty="0">
                <a:solidFill>
                  <a:schemeClr val="accent1">
                    <a:lumMod val="75000"/>
                  </a:schemeClr>
                </a:solidFill>
              </a:rPr>
              <a:t>等多种电极材料）</a:t>
            </a:r>
            <a:endParaRPr lang="en-US" altLang="zh-CN" sz="2000" dirty="0">
              <a:solidFill>
                <a:schemeClr val="accent1">
                  <a:lumMod val="75000"/>
                </a:schemeClr>
              </a:solidFill>
            </a:endParaRPr>
          </a:p>
          <a:p>
            <a:endParaRPr lang="zh-CN" altLang="zh-CN" sz="2000" dirty="0">
              <a:solidFill>
                <a:schemeClr val="accent1">
                  <a:lumMod val="75000"/>
                </a:schemeClr>
              </a:solidFill>
            </a:endParaRPr>
          </a:p>
          <a:p>
            <a:r>
              <a:rPr lang="en-US" altLang="zh-CN" sz="2000" dirty="0">
                <a:solidFill>
                  <a:schemeClr val="accent1">
                    <a:lumMod val="75000"/>
                  </a:schemeClr>
                </a:solidFill>
              </a:rPr>
              <a:t>(2)</a:t>
            </a:r>
            <a:r>
              <a:rPr lang="zh-CN" altLang="zh-CN" sz="2400" dirty="0">
                <a:solidFill>
                  <a:schemeClr val="accent1">
                    <a:lumMod val="75000"/>
                  </a:schemeClr>
                </a:solidFill>
              </a:rPr>
              <a:t>物性分析方面</a:t>
            </a:r>
            <a:r>
              <a:rPr lang="zh-CN" altLang="en-US" sz="2000" dirty="0">
                <a:solidFill>
                  <a:schemeClr val="accent1">
                    <a:lumMod val="75000"/>
                  </a:schemeClr>
                </a:solidFill>
              </a:rPr>
              <a:t>，</a:t>
            </a:r>
            <a:r>
              <a:rPr lang="zh-CN" altLang="zh-CN" sz="2400" dirty="0">
                <a:solidFill>
                  <a:schemeClr val="accent1">
                    <a:lumMod val="75000"/>
                  </a:schemeClr>
                </a:solidFill>
              </a:rPr>
              <a:t>可以测试样品的晶体结构、表面形貌、薄膜厚度等。拥有的仪器主要有：</a:t>
            </a:r>
          </a:p>
          <a:p>
            <a:r>
              <a:rPr lang="zh-CN" altLang="zh-CN" sz="2000" dirty="0">
                <a:solidFill>
                  <a:schemeClr val="accent1">
                    <a:lumMod val="75000"/>
                  </a:schemeClr>
                </a:solidFill>
              </a:rPr>
              <a:t>高分辨率可变温 </a:t>
            </a:r>
            <a:r>
              <a:rPr lang="en-US" altLang="zh-CN" sz="2000" dirty="0">
                <a:solidFill>
                  <a:schemeClr val="accent1">
                    <a:lumMod val="75000"/>
                  </a:schemeClr>
                </a:solidFill>
              </a:rPr>
              <a:t>X </a:t>
            </a:r>
            <a:r>
              <a:rPr lang="zh-CN" altLang="zh-CN" sz="2000" dirty="0">
                <a:solidFill>
                  <a:schemeClr val="accent1">
                    <a:lumMod val="75000"/>
                  </a:schemeClr>
                </a:solidFill>
              </a:rPr>
              <a:t>射线衍射仪</a:t>
            </a:r>
            <a:r>
              <a:rPr lang="zh-CN" altLang="en-US" sz="2000" dirty="0">
                <a:solidFill>
                  <a:schemeClr val="accent1">
                    <a:lumMod val="75000"/>
                  </a:schemeClr>
                </a:solidFill>
              </a:rPr>
              <a:t>；</a:t>
            </a:r>
            <a:r>
              <a:rPr lang="zh-CN" altLang="zh-CN" sz="2000" dirty="0">
                <a:solidFill>
                  <a:schemeClr val="accent1">
                    <a:lumMod val="75000"/>
                  </a:schemeClr>
                </a:solidFill>
              </a:rPr>
              <a:t>光谱椭偏仪（</a:t>
            </a:r>
            <a:r>
              <a:rPr lang="en-US" altLang="zh-CN" sz="2000" dirty="0">
                <a:solidFill>
                  <a:schemeClr val="accent1">
                    <a:lumMod val="75000"/>
                  </a:schemeClr>
                </a:solidFill>
              </a:rPr>
              <a:t>SpecEI-2000-VIS) </a:t>
            </a:r>
            <a:r>
              <a:rPr lang="zh-CN" altLang="zh-CN" sz="2000" dirty="0">
                <a:solidFill>
                  <a:schemeClr val="accent1">
                    <a:lumMod val="75000"/>
                  </a:schemeClr>
                </a:solidFill>
              </a:rPr>
              <a:t>薄膜厚度折射率测量</a:t>
            </a:r>
            <a:r>
              <a:rPr lang="zh-CN" altLang="en-US" sz="2000" dirty="0">
                <a:solidFill>
                  <a:schemeClr val="accent1">
                    <a:lumMod val="75000"/>
                  </a:schemeClr>
                </a:solidFill>
              </a:rPr>
              <a:t>；</a:t>
            </a:r>
            <a:r>
              <a:rPr lang="zh-CN" altLang="zh-CN" sz="2000" dirty="0">
                <a:solidFill>
                  <a:schemeClr val="accent1">
                    <a:lumMod val="75000"/>
                  </a:schemeClr>
                </a:solidFill>
              </a:rPr>
              <a:t>多功能原子力显微镜（</a:t>
            </a:r>
            <a:r>
              <a:rPr lang="en-US" altLang="zh-CN" sz="2000" dirty="0">
                <a:solidFill>
                  <a:schemeClr val="accent1">
                    <a:lumMod val="75000"/>
                  </a:schemeClr>
                </a:solidFill>
              </a:rPr>
              <a:t>MFP-3D-SA</a:t>
            </a:r>
            <a:r>
              <a:rPr lang="zh-CN" altLang="zh-CN" sz="2000" dirty="0">
                <a:solidFill>
                  <a:schemeClr val="accent1">
                    <a:lumMod val="75000"/>
                  </a:schemeClr>
                </a:solidFill>
              </a:rPr>
              <a:t>）</a:t>
            </a:r>
            <a:endParaRPr lang="en-US" altLang="zh-CN" sz="2000" dirty="0">
              <a:solidFill>
                <a:schemeClr val="accent1">
                  <a:lumMod val="75000"/>
                </a:schemeClr>
              </a:solidFill>
            </a:endParaRPr>
          </a:p>
          <a:p>
            <a:endParaRPr lang="en-US" altLang="zh-CN" sz="2000" dirty="0">
              <a:solidFill>
                <a:schemeClr val="accent1">
                  <a:lumMod val="75000"/>
                </a:schemeClr>
              </a:solidFill>
            </a:endParaRPr>
          </a:p>
          <a:p>
            <a:r>
              <a:rPr lang="en-US" altLang="zh-CN" sz="2000" dirty="0">
                <a:solidFill>
                  <a:schemeClr val="accent1">
                    <a:lumMod val="75000"/>
                  </a:schemeClr>
                </a:solidFill>
              </a:rPr>
              <a:t>(3)</a:t>
            </a:r>
            <a:r>
              <a:rPr lang="zh-CN" altLang="zh-CN" sz="2400" dirty="0">
                <a:solidFill>
                  <a:schemeClr val="accent1">
                    <a:lumMod val="75000"/>
                  </a:schemeClr>
                </a:solidFill>
              </a:rPr>
              <a:t>物理性质综合测试方面</a:t>
            </a:r>
            <a:r>
              <a:rPr lang="zh-CN" altLang="zh-CN" sz="2000" dirty="0">
                <a:solidFill>
                  <a:schemeClr val="accent1">
                    <a:lumMod val="75000"/>
                  </a:schemeClr>
                </a:solidFill>
              </a:rPr>
              <a:t>：</a:t>
            </a:r>
            <a:endParaRPr lang="en-US" altLang="zh-CN" sz="2000" dirty="0">
              <a:solidFill>
                <a:schemeClr val="accent1">
                  <a:lumMod val="75000"/>
                </a:schemeClr>
              </a:solidFill>
            </a:endParaRPr>
          </a:p>
          <a:p>
            <a:r>
              <a:rPr lang="zh-CN" altLang="zh-CN" sz="2000" dirty="0">
                <a:solidFill>
                  <a:schemeClr val="accent1">
                    <a:lumMod val="75000"/>
                  </a:schemeClr>
                </a:solidFill>
              </a:rPr>
              <a:t>光电化学测量系统，包含电化学工作站、</a:t>
            </a:r>
            <a:r>
              <a:rPr lang="en-US" altLang="zh-CN" sz="2000" dirty="0">
                <a:solidFill>
                  <a:schemeClr val="accent1">
                    <a:lumMod val="75000"/>
                  </a:schemeClr>
                </a:solidFill>
              </a:rPr>
              <a:t>Keithley 6517B</a:t>
            </a:r>
            <a:r>
              <a:rPr lang="zh-CN" altLang="zh-CN" sz="2000" dirty="0">
                <a:solidFill>
                  <a:schemeClr val="accent1">
                    <a:lumMod val="75000"/>
                  </a:schemeClr>
                </a:solidFill>
              </a:rPr>
              <a:t>，</a:t>
            </a:r>
            <a:r>
              <a:rPr lang="en-US" altLang="zh-CN" sz="2000" dirty="0">
                <a:solidFill>
                  <a:schemeClr val="accent1">
                    <a:lumMod val="75000"/>
                  </a:schemeClr>
                </a:solidFill>
              </a:rPr>
              <a:t>6487</a:t>
            </a:r>
            <a:r>
              <a:rPr lang="zh-CN" altLang="zh-CN" sz="2000" dirty="0">
                <a:solidFill>
                  <a:schemeClr val="accent1">
                    <a:lumMod val="75000"/>
                  </a:schemeClr>
                </a:solidFill>
              </a:rPr>
              <a:t>，</a:t>
            </a:r>
            <a:r>
              <a:rPr lang="en-US" altLang="zh-CN" sz="2000" dirty="0">
                <a:solidFill>
                  <a:schemeClr val="accent1">
                    <a:lumMod val="75000"/>
                  </a:schemeClr>
                </a:solidFill>
              </a:rPr>
              <a:t>2400 </a:t>
            </a:r>
            <a:r>
              <a:rPr lang="zh-CN" altLang="zh-CN" sz="2000" dirty="0">
                <a:solidFill>
                  <a:schemeClr val="accent1">
                    <a:lumMod val="75000"/>
                  </a:schemeClr>
                </a:solidFill>
              </a:rPr>
              <a:t>精密电表、</a:t>
            </a:r>
            <a:r>
              <a:rPr lang="en-US" altLang="zh-CN" sz="2000" dirty="0">
                <a:solidFill>
                  <a:schemeClr val="accent1">
                    <a:lumMod val="75000"/>
                  </a:schemeClr>
                </a:solidFill>
              </a:rPr>
              <a:t>Newport</a:t>
            </a:r>
            <a:r>
              <a:rPr lang="zh-CN" altLang="zh-CN" sz="2000" dirty="0">
                <a:solidFill>
                  <a:schemeClr val="accent1">
                    <a:lumMod val="75000"/>
                  </a:schemeClr>
                </a:solidFill>
              </a:rPr>
              <a:t>白光光源以及单色仪、半导体激光器（波长为</a:t>
            </a:r>
            <a:r>
              <a:rPr lang="en-US" altLang="zh-CN" sz="2000" dirty="0">
                <a:solidFill>
                  <a:schemeClr val="accent1">
                    <a:lumMod val="75000"/>
                  </a:schemeClr>
                </a:solidFill>
              </a:rPr>
              <a:t>632.8</a:t>
            </a:r>
            <a:r>
              <a:rPr lang="zh-CN" altLang="zh-CN" sz="2000" dirty="0">
                <a:solidFill>
                  <a:schemeClr val="accent1">
                    <a:lumMod val="75000"/>
                  </a:schemeClr>
                </a:solidFill>
              </a:rPr>
              <a:t>、</a:t>
            </a:r>
            <a:r>
              <a:rPr lang="en-US" altLang="zh-CN" sz="2000" dirty="0">
                <a:solidFill>
                  <a:schemeClr val="accent1">
                    <a:lumMod val="75000"/>
                  </a:schemeClr>
                </a:solidFill>
              </a:rPr>
              <a:t>532</a:t>
            </a:r>
            <a:r>
              <a:rPr lang="zh-CN" altLang="zh-CN" sz="2000" dirty="0">
                <a:solidFill>
                  <a:schemeClr val="accent1">
                    <a:lumMod val="75000"/>
                  </a:schemeClr>
                </a:solidFill>
              </a:rPr>
              <a:t>、</a:t>
            </a:r>
            <a:r>
              <a:rPr lang="en-US" altLang="zh-CN" sz="2000" dirty="0">
                <a:solidFill>
                  <a:schemeClr val="accent1">
                    <a:lumMod val="75000"/>
                  </a:schemeClr>
                </a:solidFill>
              </a:rPr>
              <a:t>473</a:t>
            </a:r>
            <a:r>
              <a:rPr lang="zh-CN" altLang="zh-CN" sz="2000" dirty="0">
                <a:solidFill>
                  <a:schemeClr val="accent1">
                    <a:lumMod val="75000"/>
                  </a:schemeClr>
                </a:solidFill>
              </a:rPr>
              <a:t>、</a:t>
            </a:r>
            <a:r>
              <a:rPr lang="en-US" altLang="zh-CN" sz="2000" dirty="0">
                <a:solidFill>
                  <a:schemeClr val="accent1">
                    <a:lumMod val="75000"/>
                  </a:schemeClr>
                </a:solidFill>
              </a:rPr>
              <a:t>405nm </a:t>
            </a:r>
            <a:r>
              <a:rPr lang="zh-CN" altLang="zh-CN" sz="2000" dirty="0">
                <a:solidFill>
                  <a:schemeClr val="accent1">
                    <a:lumMod val="75000"/>
                  </a:schemeClr>
                </a:solidFill>
              </a:rPr>
              <a:t>等）</a:t>
            </a:r>
            <a:r>
              <a:rPr lang="zh-CN" altLang="en-US" sz="2000" dirty="0">
                <a:solidFill>
                  <a:schemeClr val="accent1">
                    <a:lumMod val="75000"/>
                  </a:schemeClr>
                </a:solidFill>
              </a:rPr>
              <a:t>；</a:t>
            </a:r>
            <a:r>
              <a:rPr lang="zh-CN" altLang="zh-CN" sz="2000" dirty="0">
                <a:solidFill>
                  <a:schemeClr val="accent1">
                    <a:lumMod val="75000"/>
                  </a:schemeClr>
                </a:solidFill>
              </a:rPr>
              <a:t> </a:t>
            </a:r>
            <a:r>
              <a:rPr lang="en-US" altLang="zh-CN" sz="2000" dirty="0">
                <a:solidFill>
                  <a:schemeClr val="accent1">
                    <a:lumMod val="75000"/>
                  </a:schemeClr>
                </a:solidFill>
              </a:rPr>
              <a:t>Cryogenic</a:t>
            </a:r>
            <a:r>
              <a:rPr lang="zh-CN" altLang="zh-CN" sz="2000" dirty="0">
                <a:solidFill>
                  <a:schemeClr val="accent1">
                    <a:lumMod val="75000"/>
                  </a:schemeClr>
                </a:solidFill>
              </a:rPr>
              <a:t>变温物性测量系统</a:t>
            </a:r>
            <a:r>
              <a:rPr lang="en-US" altLang="zh-CN" sz="2000" dirty="0">
                <a:solidFill>
                  <a:schemeClr val="accent1">
                    <a:lumMod val="75000"/>
                  </a:schemeClr>
                </a:solidFill>
              </a:rPr>
              <a:t>CFMS-14T</a:t>
            </a:r>
            <a:r>
              <a:rPr lang="zh-CN" altLang="en-US" sz="2000" dirty="0">
                <a:solidFill>
                  <a:schemeClr val="accent1">
                    <a:lumMod val="75000"/>
                  </a:schemeClr>
                </a:solidFill>
              </a:rPr>
              <a:t>；</a:t>
            </a:r>
            <a:r>
              <a:rPr lang="en-US" altLang="zh-CN" sz="2000" dirty="0">
                <a:solidFill>
                  <a:schemeClr val="accent1">
                    <a:lumMod val="75000"/>
                  </a:schemeClr>
                </a:solidFill>
              </a:rPr>
              <a:t>Tek 500M</a:t>
            </a:r>
            <a:r>
              <a:rPr lang="zh-CN" altLang="zh-CN" sz="2000" dirty="0">
                <a:solidFill>
                  <a:schemeClr val="accent1">
                    <a:lumMod val="75000"/>
                  </a:schemeClr>
                </a:solidFill>
              </a:rPr>
              <a:t>示波器</a:t>
            </a:r>
            <a:r>
              <a:rPr lang="zh-CN" altLang="en-US" sz="2000" dirty="0">
                <a:solidFill>
                  <a:schemeClr val="accent1">
                    <a:lumMod val="75000"/>
                  </a:schemeClr>
                </a:solidFill>
              </a:rPr>
              <a:t>；</a:t>
            </a:r>
            <a:r>
              <a:rPr lang="en-US" altLang="zh-CN" sz="2000" dirty="0">
                <a:solidFill>
                  <a:schemeClr val="accent1">
                    <a:lumMod val="75000"/>
                  </a:schemeClr>
                </a:solidFill>
              </a:rPr>
              <a:t>Lakeshore 7307</a:t>
            </a:r>
            <a:r>
              <a:rPr lang="zh-CN" altLang="zh-CN" sz="2000" dirty="0">
                <a:solidFill>
                  <a:schemeClr val="accent1">
                    <a:lumMod val="75000"/>
                  </a:schemeClr>
                </a:solidFill>
              </a:rPr>
              <a:t>振动样品磁强计</a:t>
            </a:r>
          </a:p>
        </p:txBody>
      </p:sp>
    </p:spTree>
    <p:extLst>
      <p:ext uri="{BB962C8B-B14F-4D97-AF65-F5344CB8AC3E}">
        <p14:creationId xmlns:p14="http://schemas.microsoft.com/office/powerpoint/2010/main" val="2307127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标题">
            <a:extLst>
              <a:ext uri="{FF2B5EF4-FFF2-40B4-BE49-F238E27FC236}">
                <a16:creationId xmlns:a16="http://schemas.microsoft.com/office/drawing/2014/main" id="{550D1506-2D21-4F2C-A25F-190B324AE8C4}"/>
              </a:ext>
            </a:extLst>
          </p:cNvPr>
          <p:cNvGrpSpPr/>
          <p:nvPr/>
        </p:nvGrpSpPr>
        <p:grpSpPr>
          <a:xfrm>
            <a:off x="440943" y="239588"/>
            <a:ext cx="6297314" cy="667592"/>
            <a:chOff x="440943" y="239588"/>
            <a:chExt cx="6297314" cy="667592"/>
          </a:xfrm>
        </p:grpSpPr>
        <p:cxnSp>
          <p:nvCxnSpPr>
            <p:cNvPr id="3" name="点缀线段">
              <a:extLst>
                <a:ext uri="{FF2B5EF4-FFF2-40B4-BE49-F238E27FC236}">
                  <a16:creationId xmlns:a16="http://schemas.microsoft.com/office/drawing/2014/main" id="{8E96F03D-7F3C-4EF0-B8BC-6C88BD2B6327}"/>
                </a:ext>
              </a:extLst>
            </p:cNvPr>
            <p:cNvCxnSpPr/>
            <p:nvPr/>
          </p:nvCxnSpPr>
          <p:spPr>
            <a:xfrm>
              <a:off x="540367" y="907180"/>
              <a:ext cx="612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基础扎实">
              <a:extLst>
                <a:ext uri="{FF2B5EF4-FFF2-40B4-BE49-F238E27FC236}">
                  <a16:creationId xmlns:a16="http://schemas.microsoft.com/office/drawing/2014/main" id="{B0B5E903-0076-46A1-A95A-DF8413304E88}"/>
                </a:ext>
              </a:extLst>
            </p:cNvPr>
            <p:cNvSpPr txBox="1"/>
            <p:nvPr/>
          </p:nvSpPr>
          <p:spPr>
            <a:xfrm>
              <a:off x="440943" y="239588"/>
              <a:ext cx="6297314" cy="523220"/>
            </a:xfrm>
            <a:prstGeom prst="rect">
              <a:avLst/>
            </a:prstGeom>
            <a:noFill/>
          </p:spPr>
          <p:txBody>
            <a:bodyPr wrap="square" rtlCol="0">
              <a:spAutoFit/>
              <a:scene3d>
                <a:camera prst="orthographicFront"/>
                <a:lightRig rig="threePt" dir="t"/>
              </a:scene3d>
              <a:sp3d contourW="12700"/>
            </a:bodyPr>
            <a:lstStyle/>
            <a:p>
              <a:pPr defTabSz="457200"/>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经费预算</a:t>
              </a:r>
            </a:p>
          </p:txBody>
        </p:sp>
      </p:grpSp>
      <p:graphicFrame>
        <p:nvGraphicFramePr>
          <p:cNvPr id="7" name="表格 6">
            <a:extLst>
              <a:ext uri="{FF2B5EF4-FFF2-40B4-BE49-F238E27FC236}">
                <a16:creationId xmlns:a16="http://schemas.microsoft.com/office/drawing/2014/main" id="{DC232B53-0542-498D-82E4-B8AFABEC79C5}"/>
              </a:ext>
            </a:extLst>
          </p:cNvPr>
          <p:cNvGraphicFramePr>
            <a:graphicFrameLocks noGrp="1"/>
          </p:cNvGraphicFramePr>
          <p:nvPr>
            <p:extLst>
              <p:ext uri="{D42A27DB-BD31-4B8C-83A1-F6EECF244321}">
                <p14:modId xmlns:p14="http://schemas.microsoft.com/office/powerpoint/2010/main" val="650438539"/>
              </p:ext>
            </p:extLst>
          </p:nvPr>
        </p:nvGraphicFramePr>
        <p:xfrm>
          <a:off x="1610781" y="1240971"/>
          <a:ext cx="8970437" cy="5213037"/>
        </p:xfrm>
        <a:graphic>
          <a:graphicData uri="http://schemas.openxmlformats.org/drawingml/2006/table">
            <a:tbl>
              <a:tblPr firstRow="1" firstCol="1" bandRow="1"/>
              <a:tblGrid>
                <a:gridCol w="2109650">
                  <a:extLst>
                    <a:ext uri="{9D8B030D-6E8A-4147-A177-3AD203B41FA5}">
                      <a16:colId xmlns:a16="http://schemas.microsoft.com/office/drawing/2014/main" val="1817766994"/>
                    </a:ext>
                  </a:extLst>
                </a:gridCol>
                <a:gridCol w="1121421">
                  <a:extLst>
                    <a:ext uri="{9D8B030D-6E8A-4147-A177-3AD203B41FA5}">
                      <a16:colId xmlns:a16="http://schemas.microsoft.com/office/drawing/2014/main" val="2815394554"/>
                    </a:ext>
                  </a:extLst>
                </a:gridCol>
                <a:gridCol w="1914984">
                  <a:extLst>
                    <a:ext uri="{9D8B030D-6E8A-4147-A177-3AD203B41FA5}">
                      <a16:colId xmlns:a16="http://schemas.microsoft.com/office/drawing/2014/main" val="3146807912"/>
                    </a:ext>
                  </a:extLst>
                </a:gridCol>
                <a:gridCol w="1912191">
                  <a:extLst>
                    <a:ext uri="{9D8B030D-6E8A-4147-A177-3AD203B41FA5}">
                      <a16:colId xmlns:a16="http://schemas.microsoft.com/office/drawing/2014/main" val="962537377"/>
                    </a:ext>
                  </a:extLst>
                </a:gridCol>
                <a:gridCol w="1912191">
                  <a:extLst>
                    <a:ext uri="{9D8B030D-6E8A-4147-A177-3AD203B41FA5}">
                      <a16:colId xmlns:a16="http://schemas.microsoft.com/office/drawing/2014/main" val="2996021390"/>
                    </a:ext>
                  </a:extLst>
                </a:gridCol>
              </a:tblGrid>
              <a:tr h="75141">
                <a:tc rowSpan="2">
                  <a:txBody>
                    <a:bodyPr/>
                    <a:lstStyle/>
                    <a:p>
                      <a:pPr algn="ctr">
                        <a:spcAft>
                          <a:spcPts val="0"/>
                        </a:spcAft>
                      </a:pPr>
                      <a:r>
                        <a:rPr lang="zh-CN" sz="1200" kern="100" dirty="0">
                          <a:effectLst/>
                          <a:latin typeface="Times New Roman" panose="02020603050405020304" pitchFamily="18" charset="0"/>
                          <a:ea typeface="宋体" panose="02010600030101010101" pitchFamily="2" charset="-122"/>
                          <a:cs typeface="宋体" panose="02010600030101010101" pitchFamily="2" charset="-122"/>
                        </a:rPr>
                        <a:t>开支科目</a:t>
                      </a: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                    </a:t>
                      </a:r>
                      <a:endParaRPr lang="zh-CN" sz="1000" kern="100" dirty="0">
                        <a:effectLst/>
                        <a:latin typeface="Times New Roman" panose="02020603050405020304" pitchFamily="18" charset="0"/>
                        <a:ea typeface="宋体" panose="02010600030101010101" pitchFamily="2" charset="-122"/>
                      </a:endParaRPr>
                    </a:p>
                  </a:txBody>
                  <a:tcPr marL="68296" marR="682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100">
                          <a:effectLst/>
                          <a:latin typeface="Times New Roman" panose="02020603050405020304" pitchFamily="18" charset="0"/>
                          <a:ea typeface="宋体" panose="02010600030101010101" pitchFamily="2" charset="-122"/>
                          <a:cs typeface="宋体" panose="02010600030101010101" pitchFamily="2" charset="-122"/>
                        </a:rPr>
                        <a:t>预算经费</a:t>
                      </a:r>
                      <a:endParaRPr lang="zh-CN" sz="1000" kern="100">
                        <a:effectLst/>
                        <a:latin typeface="Times New Roman" panose="02020603050405020304" pitchFamily="18" charset="0"/>
                        <a:ea typeface="宋体" panose="02010600030101010101" pitchFamily="2" charset="-122"/>
                      </a:endParaRPr>
                    </a:p>
                    <a:p>
                      <a:pPr algn="ctr">
                        <a:spcAft>
                          <a:spcPts val="0"/>
                        </a:spcAft>
                      </a:pPr>
                      <a:r>
                        <a:rPr lang="zh-CN" sz="1200" kern="100">
                          <a:effectLst/>
                          <a:latin typeface="Times New Roman" panose="02020603050405020304" pitchFamily="18" charset="0"/>
                          <a:ea typeface="宋体" panose="02010600030101010101" pitchFamily="2" charset="-122"/>
                          <a:cs typeface="宋体" panose="02010600030101010101" pitchFamily="2" charset="-122"/>
                        </a:rPr>
                        <a:t>（元）</a:t>
                      </a:r>
                      <a:endParaRPr lang="zh-CN" sz="1000" kern="100">
                        <a:effectLst/>
                        <a:latin typeface="Times New Roman" panose="02020603050405020304" pitchFamily="18" charset="0"/>
                        <a:ea typeface="宋体" panose="02010600030101010101" pitchFamily="2" charset="-122"/>
                      </a:endParaRPr>
                    </a:p>
                  </a:txBody>
                  <a:tcPr marL="68296" marR="682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200" kern="100">
                          <a:effectLst/>
                          <a:latin typeface="Times New Roman" panose="02020603050405020304" pitchFamily="18" charset="0"/>
                          <a:ea typeface="宋体" panose="02010600030101010101" pitchFamily="2" charset="-122"/>
                          <a:cs typeface="宋体" panose="02010600030101010101" pitchFamily="2" charset="-122"/>
                        </a:rPr>
                        <a:t>主要用途</a:t>
                      </a:r>
                      <a:r>
                        <a:rPr lang="en-US" sz="1200" kern="100">
                          <a:effectLst/>
                          <a:latin typeface="Times New Roman" panose="02020603050405020304" pitchFamily="18" charset="0"/>
                          <a:ea typeface="宋体" panose="02010600030101010101" pitchFamily="2" charset="-122"/>
                          <a:cs typeface="宋体" panose="02010600030101010101" pitchFamily="2" charset="-122"/>
                        </a:rPr>
                        <a:t>       </a:t>
                      </a:r>
                      <a:endParaRPr lang="zh-CN" sz="1000" kern="100">
                        <a:effectLst/>
                        <a:latin typeface="Times New Roman" panose="02020603050405020304" pitchFamily="18" charset="0"/>
                        <a:ea typeface="宋体" panose="02010600030101010101" pitchFamily="2" charset="-122"/>
                      </a:endParaRPr>
                    </a:p>
                  </a:txBody>
                  <a:tcPr marL="68296" marR="682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zh-CN" sz="1200" kern="100" dirty="0">
                          <a:effectLst/>
                          <a:latin typeface="Times New Roman" panose="02020603050405020304" pitchFamily="18" charset="0"/>
                          <a:ea typeface="宋体" panose="02010600030101010101" pitchFamily="2" charset="-122"/>
                          <a:cs typeface="宋体" panose="02010600030101010101" pitchFamily="2" charset="-122"/>
                        </a:rPr>
                        <a:t>阶段下达经费计划（元）</a:t>
                      </a:r>
                      <a:endParaRPr lang="zh-CN" sz="1000" kern="100" dirty="0">
                        <a:effectLst/>
                        <a:latin typeface="Times New Roman" panose="02020603050405020304" pitchFamily="18" charset="0"/>
                        <a:ea typeface="宋体" panose="02010600030101010101" pitchFamily="2" charset="-122"/>
                      </a:endParaRPr>
                    </a:p>
                  </a:txBody>
                  <a:tcPr marL="68296" marR="682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423043644"/>
                  </a:ext>
                </a:extLst>
              </a:tr>
              <a:tr h="40996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200" kern="100">
                          <a:effectLst/>
                          <a:latin typeface="Times New Roman" panose="02020603050405020304" pitchFamily="18" charset="0"/>
                          <a:ea typeface="宋体" panose="02010600030101010101" pitchFamily="2" charset="-122"/>
                          <a:cs typeface="宋体" panose="02010600030101010101" pitchFamily="2" charset="-122"/>
                        </a:rPr>
                        <a:t>前半阶段</a:t>
                      </a:r>
                      <a:endParaRPr lang="zh-CN" sz="1000" kern="100">
                        <a:effectLst/>
                        <a:latin typeface="Times New Roman" panose="02020603050405020304" pitchFamily="18" charset="0"/>
                        <a:ea typeface="宋体" panose="02010600030101010101" pitchFamily="2" charset="-122"/>
                      </a:endParaRPr>
                    </a:p>
                  </a:txBody>
                  <a:tcPr marL="68296" marR="682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effectLst/>
                          <a:latin typeface="Times New Roman" panose="02020603050405020304" pitchFamily="18" charset="0"/>
                          <a:ea typeface="宋体" panose="02010600030101010101" pitchFamily="2" charset="-122"/>
                          <a:cs typeface="宋体" panose="02010600030101010101" pitchFamily="2" charset="-122"/>
                        </a:rPr>
                        <a:t>后半阶段</a:t>
                      </a:r>
                      <a:endParaRPr lang="zh-CN" sz="1000" kern="100">
                        <a:effectLst/>
                        <a:latin typeface="Times New Roman" panose="02020603050405020304" pitchFamily="18" charset="0"/>
                        <a:ea typeface="宋体" panose="02010600030101010101" pitchFamily="2" charset="-122"/>
                      </a:endParaRPr>
                    </a:p>
                  </a:txBody>
                  <a:tcPr marL="68296" marR="682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3898412"/>
                  </a:ext>
                </a:extLst>
              </a:tr>
              <a:tr h="626656">
                <a:tc>
                  <a:txBody>
                    <a:bodyPr/>
                    <a:lstStyle/>
                    <a:p>
                      <a:pPr algn="ctr">
                        <a:spcAft>
                          <a:spcPts val="0"/>
                        </a:spcAft>
                      </a:pPr>
                      <a:r>
                        <a:rPr lang="zh-CN" sz="1200" kern="100">
                          <a:effectLst/>
                          <a:latin typeface="Times New Roman" panose="02020603050405020304" pitchFamily="18" charset="0"/>
                          <a:ea typeface="宋体" panose="02010600030101010101" pitchFamily="2" charset="-122"/>
                          <a:cs typeface="宋体" panose="02010600030101010101" pitchFamily="2" charset="-122"/>
                        </a:rPr>
                        <a:t>预算经费总额</a:t>
                      </a:r>
                      <a:endParaRPr lang="zh-CN" sz="1000" kern="100">
                        <a:effectLst/>
                        <a:latin typeface="Times New Roman" panose="02020603050405020304" pitchFamily="18" charset="0"/>
                        <a:ea typeface="宋体" panose="02010600030101010101" pitchFamily="2" charset="-122"/>
                      </a:endParaRPr>
                    </a:p>
                  </a:txBody>
                  <a:tcPr marL="68296" marR="682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20000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effectLst/>
                          <a:latin typeface="Times New Roman" panose="02020603050405020304" pitchFamily="18" charset="0"/>
                          <a:ea typeface="宋体" panose="02010600030101010101" pitchFamily="2" charset="-122"/>
                          <a:cs typeface="宋体" panose="02010600030101010101" pitchFamily="2" charset="-122"/>
                        </a:rPr>
                        <a:t>对材料进行购置，制备，测试，探究</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11000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9000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2283315"/>
                  </a:ext>
                </a:extLst>
              </a:tr>
              <a:tr h="286750">
                <a:tc>
                  <a:txBody>
                    <a:bodyPr/>
                    <a:lstStyle/>
                    <a:p>
                      <a:pPr algn="l">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1.</a:t>
                      </a:r>
                      <a:r>
                        <a:rPr lang="zh-CN" sz="1200" kern="100">
                          <a:effectLst/>
                          <a:latin typeface="Times New Roman" panose="02020603050405020304" pitchFamily="18" charset="0"/>
                          <a:ea typeface="宋体" panose="02010600030101010101" pitchFamily="2" charset="-122"/>
                          <a:cs typeface="宋体" panose="02010600030101010101" pitchFamily="2" charset="-122"/>
                        </a:rPr>
                        <a:t>业务费</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宋体" panose="02010600030101010101" pitchFamily="2" charset="-122"/>
                          <a:ea typeface="宋体" panose="02010600030101010101" pitchFamily="2" charset="-122"/>
                          <a:cs typeface="宋体" panose="02010600030101010101" pitchFamily="2" charset="-122"/>
                        </a:rPr>
                        <a:t> </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宋体" panose="02010600030101010101" pitchFamily="2" charset="-122"/>
                          <a:ea typeface="宋体" panose="02010600030101010101" pitchFamily="2" charset="-122"/>
                          <a:cs typeface="宋体" panose="02010600030101010101" pitchFamily="2" charset="-122"/>
                        </a:rPr>
                        <a:t> </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宋体" panose="02010600030101010101" pitchFamily="2" charset="-122"/>
                          <a:ea typeface="宋体" panose="02010600030101010101" pitchFamily="2" charset="-122"/>
                          <a:cs typeface="宋体" panose="02010600030101010101" pitchFamily="2" charset="-122"/>
                        </a:rPr>
                        <a:t> </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宋体" panose="02010600030101010101" pitchFamily="2" charset="-122"/>
                          <a:ea typeface="宋体" panose="02010600030101010101" pitchFamily="2" charset="-122"/>
                          <a:cs typeface="宋体" panose="02010600030101010101" pitchFamily="2" charset="-122"/>
                        </a:rPr>
                        <a:t> </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1031371"/>
                  </a:ext>
                </a:extLst>
              </a:tr>
              <a:tr h="626656">
                <a:tc>
                  <a:txBody>
                    <a:bodyPr/>
                    <a:lstStyle/>
                    <a:p>
                      <a:pPr algn="l">
                        <a:spcAft>
                          <a:spcPts val="0"/>
                        </a:spcAft>
                      </a:pPr>
                      <a:r>
                        <a:rPr lang="zh-CN" sz="1200" kern="100">
                          <a:effectLst/>
                          <a:latin typeface="Times New Roman" panose="02020603050405020304" pitchFamily="18" charset="0"/>
                          <a:ea typeface="宋体" panose="02010600030101010101" pitchFamily="2" charset="-122"/>
                          <a:cs typeface="宋体" panose="02010600030101010101" pitchFamily="2" charset="-122"/>
                        </a:rPr>
                        <a:t>（</a:t>
                      </a:r>
                      <a:r>
                        <a:rPr lang="en-US" sz="1200" kern="100">
                          <a:effectLst/>
                          <a:latin typeface="Times New Roman" panose="02020603050405020304" pitchFamily="18" charset="0"/>
                          <a:ea typeface="宋体" panose="02010600030101010101" pitchFamily="2" charset="-122"/>
                          <a:cs typeface="宋体" panose="02010600030101010101" pitchFamily="2" charset="-122"/>
                        </a:rPr>
                        <a:t>1</a:t>
                      </a:r>
                      <a:r>
                        <a:rPr lang="zh-CN" sz="1200" kern="100">
                          <a:effectLst/>
                          <a:latin typeface="Times New Roman" panose="02020603050405020304" pitchFamily="18" charset="0"/>
                          <a:ea typeface="宋体" panose="02010600030101010101" pitchFamily="2" charset="-122"/>
                          <a:cs typeface="宋体" panose="02010600030101010101" pitchFamily="2" charset="-122"/>
                        </a:rPr>
                        <a:t>）计算、分析、测试费</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7500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SEM</a:t>
                      </a:r>
                      <a:r>
                        <a:rPr lang="en-US" sz="1200" kern="100">
                          <a:effectLst/>
                          <a:latin typeface="宋体" panose="02010600030101010101" pitchFamily="2" charset="-122"/>
                          <a:ea typeface="宋体" panose="02010600030101010101" pitchFamily="2" charset="-122"/>
                          <a:cs typeface="宋体" panose="02010600030101010101" pitchFamily="2" charset="-122"/>
                        </a:rPr>
                        <a:t>, </a:t>
                      </a:r>
                      <a:r>
                        <a:rPr lang="en-US" sz="1200" kern="100">
                          <a:effectLst/>
                          <a:latin typeface="Times New Roman" panose="02020603050405020304" pitchFamily="18" charset="0"/>
                          <a:ea typeface="宋体" panose="02010600030101010101" pitchFamily="2" charset="-122"/>
                          <a:cs typeface="宋体" panose="02010600030101010101" pitchFamily="2" charset="-122"/>
                        </a:rPr>
                        <a:t>AFM</a:t>
                      </a:r>
                      <a:r>
                        <a:rPr lang="en-US" sz="1200" kern="100">
                          <a:effectLst/>
                          <a:latin typeface="宋体" panose="02010600030101010101" pitchFamily="2" charset="-122"/>
                          <a:ea typeface="宋体" panose="02010600030101010101" pitchFamily="2" charset="-122"/>
                          <a:cs typeface="宋体" panose="02010600030101010101" pitchFamily="2" charset="-122"/>
                        </a:rPr>
                        <a:t>,</a:t>
                      </a:r>
                      <a:r>
                        <a:rPr lang="en-US" sz="1200" kern="100">
                          <a:effectLst/>
                          <a:latin typeface="Times New Roman" panose="02020603050405020304" pitchFamily="18" charset="0"/>
                          <a:ea typeface="宋体" panose="02010600030101010101" pitchFamily="2" charset="-122"/>
                          <a:cs typeface="宋体" panose="02010600030101010101" pitchFamily="2" charset="-122"/>
                        </a:rPr>
                        <a:t>TEM</a:t>
                      </a:r>
                      <a:r>
                        <a:rPr lang="zh-CN" sz="1200" kern="100">
                          <a:effectLst/>
                          <a:latin typeface="Times New Roman" panose="02020603050405020304" pitchFamily="18" charset="0"/>
                          <a:ea typeface="宋体" panose="02010600030101010101" pitchFamily="2" charset="-122"/>
                          <a:cs typeface="宋体" panose="02010600030101010101" pitchFamily="2" charset="-122"/>
                        </a:rPr>
                        <a:t>等表征测试</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4000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3500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7605317"/>
                  </a:ext>
                </a:extLst>
              </a:tr>
              <a:tr h="417771">
                <a:tc>
                  <a:txBody>
                    <a:bodyPr/>
                    <a:lstStyle/>
                    <a:p>
                      <a:pPr algn="l">
                        <a:spcAft>
                          <a:spcPts val="0"/>
                        </a:spcAft>
                      </a:pPr>
                      <a:r>
                        <a:rPr lang="zh-CN" sz="1200" kern="100">
                          <a:effectLst/>
                          <a:latin typeface="Times New Roman" panose="02020603050405020304" pitchFamily="18" charset="0"/>
                          <a:ea typeface="宋体" panose="02010600030101010101" pitchFamily="2" charset="-122"/>
                          <a:cs typeface="宋体" panose="02010600030101010101" pitchFamily="2" charset="-122"/>
                        </a:rPr>
                        <a:t>（</a:t>
                      </a:r>
                      <a:r>
                        <a:rPr lang="en-US" sz="1200" kern="100">
                          <a:effectLst/>
                          <a:latin typeface="Times New Roman" panose="02020603050405020304" pitchFamily="18" charset="0"/>
                          <a:ea typeface="宋体" panose="02010600030101010101" pitchFamily="2" charset="-122"/>
                          <a:cs typeface="宋体" panose="02010600030101010101" pitchFamily="2" charset="-122"/>
                        </a:rPr>
                        <a:t>2</a:t>
                      </a:r>
                      <a:r>
                        <a:rPr lang="zh-CN" sz="1200" kern="100">
                          <a:effectLst/>
                          <a:latin typeface="Times New Roman" panose="02020603050405020304" pitchFamily="18" charset="0"/>
                          <a:ea typeface="宋体" panose="02010600030101010101" pitchFamily="2" charset="-122"/>
                          <a:cs typeface="宋体" panose="02010600030101010101" pitchFamily="2" charset="-122"/>
                        </a:rPr>
                        <a:t>）能源动力费</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3000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effectLst/>
                          <a:latin typeface="Times New Roman" panose="02020603050405020304" pitchFamily="18" charset="0"/>
                          <a:ea typeface="宋体" panose="02010600030101010101" pitchFamily="2" charset="-122"/>
                          <a:cs typeface="宋体" panose="02010600030101010101" pitchFamily="2" charset="-122"/>
                        </a:rPr>
                        <a:t>实验用气体</a:t>
                      </a:r>
                      <a:r>
                        <a:rPr lang="en-US" sz="1200" kern="100">
                          <a:effectLst/>
                          <a:latin typeface="Times New Roman" panose="02020603050405020304" pitchFamily="18" charset="0"/>
                          <a:ea typeface="宋体" panose="02010600030101010101" pitchFamily="2" charset="-122"/>
                          <a:cs typeface="宋体" panose="02010600030101010101" pitchFamily="2" charset="-122"/>
                        </a:rPr>
                        <a:t>N</a:t>
                      </a:r>
                      <a:r>
                        <a:rPr lang="en-US" sz="1200" kern="100" baseline="-25000">
                          <a:effectLst/>
                          <a:latin typeface="Times New Roman" panose="02020603050405020304" pitchFamily="18" charset="0"/>
                          <a:ea typeface="宋体" panose="02010600030101010101" pitchFamily="2" charset="-122"/>
                          <a:cs typeface="宋体" panose="02010600030101010101" pitchFamily="2" charset="-122"/>
                        </a:rPr>
                        <a:t>2</a:t>
                      </a:r>
                      <a:r>
                        <a:rPr lang="zh-CN" sz="1200" kern="100">
                          <a:effectLst/>
                          <a:latin typeface="Times New Roman" panose="02020603050405020304" pitchFamily="18" charset="0"/>
                          <a:ea typeface="宋体" panose="02010600030101010101" pitchFamily="2" charset="-122"/>
                          <a:cs typeface="宋体" panose="02010600030101010101" pitchFamily="2" charset="-122"/>
                        </a:rPr>
                        <a:t>等</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1800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1200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690271"/>
                  </a:ext>
                </a:extLst>
              </a:tr>
              <a:tr h="417771">
                <a:tc>
                  <a:txBody>
                    <a:bodyPr/>
                    <a:lstStyle/>
                    <a:p>
                      <a:pPr algn="l">
                        <a:spcAft>
                          <a:spcPts val="0"/>
                        </a:spcAft>
                      </a:pPr>
                      <a:r>
                        <a:rPr lang="zh-CN" sz="1200" kern="100">
                          <a:effectLst/>
                          <a:latin typeface="Times New Roman" panose="02020603050405020304" pitchFamily="18" charset="0"/>
                          <a:ea typeface="宋体" panose="02010600030101010101" pitchFamily="2" charset="-122"/>
                          <a:cs typeface="宋体" panose="02010600030101010101" pitchFamily="2" charset="-122"/>
                        </a:rPr>
                        <a:t>（</a:t>
                      </a:r>
                      <a:r>
                        <a:rPr lang="en-US" sz="1200" kern="100">
                          <a:effectLst/>
                          <a:latin typeface="Times New Roman" panose="02020603050405020304" pitchFamily="18" charset="0"/>
                          <a:ea typeface="宋体" panose="02010600030101010101" pitchFamily="2" charset="-122"/>
                          <a:cs typeface="宋体" panose="02010600030101010101" pitchFamily="2" charset="-122"/>
                        </a:rPr>
                        <a:t>3</a:t>
                      </a:r>
                      <a:r>
                        <a:rPr lang="zh-CN" sz="1200" kern="100">
                          <a:effectLst/>
                          <a:latin typeface="Times New Roman" panose="02020603050405020304" pitchFamily="18" charset="0"/>
                          <a:ea typeface="宋体" panose="02010600030101010101" pitchFamily="2" charset="-122"/>
                          <a:cs typeface="宋体" panose="02010600030101010101" pitchFamily="2" charset="-122"/>
                        </a:rPr>
                        <a:t>）会议、差旅费</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2000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effectLst/>
                          <a:latin typeface="Times New Roman" panose="02020603050405020304" pitchFamily="18" charset="0"/>
                          <a:ea typeface="宋体" panose="02010600030101010101" pitchFamily="2" charset="-122"/>
                          <a:cs typeface="宋体" panose="02010600030101010101" pitchFamily="2" charset="-122"/>
                        </a:rPr>
                        <a:t>调研花费</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1000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1000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9867294"/>
                  </a:ext>
                </a:extLst>
              </a:tr>
              <a:tr h="417771">
                <a:tc>
                  <a:txBody>
                    <a:bodyPr/>
                    <a:lstStyle/>
                    <a:p>
                      <a:pPr algn="l">
                        <a:spcAft>
                          <a:spcPts val="0"/>
                        </a:spcAft>
                      </a:pPr>
                      <a:r>
                        <a:rPr lang="zh-CN" sz="1200" kern="100">
                          <a:effectLst/>
                          <a:latin typeface="Times New Roman" panose="02020603050405020304" pitchFamily="18" charset="0"/>
                          <a:ea typeface="宋体" panose="02010600030101010101" pitchFamily="2" charset="-122"/>
                          <a:cs typeface="宋体" panose="02010600030101010101" pitchFamily="2" charset="-122"/>
                        </a:rPr>
                        <a:t>（</a:t>
                      </a:r>
                      <a:r>
                        <a:rPr lang="en-US" sz="1200" kern="100">
                          <a:effectLst/>
                          <a:latin typeface="Times New Roman" panose="02020603050405020304" pitchFamily="18" charset="0"/>
                          <a:ea typeface="宋体" panose="02010600030101010101" pitchFamily="2" charset="-122"/>
                          <a:cs typeface="宋体" panose="02010600030101010101" pitchFamily="2" charset="-122"/>
                        </a:rPr>
                        <a:t>4</a:t>
                      </a:r>
                      <a:r>
                        <a:rPr lang="zh-CN" sz="1200" kern="100">
                          <a:effectLst/>
                          <a:latin typeface="Times New Roman" panose="02020603050405020304" pitchFamily="18" charset="0"/>
                          <a:ea typeface="宋体" panose="02010600030101010101" pitchFamily="2" charset="-122"/>
                          <a:cs typeface="宋体" panose="02010600030101010101" pitchFamily="2" charset="-122"/>
                        </a:rPr>
                        <a:t>）文献检索费</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2000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effectLst/>
                          <a:latin typeface="Times New Roman" panose="02020603050405020304" pitchFamily="18" charset="0"/>
                          <a:ea typeface="宋体" panose="02010600030101010101" pitchFamily="2" charset="-122"/>
                          <a:cs typeface="宋体" panose="02010600030101010101" pitchFamily="2" charset="-122"/>
                        </a:rPr>
                        <a:t>查新及相关文献检索</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1000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1000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6897807"/>
                  </a:ext>
                </a:extLst>
              </a:tr>
              <a:tr h="286750">
                <a:tc>
                  <a:txBody>
                    <a:bodyPr/>
                    <a:lstStyle/>
                    <a:p>
                      <a:pPr algn="l">
                        <a:spcAft>
                          <a:spcPts val="0"/>
                        </a:spcAft>
                      </a:pPr>
                      <a:r>
                        <a:rPr lang="zh-CN" sz="1200" kern="100">
                          <a:effectLst/>
                          <a:latin typeface="Times New Roman" panose="02020603050405020304" pitchFamily="18" charset="0"/>
                          <a:ea typeface="宋体" panose="02010600030101010101" pitchFamily="2" charset="-122"/>
                          <a:cs typeface="宋体" panose="02010600030101010101" pitchFamily="2" charset="-122"/>
                        </a:rPr>
                        <a:t>（</a:t>
                      </a:r>
                      <a:r>
                        <a:rPr lang="en-US" sz="1200" kern="100">
                          <a:effectLst/>
                          <a:latin typeface="Times New Roman" panose="02020603050405020304" pitchFamily="18" charset="0"/>
                          <a:ea typeface="宋体" panose="02010600030101010101" pitchFamily="2" charset="-122"/>
                          <a:cs typeface="宋体" panose="02010600030101010101" pitchFamily="2" charset="-122"/>
                        </a:rPr>
                        <a:t>5</a:t>
                      </a:r>
                      <a:r>
                        <a:rPr lang="zh-CN" sz="1200" kern="100">
                          <a:effectLst/>
                          <a:latin typeface="Times New Roman" panose="02020603050405020304" pitchFamily="18" charset="0"/>
                          <a:ea typeface="宋体" panose="02010600030101010101" pitchFamily="2" charset="-122"/>
                          <a:cs typeface="宋体" panose="02010600030101010101" pitchFamily="2" charset="-122"/>
                        </a:rPr>
                        <a:t>）论文出版费</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1000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effectLst/>
                          <a:latin typeface="Times New Roman" panose="02020603050405020304" pitchFamily="18" charset="0"/>
                          <a:ea typeface="宋体" panose="02010600030101010101" pitchFamily="2" charset="-122"/>
                          <a:cs typeface="宋体" panose="02010600030101010101" pitchFamily="2" charset="-122"/>
                        </a:rPr>
                        <a:t>版面费</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1000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386126"/>
                  </a:ext>
                </a:extLst>
              </a:tr>
              <a:tr h="417771">
                <a:tc>
                  <a:txBody>
                    <a:bodyPr/>
                    <a:lstStyle/>
                    <a:p>
                      <a:pPr algn="l">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2.</a:t>
                      </a:r>
                      <a:r>
                        <a:rPr lang="zh-CN" sz="1200" kern="100">
                          <a:effectLst/>
                          <a:latin typeface="Times New Roman" panose="02020603050405020304" pitchFamily="18" charset="0"/>
                          <a:ea typeface="宋体" panose="02010600030101010101" pitchFamily="2" charset="-122"/>
                          <a:cs typeface="宋体" panose="02010600030101010101" pitchFamily="2" charset="-122"/>
                        </a:rPr>
                        <a:t>仪器设备购置费</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宋体" panose="02010600030101010101" pitchFamily="2" charset="-122"/>
                          <a:ea typeface="宋体" panose="02010600030101010101" pitchFamily="2" charset="-122"/>
                          <a:cs typeface="宋体" panose="02010600030101010101" pitchFamily="2" charset="-122"/>
                        </a:rPr>
                        <a:t> </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8135202"/>
                  </a:ext>
                </a:extLst>
              </a:tr>
              <a:tr h="417771">
                <a:tc>
                  <a:txBody>
                    <a:bodyPr/>
                    <a:lstStyle/>
                    <a:p>
                      <a:pPr algn="l">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3.</a:t>
                      </a:r>
                      <a:r>
                        <a:rPr lang="zh-CN" sz="1200" kern="100">
                          <a:effectLst/>
                          <a:latin typeface="Times New Roman" panose="02020603050405020304" pitchFamily="18" charset="0"/>
                          <a:ea typeface="宋体" panose="02010600030101010101" pitchFamily="2" charset="-122"/>
                          <a:cs typeface="宋体" panose="02010600030101010101" pitchFamily="2" charset="-122"/>
                        </a:rPr>
                        <a:t>实验装置试制费</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宋体" panose="02010600030101010101" pitchFamily="2" charset="-122"/>
                          <a:ea typeface="宋体" panose="02010600030101010101" pitchFamily="2" charset="-122"/>
                          <a:cs typeface="宋体" panose="02010600030101010101" pitchFamily="2" charset="-122"/>
                        </a:rPr>
                        <a:t> </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6039636"/>
                  </a:ext>
                </a:extLst>
              </a:tr>
              <a:tr h="417771">
                <a:tc>
                  <a:txBody>
                    <a:bodyPr/>
                    <a:lstStyle/>
                    <a:p>
                      <a:pPr algn="l">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4.</a:t>
                      </a:r>
                      <a:r>
                        <a:rPr lang="zh-CN" sz="1200" kern="100">
                          <a:effectLst/>
                          <a:latin typeface="Times New Roman" panose="02020603050405020304" pitchFamily="18" charset="0"/>
                          <a:ea typeface="宋体" panose="02010600030101010101" pitchFamily="2" charset="-122"/>
                          <a:cs typeface="宋体" panose="02010600030101010101" pitchFamily="2" charset="-122"/>
                        </a:rPr>
                        <a:t>材料费</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4500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200" kern="100">
                          <a:effectLst/>
                          <a:latin typeface="Times New Roman" panose="02020603050405020304" pitchFamily="18" charset="0"/>
                          <a:ea typeface="宋体" panose="02010600030101010101" pitchFamily="2" charset="-122"/>
                          <a:cs typeface="宋体" panose="02010600030101010101" pitchFamily="2" charset="-122"/>
                        </a:rPr>
                        <a:t>原料购买</a:t>
                      </a:r>
                      <a:endParaRPr lang="zh-CN" sz="1000" kern="100">
                        <a:effectLst/>
                        <a:latin typeface="Times New Roman" panose="02020603050405020304" pitchFamily="18" charset="0"/>
                        <a:ea typeface="宋体" panose="02010600030101010101" pitchFamily="2" charset="-122"/>
                      </a:endParaRPr>
                    </a:p>
                    <a:p>
                      <a:pPr algn="ctr">
                        <a:spcAft>
                          <a:spcPts val="0"/>
                        </a:spcAft>
                      </a:pPr>
                      <a:r>
                        <a:rPr lang="en-US" sz="1200" kern="100">
                          <a:effectLst/>
                          <a:latin typeface="宋体" panose="02010600030101010101" pitchFamily="2" charset="-122"/>
                          <a:ea typeface="宋体" panose="02010600030101010101" pitchFamily="2" charset="-122"/>
                          <a:cs typeface="宋体" panose="02010600030101010101" pitchFamily="2" charset="-122"/>
                        </a:rPr>
                        <a:t> </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3200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1300</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3995730"/>
                  </a:ext>
                </a:extLst>
              </a:tr>
              <a:tr h="286750">
                <a:tc>
                  <a:txBody>
                    <a:bodyPr/>
                    <a:lstStyle/>
                    <a:p>
                      <a:pPr algn="l">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5.</a:t>
                      </a:r>
                      <a:r>
                        <a:rPr lang="zh-CN" sz="1200" kern="100">
                          <a:effectLst/>
                          <a:latin typeface="Times New Roman" panose="02020603050405020304" pitchFamily="18" charset="0"/>
                          <a:ea typeface="宋体" panose="02010600030101010101" pitchFamily="2" charset="-122"/>
                          <a:cs typeface="宋体" panose="02010600030101010101" pitchFamily="2" charset="-122"/>
                        </a:rPr>
                        <a:t>其他</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kern="100">
                          <a:effectLst/>
                          <a:latin typeface="宋体" panose="02010600030101010101" pitchFamily="2" charset="-122"/>
                          <a:ea typeface="宋体" panose="02010600030101010101" pitchFamily="2" charset="-122"/>
                          <a:cs typeface="宋体" panose="02010600030101010101" pitchFamily="2" charset="-122"/>
                        </a:rPr>
                        <a:t> </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kern="100">
                          <a:effectLst/>
                          <a:latin typeface="宋体" panose="02010600030101010101" pitchFamily="2" charset="-122"/>
                          <a:ea typeface="宋体" panose="02010600030101010101" pitchFamily="2" charset="-122"/>
                          <a:cs typeface="宋体" panose="02010600030101010101" pitchFamily="2" charset="-122"/>
                        </a:rPr>
                        <a:t> </a:t>
                      </a:r>
                      <a:endParaRPr lang="zh-CN" sz="1000" kern="10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kern="100" dirty="0">
                          <a:effectLst/>
                          <a:latin typeface="宋体" panose="02010600030101010101" pitchFamily="2" charset="-122"/>
                          <a:ea typeface="宋体" panose="02010600030101010101" pitchFamily="2" charset="-122"/>
                          <a:cs typeface="宋体" panose="02010600030101010101" pitchFamily="2" charset="-122"/>
                        </a:rPr>
                        <a:t> </a:t>
                      </a:r>
                      <a:endParaRPr lang="zh-CN" sz="1000" kern="100" dirty="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b="1" kern="100" dirty="0">
                          <a:effectLst/>
                          <a:latin typeface="宋体" panose="02010600030101010101" pitchFamily="2" charset="-122"/>
                          <a:ea typeface="宋体" panose="02010600030101010101" pitchFamily="2" charset="-122"/>
                          <a:cs typeface="宋体" panose="02010600030101010101" pitchFamily="2" charset="-122"/>
                        </a:rPr>
                        <a:t> </a:t>
                      </a:r>
                      <a:endParaRPr lang="zh-CN" sz="1000" kern="100" dirty="0">
                        <a:effectLst/>
                        <a:latin typeface="Times New Roman" panose="02020603050405020304" pitchFamily="18" charset="0"/>
                        <a:ea typeface="宋体" panose="02010600030101010101" pitchFamily="2" charset="-122"/>
                      </a:endParaRPr>
                    </a:p>
                  </a:txBody>
                  <a:tcPr marL="68296" marR="682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694804"/>
                  </a:ext>
                </a:extLst>
              </a:tr>
            </a:tbl>
          </a:graphicData>
        </a:graphic>
      </p:graphicFrame>
    </p:spTree>
    <p:extLst>
      <p:ext uri="{BB962C8B-B14F-4D97-AF65-F5344CB8AC3E}">
        <p14:creationId xmlns:p14="http://schemas.microsoft.com/office/powerpoint/2010/main" val="2107924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启真湖"/>
          <p:cNvPicPr>
            <a:picLocks noChangeAspect="1"/>
          </p:cNvPicPr>
          <p:nvPr/>
        </p:nvPicPr>
        <p:blipFill rotWithShape="1">
          <a:blip r:embed="rId3"/>
          <a:srcRect t="8120" b="8120"/>
          <a:stretch/>
        </p:blipFill>
        <p:spPr>
          <a:xfrm>
            <a:off x="0" y="0"/>
            <a:ext cx="12192000" cy="3593374"/>
          </a:xfrm>
          <a:prstGeom prst="rect">
            <a:avLst/>
          </a:prstGeom>
        </p:spPr>
      </p:pic>
      <p:sp>
        <p:nvSpPr>
          <p:cNvPr id="18" name="遮罩色块"/>
          <p:cNvSpPr/>
          <p:nvPr/>
        </p:nvSpPr>
        <p:spPr>
          <a:xfrm>
            <a:off x="0" y="0"/>
            <a:ext cx="12192000" cy="3593374"/>
          </a:xfrm>
          <a:prstGeom prst="rect">
            <a:avLst/>
          </a:prstGeom>
          <a:gradFill flip="none" rotWithShape="1">
            <a:gsLst>
              <a:gs pos="7000">
                <a:schemeClr val="tx1">
                  <a:alpha val="13000"/>
                </a:schemeClr>
              </a:gs>
              <a:gs pos="100000">
                <a:schemeClr val="tx1">
                  <a:alpha val="63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3" name="校徽组合"/>
          <p:cNvGrpSpPr/>
          <p:nvPr/>
        </p:nvGrpSpPr>
        <p:grpSpPr>
          <a:xfrm>
            <a:off x="4781550" y="1619250"/>
            <a:ext cx="2628900" cy="2628900"/>
            <a:chOff x="5036457" y="2009495"/>
            <a:chExt cx="2119086" cy="2119086"/>
          </a:xfrm>
        </p:grpSpPr>
        <p:sp>
          <p:nvSpPr>
            <p:cNvPr id="2" name="圆形色块"/>
            <p:cNvSpPr/>
            <p:nvPr/>
          </p:nvSpPr>
          <p:spPr>
            <a:xfrm>
              <a:off x="5036457" y="2009495"/>
              <a:ext cx="2119086" cy="2119086"/>
            </a:xfrm>
            <a:prstGeom prst="ellipse">
              <a:avLst/>
            </a:prstGeom>
            <a:solidFill>
              <a:schemeClr val="bg1">
                <a:alpha val="83000"/>
              </a:schemeClr>
            </a:solidFill>
            <a:ln>
              <a:noFill/>
            </a:ln>
            <a:effectLst>
              <a:outerShdw blurRad="889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3" name="校徽"/>
            <p:cNvPicPr>
              <a:picLocks noChangeAspect="1"/>
            </p:cNvPicPr>
            <p:nvPr/>
          </p:nvPicPr>
          <p:blipFill>
            <a:blip r:embed="rId4">
              <a:extLst>
                <a:ext uri="{BEBA8EAE-BF5A-486C-A8C5-ECC9F3942E4B}">
                  <a14:imgProps xmlns:a14="http://schemas.microsoft.com/office/drawing/2010/main">
                    <a14:imgLayer r:embed="rId5">
                      <a14:imgEffect>
                        <a14:saturation sat="400000"/>
                      </a14:imgEffect>
                    </a14:imgLayer>
                  </a14:imgProps>
                </a:ext>
              </a:extLst>
            </a:blip>
            <a:srcRect l="9872" t="9872" r="9872" b="9872"/>
            <a:stretch>
              <a:fillRect/>
            </a:stretch>
          </p:blipFill>
          <p:spPr>
            <a:xfrm>
              <a:off x="5178425" y="2151463"/>
              <a:ext cx="1835152" cy="1835150"/>
            </a:xfrm>
            <a:prstGeom prst="rect">
              <a:avLst/>
            </a:prstGeom>
            <a:noFill/>
            <a:ln>
              <a:noFill/>
            </a:ln>
          </p:spPr>
        </p:pic>
      </p:grpSp>
      <p:sp>
        <p:nvSpPr>
          <p:cNvPr id="25" name="敬请各位批评指正"/>
          <p:cNvSpPr txBox="1"/>
          <p:nvPr/>
        </p:nvSpPr>
        <p:spPr>
          <a:xfrm>
            <a:off x="2351314" y="4575800"/>
            <a:ext cx="7489372" cy="830997"/>
          </a:xfrm>
          <a:prstGeom prst="rect">
            <a:avLst/>
          </a:prstGeom>
          <a:noFill/>
        </p:spPr>
        <p:txBody>
          <a:bodyPr wrap="square" rtlCol="0">
            <a:spAutoFit/>
          </a:bodyPr>
          <a:lstStyle/>
          <a:p>
            <a:pPr algn="dist" defTabSz="457200"/>
            <a:r>
              <a:rPr lang="zh-CN" altLang="en-US" sz="4800" b="1">
                <a:solidFill>
                  <a:schemeClr val="accent1"/>
                </a:solidFill>
                <a:latin typeface="Arial" panose="020B0604020202020204" pitchFamily="34" charset="0"/>
                <a:ea typeface="微软雅黑" panose="020B0503020204020204" pitchFamily="34" charset="-122"/>
                <a:sym typeface="Arial" panose="020B0604020202020204" pitchFamily="34" charset="0"/>
              </a:rPr>
              <a:t>敬请各位批评指正</a:t>
            </a:r>
          </a:p>
        </p:txBody>
      </p:sp>
      <p:cxnSp>
        <p:nvCxnSpPr>
          <p:cNvPr id="24" name="点缀线段"/>
          <p:cNvCxnSpPr/>
          <p:nvPr/>
        </p:nvCxnSpPr>
        <p:spPr>
          <a:xfrm>
            <a:off x="2399702" y="5462984"/>
            <a:ext cx="7392596"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6" name="THANK YOU FOR WATCHING"/>
          <p:cNvSpPr txBox="1"/>
          <p:nvPr/>
        </p:nvSpPr>
        <p:spPr>
          <a:xfrm>
            <a:off x="2351314" y="5498068"/>
            <a:ext cx="7489372" cy="369332"/>
          </a:xfrm>
          <a:prstGeom prst="rect">
            <a:avLst/>
          </a:prstGeom>
          <a:noFill/>
        </p:spPr>
        <p:txBody>
          <a:bodyPr wrap="square" rtlCol="0">
            <a:spAutoFit/>
          </a:bodyPr>
          <a:lstStyle/>
          <a:p>
            <a:pPr algn="dist" defTabSz="457200"/>
            <a:r>
              <a:rPr lang="en-US" altLang="zh-CN">
                <a:solidFill>
                  <a:schemeClr val="bg1">
                    <a:lumMod val="75000"/>
                  </a:schemeClr>
                </a:solidFill>
                <a:latin typeface="Arial" panose="020B0604020202020204" pitchFamily="34" charset="0"/>
                <a:ea typeface="微软雅黑" panose="020B0503020204020204" pitchFamily="34" charset="-122"/>
                <a:sym typeface="Arial" panose="020B0604020202020204" pitchFamily="34" charset="0"/>
              </a:rPr>
              <a:t>THANK YOU FOR WATCHING</a:t>
            </a:r>
          </a:p>
        </p:txBody>
      </p:sp>
      <p:sp>
        <p:nvSpPr>
          <p:cNvPr id="10" name="合作QQ： 243001978"/>
          <p:cNvSpPr/>
          <p:nvPr/>
        </p:nvSpPr>
        <p:spPr>
          <a:xfrm>
            <a:off x="9737482" y="6488668"/>
            <a:ext cx="2454518" cy="369332"/>
          </a:xfrm>
          <a:prstGeom prst="rect">
            <a:avLst/>
          </a:prstGeom>
        </p:spPr>
        <p:txBody>
          <a:bodyPr wrap="none">
            <a:spAutoFit/>
          </a:bodyPr>
          <a:lstStyle/>
          <a:p>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合作</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QQ</a:t>
            </a:r>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 </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243001978</a:t>
            </a:r>
            <a:endParaRPr lang="zh-CN" altLang="en-US">
              <a:solidFill>
                <a:srgbClr val="FFFFFF"/>
              </a:solidFill>
            </a:endParaRPr>
          </a:p>
        </p:txBody>
      </p:sp>
    </p:spTree>
    <p:extLst>
      <p:ext uri="{BB962C8B-B14F-4D97-AF65-F5344CB8AC3E}">
        <p14:creationId xmlns:p14="http://schemas.microsoft.com/office/powerpoint/2010/main" val="3773250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arn(outVertical)">
                                      <p:cBhvr>
                                        <p:cTn id="7" dur="750"/>
                                        <p:tgtEl>
                                          <p:spTgt spid="27"/>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750"/>
                                        <p:tgtEl>
                                          <p:spTgt spid="18"/>
                                        </p:tgtEl>
                                      </p:cBhvr>
                                    </p:animEffect>
                                  </p:childTnLst>
                                </p:cTn>
                              </p:par>
                              <p:par>
                                <p:cTn id="11" presetID="53" presetClass="entr" presetSubtype="16" fill="hold" nodeType="withEffect">
                                  <p:stCondLst>
                                    <p:cond delay="800"/>
                                  </p:stCondLst>
                                  <p:childTnLst>
                                    <p:set>
                                      <p:cBhvr>
                                        <p:cTn id="12" dur="1" fill="hold">
                                          <p:stCondLst>
                                            <p:cond delay="0"/>
                                          </p:stCondLst>
                                        </p:cTn>
                                        <p:tgtEl>
                                          <p:spTgt spid="3"/>
                                        </p:tgtEl>
                                        <p:attrNameLst>
                                          <p:attrName>style.visibility</p:attrName>
                                        </p:attrNameLst>
                                      </p:cBhvr>
                                      <p:to>
                                        <p:strVal val="visible"/>
                                      </p:to>
                                    </p:set>
                                    <p:anim calcmode="lin" valueType="num">
                                      <p:cBhvr>
                                        <p:cTn id="13" dur="750" fill="hold"/>
                                        <p:tgtEl>
                                          <p:spTgt spid="3"/>
                                        </p:tgtEl>
                                        <p:attrNameLst>
                                          <p:attrName>ppt_w</p:attrName>
                                        </p:attrNameLst>
                                      </p:cBhvr>
                                      <p:tavLst>
                                        <p:tav tm="0">
                                          <p:val>
                                            <p:fltVal val="0"/>
                                          </p:val>
                                        </p:tav>
                                        <p:tav tm="100000">
                                          <p:val>
                                            <p:strVal val="#ppt_w"/>
                                          </p:val>
                                        </p:tav>
                                      </p:tavLst>
                                    </p:anim>
                                    <p:anim calcmode="lin" valueType="num">
                                      <p:cBhvr>
                                        <p:cTn id="14" dur="750" fill="hold"/>
                                        <p:tgtEl>
                                          <p:spTgt spid="3"/>
                                        </p:tgtEl>
                                        <p:attrNameLst>
                                          <p:attrName>ppt_h</p:attrName>
                                        </p:attrNameLst>
                                      </p:cBhvr>
                                      <p:tavLst>
                                        <p:tav tm="0">
                                          <p:val>
                                            <p:fltVal val="0"/>
                                          </p:val>
                                        </p:tav>
                                        <p:tav tm="100000">
                                          <p:val>
                                            <p:strVal val="#ppt_h"/>
                                          </p:val>
                                        </p:tav>
                                      </p:tavLst>
                                    </p:anim>
                                    <p:animEffect transition="in" filter="fade">
                                      <p:cBhvr>
                                        <p:cTn id="15" dur="750"/>
                                        <p:tgtEl>
                                          <p:spTgt spid="3"/>
                                        </p:tgtEl>
                                      </p:cBhvr>
                                    </p:animEffect>
                                  </p:childTnLst>
                                </p:cTn>
                              </p:par>
                              <p:par>
                                <p:cTn id="16" presetID="6" presetClass="emph" presetSubtype="0" autoRev="1" fill="hold" nodeType="withEffect">
                                  <p:stCondLst>
                                    <p:cond delay="1200"/>
                                  </p:stCondLst>
                                  <p:childTnLst>
                                    <p:animScale>
                                      <p:cBhvr>
                                        <p:cTn id="17" dur="400" fill="hold"/>
                                        <p:tgtEl>
                                          <p:spTgt spid="3"/>
                                        </p:tgtEl>
                                      </p:cBhvr>
                                      <p:by x="115000" y="115000"/>
                                    </p:animScale>
                                  </p:childTnLst>
                                </p:cTn>
                              </p:par>
                              <p:par>
                                <p:cTn id="18" presetID="50" presetClass="entr" presetSubtype="0" decel="100000" fill="hold" grpId="0" nodeType="withEffect">
                                  <p:stCondLst>
                                    <p:cond delay="1600"/>
                                  </p:stCondLst>
                                  <p:iterate type="lt">
                                    <p:tmPct val="10000"/>
                                  </p:iterate>
                                  <p:childTnLst>
                                    <p:set>
                                      <p:cBhvr>
                                        <p:cTn id="19" dur="1" fill="hold">
                                          <p:stCondLst>
                                            <p:cond delay="0"/>
                                          </p:stCondLst>
                                        </p:cTn>
                                        <p:tgtEl>
                                          <p:spTgt spid="25"/>
                                        </p:tgtEl>
                                        <p:attrNameLst>
                                          <p:attrName>style.visibility</p:attrName>
                                        </p:attrNameLst>
                                      </p:cBhvr>
                                      <p:to>
                                        <p:strVal val="visible"/>
                                      </p:to>
                                    </p:set>
                                    <p:anim calcmode="lin" valueType="num">
                                      <p:cBhvr>
                                        <p:cTn id="20" dur="750" fill="hold"/>
                                        <p:tgtEl>
                                          <p:spTgt spid="25"/>
                                        </p:tgtEl>
                                        <p:attrNameLst>
                                          <p:attrName>ppt_w</p:attrName>
                                        </p:attrNameLst>
                                      </p:cBhvr>
                                      <p:tavLst>
                                        <p:tav tm="0">
                                          <p:val>
                                            <p:strVal val="#ppt_w+.3"/>
                                          </p:val>
                                        </p:tav>
                                        <p:tav tm="100000">
                                          <p:val>
                                            <p:strVal val="#ppt_w"/>
                                          </p:val>
                                        </p:tav>
                                      </p:tavLst>
                                    </p:anim>
                                    <p:anim calcmode="lin" valueType="num">
                                      <p:cBhvr>
                                        <p:cTn id="21" dur="750" fill="hold"/>
                                        <p:tgtEl>
                                          <p:spTgt spid="25"/>
                                        </p:tgtEl>
                                        <p:attrNameLst>
                                          <p:attrName>ppt_h</p:attrName>
                                        </p:attrNameLst>
                                      </p:cBhvr>
                                      <p:tavLst>
                                        <p:tav tm="0">
                                          <p:val>
                                            <p:strVal val="#ppt_h"/>
                                          </p:val>
                                        </p:tav>
                                        <p:tav tm="100000">
                                          <p:val>
                                            <p:strVal val="#ppt_h"/>
                                          </p:val>
                                        </p:tav>
                                      </p:tavLst>
                                    </p:anim>
                                    <p:animEffect transition="in" filter="fade">
                                      <p:cBhvr>
                                        <p:cTn id="22" dur="750"/>
                                        <p:tgtEl>
                                          <p:spTgt spid="25"/>
                                        </p:tgtEl>
                                      </p:cBhvr>
                                    </p:animEffect>
                                  </p:childTnLst>
                                </p:cTn>
                              </p:par>
                              <p:par>
                                <p:cTn id="23" presetID="16" presetClass="entr" presetSubtype="37" fill="hold" nodeType="withEffect">
                                  <p:stCondLst>
                                    <p:cond delay="2000"/>
                                  </p:stCondLst>
                                  <p:childTnLst>
                                    <p:set>
                                      <p:cBhvr>
                                        <p:cTn id="24" dur="1" fill="hold">
                                          <p:stCondLst>
                                            <p:cond delay="0"/>
                                          </p:stCondLst>
                                        </p:cTn>
                                        <p:tgtEl>
                                          <p:spTgt spid="24"/>
                                        </p:tgtEl>
                                        <p:attrNameLst>
                                          <p:attrName>style.visibility</p:attrName>
                                        </p:attrNameLst>
                                      </p:cBhvr>
                                      <p:to>
                                        <p:strVal val="visible"/>
                                      </p:to>
                                    </p:set>
                                    <p:animEffect transition="in" filter="barn(outVertical)">
                                      <p:cBhvr>
                                        <p:cTn id="25" dur="750"/>
                                        <p:tgtEl>
                                          <p:spTgt spid="24"/>
                                        </p:tgtEl>
                                      </p:cBhvr>
                                    </p:animEffect>
                                  </p:childTnLst>
                                </p:cTn>
                              </p:par>
                              <p:par>
                                <p:cTn id="26" presetID="42" presetClass="entr" presetSubtype="0" fill="hold" grpId="0" nodeType="withEffect">
                                  <p:stCondLst>
                                    <p:cond delay="240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750"/>
                                        <p:tgtEl>
                                          <p:spTgt spid="26"/>
                                        </p:tgtEl>
                                      </p:cBhvr>
                                    </p:animEffect>
                                    <p:anim calcmode="lin" valueType="num">
                                      <p:cBhvr>
                                        <p:cTn id="29" dur="750" fill="hold"/>
                                        <p:tgtEl>
                                          <p:spTgt spid="26"/>
                                        </p:tgtEl>
                                        <p:attrNameLst>
                                          <p:attrName>ppt_x</p:attrName>
                                        </p:attrNameLst>
                                      </p:cBhvr>
                                      <p:tavLst>
                                        <p:tav tm="0">
                                          <p:val>
                                            <p:strVal val="#ppt_x"/>
                                          </p:val>
                                        </p:tav>
                                        <p:tav tm="100000">
                                          <p:val>
                                            <p:strVal val="#ppt_x"/>
                                          </p:val>
                                        </p:tav>
                                      </p:tavLst>
                                    </p:anim>
                                    <p:anim calcmode="lin" valueType="num">
                                      <p:cBhvr>
                                        <p:cTn id="30" dur="75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5" grpId="0"/>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合作QQ： 243001978"/>
          <p:cNvSpPr/>
          <p:nvPr/>
        </p:nvSpPr>
        <p:spPr>
          <a:xfrm>
            <a:off x="9737482" y="6488668"/>
            <a:ext cx="2454518" cy="369332"/>
          </a:xfrm>
          <a:prstGeom prst="rect">
            <a:avLst/>
          </a:prstGeom>
        </p:spPr>
        <p:txBody>
          <a:bodyPr wrap="none">
            <a:spAutoFit/>
          </a:bodyPr>
          <a:lstStyle/>
          <a:p>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合作</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QQ</a:t>
            </a:r>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 </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243001978</a:t>
            </a:r>
            <a:endParaRPr lang="zh-CN" altLang="en-US">
              <a:solidFill>
                <a:srgbClr val="FFFFFF"/>
              </a:solidFill>
            </a:endParaRPr>
          </a:p>
        </p:txBody>
      </p:sp>
      <p:sp>
        <p:nvSpPr>
          <p:cNvPr id="37" name="背景色块"/>
          <p:cNvSpPr/>
          <p:nvPr/>
        </p:nvSpPr>
        <p:spPr>
          <a:xfrm>
            <a:off x="-2" y="549276"/>
            <a:ext cx="7867239" cy="16382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 name="目录组合"/>
          <p:cNvGrpSpPr/>
          <p:nvPr/>
        </p:nvGrpSpPr>
        <p:grpSpPr>
          <a:xfrm>
            <a:off x="1300749" y="906759"/>
            <a:ext cx="5265737" cy="923330"/>
            <a:chOff x="1300749" y="906759"/>
            <a:chExt cx="5265737" cy="923330"/>
          </a:xfrm>
        </p:grpSpPr>
        <p:sp>
          <p:nvSpPr>
            <p:cNvPr id="23" name="目录英文"/>
            <p:cNvSpPr txBox="1"/>
            <p:nvPr/>
          </p:nvSpPr>
          <p:spPr>
            <a:xfrm>
              <a:off x="3451810" y="906759"/>
              <a:ext cx="3114676" cy="923330"/>
            </a:xfrm>
            <a:prstGeom prst="rect">
              <a:avLst/>
            </a:prstGeom>
            <a:noFill/>
          </p:spPr>
          <p:txBody>
            <a:bodyPr wrap="square" rtlCol="0">
              <a:spAutoFit/>
            </a:bodyPr>
            <a:lstStyle/>
            <a:p>
              <a:pPr defTabSz="457200"/>
              <a:r>
                <a:rPr lang="en-US" altLang="zh-CN" sz="540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5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4" name="点缀线段"/>
            <p:cNvCxnSpPr/>
            <p:nvPr/>
          </p:nvCxnSpPr>
          <p:spPr>
            <a:xfrm>
              <a:off x="3308936" y="958849"/>
              <a:ext cx="0" cy="81915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2" name="目录"/>
            <p:cNvSpPr txBox="1"/>
            <p:nvPr/>
          </p:nvSpPr>
          <p:spPr>
            <a:xfrm>
              <a:off x="1300749" y="906759"/>
              <a:ext cx="1819275" cy="923330"/>
            </a:xfrm>
            <a:prstGeom prst="rect">
              <a:avLst/>
            </a:prstGeom>
            <a:noFill/>
          </p:spPr>
          <p:txBody>
            <a:bodyPr wrap="square" rtlCol="0">
              <a:spAutoFit/>
            </a:bodyPr>
            <a:lstStyle/>
            <a:p>
              <a:pPr algn="dist" defTabSz="457200"/>
              <a:r>
                <a:rPr lang="zh-CN" altLang="en-US" sz="5400" b="1">
                  <a:solidFill>
                    <a:schemeClr val="bg1"/>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sz="5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 name="组合 1"/>
          <p:cNvGrpSpPr/>
          <p:nvPr/>
        </p:nvGrpSpPr>
        <p:grpSpPr>
          <a:xfrm>
            <a:off x="1479115" y="2599032"/>
            <a:ext cx="4909004" cy="584775"/>
            <a:chOff x="1479115" y="2736849"/>
            <a:chExt cx="4909004" cy="584775"/>
          </a:xfrm>
        </p:grpSpPr>
        <p:sp>
          <p:nvSpPr>
            <p:cNvPr id="38" name="基础扎实 / Strong Preparation"/>
            <p:cNvSpPr/>
            <p:nvPr/>
          </p:nvSpPr>
          <p:spPr>
            <a:xfrm>
              <a:off x="2263010" y="2736849"/>
              <a:ext cx="4125109" cy="584775"/>
            </a:xfrm>
            <a:prstGeom prst="rect">
              <a:avLst/>
            </a:prstGeom>
            <a:noFill/>
          </p:spPr>
          <p:txBody>
            <a:bodyPr wrap="square">
              <a:spAutoFit/>
            </a:bodyPr>
            <a:lstStyle/>
            <a:p>
              <a:pPr>
                <a:defRPr/>
              </a:pPr>
              <a:r>
                <a:rPr lang="zh-CN" altLang="en-US" sz="32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项目背景</a:t>
              </a:r>
              <a:endParaRPr lang="en-US" altLang="zh-CN" sz="1600" kern="100" dirty="0">
                <a:solidFill>
                  <a:prstClr val="black">
                    <a:lumMod val="65000"/>
                    <a:lumOff val="35000"/>
                  </a:prstClr>
                </a:solidFill>
                <a:latin typeface="Arial" panose="020B0604020202020204" pitchFamily="34" charset="0"/>
                <a:ea typeface="微软雅黑" panose="020B0503020204020204" pitchFamily="34" charset="-122"/>
                <a:cs typeface="Microsoft YaHei" charset="-122"/>
                <a:sym typeface="Arial" panose="020B0604020202020204" pitchFamily="34" charset="0"/>
              </a:endParaRPr>
            </a:p>
          </p:txBody>
        </p:sp>
        <p:sp>
          <p:nvSpPr>
            <p:cNvPr id="19" name="标题 1"/>
            <p:cNvSpPr/>
            <p:nvPr/>
          </p:nvSpPr>
          <p:spPr>
            <a:xfrm>
              <a:off x="1479115" y="2756351"/>
              <a:ext cx="545770" cy="545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Arial" panose="020B0604020202020204" pitchFamily="34" charset="0"/>
                  <a:ea typeface="微软雅黑" panose="020B0503020204020204" pitchFamily="34" charset="-122"/>
                  <a:sym typeface="Arial" panose="020B0604020202020204" pitchFamily="34" charset="0"/>
                </a:rPr>
                <a:t>01</a:t>
              </a:r>
              <a:endParaRPr lang="zh-CN" altLang="en-US" sz="24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4" name="组合 2"/>
          <p:cNvGrpSpPr/>
          <p:nvPr/>
        </p:nvGrpSpPr>
        <p:grpSpPr>
          <a:xfrm>
            <a:off x="1479115" y="3640671"/>
            <a:ext cx="4909004" cy="584775"/>
            <a:chOff x="1479115" y="2736849"/>
            <a:chExt cx="4909004" cy="584775"/>
          </a:xfrm>
        </p:grpSpPr>
        <p:sp>
          <p:nvSpPr>
            <p:cNvPr id="26" name="工作踏实 / Diligent Effort"/>
            <p:cNvSpPr/>
            <p:nvPr/>
          </p:nvSpPr>
          <p:spPr>
            <a:xfrm>
              <a:off x="2263010" y="2736849"/>
              <a:ext cx="4125109" cy="584775"/>
            </a:xfrm>
            <a:prstGeom prst="rect">
              <a:avLst/>
            </a:prstGeom>
            <a:noFill/>
          </p:spPr>
          <p:txBody>
            <a:bodyPr wrap="square">
              <a:spAutoFit/>
            </a:bodyPr>
            <a:lstStyle/>
            <a:p>
              <a:pPr>
                <a:defRPr/>
              </a:pPr>
              <a:r>
                <a:rPr lang="zh-CN" altLang="en-US" sz="32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项目内容</a:t>
              </a:r>
              <a:endParaRPr lang="en-US" altLang="zh-CN" sz="1600" kern="100" dirty="0">
                <a:solidFill>
                  <a:prstClr val="black">
                    <a:lumMod val="65000"/>
                    <a:lumOff val="35000"/>
                  </a:prstClr>
                </a:solidFill>
                <a:latin typeface="Arial" panose="020B0604020202020204" pitchFamily="34" charset="0"/>
                <a:ea typeface="微软雅黑" panose="020B0503020204020204" pitchFamily="34" charset="-122"/>
                <a:cs typeface="Microsoft YaHei" charset="-122"/>
                <a:sym typeface="Arial" panose="020B0604020202020204" pitchFamily="34" charset="0"/>
              </a:endParaRPr>
            </a:p>
          </p:txBody>
        </p:sp>
        <p:sp>
          <p:nvSpPr>
            <p:cNvPr id="27" name="标题 2"/>
            <p:cNvSpPr/>
            <p:nvPr/>
          </p:nvSpPr>
          <p:spPr>
            <a:xfrm>
              <a:off x="1479115" y="2756351"/>
              <a:ext cx="545770" cy="545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Arial" panose="020B0604020202020204" pitchFamily="34" charset="0"/>
                  <a:ea typeface="微软雅黑" panose="020B0503020204020204" pitchFamily="34" charset="-122"/>
                  <a:sym typeface="Arial" panose="020B0604020202020204" pitchFamily="34" charset="0"/>
                </a:rPr>
                <a:t>02</a:t>
              </a:r>
              <a:endParaRPr lang="zh-CN" altLang="en-US" sz="24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4" name="组合 3"/>
          <p:cNvGrpSpPr/>
          <p:nvPr/>
        </p:nvGrpSpPr>
        <p:grpSpPr>
          <a:xfrm>
            <a:off x="1479115" y="4682310"/>
            <a:ext cx="4909004" cy="584775"/>
            <a:chOff x="1479115" y="2736849"/>
            <a:chExt cx="4909004" cy="584775"/>
          </a:xfrm>
        </p:grpSpPr>
        <p:sp>
          <p:nvSpPr>
            <p:cNvPr id="36" name="作风朴实 / Practical Attitude"/>
            <p:cNvSpPr/>
            <p:nvPr/>
          </p:nvSpPr>
          <p:spPr>
            <a:xfrm>
              <a:off x="2263010" y="2736849"/>
              <a:ext cx="4125109" cy="584775"/>
            </a:xfrm>
            <a:prstGeom prst="rect">
              <a:avLst/>
            </a:prstGeom>
            <a:noFill/>
          </p:spPr>
          <p:txBody>
            <a:bodyPr wrap="square">
              <a:spAutoFit/>
            </a:bodyPr>
            <a:lstStyle/>
            <a:p>
              <a:pPr>
                <a:defRPr/>
              </a:pPr>
              <a:r>
                <a:rPr lang="zh-CN" altLang="en-US" sz="32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创新点</a:t>
              </a:r>
              <a:endParaRPr lang="en-US" altLang="zh-CN" sz="1600" kern="100" dirty="0">
                <a:solidFill>
                  <a:prstClr val="black">
                    <a:lumMod val="65000"/>
                    <a:lumOff val="35000"/>
                  </a:prstClr>
                </a:solidFill>
                <a:latin typeface="Arial" panose="020B0604020202020204" pitchFamily="34" charset="0"/>
                <a:ea typeface="微软雅黑" panose="020B0503020204020204" pitchFamily="34" charset="-122"/>
                <a:cs typeface="Microsoft YaHei" charset="-122"/>
                <a:sym typeface="Arial" panose="020B0604020202020204" pitchFamily="34" charset="0"/>
              </a:endParaRPr>
            </a:p>
          </p:txBody>
        </p:sp>
        <p:sp>
          <p:nvSpPr>
            <p:cNvPr id="39" name="标题 3"/>
            <p:cNvSpPr/>
            <p:nvPr/>
          </p:nvSpPr>
          <p:spPr>
            <a:xfrm>
              <a:off x="1479115" y="2756351"/>
              <a:ext cx="545770" cy="545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Arial" panose="020B0604020202020204" pitchFamily="34" charset="0"/>
                  <a:ea typeface="微软雅黑" panose="020B0503020204020204" pitchFamily="34" charset="-122"/>
                  <a:sym typeface="Arial" panose="020B0604020202020204" pitchFamily="34" charset="0"/>
                </a:rPr>
                <a:t>03</a:t>
              </a:r>
              <a:endParaRPr lang="zh-CN" altLang="en-US" sz="24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0" name="组合 4"/>
          <p:cNvGrpSpPr/>
          <p:nvPr/>
        </p:nvGrpSpPr>
        <p:grpSpPr>
          <a:xfrm>
            <a:off x="1479115" y="5723950"/>
            <a:ext cx="4909004" cy="584775"/>
            <a:chOff x="1479115" y="2736849"/>
            <a:chExt cx="4909004" cy="584775"/>
          </a:xfrm>
        </p:grpSpPr>
        <p:sp>
          <p:nvSpPr>
            <p:cNvPr id="41" name="开拓创新 / Creative Innovation"/>
            <p:cNvSpPr/>
            <p:nvPr/>
          </p:nvSpPr>
          <p:spPr>
            <a:xfrm>
              <a:off x="2263010" y="2736849"/>
              <a:ext cx="4125109" cy="584775"/>
            </a:xfrm>
            <a:prstGeom prst="rect">
              <a:avLst/>
            </a:prstGeom>
            <a:noFill/>
          </p:spPr>
          <p:txBody>
            <a:bodyPr wrap="square">
              <a:spAutoFit/>
            </a:bodyPr>
            <a:lstStyle/>
            <a:p>
              <a:pPr>
                <a:defRPr/>
              </a:pPr>
              <a:r>
                <a:rPr lang="zh-CN" altLang="en-US" sz="32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已有基础与经费预算</a:t>
              </a:r>
              <a:endParaRPr lang="en-US" altLang="zh-CN" sz="1600" kern="100" dirty="0">
                <a:solidFill>
                  <a:prstClr val="black">
                    <a:lumMod val="65000"/>
                    <a:lumOff val="35000"/>
                  </a:prstClr>
                </a:solidFill>
                <a:latin typeface="Arial" panose="020B0604020202020204" pitchFamily="34" charset="0"/>
                <a:ea typeface="微软雅黑" panose="020B0503020204020204" pitchFamily="34" charset="-122"/>
                <a:cs typeface="Microsoft YaHei" charset="-122"/>
                <a:sym typeface="Arial" panose="020B0604020202020204" pitchFamily="34" charset="0"/>
              </a:endParaRPr>
            </a:p>
          </p:txBody>
        </p:sp>
        <p:sp>
          <p:nvSpPr>
            <p:cNvPr id="42" name="标题 4"/>
            <p:cNvSpPr/>
            <p:nvPr/>
          </p:nvSpPr>
          <p:spPr>
            <a:xfrm>
              <a:off x="1479115" y="2756351"/>
              <a:ext cx="545770" cy="545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Arial" panose="020B0604020202020204" pitchFamily="34" charset="0"/>
                  <a:ea typeface="微软雅黑" panose="020B0503020204020204" pitchFamily="34" charset="-122"/>
                  <a:sym typeface="Arial" panose="020B0604020202020204" pitchFamily="34" charset="0"/>
                </a:rPr>
                <a:t>04</a:t>
              </a:r>
              <a:endParaRPr lang="zh-CN" altLang="en-US" sz="2400" dirty="0">
                <a:latin typeface="Arial" panose="020B0604020202020204" pitchFamily="34" charset="0"/>
                <a:ea typeface="微软雅黑" panose="020B0503020204020204" pitchFamily="34" charset="-122"/>
                <a:sym typeface="Arial" panose="020B0604020202020204" pitchFamily="34" charset="0"/>
              </a:endParaRPr>
            </a:p>
          </p:txBody>
        </p:sp>
      </p:grpSp>
      <p:pic>
        <p:nvPicPr>
          <p:cNvPr id="3" name="桃李园"/>
          <p:cNvPicPr preferRelativeResize="0">
            <a:picLocks/>
          </p:cNvPicPr>
          <p:nvPr/>
        </p:nvPicPr>
        <p:blipFill>
          <a:blip r:embed="rId3"/>
          <a:stretch>
            <a:fillRect/>
          </a:stretch>
        </p:blipFill>
        <p:spPr>
          <a:xfrm>
            <a:off x="7872000" y="0"/>
            <a:ext cx="4320000" cy="6855973"/>
          </a:xfrm>
          <a:prstGeom prst="rect">
            <a:avLst/>
          </a:prstGeom>
        </p:spPr>
      </p:pic>
      <p:grpSp>
        <p:nvGrpSpPr>
          <p:cNvPr id="5" name="竖线组合"/>
          <p:cNvGrpSpPr/>
          <p:nvPr/>
        </p:nvGrpSpPr>
        <p:grpSpPr>
          <a:xfrm>
            <a:off x="9299575" y="-7938"/>
            <a:ext cx="1439863" cy="6869113"/>
            <a:chOff x="9299575" y="-7938"/>
            <a:chExt cx="1439863" cy="6869113"/>
          </a:xfrm>
        </p:grpSpPr>
        <p:sp>
          <p:nvSpPr>
            <p:cNvPr id="28" name="Line 20"/>
            <p:cNvSpPr>
              <a:spLocks noChangeShapeType="1"/>
            </p:cNvSpPr>
            <p:nvPr/>
          </p:nvSpPr>
          <p:spPr bwMode="auto">
            <a:xfrm>
              <a:off x="9299575" y="-7938"/>
              <a:ext cx="0" cy="6869113"/>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9" name="Line 21"/>
            <p:cNvSpPr>
              <a:spLocks noChangeShapeType="1"/>
            </p:cNvSpPr>
            <p:nvPr/>
          </p:nvSpPr>
          <p:spPr bwMode="auto">
            <a:xfrm>
              <a:off x="10739438" y="-7938"/>
              <a:ext cx="0" cy="6869113"/>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 name="横线组合"/>
          <p:cNvGrpSpPr/>
          <p:nvPr/>
        </p:nvGrpSpPr>
        <p:grpSpPr>
          <a:xfrm>
            <a:off x="7851775" y="1368425"/>
            <a:ext cx="4335463" cy="4114800"/>
            <a:chOff x="7851775" y="1368425"/>
            <a:chExt cx="4335463" cy="4114800"/>
          </a:xfrm>
        </p:grpSpPr>
        <p:sp>
          <p:nvSpPr>
            <p:cNvPr id="30" name="Line 22"/>
            <p:cNvSpPr>
              <a:spLocks noChangeShapeType="1"/>
            </p:cNvSpPr>
            <p:nvPr/>
          </p:nvSpPr>
          <p:spPr bwMode="auto">
            <a:xfrm>
              <a:off x="7851775" y="1368425"/>
              <a:ext cx="43354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1" name="Line 23"/>
            <p:cNvSpPr>
              <a:spLocks noChangeShapeType="1"/>
            </p:cNvSpPr>
            <p:nvPr/>
          </p:nvSpPr>
          <p:spPr bwMode="auto">
            <a:xfrm>
              <a:off x="7851775" y="2740025"/>
              <a:ext cx="43354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2" name="Line 24"/>
            <p:cNvSpPr>
              <a:spLocks noChangeShapeType="1"/>
            </p:cNvSpPr>
            <p:nvPr/>
          </p:nvSpPr>
          <p:spPr bwMode="auto">
            <a:xfrm>
              <a:off x="7851775" y="4111625"/>
              <a:ext cx="43354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3" name="Line 25"/>
            <p:cNvSpPr>
              <a:spLocks noChangeShapeType="1"/>
            </p:cNvSpPr>
            <p:nvPr/>
          </p:nvSpPr>
          <p:spPr bwMode="auto">
            <a:xfrm>
              <a:off x="7851775" y="5483225"/>
              <a:ext cx="43354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 name="校徽组合"/>
          <p:cNvGrpSpPr/>
          <p:nvPr/>
        </p:nvGrpSpPr>
        <p:grpSpPr>
          <a:xfrm>
            <a:off x="9299575" y="2740025"/>
            <a:ext cx="1439863" cy="1371600"/>
            <a:chOff x="9299575" y="2740025"/>
            <a:chExt cx="1439863" cy="1371600"/>
          </a:xfrm>
        </p:grpSpPr>
        <p:sp>
          <p:nvSpPr>
            <p:cNvPr id="10" name="打底色块"/>
            <p:cNvSpPr>
              <a:spLocks noChangeArrowheads="1"/>
            </p:cNvSpPr>
            <p:nvPr/>
          </p:nvSpPr>
          <p:spPr bwMode="auto">
            <a:xfrm>
              <a:off x="9299575" y="2740025"/>
              <a:ext cx="1439863" cy="1371600"/>
            </a:xfrm>
            <a:prstGeom prst="rect">
              <a:avLst/>
            </a:prstGeom>
            <a:solidFill>
              <a:schemeClr val="accent1"/>
            </a:solidFill>
            <a:ln>
              <a:solidFill>
                <a:schemeClr val="bg1"/>
              </a:solidFill>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90" name="校徽"/>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537699" y="2944759"/>
              <a:ext cx="963614" cy="962132"/>
            </a:xfrm>
            <a:prstGeom prst="rect">
              <a:avLst/>
            </a:prstGeom>
          </p:spPr>
        </p:pic>
      </p:grpSp>
      <p:sp>
        <p:nvSpPr>
          <p:cNvPr id="89" name="遮罩色块37%"/>
          <p:cNvSpPr>
            <a:spLocks noChangeArrowheads="1"/>
          </p:cNvSpPr>
          <p:nvPr/>
        </p:nvSpPr>
        <p:spPr bwMode="auto">
          <a:xfrm>
            <a:off x="10752137" y="4111625"/>
            <a:ext cx="1439863" cy="1371600"/>
          </a:xfrm>
          <a:prstGeom prst="rect">
            <a:avLst/>
          </a:prstGeom>
          <a:solidFill>
            <a:schemeClr val="bg1">
              <a:alpha val="63000"/>
            </a:schemeClr>
          </a:solidFill>
          <a:ln>
            <a:noFill/>
          </a:ln>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563878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750"/>
                                        <p:tgtEl>
                                          <p:spTgt spid="37"/>
                                        </p:tgtEl>
                                      </p:cBhvr>
                                    </p:animEffect>
                                  </p:childTnLst>
                                </p:cTn>
                              </p:par>
                              <p:par>
                                <p:cTn id="8" presetID="53" presetClass="entr" presetSubtype="16" fill="hold" nodeType="withEffect">
                                  <p:stCondLst>
                                    <p:cond delay="400"/>
                                  </p:stCondLst>
                                  <p:childTnLst>
                                    <p:set>
                                      <p:cBhvr>
                                        <p:cTn id="9" dur="1" fill="hold">
                                          <p:stCondLst>
                                            <p:cond delay="0"/>
                                          </p:stCondLst>
                                        </p:cTn>
                                        <p:tgtEl>
                                          <p:spTgt spid="3"/>
                                        </p:tgtEl>
                                        <p:attrNameLst>
                                          <p:attrName>style.visibility</p:attrName>
                                        </p:attrNameLst>
                                      </p:cBhvr>
                                      <p:to>
                                        <p:strVal val="visible"/>
                                      </p:to>
                                    </p:set>
                                    <p:anim calcmode="lin" valueType="num">
                                      <p:cBhvr>
                                        <p:cTn id="10" dur="750" fill="hold"/>
                                        <p:tgtEl>
                                          <p:spTgt spid="3"/>
                                        </p:tgtEl>
                                        <p:attrNameLst>
                                          <p:attrName>ppt_w</p:attrName>
                                        </p:attrNameLst>
                                      </p:cBhvr>
                                      <p:tavLst>
                                        <p:tav tm="0">
                                          <p:val>
                                            <p:fltVal val="0"/>
                                          </p:val>
                                        </p:tav>
                                        <p:tav tm="100000">
                                          <p:val>
                                            <p:strVal val="#ppt_w"/>
                                          </p:val>
                                        </p:tav>
                                      </p:tavLst>
                                    </p:anim>
                                    <p:anim calcmode="lin" valueType="num">
                                      <p:cBhvr>
                                        <p:cTn id="11" dur="750" fill="hold"/>
                                        <p:tgtEl>
                                          <p:spTgt spid="3"/>
                                        </p:tgtEl>
                                        <p:attrNameLst>
                                          <p:attrName>ppt_h</p:attrName>
                                        </p:attrNameLst>
                                      </p:cBhvr>
                                      <p:tavLst>
                                        <p:tav tm="0">
                                          <p:val>
                                            <p:fltVal val="0"/>
                                          </p:val>
                                        </p:tav>
                                        <p:tav tm="100000">
                                          <p:val>
                                            <p:strVal val="#ppt_h"/>
                                          </p:val>
                                        </p:tav>
                                      </p:tavLst>
                                    </p:anim>
                                    <p:animEffect transition="in" filter="fade">
                                      <p:cBhvr>
                                        <p:cTn id="12" dur="750"/>
                                        <p:tgtEl>
                                          <p:spTgt spid="3"/>
                                        </p:tgtEl>
                                      </p:cBhvr>
                                    </p:animEffect>
                                  </p:childTnLst>
                                </p:cTn>
                              </p:par>
                              <p:par>
                                <p:cTn id="13" presetID="50" presetClass="entr" presetSubtype="0" decel="100000" fill="hold" nodeType="withEffect">
                                  <p:stCondLst>
                                    <p:cond delay="800"/>
                                  </p:stCondLst>
                                  <p:childTnLst>
                                    <p:set>
                                      <p:cBhvr>
                                        <p:cTn id="14" dur="1" fill="hold">
                                          <p:stCondLst>
                                            <p:cond delay="0"/>
                                          </p:stCondLst>
                                        </p:cTn>
                                        <p:tgtEl>
                                          <p:spTgt spid="2"/>
                                        </p:tgtEl>
                                        <p:attrNameLst>
                                          <p:attrName>style.visibility</p:attrName>
                                        </p:attrNameLst>
                                      </p:cBhvr>
                                      <p:to>
                                        <p:strVal val="visible"/>
                                      </p:to>
                                    </p:set>
                                    <p:anim calcmode="lin" valueType="num">
                                      <p:cBhvr>
                                        <p:cTn id="15" dur="750" fill="hold"/>
                                        <p:tgtEl>
                                          <p:spTgt spid="2"/>
                                        </p:tgtEl>
                                        <p:attrNameLst>
                                          <p:attrName>ppt_w</p:attrName>
                                        </p:attrNameLst>
                                      </p:cBhvr>
                                      <p:tavLst>
                                        <p:tav tm="0">
                                          <p:val>
                                            <p:strVal val="#ppt_w+.3"/>
                                          </p:val>
                                        </p:tav>
                                        <p:tav tm="100000">
                                          <p:val>
                                            <p:strVal val="#ppt_w"/>
                                          </p:val>
                                        </p:tav>
                                      </p:tavLst>
                                    </p:anim>
                                    <p:anim calcmode="lin" valueType="num">
                                      <p:cBhvr>
                                        <p:cTn id="16" dur="750" fill="hold"/>
                                        <p:tgtEl>
                                          <p:spTgt spid="2"/>
                                        </p:tgtEl>
                                        <p:attrNameLst>
                                          <p:attrName>ppt_h</p:attrName>
                                        </p:attrNameLst>
                                      </p:cBhvr>
                                      <p:tavLst>
                                        <p:tav tm="0">
                                          <p:val>
                                            <p:strVal val="#ppt_h"/>
                                          </p:val>
                                        </p:tav>
                                        <p:tav tm="100000">
                                          <p:val>
                                            <p:strVal val="#ppt_h"/>
                                          </p:val>
                                        </p:tav>
                                      </p:tavLst>
                                    </p:anim>
                                    <p:animEffect transition="in" filter="fade">
                                      <p:cBhvr>
                                        <p:cTn id="17" dur="750"/>
                                        <p:tgtEl>
                                          <p:spTgt spid="2"/>
                                        </p:tgtEl>
                                      </p:cBhvr>
                                    </p:animEffect>
                                  </p:childTnLst>
                                </p:cTn>
                              </p:par>
                              <p:par>
                                <p:cTn id="18" presetID="22" presetClass="entr" presetSubtype="8" fill="hold" nodeType="withEffect">
                                  <p:stCondLst>
                                    <p:cond delay="120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750"/>
                                        <p:tgtEl>
                                          <p:spTgt spid="6"/>
                                        </p:tgtEl>
                                      </p:cBhvr>
                                    </p:animEffect>
                                  </p:childTnLst>
                                </p:cTn>
                              </p:par>
                              <p:par>
                                <p:cTn id="21" presetID="22" presetClass="entr" presetSubtype="8" fill="hold" nodeType="withEffect">
                                  <p:stCondLst>
                                    <p:cond delay="160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750"/>
                                        <p:tgtEl>
                                          <p:spTgt spid="24"/>
                                        </p:tgtEl>
                                      </p:cBhvr>
                                    </p:animEffect>
                                  </p:childTnLst>
                                </p:cTn>
                              </p:par>
                              <p:par>
                                <p:cTn id="24" presetID="22" presetClass="entr" presetSubtype="8" fill="hold" nodeType="withEffect">
                                  <p:stCondLst>
                                    <p:cond delay="2000"/>
                                  </p:stCondLst>
                                  <p:childTnLst>
                                    <p:set>
                                      <p:cBhvr>
                                        <p:cTn id="25" dur="1" fill="hold">
                                          <p:stCondLst>
                                            <p:cond delay="0"/>
                                          </p:stCondLst>
                                        </p:cTn>
                                        <p:tgtEl>
                                          <p:spTgt spid="34"/>
                                        </p:tgtEl>
                                        <p:attrNameLst>
                                          <p:attrName>style.visibility</p:attrName>
                                        </p:attrNameLst>
                                      </p:cBhvr>
                                      <p:to>
                                        <p:strVal val="visible"/>
                                      </p:to>
                                    </p:set>
                                    <p:animEffect transition="in" filter="wipe(left)">
                                      <p:cBhvr>
                                        <p:cTn id="26" dur="750"/>
                                        <p:tgtEl>
                                          <p:spTgt spid="34"/>
                                        </p:tgtEl>
                                      </p:cBhvr>
                                    </p:animEffect>
                                  </p:childTnLst>
                                </p:cTn>
                              </p:par>
                              <p:par>
                                <p:cTn id="27" presetID="22" presetClass="entr" presetSubtype="8" fill="hold" nodeType="withEffect">
                                  <p:stCondLst>
                                    <p:cond delay="2400"/>
                                  </p:stCondLst>
                                  <p:childTnLst>
                                    <p:set>
                                      <p:cBhvr>
                                        <p:cTn id="28" dur="1" fill="hold">
                                          <p:stCondLst>
                                            <p:cond delay="0"/>
                                          </p:stCondLst>
                                        </p:cTn>
                                        <p:tgtEl>
                                          <p:spTgt spid="40"/>
                                        </p:tgtEl>
                                        <p:attrNameLst>
                                          <p:attrName>style.visibility</p:attrName>
                                        </p:attrNameLst>
                                      </p:cBhvr>
                                      <p:to>
                                        <p:strVal val="visible"/>
                                      </p:to>
                                    </p:set>
                                    <p:animEffect transition="in" filter="wipe(left)">
                                      <p:cBhvr>
                                        <p:cTn id="29" dur="750"/>
                                        <p:tgtEl>
                                          <p:spTgt spid="40"/>
                                        </p:tgtEl>
                                      </p:cBhvr>
                                    </p:animEffect>
                                  </p:childTnLst>
                                </p:cTn>
                              </p:par>
                              <p:par>
                                <p:cTn id="30" presetID="22" presetClass="entr" presetSubtype="2" fill="hold" nodeType="withEffect">
                                  <p:stCondLst>
                                    <p:cond delay="2800"/>
                                  </p:stCondLst>
                                  <p:childTnLst>
                                    <p:set>
                                      <p:cBhvr>
                                        <p:cTn id="31" dur="1" fill="hold">
                                          <p:stCondLst>
                                            <p:cond delay="0"/>
                                          </p:stCondLst>
                                        </p:cTn>
                                        <p:tgtEl>
                                          <p:spTgt spid="7"/>
                                        </p:tgtEl>
                                        <p:attrNameLst>
                                          <p:attrName>style.visibility</p:attrName>
                                        </p:attrNameLst>
                                      </p:cBhvr>
                                      <p:to>
                                        <p:strVal val="visible"/>
                                      </p:to>
                                    </p:set>
                                    <p:animEffect transition="in" filter="wipe(right)">
                                      <p:cBhvr>
                                        <p:cTn id="32" dur="750"/>
                                        <p:tgtEl>
                                          <p:spTgt spid="7"/>
                                        </p:tgtEl>
                                      </p:cBhvr>
                                    </p:animEffect>
                                  </p:childTnLst>
                                </p:cTn>
                              </p:par>
                              <p:par>
                                <p:cTn id="33" presetID="22" presetClass="entr" presetSubtype="1" fill="hold" nodeType="withEffect">
                                  <p:stCondLst>
                                    <p:cond delay="3200"/>
                                  </p:stCondLst>
                                  <p:childTnLst>
                                    <p:set>
                                      <p:cBhvr>
                                        <p:cTn id="34" dur="1" fill="hold">
                                          <p:stCondLst>
                                            <p:cond delay="0"/>
                                          </p:stCondLst>
                                        </p:cTn>
                                        <p:tgtEl>
                                          <p:spTgt spid="5"/>
                                        </p:tgtEl>
                                        <p:attrNameLst>
                                          <p:attrName>style.visibility</p:attrName>
                                        </p:attrNameLst>
                                      </p:cBhvr>
                                      <p:to>
                                        <p:strVal val="visible"/>
                                      </p:to>
                                    </p:set>
                                    <p:animEffect transition="in" filter="wipe(up)">
                                      <p:cBhvr>
                                        <p:cTn id="35" dur="750"/>
                                        <p:tgtEl>
                                          <p:spTgt spid="5"/>
                                        </p:tgtEl>
                                      </p:cBhvr>
                                    </p:animEffect>
                                  </p:childTnLst>
                                </p:cTn>
                              </p:par>
                              <p:par>
                                <p:cTn id="36" presetID="53" presetClass="entr" presetSubtype="16" fill="hold" nodeType="withEffect">
                                  <p:stCondLst>
                                    <p:cond delay="3600"/>
                                  </p:stCondLst>
                                  <p:childTnLst>
                                    <p:set>
                                      <p:cBhvr>
                                        <p:cTn id="37" dur="1" fill="hold">
                                          <p:stCondLst>
                                            <p:cond delay="0"/>
                                          </p:stCondLst>
                                        </p:cTn>
                                        <p:tgtEl>
                                          <p:spTgt spid="8"/>
                                        </p:tgtEl>
                                        <p:attrNameLst>
                                          <p:attrName>style.visibility</p:attrName>
                                        </p:attrNameLst>
                                      </p:cBhvr>
                                      <p:to>
                                        <p:strVal val="visible"/>
                                      </p:to>
                                    </p:set>
                                    <p:anim calcmode="lin" valueType="num">
                                      <p:cBhvr>
                                        <p:cTn id="38" dur="750" fill="hold"/>
                                        <p:tgtEl>
                                          <p:spTgt spid="8"/>
                                        </p:tgtEl>
                                        <p:attrNameLst>
                                          <p:attrName>ppt_w</p:attrName>
                                        </p:attrNameLst>
                                      </p:cBhvr>
                                      <p:tavLst>
                                        <p:tav tm="0">
                                          <p:val>
                                            <p:fltVal val="0"/>
                                          </p:val>
                                        </p:tav>
                                        <p:tav tm="100000">
                                          <p:val>
                                            <p:strVal val="#ppt_w"/>
                                          </p:val>
                                        </p:tav>
                                      </p:tavLst>
                                    </p:anim>
                                    <p:anim calcmode="lin" valueType="num">
                                      <p:cBhvr>
                                        <p:cTn id="39" dur="750" fill="hold"/>
                                        <p:tgtEl>
                                          <p:spTgt spid="8"/>
                                        </p:tgtEl>
                                        <p:attrNameLst>
                                          <p:attrName>ppt_h</p:attrName>
                                        </p:attrNameLst>
                                      </p:cBhvr>
                                      <p:tavLst>
                                        <p:tav tm="0">
                                          <p:val>
                                            <p:fltVal val="0"/>
                                          </p:val>
                                        </p:tav>
                                        <p:tav tm="100000">
                                          <p:val>
                                            <p:strVal val="#ppt_h"/>
                                          </p:val>
                                        </p:tav>
                                      </p:tavLst>
                                    </p:anim>
                                    <p:animEffect transition="in" filter="fade">
                                      <p:cBhvr>
                                        <p:cTn id="40" dur="750"/>
                                        <p:tgtEl>
                                          <p:spTgt spid="8"/>
                                        </p:tgtEl>
                                      </p:cBhvr>
                                    </p:animEffect>
                                  </p:childTnLst>
                                </p:cTn>
                              </p:par>
                              <p:par>
                                <p:cTn id="41" presetID="53" presetClass="entr" presetSubtype="16" fill="hold" grpId="0" nodeType="withEffect">
                                  <p:stCondLst>
                                    <p:cond delay="4000"/>
                                  </p:stCondLst>
                                  <p:childTnLst>
                                    <p:set>
                                      <p:cBhvr>
                                        <p:cTn id="42" dur="1" fill="hold">
                                          <p:stCondLst>
                                            <p:cond delay="0"/>
                                          </p:stCondLst>
                                        </p:cTn>
                                        <p:tgtEl>
                                          <p:spTgt spid="89"/>
                                        </p:tgtEl>
                                        <p:attrNameLst>
                                          <p:attrName>style.visibility</p:attrName>
                                        </p:attrNameLst>
                                      </p:cBhvr>
                                      <p:to>
                                        <p:strVal val="visible"/>
                                      </p:to>
                                    </p:set>
                                    <p:anim calcmode="lin" valueType="num">
                                      <p:cBhvr>
                                        <p:cTn id="43" dur="750" fill="hold"/>
                                        <p:tgtEl>
                                          <p:spTgt spid="89"/>
                                        </p:tgtEl>
                                        <p:attrNameLst>
                                          <p:attrName>ppt_w</p:attrName>
                                        </p:attrNameLst>
                                      </p:cBhvr>
                                      <p:tavLst>
                                        <p:tav tm="0">
                                          <p:val>
                                            <p:fltVal val="0"/>
                                          </p:val>
                                        </p:tav>
                                        <p:tav tm="100000">
                                          <p:val>
                                            <p:strVal val="#ppt_w"/>
                                          </p:val>
                                        </p:tav>
                                      </p:tavLst>
                                    </p:anim>
                                    <p:anim calcmode="lin" valueType="num">
                                      <p:cBhvr>
                                        <p:cTn id="44" dur="750" fill="hold"/>
                                        <p:tgtEl>
                                          <p:spTgt spid="89"/>
                                        </p:tgtEl>
                                        <p:attrNameLst>
                                          <p:attrName>ppt_h</p:attrName>
                                        </p:attrNameLst>
                                      </p:cBhvr>
                                      <p:tavLst>
                                        <p:tav tm="0">
                                          <p:val>
                                            <p:fltVal val="0"/>
                                          </p:val>
                                        </p:tav>
                                        <p:tav tm="100000">
                                          <p:val>
                                            <p:strVal val="#ppt_h"/>
                                          </p:val>
                                        </p:tav>
                                      </p:tavLst>
                                    </p:anim>
                                    <p:animEffect transition="in" filter="fade">
                                      <p:cBhvr>
                                        <p:cTn id="45" dur="75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8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校徽打底"/>
          <p:cNvSpPr/>
          <p:nvPr/>
        </p:nvSpPr>
        <p:spPr>
          <a:xfrm>
            <a:off x="2594996" y="-126023"/>
            <a:ext cx="7002008" cy="7002008"/>
          </a:xfrm>
          <a:prstGeom prst="rect">
            <a:avLst/>
          </a:prstGeom>
          <a:blipFill dpi="0" rotWithShape="1">
            <a:blip r:embed="rId3">
              <a:alphaModFix amt="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0" name="校徽组合"/>
          <p:cNvGrpSpPr/>
          <p:nvPr/>
        </p:nvGrpSpPr>
        <p:grpSpPr>
          <a:xfrm>
            <a:off x="5286947" y="0"/>
            <a:ext cx="1618106" cy="1427058"/>
            <a:chOff x="5015984" y="467571"/>
            <a:chExt cx="2160032" cy="1905000"/>
          </a:xfrm>
        </p:grpSpPr>
        <p:sp>
          <p:nvSpPr>
            <p:cNvPr id="11" name="五边形"/>
            <p:cNvSpPr/>
            <p:nvPr/>
          </p:nvSpPr>
          <p:spPr>
            <a:xfrm rot="5400000">
              <a:off x="5143500" y="340055"/>
              <a:ext cx="1905000" cy="2160032"/>
            </a:xfrm>
            <a:prstGeom prst="homePlate">
              <a:avLst>
                <a:gd name="adj" fmla="val 32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2" name="校徽"/>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384164" y="584656"/>
              <a:ext cx="1423672" cy="1421486"/>
            </a:xfrm>
            <a:prstGeom prst="rect">
              <a:avLst/>
            </a:prstGeom>
          </p:spPr>
        </p:pic>
      </p:grpSp>
      <p:grpSp>
        <p:nvGrpSpPr>
          <p:cNvPr id="2" name="组合 1"/>
          <p:cNvGrpSpPr/>
          <p:nvPr/>
        </p:nvGrpSpPr>
        <p:grpSpPr>
          <a:xfrm>
            <a:off x="5276850" y="2196220"/>
            <a:ext cx="1638300" cy="390979"/>
            <a:chOff x="5276850" y="2196220"/>
            <a:chExt cx="1638300" cy="390979"/>
          </a:xfrm>
        </p:grpSpPr>
        <p:sp>
          <p:nvSpPr>
            <p:cNvPr id="21" name="打底圆角矩形"/>
            <p:cNvSpPr/>
            <p:nvPr/>
          </p:nvSpPr>
          <p:spPr>
            <a:xfrm>
              <a:off x="5276850" y="2196220"/>
              <a:ext cx="1638300" cy="390979"/>
            </a:xfrm>
            <a:prstGeom prst="roundRect">
              <a:avLst>
                <a:gd name="adj" fmla="val 50000"/>
              </a:avLst>
            </a:prstGeom>
            <a:no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 name="Part One"/>
            <p:cNvSpPr txBox="1"/>
            <p:nvPr/>
          </p:nvSpPr>
          <p:spPr>
            <a:xfrm>
              <a:off x="5385531" y="2222432"/>
              <a:ext cx="1420938" cy="338554"/>
            </a:xfrm>
            <a:prstGeom prst="rect">
              <a:avLst/>
            </a:prstGeom>
            <a:noFill/>
          </p:spPr>
          <p:txBody>
            <a:bodyPr wrap="square" rtlCol="0">
              <a:spAutoFit/>
            </a:bodyPr>
            <a:lstStyle/>
            <a:p>
              <a:pPr algn="dist" defTabSz="457200"/>
              <a:r>
                <a:rPr lang="en-US" altLang="zh-CN" sz="1600">
                  <a:latin typeface="Arial" panose="020B0604020202020204" pitchFamily="34" charset="0"/>
                  <a:ea typeface="微软雅黑" panose="020B0503020204020204" pitchFamily="34" charset="-122"/>
                  <a:sym typeface="Arial" panose="020B0604020202020204" pitchFamily="34" charset="0"/>
                </a:rPr>
                <a:t>Part One</a:t>
              </a:r>
              <a:endParaRPr lang="zh-CN" altLang="en-US" sz="1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4" name="基础扎实"/>
          <p:cNvSpPr txBox="1"/>
          <p:nvPr/>
        </p:nvSpPr>
        <p:spPr>
          <a:xfrm>
            <a:off x="3957905" y="3116658"/>
            <a:ext cx="4276190" cy="830997"/>
          </a:xfrm>
          <a:prstGeom prst="rect">
            <a:avLst/>
          </a:prstGeom>
          <a:noFill/>
        </p:spPr>
        <p:txBody>
          <a:bodyPr wrap="square" rtlCol="0">
            <a:spAutoFit/>
          </a:bodyPr>
          <a:lstStyle/>
          <a:p>
            <a:pPr algn="dist">
              <a:defRPr/>
            </a:pPr>
            <a:r>
              <a:rPr lang="zh-CN" altLang="en-US" sz="4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项目背景</a:t>
            </a:r>
            <a:endParaRPr lang="en-US" altLang="zh-CN" sz="2800" kern="100" dirty="0">
              <a:solidFill>
                <a:prstClr val="black">
                  <a:lumMod val="65000"/>
                  <a:lumOff val="35000"/>
                </a:prstClr>
              </a:solidFill>
              <a:latin typeface="Arial" panose="020B0604020202020204" pitchFamily="34" charset="0"/>
              <a:ea typeface="微软雅黑" panose="020B0503020204020204" pitchFamily="34" charset="-122"/>
              <a:cs typeface="Microsoft YaHei" charset="-122"/>
              <a:sym typeface="Arial" panose="020B0604020202020204" pitchFamily="34" charset="0"/>
            </a:endParaRPr>
          </a:p>
        </p:txBody>
      </p:sp>
      <p:cxnSp>
        <p:nvCxnSpPr>
          <p:cNvPr id="13" name="点缀线段"/>
          <p:cNvCxnSpPr/>
          <p:nvPr/>
        </p:nvCxnSpPr>
        <p:spPr>
          <a:xfrm>
            <a:off x="5761994" y="4120052"/>
            <a:ext cx="6680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Strong Preparation"/>
          <p:cNvSpPr txBox="1"/>
          <p:nvPr/>
        </p:nvSpPr>
        <p:spPr>
          <a:xfrm>
            <a:off x="3957905" y="4317700"/>
            <a:ext cx="4276190" cy="369332"/>
          </a:xfrm>
          <a:prstGeom prst="rect">
            <a:avLst/>
          </a:prstGeom>
          <a:noFill/>
        </p:spPr>
        <p:txBody>
          <a:bodyPr wrap="square" rtlCol="0">
            <a:spAutoFit/>
          </a:bodyPr>
          <a:lstStyle/>
          <a:p>
            <a:pPr algn="dist" defTabSz="457200"/>
            <a:r>
              <a:rPr lang="en-US" altLang="zh-CN"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Project Background</a:t>
            </a:r>
          </a:p>
        </p:txBody>
      </p:sp>
      <p:sp>
        <p:nvSpPr>
          <p:cNvPr id="17" name="合作QQ： 243001978"/>
          <p:cNvSpPr/>
          <p:nvPr/>
        </p:nvSpPr>
        <p:spPr>
          <a:xfrm>
            <a:off x="9737482" y="6488668"/>
            <a:ext cx="2454518" cy="369332"/>
          </a:xfrm>
          <a:prstGeom prst="rect">
            <a:avLst/>
          </a:prstGeom>
        </p:spPr>
        <p:txBody>
          <a:bodyPr wrap="none">
            <a:spAutoFit/>
          </a:bodyPr>
          <a:lstStyle/>
          <a:p>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合作</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QQ</a:t>
            </a:r>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 </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243001978</a:t>
            </a:r>
            <a:endParaRPr lang="zh-CN" altLang="en-US">
              <a:solidFill>
                <a:srgbClr val="FFFFFF"/>
              </a:solidFill>
            </a:endParaRPr>
          </a:p>
        </p:txBody>
      </p:sp>
    </p:spTree>
    <p:extLst>
      <p:ext uri="{BB962C8B-B14F-4D97-AF65-F5344CB8AC3E}">
        <p14:creationId xmlns:p14="http://schemas.microsoft.com/office/powerpoint/2010/main" val="5222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750"/>
                                        <p:tgtEl>
                                          <p:spTgt spid="16"/>
                                        </p:tgtEl>
                                      </p:cBhvr>
                                    </p:animEffect>
                                  </p:childTnLst>
                                </p:cTn>
                              </p:par>
                              <p:par>
                                <p:cTn id="8" presetID="47" presetClass="entr" presetSubtype="0" fill="hold" nodeType="withEffect">
                                  <p:stCondLst>
                                    <p:cond delay="4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anim calcmode="lin" valueType="num">
                                      <p:cBhvr>
                                        <p:cTn id="11" dur="750" fill="hold"/>
                                        <p:tgtEl>
                                          <p:spTgt spid="10"/>
                                        </p:tgtEl>
                                        <p:attrNameLst>
                                          <p:attrName>ppt_x</p:attrName>
                                        </p:attrNameLst>
                                      </p:cBhvr>
                                      <p:tavLst>
                                        <p:tav tm="0">
                                          <p:val>
                                            <p:strVal val="#ppt_x"/>
                                          </p:val>
                                        </p:tav>
                                        <p:tav tm="100000">
                                          <p:val>
                                            <p:strVal val="#ppt_x"/>
                                          </p:val>
                                        </p:tav>
                                      </p:tavLst>
                                    </p:anim>
                                    <p:anim calcmode="lin" valueType="num">
                                      <p:cBhvr>
                                        <p:cTn id="12" dur="750" fill="hold"/>
                                        <p:tgtEl>
                                          <p:spTgt spid="10"/>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80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750"/>
                                        <p:tgtEl>
                                          <p:spTgt spid="2"/>
                                        </p:tgtEl>
                                      </p:cBhvr>
                                    </p:animEffect>
                                    <p:anim calcmode="lin" valueType="num">
                                      <p:cBhvr>
                                        <p:cTn id="16" dur="750" fill="hold"/>
                                        <p:tgtEl>
                                          <p:spTgt spid="2"/>
                                        </p:tgtEl>
                                        <p:attrNameLst>
                                          <p:attrName>ppt_x</p:attrName>
                                        </p:attrNameLst>
                                      </p:cBhvr>
                                      <p:tavLst>
                                        <p:tav tm="0">
                                          <p:val>
                                            <p:strVal val="#ppt_x"/>
                                          </p:val>
                                        </p:tav>
                                        <p:tav tm="100000">
                                          <p:val>
                                            <p:strVal val="#ppt_x"/>
                                          </p:val>
                                        </p:tav>
                                      </p:tavLst>
                                    </p:anim>
                                    <p:anim calcmode="lin" valueType="num">
                                      <p:cBhvr>
                                        <p:cTn id="17" dur="750" fill="hold"/>
                                        <p:tgtEl>
                                          <p:spTgt spid="2"/>
                                        </p:tgtEl>
                                        <p:attrNameLst>
                                          <p:attrName>ppt_y</p:attrName>
                                        </p:attrNameLst>
                                      </p:cBhvr>
                                      <p:tavLst>
                                        <p:tav tm="0">
                                          <p:val>
                                            <p:strVal val="#ppt_y+.1"/>
                                          </p:val>
                                        </p:tav>
                                        <p:tav tm="100000">
                                          <p:val>
                                            <p:strVal val="#ppt_y"/>
                                          </p:val>
                                        </p:tav>
                                      </p:tavLst>
                                    </p:anim>
                                  </p:childTnLst>
                                </p:cTn>
                              </p:par>
                              <p:par>
                                <p:cTn id="18" presetID="50" presetClass="entr" presetSubtype="0" decel="100000" fill="hold" grpId="0" nodeType="withEffect">
                                  <p:stCondLst>
                                    <p:cond delay="1200"/>
                                  </p:stCondLst>
                                  <p:iterate type="lt">
                                    <p:tmPct val="10000"/>
                                  </p:iterate>
                                  <p:childTnLst>
                                    <p:set>
                                      <p:cBhvr>
                                        <p:cTn id="19" dur="1" fill="hold">
                                          <p:stCondLst>
                                            <p:cond delay="0"/>
                                          </p:stCondLst>
                                        </p:cTn>
                                        <p:tgtEl>
                                          <p:spTgt spid="14"/>
                                        </p:tgtEl>
                                        <p:attrNameLst>
                                          <p:attrName>style.visibility</p:attrName>
                                        </p:attrNameLst>
                                      </p:cBhvr>
                                      <p:to>
                                        <p:strVal val="visible"/>
                                      </p:to>
                                    </p:set>
                                    <p:anim calcmode="lin" valueType="num">
                                      <p:cBhvr>
                                        <p:cTn id="20" dur="750" fill="hold"/>
                                        <p:tgtEl>
                                          <p:spTgt spid="14"/>
                                        </p:tgtEl>
                                        <p:attrNameLst>
                                          <p:attrName>ppt_w</p:attrName>
                                        </p:attrNameLst>
                                      </p:cBhvr>
                                      <p:tavLst>
                                        <p:tav tm="0">
                                          <p:val>
                                            <p:strVal val="#ppt_w+.3"/>
                                          </p:val>
                                        </p:tav>
                                        <p:tav tm="100000">
                                          <p:val>
                                            <p:strVal val="#ppt_w"/>
                                          </p:val>
                                        </p:tav>
                                      </p:tavLst>
                                    </p:anim>
                                    <p:anim calcmode="lin" valueType="num">
                                      <p:cBhvr>
                                        <p:cTn id="21" dur="750" fill="hold"/>
                                        <p:tgtEl>
                                          <p:spTgt spid="14"/>
                                        </p:tgtEl>
                                        <p:attrNameLst>
                                          <p:attrName>ppt_h</p:attrName>
                                        </p:attrNameLst>
                                      </p:cBhvr>
                                      <p:tavLst>
                                        <p:tav tm="0">
                                          <p:val>
                                            <p:strVal val="#ppt_h"/>
                                          </p:val>
                                        </p:tav>
                                        <p:tav tm="100000">
                                          <p:val>
                                            <p:strVal val="#ppt_h"/>
                                          </p:val>
                                        </p:tav>
                                      </p:tavLst>
                                    </p:anim>
                                    <p:animEffect transition="in" filter="fade">
                                      <p:cBhvr>
                                        <p:cTn id="22" dur="750"/>
                                        <p:tgtEl>
                                          <p:spTgt spid="14"/>
                                        </p:tgtEl>
                                      </p:cBhvr>
                                    </p:animEffect>
                                  </p:childTnLst>
                                </p:cTn>
                              </p:par>
                              <p:par>
                                <p:cTn id="23" presetID="16" presetClass="entr" presetSubtype="37" fill="hold" nodeType="withEffect">
                                  <p:stCondLst>
                                    <p:cond delay="1600"/>
                                  </p:stCondLst>
                                  <p:childTnLst>
                                    <p:set>
                                      <p:cBhvr>
                                        <p:cTn id="24" dur="1" fill="hold">
                                          <p:stCondLst>
                                            <p:cond delay="0"/>
                                          </p:stCondLst>
                                        </p:cTn>
                                        <p:tgtEl>
                                          <p:spTgt spid="13"/>
                                        </p:tgtEl>
                                        <p:attrNameLst>
                                          <p:attrName>style.visibility</p:attrName>
                                        </p:attrNameLst>
                                      </p:cBhvr>
                                      <p:to>
                                        <p:strVal val="visible"/>
                                      </p:to>
                                    </p:set>
                                    <p:animEffect transition="in" filter="barn(outVertical)">
                                      <p:cBhvr>
                                        <p:cTn id="25" dur="750"/>
                                        <p:tgtEl>
                                          <p:spTgt spid="13"/>
                                        </p:tgtEl>
                                      </p:cBhvr>
                                    </p:animEffect>
                                  </p:childTnLst>
                                </p:cTn>
                              </p:par>
                              <p:par>
                                <p:cTn id="26" presetID="42" presetClass="entr" presetSubtype="0" fill="hold" grpId="0" nodeType="withEffect">
                                  <p:stCondLst>
                                    <p:cond delay="200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750"/>
                                        <p:tgtEl>
                                          <p:spTgt spid="15"/>
                                        </p:tgtEl>
                                      </p:cBhvr>
                                    </p:animEffect>
                                    <p:anim calcmode="lin" valueType="num">
                                      <p:cBhvr>
                                        <p:cTn id="29" dur="750" fill="hold"/>
                                        <p:tgtEl>
                                          <p:spTgt spid="15"/>
                                        </p:tgtEl>
                                        <p:attrNameLst>
                                          <p:attrName>ppt_x</p:attrName>
                                        </p:attrNameLst>
                                      </p:cBhvr>
                                      <p:tavLst>
                                        <p:tav tm="0">
                                          <p:val>
                                            <p:strVal val="#ppt_x"/>
                                          </p:val>
                                        </p:tav>
                                        <p:tav tm="100000">
                                          <p:val>
                                            <p:strVal val="#ppt_x"/>
                                          </p:val>
                                        </p:tav>
                                      </p:tavLst>
                                    </p:anim>
                                    <p:anim calcmode="lin" valueType="num">
                                      <p:cBhvr>
                                        <p:cTn id="30" dur="75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标题"/>
          <p:cNvGrpSpPr/>
          <p:nvPr/>
        </p:nvGrpSpPr>
        <p:grpSpPr>
          <a:xfrm>
            <a:off x="440943" y="239588"/>
            <a:ext cx="6297314" cy="667592"/>
            <a:chOff x="440943" y="239588"/>
            <a:chExt cx="6297314" cy="667592"/>
          </a:xfrm>
        </p:grpSpPr>
        <p:cxnSp>
          <p:nvCxnSpPr>
            <p:cNvPr id="7" name="点缀线段"/>
            <p:cNvCxnSpPr/>
            <p:nvPr/>
          </p:nvCxnSpPr>
          <p:spPr>
            <a:xfrm>
              <a:off x="540367" y="907180"/>
              <a:ext cx="612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基础扎实"/>
            <p:cNvSpPr txBox="1"/>
            <p:nvPr/>
          </p:nvSpPr>
          <p:spPr>
            <a:xfrm>
              <a:off x="440943" y="239588"/>
              <a:ext cx="6297314" cy="523220"/>
            </a:xfrm>
            <a:prstGeom prst="rect">
              <a:avLst/>
            </a:prstGeom>
            <a:noFill/>
          </p:spPr>
          <p:txBody>
            <a:bodyPr wrap="square" rtlCol="0">
              <a:spAutoFit/>
              <a:scene3d>
                <a:camera prst="orthographicFront"/>
                <a:lightRig rig="threePt" dir="t"/>
              </a:scene3d>
              <a:sp3d contourW="12700"/>
            </a:bodyPr>
            <a:lstStyle/>
            <a:p>
              <a:pPr defTabSz="457200"/>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项目背景</a:t>
              </a:r>
              <a:r>
                <a:rPr lang="en-US" altLang="zh-CN"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a:t>
              </a:r>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背景简介</a:t>
              </a:r>
            </a:p>
          </p:txBody>
        </p:sp>
      </p:grpSp>
      <p:sp>
        <p:nvSpPr>
          <p:cNvPr id="38" name="合作QQ： 243001978"/>
          <p:cNvSpPr/>
          <p:nvPr/>
        </p:nvSpPr>
        <p:spPr>
          <a:xfrm>
            <a:off x="9416694" y="6388968"/>
            <a:ext cx="2454518" cy="369332"/>
          </a:xfrm>
          <a:prstGeom prst="rect">
            <a:avLst/>
          </a:prstGeom>
        </p:spPr>
        <p:txBody>
          <a:bodyPr wrap="none">
            <a:spAutoFit/>
          </a:bodyPr>
          <a:lstStyle/>
          <a:p>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合作</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QQ</a:t>
            </a:r>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 </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243001978</a:t>
            </a:r>
            <a:endParaRPr lang="zh-CN" altLang="en-US">
              <a:solidFill>
                <a:srgbClr val="FFFFFF"/>
              </a:solidFill>
            </a:endParaRPr>
          </a:p>
        </p:txBody>
      </p:sp>
      <p:sp>
        <p:nvSpPr>
          <p:cNvPr id="3" name="文本框 2">
            <a:extLst>
              <a:ext uri="{FF2B5EF4-FFF2-40B4-BE49-F238E27FC236}">
                <a16:creationId xmlns:a16="http://schemas.microsoft.com/office/drawing/2014/main" id="{D2B28486-2AD0-44A0-B523-2AA3D5CFB8BE}"/>
              </a:ext>
            </a:extLst>
          </p:cNvPr>
          <p:cNvSpPr txBox="1"/>
          <p:nvPr/>
        </p:nvSpPr>
        <p:spPr>
          <a:xfrm>
            <a:off x="870857" y="1481896"/>
            <a:ext cx="9862457" cy="3869329"/>
          </a:xfrm>
          <a:prstGeom prst="rect">
            <a:avLst/>
          </a:prstGeom>
          <a:noFill/>
        </p:spPr>
        <p:txBody>
          <a:bodyPr wrap="square" rtlCol="0">
            <a:spAutoFit/>
          </a:bodyPr>
          <a:lstStyle/>
          <a:p>
            <a:pPr>
              <a:lnSpc>
                <a:spcPct val="150000"/>
              </a:lnSpc>
            </a:pPr>
            <a:r>
              <a:rPr lang="en-US" altLang="zh-CN" sz="2800" dirty="0">
                <a:solidFill>
                  <a:schemeClr val="accent1">
                    <a:lumMod val="50000"/>
                  </a:schemeClr>
                </a:solidFill>
                <a:latin typeface="宋体" panose="02010600030101010101" pitchFamily="2" charset="-122"/>
                <a:ea typeface="宋体" panose="02010600030101010101" pitchFamily="2" charset="-122"/>
              </a:rPr>
              <a:t>    </a:t>
            </a:r>
            <a:r>
              <a:rPr lang="zh-CN" altLang="zh-CN" sz="2800" dirty="0">
                <a:solidFill>
                  <a:schemeClr val="accent1">
                    <a:lumMod val="50000"/>
                  </a:schemeClr>
                </a:solidFill>
                <a:latin typeface="宋体" panose="02010600030101010101" pitchFamily="2" charset="-122"/>
                <a:ea typeface="宋体" panose="02010600030101010101" pitchFamily="2" charset="-122"/>
              </a:rPr>
              <a:t>光电化学</a:t>
            </a:r>
            <a:r>
              <a:rPr lang="zh-CN" altLang="en-US" sz="2800" dirty="0">
                <a:solidFill>
                  <a:schemeClr val="accent1">
                    <a:lumMod val="50000"/>
                  </a:schemeClr>
                </a:solidFill>
                <a:latin typeface="宋体" panose="02010600030101010101" pitchFamily="2" charset="-122"/>
                <a:ea typeface="宋体" panose="02010600030101010101" pitchFamily="2" charset="-122"/>
              </a:rPr>
              <a:t>（</a:t>
            </a:r>
            <a:r>
              <a:rPr lang="en-US" altLang="zh-CN" sz="2800" dirty="0">
                <a:solidFill>
                  <a:schemeClr val="accent1">
                    <a:lumMod val="50000"/>
                  </a:schemeClr>
                </a:solidFill>
                <a:latin typeface="宋体" panose="02010600030101010101" pitchFamily="2" charset="-122"/>
                <a:ea typeface="宋体" panose="02010600030101010101" pitchFamily="2" charset="-122"/>
              </a:rPr>
              <a:t>PEC</a:t>
            </a:r>
            <a:r>
              <a:rPr lang="zh-CN" altLang="en-US" sz="2800" dirty="0">
                <a:solidFill>
                  <a:schemeClr val="accent1">
                    <a:lumMod val="50000"/>
                  </a:schemeClr>
                </a:solidFill>
                <a:latin typeface="宋体" panose="02010600030101010101" pitchFamily="2" charset="-122"/>
                <a:ea typeface="宋体" panose="02010600030101010101" pitchFamily="2" charset="-122"/>
              </a:rPr>
              <a:t>）</a:t>
            </a:r>
            <a:r>
              <a:rPr lang="zh-CN" altLang="zh-CN" sz="2800" dirty="0">
                <a:solidFill>
                  <a:schemeClr val="accent1">
                    <a:lumMod val="50000"/>
                  </a:schemeClr>
                </a:solidFill>
                <a:latin typeface="宋体" panose="02010600030101010101" pitchFamily="2" charset="-122"/>
                <a:ea typeface="宋体" panose="02010600030101010101" pitchFamily="2" charset="-122"/>
              </a:rPr>
              <a:t>传感器是近五年兴起并且受关注程度越来越高的领域</a:t>
            </a:r>
            <a:r>
              <a:rPr lang="zh-CN" altLang="en-US" sz="2800" dirty="0">
                <a:solidFill>
                  <a:schemeClr val="accent1">
                    <a:lumMod val="50000"/>
                  </a:schemeClr>
                </a:solidFill>
                <a:latin typeface="宋体" panose="02010600030101010101" pitchFamily="2" charset="-122"/>
                <a:ea typeface="宋体" panose="02010600030101010101" pitchFamily="2" charset="-122"/>
              </a:rPr>
              <a:t>，被广泛用以生物分析、环境分析，诸如检测生物活性分子、</a:t>
            </a:r>
            <a:r>
              <a:rPr lang="en-US" altLang="zh-CN" sz="2800" dirty="0">
                <a:solidFill>
                  <a:schemeClr val="accent1">
                    <a:lumMod val="50000"/>
                  </a:schemeClr>
                </a:solidFill>
                <a:latin typeface="宋体" panose="02010600030101010101" pitchFamily="2" charset="-122"/>
                <a:ea typeface="宋体" panose="02010600030101010101" pitchFamily="2" charset="-122"/>
              </a:rPr>
              <a:t>DNF</a:t>
            </a:r>
            <a:r>
              <a:rPr lang="zh-CN" altLang="en-US" sz="2800" dirty="0">
                <a:solidFill>
                  <a:schemeClr val="accent1">
                    <a:lumMod val="50000"/>
                  </a:schemeClr>
                </a:solidFill>
                <a:latin typeface="宋体" panose="02010600030101010101" pitchFamily="2" charset="-122"/>
                <a:ea typeface="宋体" panose="02010600030101010101" pitchFamily="2" charset="-122"/>
              </a:rPr>
              <a:t>、溶解氧气、有机污染以及酶传感等等。</a:t>
            </a:r>
            <a:endParaRPr lang="en-US" altLang="zh-CN" sz="2800" dirty="0">
              <a:solidFill>
                <a:schemeClr val="accent1">
                  <a:lumMod val="50000"/>
                </a:schemeClr>
              </a:solidFill>
              <a:latin typeface="宋体" panose="02010600030101010101" pitchFamily="2" charset="-122"/>
              <a:ea typeface="宋体" panose="02010600030101010101" pitchFamily="2" charset="-122"/>
            </a:endParaRPr>
          </a:p>
          <a:p>
            <a:pPr>
              <a:lnSpc>
                <a:spcPct val="150000"/>
              </a:lnSpc>
            </a:pPr>
            <a:r>
              <a:rPr lang="en-US" altLang="zh-CN" sz="2800" dirty="0">
                <a:solidFill>
                  <a:schemeClr val="accent1">
                    <a:lumMod val="50000"/>
                  </a:schemeClr>
                </a:solidFill>
                <a:latin typeface="宋体" panose="02010600030101010101" pitchFamily="2" charset="-122"/>
                <a:ea typeface="宋体" panose="02010600030101010101" pitchFamily="2" charset="-122"/>
              </a:rPr>
              <a:t>    </a:t>
            </a:r>
            <a:r>
              <a:rPr lang="zh-CN" altLang="en-US" sz="2800" dirty="0">
                <a:solidFill>
                  <a:schemeClr val="accent1">
                    <a:lumMod val="50000"/>
                  </a:schemeClr>
                </a:solidFill>
                <a:latin typeface="宋体" panose="02010600030101010101" pitchFamily="2" charset="-122"/>
                <a:ea typeface="宋体" panose="02010600030101010101" pitchFamily="2" charset="-122"/>
              </a:rPr>
              <a:t>声化学（又称超声化学）是指利用超声波加速化学反应、提高化学产率，可以进行有些传统方法难以进行的化学反应。</a:t>
            </a:r>
            <a:endParaRPr lang="en-US" altLang="zh-CN" sz="2800" dirty="0">
              <a:solidFill>
                <a:schemeClr val="accent1">
                  <a:lumMod val="50000"/>
                </a:schemeClr>
              </a:solidFill>
              <a:latin typeface="宋体" panose="02010600030101010101" pitchFamily="2" charset="-122"/>
              <a:ea typeface="宋体" panose="02010600030101010101" pitchFamily="2" charset="-122"/>
            </a:endParaRPr>
          </a:p>
          <a:p>
            <a:pPr>
              <a:lnSpc>
                <a:spcPct val="150000"/>
              </a:lnSpc>
            </a:pPr>
            <a:r>
              <a:rPr lang="zh-CN" altLang="en-US" sz="2800" dirty="0">
                <a:solidFill>
                  <a:schemeClr val="accent1">
                    <a:lumMod val="50000"/>
                  </a:schemeClr>
                </a:solidFill>
                <a:latin typeface="宋体" panose="02010600030101010101" pitchFamily="2" charset="-122"/>
                <a:ea typeface="宋体" panose="02010600030101010101" pitchFamily="2" charset="-122"/>
              </a:rPr>
              <a:t>    本项目采用声化学方法进行光电化学器制备。</a:t>
            </a:r>
            <a:endParaRPr lang="en-US" altLang="zh-CN" sz="2800" dirty="0">
              <a:solidFill>
                <a:schemeClr val="accent1">
                  <a:lumMod val="50000"/>
                </a:schemeClr>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20758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标题"/>
          <p:cNvGrpSpPr/>
          <p:nvPr/>
        </p:nvGrpSpPr>
        <p:grpSpPr>
          <a:xfrm>
            <a:off x="431820" y="284366"/>
            <a:ext cx="6297314" cy="622814"/>
            <a:chOff x="431820" y="284366"/>
            <a:chExt cx="6297314" cy="622814"/>
          </a:xfrm>
        </p:grpSpPr>
        <p:cxnSp>
          <p:nvCxnSpPr>
            <p:cNvPr id="7" name="点缀线段"/>
            <p:cNvCxnSpPr/>
            <p:nvPr/>
          </p:nvCxnSpPr>
          <p:spPr>
            <a:xfrm>
              <a:off x="540367" y="907180"/>
              <a:ext cx="612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基础扎实"/>
            <p:cNvSpPr txBox="1"/>
            <p:nvPr/>
          </p:nvSpPr>
          <p:spPr>
            <a:xfrm>
              <a:off x="431820" y="284366"/>
              <a:ext cx="6297314" cy="523220"/>
            </a:xfrm>
            <a:prstGeom prst="rect">
              <a:avLst/>
            </a:prstGeom>
            <a:noFill/>
          </p:spPr>
          <p:txBody>
            <a:bodyPr wrap="square" rtlCol="0">
              <a:spAutoFit/>
              <a:scene3d>
                <a:camera prst="orthographicFront"/>
                <a:lightRig rig="threePt" dir="t"/>
              </a:scene3d>
              <a:sp3d contourW="12700"/>
            </a:bodyPr>
            <a:lstStyle/>
            <a:p>
              <a:pPr defTabSz="457200"/>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项目背景</a:t>
              </a:r>
              <a:r>
                <a:rPr lang="en-US" altLang="zh-CN"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a:t>
              </a:r>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学术关注度</a:t>
              </a:r>
            </a:p>
          </p:txBody>
        </p:sp>
      </p:grpSp>
      <p:grpSp>
        <p:nvGrpSpPr>
          <p:cNvPr id="15" name="组合 14"/>
          <p:cNvGrpSpPr/>
          <p:nvPr/>
        </p:nvGrpSpPr>
        <p:grpSpPr>
          <a:xfrm>
            <a:off x="7705824" y="1868690"/>
            <a:ext cx="4178934" cy="1014153"/>
            <a:chOff x="1366203" y="4146962"/>
            <a:chExt cx="2713884" cy="360312"/>
          </a:xfrm>
        </p:grpSpPr>
        <p:sp>
          <p:nvSpPr>
            <p:cNvPr id="63" name="色块"/>
            <p:cNvSpPr>
              <a:spLocks noChangeAspect="1"/>
            </p:cNvSpPr>
            <p:nvPr/>
          </p:nvSpPr>
          <p:spPr>
            <a:xfrm>
              <a:off x="1380087" y="4146962"/>
              <a:ext cx="2700000" cy="360312"/>
            </a:xfrm>
            <a:prstGeom prst="rect">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打造人才高地"/>
            <p:cNvSpPr txBox="1"/>
            <p:nvPr/>
          </p:nvSpPr>
          <p:spPr>
            <a:xfrm>
              <a:off x="1366203" y="4201368"/>
              <a:ext cx="2700000" cy="251500"/>
            </a:xfrm>
            <a:prstGeom prst="rect">
              <a:avLst/>
            </a:prstGeom>
            <a:noFill/>
          </p:spPr>
          <p:txBody>
            <a:bodyPr wrap="square" rtlCol="0">
              <a:spAutoFit/>
              <a:scene3d>
                <a:camera prst="orthographicFront"/>
                <a:lightRig rig="threePt" dir="t"/>
              </a:scene3d>
              <a:sp3d contourW="12700"/>
            </a:bodyPr>
            <a:lstStyle/>
            <a:p>
              <a:pPr algn="ctr" defTabSz="457200"/>
              <a:r>
                <a:rPr lang="zh-CN" altLang="en-US" sz="4000" dirty="0">
                  <a:solidFill>
                    <a:schemeClr val="accent1">
                      <a:lumMod val="50000"/>
                    </a:schemeClr>
                  </a:solidFill>
                  <a:latin typeface="宋体" panose="02010600030101010101" pitchFamily="2" charset="-122"/>
                  <a:ea typeface="宋体" panose="02010600030101010101" pitchFamily="2" charset="-122"/>
                  <a:sym typeface="Arial" panose="020B0604020202020204" pitchFamily="34" charset="0"/>
                </a:rPr>
                <a:t>光电化学传感器</a:t>
              </a:r>
              <a:endParaRPr lang="zh-CN" altLang="en-US" sz="3200" dirty="0">
                <a:solidFill>
                  <a:schemeClr val="accent1">
                    <a:lumMod val="50000"/>
                  </a:schemeClr>
                </a:solidFill>
                <a:latin typeface="宋体" panose="02010600030101010101" pitchFamily="2" charset="-122"/>
                <a:ea typeface="宋体" panose="02010600030101010101" pitchFamily="2" charset="-122"/>
                <a:sym typeface="Arial" panose="020B0604020202020204" pitchFamily="34" charset="0"/>
              </a:endParaRPr>
            </a:p>
          </p:txBody>
        </p:sp>
      </p:grpSp>
      <p:sp>
        <p:nvSpPr>
          <p:cNvPr id="38" name="合作QQ： 243001978"/>
          <p:cNvSpPr/>
          <p:nvPr/>
        </p:nvSpPr>
        <p:spPr>
          <a:xfrm>
            <a:off x="9416694" y="6388968"/>
            <a:ext cx="2454518" cy="369332"/>
          </a:xfrm>
          <a:prstGeom prst="rect">
            <a:avLst/>
          </a:prstGeom>
        </p:spPr>
        <p:txBody>
          <a:bodyPr wrap="none">
            <a:spAutoFit/>
          </a:bodyPr>
          <a:lstStyle/>
          <a:p>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合作</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QQ</a:t>
            </a:r>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 </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243001978</a:t>
            </a:r>
            <a:endParaRPr lang="zh-CN" altLang="en-US">
              <a:solidFill>
                <a:srgbClr val="FFFFFF"/>
              </a:solidFill>
            </a:endParaRPr>
          </a:p>
        </p:txBody>
      </p:sp>
      <p:pic>
        <p:nvPicPr>
          <p:cNvPr id="4" name="图片 3" descr="图片包含 地图, 水, 船, 不同&#10;&#10;描述已自动生成">
            <a:extLst>
              <a:ext uri="{FF2B5EF4-FFF2-40B4-BE49-F238E27FC236}">
                <a16:creationId xmlns:a16="http://schemas.microsoft.com/office/drawing/2014/main" id="{9E3D61F0-090F-4697-AEFD-3DF85BDB58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367" y="915996"/>
            <a:ext cx="7165457" cy="2826385"/>
          </a:xfrm>
          <a:prstGeom prst="rect">
            <a:avLst/>
          </a:prstGeom>
        </p:spPr>
      </p:pic>
      <p:pic>
        <p:nvPicPr>
          <p:cNvPr id="19" name="图片 18" descr="图片包含 水, 街道, 船, 城市&#10;&#10;描述已自动生成">
            <a:extLst>
              <a:ext uri="{FF2B5EF4-FFF2-40B4-BE49-F238E27FC236}">
                <a16:creationId xmlns:a16="http://schemas.microsoft.com/office/drawing/2014/main" id="{3EF086C0-1A1F-4988-A425-3A67BA3A6A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820" y="3798217"/>
            <a:ext cx="7274004" cy="2775417"/>
          </a:xfrm>
          <a:prstGeom prst="rect">
            <a:avLst/>
          </a:prstGeom>
        </p:spPr>
      </p:pic>
      <p:grpSp>
        <p:nvGrpSpPr>
          <p:cNvPr id="55" name="组合 54">
            <a:extLst>
              <a:ext uri="{FF2B5EF4-FFF2-40B4-BE49-F238E27FC236}">
                <a16:creationId xmlns:a16="http://schemas.microsoft.com/office/drawing/2014/main" id="{F58FDB10-06FB-4CB5-88C5-7826F40ADF83}"/>
              </a:ext>
            </a:extLst>
          </p:cNvPr>
          <p:cNvGrpSpPr/>
          <p:nvPr/>
        </p:nvGrpSpPr>
        <p:grpSpPr>
          <a:xfrm>
            <a:off x="7748582" y="4796278"/>
            <a:ext cx="4157555" cy="1014153"/>
            <a:chOff x="1380087" y="4146962"/>
            <a:chExt cx="2700000" cy="360312"/>
          </a:xfrm>
        </p:grpSpPr>
        <p:sp>
          <p:nvSpPr>
            <p:cNvPr id="56" name="色块">
              <a:extLst>
                <a:ext uri="{FF2B5EF4-FFF2-40B4-BE49-F238E27FC236}">
                  <a16:creationId xmlns:a16="http://schemas.microsoft.com/office/drawing/2014/main" id="{DCC31FD2-26A3-4842-A205-636569B675F9}"/>
                </a:ext>
              </a:extLst>
            </p:cNvPr>
            <p:cNvSpPr>
              <a:spLocks noChangeAspect="1"/>
            </p:cNvSpPr>
            <p:nvPr/>
          </p:nvSpPr>
          <p:spPr>
            <a:xfrm>
              <a:off x="1380087" y="4146962"/>
              <a:ext cx="2700000" cy="360312"/>
            </a:xfrm>
            <a:prstGeom prst="rect">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7" name="打造人才高地">
              <a:extLst>
                <a:ext uri="{FF2B5EF4-FFF2-40B4-BE49-F238E27FC236}">
                  <a16:creationId xmlns:a16="http://schemas.microsoft.com/office/drawing/2014/main" id="{2EE49ACD-824F-4E73-9A69-5F4EFA9089A8}"/>
                </a:ext>
              </a:extLst>
            </p:cNvPr>
            <p:cNvSpPr txBox="1"/>
            <p:nvPr/>
          </p:nvSpPr>
          <p:spPr>
            <a:xfrm>
              <a:off x="1380087" y="4201368"/>
              <a:ext cx="2700000" cy="251500"/>
            </a:xfrm>
            <a:prstGeom prst="rect">
              <a:avLst/>
            </a:prstGeom>
            <a:noFill/>
          </p:spPr>
          <p:txBody>
            <a:bodyPr wrap="square" rtlCol="0">
              <a:spAutoFit/>
              <a:scene3d>
                <a:camera prst="orthographicFront"/>
                <a:lightRig rig="threePt" dir="t"/>
              </a:scene3d>
              <a:sp3d contourW="12700"/>
            </a:bodyPr>
            <a:lstStyle/>
            <a:p>
              <a:pPr algn="ctr" defTabSz="457200"/>
              <a:r>
                <a:rPr lang="zh-CN" altLang="en-US" sz="4000" dirty="0">
                  <a:solidFill>
                    <a:schemeClr val="accent1">
                      <a:lumMod val="50000"/>
                    </a:schemeClr>
                  </a:solidFill>
                  <a:latin typeface="宋体" panose="02010600030101010101" pitchFamily="2" charset="-122"/>
                  <a:ea typeface="宋体" panose="02010600030101010101" pitchFamily="2" charset="-122"/>
                  <a:sym typeface="Arial" panose="020B0604020202020204" pitchFamily="34" charset="0"/>
                </a:rPr>
                <a:t>声化学</a:t>
              </a:r>
              <a:endParaRPr lang="zh-CN" altLang="en-US" sz="3200" dirty="0">
                <a:solidFill>
                  <a:schemeClr val="accent1">
                    <a:lumMod val="50000"/>
                  </a:schemeClr>
                </a:solidFill>
                <a:latin typeface="宋体" panose="02010600030101010101" pitchFamily="2" charset="-122"/>
                <a:ea typeface="宋体" panose="02010600030101010101" pitchFamily="2" charset="-122"/>
                <a:sym typeface="Arial" panose="020B0604020202020204" pitchFamily="34" charset="0"/>
              </a:endParaRPr>
            </a:p>
          </p:txBody>
        </p:sp>
      </p:grpSp>
      <p:sp>
        <p:nvSpPr>
          <p:cNvPr id="3" name="文本框 2">
            <a:extLst>
              <a:ext uri="{FF2B5EF4-FFF2-40B4-BE49-F238E27FC236}">
                <a16:creationId xmlns:a16="http://schemas.microsoft.com/office/drawing/2014/main" id="{8FE65DDB-8B93-4F5E-B74F-A85215FC313F}"/>
              </a:ext>
            </a:extLst>
          </p:cNvPr>
          <p:cNvSpPr txBox="1"/>
          <p:nvPr/>
        </p:nvSpPr>
        <p:spPr>
          <a:xfrm>
            <a:off x="2292968" y="2605840"/>
            <a:ext cx="6763946" cy="1446550"/>
          </a:xfrm>
          <a:prstGeom prst="rect">
            <a:avLst/>
          </a:prstGeom>
          <a:noFill/>
        </p:spPr>
        <p:txBody>
          <a:bodyPr wrap="square" rtlCol="0">
            <a:spAutoFit/>
          </a:bodyPr>
          <a:lstStyle/>
          <a:p>
            <a:r>
              <a:rPr lang="zh-CN" altLang="en-US" sz="4400" dirty="0">
                <a:solidFill>
                  <a:srgbClr val="FF0000"/>
                </a:solidFill>
              </a:rPr>
              <a:t>光电化学传感器、声化学均为当下研究热点</a:t>
            </a:r>
          </a:p>
        </p:txBody>
      </p:sp>
      <p:sp>
        <p:nvSpPr>
          <p:cNvPr id="5" name="文本框 4">
            <a:extLst>
              <a:ext uri="{FF2B5EF4-FFF2-40B4-BE49-F238E27FC236}">
                <a16:creationId xmlns:a16="http://schemas.microsoft.com/office/drawing/2014/main" id="{4D193377-E950-4404-B8EB-198135E83D87}"/>
              </a:ext>
            </a:extLst>
          </p:cNvPr>
          <p:cNvSpPr txBox="1"/>
          <p:nvPr/>
        </p:nvSpPr>
        <p:spPr>
          <a:xfrm>
            <a:off x="7624154" y="6318025"/>
            <a:ext cx="2368932" cy="307777"/>
          </a:xfrm>
          <a:prstGeom prst="rect">
            <a:avLst/>
          </a:prstGeom>
          <a:noFill/>
        </p:spPr>
        <p:txBody>
          <a:bodyPr wrap="square" rtlCol="0">
            <a:spAutoFit/>
          </a:bodyPr>
          <a:lstStyle/>
          <a:p>
            <a:r>
              <a:rPr lang="zh-CN" altLang="en-US" sz="1400" dirty="0"/>
              <a:t>数据来源：</a:t>
            </a:r>
            <a:r>
              <a:rPr lang="en-US" altLang="zh-CN" sz="1400" dirty="0"/>
              <a:t>Web of Science</a:t>
            </a:r>
            <a:endParaRPr lang="zh-CN" altLang="en-US" sz="1400" dirty="0"/>
          </a:p>
        </p:txBody>
      </p:sp>
    </p:spTree>
    <p:extLst>
      <p:ext uri="{BB962C8B-B14F-4D97-AF65-F5344CB8AC3E}">
        <p14:creationId xmlns:p14="http://schemas.microsoft.com/office/powerpoint/2010/main" val="2367009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标题"/>
          <p:cNvGrpSpPr/>
          <p:nvPr/>
        </p:nvGrpSpPr>
        <p:grpSpPr>
          <a:xfrm>
            <a:off x="440942" y="239588"/>
            <a:ext cx="4272571" cy="667592"/>
            <a:chOff x="440942" y="239588"/>
            <a:chExt cx="4272571" cy="667592"/>
          </a:xfrm>
        </p:grpSpPr>
        <p:cxnSp>
          <p:nvCxnSpPr>
            <p:cNvPr id="7" name="点缀线段"/>
            <p:cNvCxnSpPr/>
            <p:nvPr/>
          </p:nvCxnSpPr>
          <p:spPr>
            <a:xfrm>
              <a:off x="540367" y="907180"/>
              <a:ext cx="612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基础扎实"/>
            <p:cNvSpPr txBox="1"/>
            <p:nvPr/>
          </p:nvSpPr>
          <p:spPr>
            <a:xfrm>
              <a:off x="440942" y="239588"/>
              <a:ext cx="4272571" cy="523220"/>
            </a:xfrm>
            <a:prstGeom prst="rect">
              <a:avLst/>
            </a:prstGeom>
            <a:noFill/>
          </p:spPr>
          <p:txBody>
            <a:bodyPr wrap="square" rtlCol="0">
              <a:spAutoFit/>
              <a:scene3d>
                <a:camera prst="orthographicFront"/>
                <a:lightRig rig="threePt" dir="t"/>
              </a:scene3d>
              <a:sp3d contourW="12700"/>
            </a:bodyPr>
            <a:lstStyle/>
            <a:p>
              <a:pPr defTabSz="457200"/>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国内外研究现状</a:t>
              </a:r>
              <a:r>
                <a:rPr lang="en-US" altLang="zh-CN"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a:t>
              </a:r>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研究动态</a:t>
              </a:r>
            </a:p>
          </p:txBody>
        </p:sp>
      </p:grpSp>
      <p:sp>
        <p:nvSpPr>
          <p:cNvPr id="5" name="文本框 4">
            <a:extLst>
              <a:ext uri="{FF2B5EF4-FFF2-40B4-BE49-F238E27FC236}">
                <a16:creationId xmlns:a16="http://schemas.microsoft.com/office/drawing/2014/main" id="{74D08E12-32F1-4EC1-B37E-AC16CD8DDA71}"/>
              </a:ext>
            </a:extLst>
          </p:cNvPr>
          <p:cNvSpPr txBox="1"/>
          <p:nvPr/>
        </p:nvSpPr>
        <p:spPr>
          <a:xfrm>
            <a:off x="540367" y="1150479"/>
            <a:ext cx="10334462" cy="5909310"/>
          </a:xfrm>
          <a:prstGeom prst="rect">
            <a:avLst/>
          </a:prstGeom>
          <a:noFill/>
        </p:spPr>
        <p:txBody>
          <a:bodyPr wrap="square" rtlCol="0">
            <a:spAutoFit/>
          </a:bodyPr>
          <a:lstStyle/>
          <a:p>
            <a:pPr>
              <a:lnSpc>
                <a:spcPct val="150000"/>
              </a:lnSpc>
            </a:pPr>
            <a:r>
              <a:rPr lang="zh-CN" altLang="en-US" sz="2800" dirty="0">
                <a:solidFill>
                  <a:schemeClr val="accent1">
                    <a:lumMod val="75000"/>
                  </a:schemeClr>
                </a:solidFill>
                <a:latin typeface="+mn-ea"/>
              </a:rPr>
              <a:t>研究热点：</a:t>
            </a:r>
            <a:endParaRPr lang="en-US" altLang="zh-CN" sz="2800" dirty="0">
              <a:solidFill>
                <a:schemeClr val="accent1">
                  <a:lumMod val="75000"/>
                </a:schemeClr>
              </a:solidFill>
              <a:latin typeface="+mn-ea"/>
            </a:endParaRPr>
          </a:p>
          <a:p>
            <a:pPr>
              <a:lnSpc>
                <a:spcPct val="150000"/>
              </a:lnSpc>
            </a:pPr>
            <a:r>
              <a:rPr lang="en-US" altLang="zh-CN" sz="2000" dirty="0">
                <a:solidFill>
                  <a:schemeClr val="accent1">
                    <a:lumMod val="50000"/>
                  </a:schemeClr>
                </a:solidFill>
                <a:latin typeface="+mn-ea"/>
              </a:rPr>
              <a:t>1.PEC</a:t>
            </a:r>
            <a:r>
              <a:rPr lang="zh-CN" altLang="zh-CN" sz="2000" dirty="0">
                <a:solidFill>
                  <a:schemeClr val="accent1">
                    <a:lumMod val="50000"/>
                  </a:schemeClr>
                </a:solidFill>
                <a:latin typeface="+mn-ea"/>
              </a:rPr>
              <a:t>传感器的性能与所选材料以及表面微观结构密切相关。</a:t>
            </a:r>
            <a:r>
              <a:rPr lang="zh-CN" altLang="en-US" sz="2000" dirty="0">
                <a:solidFill>
                  <a:schemeClr val="accent1">
                    <a:lumMod val="50000"/>
                  </a:schemeClr>
                </a:solidFill>
                <a:latin typeface="+mn-ea"/>
              </a:rPr>
              <a:t>而</a:t>
            </a:r>
            <a:r>
              <a:rPr lang="zh-CN" altLang="zh-CN" sz="2000" dirty="0">
                <a:solidFill>
                  <a:schemeClr val="accent1">
                    <a:lumMod val="50000"/>
                  </a:schemeClr>
                </a:solidFill>
                <a:latin typeface="+mn-ea"/>
              </a:rPr>
              <a:t>对</a:t>
            </a:r>
            <a:r>
              <a:rPr lang="en-US" altLang="zh-CN" sz="2000" b="1" dirty="0">
                <a:solidFill>
                  <a:schemeClr val="accent1">
                    <a:lumMod val="50000"/>
                  </a:schemeClr>
                </a:solidFill>
                <a:latin typeface="+mn-ea"/>
              </a:rPr>
              <a:t>PEC</a:t>
            </a:r>
            <a:r>
              <a:rPr lang="zh-CN" altLang="zh-CN" sz="2000" b="1" dirty="0">
                <a:solidFill>
                  <a:schemeClr val="accent1">
                    <a:lumMod val="50000"/>
                  </a:schemeClr>
                </a:solidFill>
                <a:latin typeface="+mn-ea"/>
              </a:rPr>
              <a:t>工作电极半导体层微结构的设计与制备，成为调控</a:t>
            </a:r>
            <a:r>
              <a:rPr lang="en-US" altLang="zh-CN" sz="2000" b="1" dirty="0">
                <a:solidFill>
                  <a:schemeClr val="accent1">
                    <a:lumMod val="50000"/>
                  </a:schemeClr>
                </a:solidFill>
                <a:latin typeface="+mn-ea"/>
              </a:rPr>
              <a:t>PEC</a:t>
            </a:r>
            <a:r>
              <a:rPr lang="zh-CN" altLang="zh-CN" sz="2000" b="1" dirty="0">
                <a:solidFill>
                  <a:schemeClr val="accent1">
                    <a:lumMod val="50000"/>
                  </a:schemeClr>
                </a:solidFill>
                <a:latin typeface="+mn-ea"/>
              </a:rPr>
              <a:t>性能的研究热点</a:t>
            </a:r>
            <a:r>
              <a:rPr lang="zh-CN" altLang="zh-CN" sz="2000" dirty="0">
                <a:solidFill>
                  <a:schemeClr val="accent1">
                    <a:lumMod val="50000"/>
                  </a:schemeClr>
                </a:solidFill>
                <a:latin typeface="+mn-ea"/>
              </a:rPr>
              <a:t>。</a:t>
            </a:r>
            <a:endParaRPr lang="en-US" altLang="zh-CN" sz="2000" dirty="0">
              <a:solidFill>
                <a:schemeClr val="accent1">
                  <a:lumMod val="50000"/>
                </a:schemeClr>
              </a:solidFill>
              <a:latin typeface="+mn-ea"/>
            </a:endParaRPr>
          </a:p>
          <a:p>
            <a:pPr>
              <a:lnSpc>
                <a:spcPct val="150000"/>
              </a:lnSpc>
            </a:pPr>
            <a:r>
              <a:rPr lang="en-US" altLang="zh-CN" sz="2000" dirty="0">
                <a:solidFill>
                  <a:schemeClr val="accent1">
                    <a:lumMod val="50000"/>
                  </a:schemeClr>
                </a:solidFill>
                <a:latin typeface="+mn-ea"/>
              </a:rPr>
              <a:t>2.</a:t>
            </a:r>
            <a:r>
              <a:rPr lang="zh-CN" altLang="zh-CN" sz="2000" dirty="0">
                <a:solidFill>
                  <a:schemeClr val="accent1">
                    <a:lumMod val="50000"/>
                  </a:schemeClr>
                </a:solidFill>
                <a:latin typeface="+mn-ea"/>
              </a:rPr>
              <a:t>近年来超声技术被广泛应用于纳米材料的制备中。超声化学合成的零维、一维、二维及复合纳米材料在太阳能电池，光电探测，化学传感器等方面均有应用</a:t>
            </a:r>
            <a:r>
              <a:rPr lang="zh-CN" altLang="en-US" sz="2000" dirty="0">
                <a:solidFill>
                  <a:schemeClr val="accent1">
                    <a:lumMod val="50000"/>
                  </a:schemeClr>
                </a:solidFill>
                <a:latin typeface="+mn-ea"/>
              </a:rPr>
              <a:t>。</a:t>
            </a:r>
            <a:r>
              <a:rPr lang="zh-CN" altLang="zh-CN" sz="2000" b="1" dirty="0">
                <a:solidFill>
                  <a:schemeClr val="accent1">
                    <a:lumMod val="50000"/>
                  </a:schemeClr>
                </a:solidFill>
                <a:latin typeface="+mn-ea"/>
              </a:rPr>
              <a:t>超声化学制备纳米材料是目前的一大研究热点</a:t>
            </a:r>
            <a:r>
              <a:rPr lang="zh-CN" altLang="en-US" sz="2000" dirty="0">
                <a:solidFill>
                  <a:schemeClr val="accent1">
                    <a:lumMod val="50000"/>
                  </a:schemeClr>
                </a:solidFill>
                <a:latin typeface="+mn-ea"/>
              </a:rPr>
              <a:t>。</a:t>
            </a:r>
            <a:endParaRPr lang="en-US" altLang="zh-CN" sz="2000" dirty="0">
              <a:solidFill>
                <a:schemeClr val="accent1">
                  <a:lumMod val="50000"/>
                </a:schemeClr>
              </a:solidFill>
              <a:latin typeface="+mn-ea"/>
            </a:endParaRPr>
          </a:p>
          <a:p>
            <a:pPr>
              <a:lnSpc>
                <a:spcPct val="150000"/>
              </a:lnSpc>
            </a:pPr>
            <a:endParaRPr lang="en-US" altLang="zh-CN" sz="2400" dirty="0">
              <a:latin typeface="+mn-ea"/>
            </a:endParaRPr>
          </a:p>
          <a:p>
            <a:pPr>
              <a:lnSpc>
                <a:spcPct val="150000"/>
              </a:lnSpc>
            </a:pPr>
            <a:r>
              <a:rPr lang="zh-CN" altLang="en-US" sz="2800" dirty="0">
                <a:solidFill>
                  <a:schemeClr val="accent1">
                    <a:lumMod val="75000"/>
                  </a:schemeClr>
                </a:solidFill>
                <a:latin typeface="+mn-ea"/>
              </a:rPr>
              <a:t>研究不足</a:t>
            </a:r>
            <a:r>
              <a:rPr lang="zh-CN" altLang="en-US" sz="2000" dirty="0">
                <a:solidFill>
                  <a:schemeClr val="accent1">
                    <a:lumMod val="75000"/>
                  </a:schemeClr>
                </a:solidFill>
                <a:latin typeface="+mn-ea"/>
              </a:rPr>
              <a:t>：</a:t>
            </a:r>
            <a:endParaRPr lang="en-US" altLang="zh-CN" sz="2000" dirty="0">
              <a:solidFill>
                <a:schemeClr val="accent1">
                  <a:lumMod val="75000"/>
                </a:schemeClr>
              </a:solidFill>
              <a:latin typeface="+mn-ea"/>
            </a:endParaRPr>
          </a:p>
          <a:p>
            <a:pPr>
              <a:lnSpc>
                <a:spcPct val="150000"/>
              </a:lnSpc>
            </a:pPr>
            <a:r>
              <a:rPr lang="en-US" altLang="zh-CN" sz="2000" dirty="0">
                <a:solidFill>
                  <a:schemeClr val="accent1">
                    <a:lumMod val="50000"/>
                  </a:schemeClr>
                </a:solidFill>
                <a:latin typeface="+mn-ea"/>
              </a:rPr>
              <a:t>1.</a:t>
            </a:r>
            <a:r>
              <a:rPr lang="zh-CN" altLang="en-US" sz="2000" dirty="0">
                <a:solidFill>
                  <a:schemeClr val="accent1">
                    <a:lumMod val="50000"/>
                  </a:schemeClr>
                </a:solidFill>
                <a:latin typeface="+mn-ea"/>
              </a:rPr>
              <a:t>有关</a:t>
            </a:r>
            <a:r>
              <a:rPr lang="zh-CN" altLang="zh-CN" sz="2000" dirty="0">
                <a:solidFill>
                  <a:schemeClr val="accent1">
                    <a:lumMod val="50000"/>
                  </a:schemeClr>
                </a:solidFill>
                <a:latin typeface="+mn-ea"/>
              </a:rPr>
              <a:t>超声化学法在控制纳米材料形貌</a:t>
            </a:r>
            <a:r>
              <a:rPr lang="zh-CN" altLang="en-US" sz="2000" dirty="0">
                <a:solidFill>
                  <a:schemeClr val="accent1">
                    <a:lumMod val="50000"/>
                  </a:schemeClr>
                </a:solidFill>
                <a:latin typeface="+mn-ea"/>
              </a:rPr>
              <a:t>的研究</a:t>
            </a:r>
            <a:r>
              <a:rPr lang="zh-CN" altLang="zh-CN" sz="2000" dirty="0">
                <a:solidFill>
                  <a:schemeClr val="accent1">
                    <a:lumMod val="50000"/>
                  </a:schemeClr>
                </a:solidFill>
                <a:latin typeface="+mn-ea"/>
              </a:rPr>
              <a:t>，目前主要集中于对超声参数控制</a:t>
            </a:r>
            <a:r>
              <a:rPr lang="zh-CN" altLang="en-US" sz="2000" dirty="0">
                <a:solidFill>
                  <a:schemeClr val="accent1">
                    <a:lumMod val="50000"/>
                  </a:schemeClr>
                </a:solidFill>
                <a:latin typeface="+mn-ea"/>
              </a:rPr>
              <a:t>方面</a:t>
            </a:r>
            <a:r>
              <a:rPr lang="zh-CN" altLang="zh-CN" sz="2000" dirty="0">
                <a:solidFill>
                  <a:schemeClr val="accent1">
                    <a:lumMod val="50000"/>
                  </a:schemeClr>
                </a:solidFill>
                <a:latin typeface="+mn-ea"/>
              </a:rPr>
              <a:t>，而</a:t>
            </a:r>
            <a:r>
              <a:rPr lang="zh-CN" altLang="zh-CN" sz="2000" b="1" dirty="0">
                <a:solidFill>
                  <a:schemeClr val="accent1">
                    <a:lumMod val="50000"/>
                  </a:schemeClr>
                </a:solidFill>
                <a:latin typeface="+mn-ea"/>
              </a:rPr>
              <a:t>忽略了曝气这一重要条件的影响</a:t>
            </a:r>
            <a:r>
              <a:rPr lang="zh-CN" altLang="zh-CN" sz="2000" dirty="0">
                <a:solidFill>
                  <a:schemeClr val="accent1">
                    <a:lumMod val="50000"/>
                  </a:schemeClr>
                </a:solidFill>
                <a:latin typeface="+mn-ea"/>
              </a:rPr>
              <a:t>。尚未深入系统的研究超声对化学合成纳米材料过程中的调控机理。</a:t>
            </a:r>
            <a:endParaRPr lang="en-US" altLang="zh-CN" sz="2000" dirty="0">
              <a:solidFill>
                <a:schemeClr val="accent1">
                  <a:lumMod val="50000"/>
                </a:schemeClr>
              </a:solidFill>
              <a:latin typeface="+mn-ea"/>
            </a:endParaRPr>
          </a:p>
          <a:p>
            <a:endParaRPr lang="zh-CN" altLang="zh-CN" dirty="0"/>
          </a:p>
        </p:txBody>
      </p:sp>
      <p:sp>
        <p:nvSpPr>
          <p:cNvPr id="3" name="文本框 2">
            <a:extLst>
              <a:ext uri="{FF2B5EF4-FFF2-40B4-BE49-F238E27FC236}">
                <a16:creationId xmlns:a16="http://schemas.microsoft.com/office/drawing/2014/main" id="{5D24D145-8A0A-41BC-8DCE-403B26044EDB}"/>
              </a:ext>
            </a:extLst>
          </p:cNvPr>
          <p:cNvSpPr txBox="1"/>
          <p:nvPr/>
        </p:nvSpPr>
        <p:spPr>
          <a:xfrm>
            <a:off x="1446820" y="3429000"/>
            <a:ext cx="8042583" cy="1077218"/>
          </a:xfrm>
          <a:prstGeom prst="rect">
            <a:avLst/>
          </a:prstGeom>
          <a:solidFill>
            <a:schemeClr val="bg1"/>
          </a:solidFill>
        </p:spPr>
        <p:txBody>
          <a:bodyPr wrap="square" rtlCol="0">
            <a:spAutoFit/>
          </a:bodyPr>
          <a:lstStyle/>
          <a:p>
            <a:r>
              <a:rPr lang="zh-CN" altLang="en-US" sz="3200" dirty="0">
                <a:solidFill>
                  <a:srgbClr val="FF0000"/>
                </a:solidFill>
                <a:latin typeface="+mn-ea"/>
              </a:rPr>
              <a:t>而研究曝气条件对超生化学制备纳米材料</a:t>
            </a:r>
            <a:r>
              <a:rPr lang="en-US" altLang="zh-CN" sz="3200" dirty="0">
                <a:solidFill>
                  <a:srgbClr val="FF0000"/>
                </a:solidFill>
                <a:latin typeface="+mn-ea"/>
              </a:rPr>
              <a:t>PEC</a:t>
            </a:r>
            <a:r>
              <a:rPr lang="zh-CN" altLang="en-US" sz="3200" dirty="0">
                <a:solidFill>
                  <a:srgbClr val="FF0000"/>
                </a:solidFill>
                <a:latin typeface="+mn-ea"/>
              </a:rPr>
              <a:t>传感器影响，是本项目的创新点</a:t>
            </a:r>
          </a:p>
        </p:txBody>
      </p:sp>
    </p:spTree>
    <p:extLst>
      <p:ext uri="{BB962C8B-B14F-4D97-AF65-F5344CB8AC3E}">
        <p14:creationId xmlns:p14="http://schemas.microsoft.com/office/powerpoint/2010/main" val="35020644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校徽打底"/>
          <p:cNvSpPr/>
          <p:nvPr/>
        </p:nvSpPr>
        <p:spPr>
          <a:xfrm>
            <a:off x="2594996" y="-126023"/>
            <a:ext cx="7002008" cy="7002008"/>
          </a:xfrm>
          <a:prstGeom prst="rect">
            <a:avLst/>
          </a:prstGeom>
          <a:blipFill dpi="0" rotWithShape="1">
            <a:blip r:embed="rId3">
              <a:alphaModFix amt="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0" name="校徽组合"/>
          <p:cNvGrpSpPr/>
          <p:nvPr/>
        </p:nvGrpSpPr>
        <p:grpSpPr>
          <a:xfrm>
            <a:off x="5286947" y="0"/>
            <a:ext cx="1618106" cy="1427058"/>
            <a:chOff x="5015984" y="467571"/>
            <a:chExt cx="2160032" cy="1905000"/>
          </a:xfrm>
        </p:grpSpPr>
        <p:sp>
          <p:nvSpPr>
            <p:cNvPr id="11" name="五边形"/>
            <p:cNvSpPr/>
            <p:nvPr/>
          </p:nvSpPr>
          <p:spPr>
            <a:xfrm rot="5400000">
              <a:off x="5143500" y="340055"/>
              <a:ext cx="1905000" cy="2160032"/>
            </a:xfrm>
            <a:prstGeom prst="homePlate">
              <a:avLst>
                <a:gd name="adj" fmla="val 32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2" name="校徽"/>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384164" y="584656"/>
              <a:ext cx="1423672" cy="1421486"/>
            </a:xfrm>
            <a:prstGeom prst="rect">
              <a:avLst/>
            </a:prstGeom>
          </p:spPr>
        </p:pic>
      </p:grpSp>
      <p:grpSp>
        <p:nvGrpSpPr>
          <p:cNvPr id="2" name="组合 1"/>
          <p:cNvGrpSpPr/>
          <p:nvPr/>
        </p:nvGrpSpPr>
        <p:grpSpPr>
          <a:xfrm>
            <a:off x="5276850" y="2196220"/>
            <a:ext cx="1638300" cy="390979"/>
            <a:chOff x="5276850" y="2196220"/>
            <a:chExt cx="1638300" cy="390979"/>
          </a:xfrm>
        </p:grpSpPr>
        <p:sp>
          <p:nvSpPr>
            <p:cNvPr id="21" name="打底圆角矩形"/>
            <p:cNvSpPr/>
            <p:nvPr/>
          </p:nvSpPr>
          <p:spPr>
            <a:xfrm>
              <a:off x="5276850" y="2196220"/>
              <a:ext cx="1638300" cy="390979"/>
            </a:xfrm>
            <a:prstGeom prst="roundRect">
              <a:avLst>
                <a:gd name="adj" fmla="val 50000"/>
              </a:avLst>
            </a:prstGeom>
            <a:no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 name="Part One"/>
            <p:cNvSpPr txBox="1"/>
            <p:nvPr/>
          </p:nvSpPr>
          <p:spPr>
            <a:xfrm>
              <a:off x="5385531" y="2222432"/>
              <a:ext cx="1420938" cy="338554"/>
            </a:xfrm>
            <a:prstGeom prst="rect">
              <a:avLst/>
            </a:prstGeom>
            <a:noFill/>
          </p:spPr>
          <p:txBody>
            <a:bodyPr wrap="square" rtlCol="0">
              <a:spAutoFit/>
            </a:bodyPr>
            <a:lstStyle/>
            <a:p>
              <a:pPr algn="dist" defTabSz="457200"/>
              <a:r>
                <a:rPr lang="en-US" altLang="zh-CN" sz="1600" dirty="0">
                  <a:latin typeface="Arial" panose="020B0604020202020204" pitchFamily="34" charset="0"/>
                  <a:ea typeface="微软雅黑" panose="020B0503020204020204" pitchFamily="34" charset="-122"/>
                  <a:sym typeface="Arial" panose="020B0604020202020204" pitchFamily="34" charset="0"/>
                </a:rPr>
                <a:t>Part Two</a:t>
              </a:r>
              <a:endParaRPr lang="zh-CN" altLang="en-US" sz="1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4" name="基础扎实"/>
          <p:cNvSpPr txBox="1"/>
          <p:nvPr/>
        </p:nvSpPr>
        <p:spPr>
          <a:xfrm>
            <a:off x="3957905" y="3116658"/>
            <a:ext cx="4276190" cy="830997"/>
          </a:xfrm>
          <a:prstGeom prst="rect">
            <a:avLst/>
          </a:prstGeom>
          <a:noFill/>
        </p:spPr>
        <p:txBody>
          <a:bodyPr wrap="square" rtlCol="0">
            <a:spAutoFit/>
          </a:bodyPr>
          <a:lstStyle/>
          <a:p>
            <a:pPr algn="dist">
              <a:defRPr/>
            </a:pPr>
            <a:r>
              <a:rPr lang="zh-CN" altLang="en-US" sz="4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项目内容</a:t>
            </a:r>
            <a:endParaRPr lang="en-US" altLang="zh-CN" sz="2800" kern="100" dirty="0">
              <a:solidFill>
                <a:prstClr val="black">
                  <a:lumMod val="65000"/>
                  <a:lumOff val="35000"/>
                </a:prstClr>
              </a:solidFill>
              <a:latin typeface="Arial" panose="020B0604020202020204" pitchFamily="34" charset="0"/>
              <a:ea typeface="微软雅黑" panose="020B0503020204020204" pitchFamily="34" charset="-122"/>
              <a:cs typeface="Microsoft YaHei" charset="-122"/>
              <a:sym typeface="Arial" panose="020B0604020202020204" pitchFamily="34" charset="0"/>
            </a:endParaRPr>
          </a:p>
        </p:txBody>
      </p:sp>
      <p:cxnSp>
        <p:nvCxnSpPr>
          <p:cNvPr id="13" name="点缀线段"/>
          <p:cNvCxnSpPr/>
          <p:nvPr/>
        </p:nvCxnSpPr>
        <p:spPr>
          <a:xfrm>
            <a:off x="5761994" y="4120052"/>
            <a:ext cx="6680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Strong Preparation"/>
          <p:cNvSpPr txBox="1"/>
          <p:nvPr/>
        </p:nvSpPr>
        <p:spPr>
          <a:xfrm>
            <a:off x="4313462" y="4310294"/>
            <a:ext cx="3559630" cy="369332"/>
          </a:xfrm>
          <a:prstGeom prst="rect">
            <a:avLst/>
          </a:prstGeom>
          <a:noFill/>
        </p:spPr>
        <p:txBody>
          <a:bodyPr wrap="square" rtlCol="0">
            <a:spAutoFit/>
          </a:bodyPr>
          <a:lstStyle/>
          <a:p>
            <a:pPr algn="dist" defTabSz="457200"/>
            <a:r>
              <a:rPr lang="en-US" altLang="zh-CN"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Project Content</a:t>
            </a:r>
          </a:p>
        </p:txBody>
      </p:sp>
      <p:sp>
        <p:nvSpPr>
          <p:cNvPr id="17" name="合作QQ： 243001978"/>
          <p:cNvSpPr/>
          <p:nvPr/>
        </p:nvSpPr>
        <p:spPr>
          <a:xfrm>
            <a:off x="9737482" y="6488668"/>
            <a:ext cx="2454518" cy="369332"/>
          </a:xfrm>
          <a:prstGeom prst="rect">
            <a:avLst/>
          </a:prstGeom>
        </p:spPr>
        <p:txBody>
          <a:bodyPr wrap="none">
            <a:spAutoFit/>
          </a:bodyPr>
          <a:lstStyle/>
          <a:p>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合作</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QQ</a:t>
            </a:r>
            <a:r>
              <a:rPr lang="zh-CN" altLang="en-US">
                <a:solidFill>
                  <a:srgbClr val="FFFFFF"/>
                </a:solidFill>
                <a:latin typeface="Arial" panose="020B0604020202020204" pitchFamily="34" charset="0"/>
                <a:ea typeface="微软雅黑" panose="020B0503020204020204" pitchFamily="34" charset="-122"/>
                <a:sym typeface="Arial" panose="020B0604020202020204" pitchFamily="34" charset="0"/>
              </a:rPr>
              <a:t>： </a:t>
            </a:r>
            <a:r>
              <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rPr>
              <a:t>243001978</a:t>
            </a:r>
            <a:endParaRPr lang="zh-CN" altLang="en-US">
              <a:solidFill>
                <a:srgbClr val="FFFFFF"/>
              </a:solidFill>
            </a:endParaRPr>
          </a:p>
        </p:txBody>
      </p:sp>
    </p:spTree>
    <p:extLst>
      <p:ext uri="{BB962C8B-B14F-4D97-AF65-F5344CB8AC3E}">
        <p14:creationId xmlns:p14="http://schemas.microsoft.com/office/powerpoint/2010/main" val="117378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750"/>
                                        <p:tgtEl>
                                          <p:spTgt spid="16"/>
                                        </p:tgtEl>
                                      </p:cBhvr>
                                    </p:animEffect>
                                  </p:childTnLst>
                                </p:cTn>
                              </p:par>
                              <p:par>
                                <p:cTn id="8" presetID="47" presetClass="entr" presetSubtype="0" fill="hold" nodeType="withEffect">
                                  <p:stCondLst>
                                    <p:cond delay="4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anim calcmode="lin" valueType="num">
                                      <p:cBhvr>
                                        <p:cTn id="11" dur="750" fill="hold"/>
                                        <p:tgtEl>
                                          <p:spTgt spid="10"/>
                                        </p:tgtEl>
                                        <p:attrNameLst>
                                          <p:attrName>ppt_x</p:attrName>
                                        </p:attrNameLst>
                                      </p:cBhvr>
                                      <p:tavLst>
                                        <p:tav tm="0">
                                          <p:val>
                                            <p:strVal val="#ppt_x"/>
                                          </p:val>
                                        </p:tav>
                                        <p:tav tm="100000">
                                          <p:val>
                                            <p:strVal val="#ppt_x"/>
                                          </p:val>
                                        </p:tav>
                                      </p:tavLst>
                                    </p:anim>
                                    <p:anim calcmode="lin" valueType="num">
                                      <p:cBhvr>
                                        <p:cTn id="12" dur="750" fill="hold"/>
                                        <p:tgtEl>
                                          <p:spTgt spid="10"/>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80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750"/>
                                        <p:tgtEl>
                                          <p:spTgt spid="2"/>
                                        </p:tgtEl>
                                      </p:cBhvr>
                                    </p:animEffect>
                                    <p:anim calcmode="lin" valueType="num">
                                      <p:cBhvr>
                                        <p:cTn id="16" dur="750" fill="hold"/>
                                        <p:tgtEl>
                                          <p:spTgt spid="2"/>
                                        </p:tgtEl>
                                        <p:attrNameLst>
                                          <p:attrName>ppt_x</p:attrName>
                                        </p:attrNameLst>
                                      </p:cBhvr>
                                      <p:tavLst>
                                        <p:tav tm="0">
                                          <p:val>
                                            <p:strVal val="#ppt_x"/>
                                          </p:val>
                                        </p:tav>
                                        <p:tav tm="100000">
                                          <p:val>
                                            <p:strVal val="#ppt_x"/>
                                          </p:val>
                                        </p:tav>
                                      </p:tavLst>
                                    </p:anim>
                                    <p:anim calcmode="lin" valueType="num">
                                      <p:cBhvr>
                                        <p:cTn id="17" dur="750" fill="hold"/>
                                        <p:tgtEl>
                                          <p:spTgt spid="2"/>
                                        </p:tgtEl>
                                        <p:attrNameLst>
                                          <p:attrName>ppt_y</p:attrName>
                                        </p:attrNameLst>
                                      </p:cBhvr>
                                      <p:tavLst>
                                        <p:tav tm="0">
                                          <p:val>
                                            <p:strVal val="#ppt_y+.1"/>
                                          </p:val>
                                        </p:tav>
                                        <p:tav tm="100000">
                                          <p:val>
                                            <p:strVal val="#ppt_y"/>
                                          </p:val>
                                        </p:tav>
                                      </p:tavLst>
                                    </p:anim>
                                  </p:childTnLst>
                                </p:cTn>
                              </p:par>
                              <p:par>
                                <p:cTn id="18" presetID="50" presetClass="entr" presetSubtype="0" decel="100000" fill="hold" grpId="0" nodeType="withEffect">
                                  <p:stCondLst>
                                    <p:cond delay="1200"/>
                                  </p:stCondLst>
                                  <p:iterate type="lt">
                                    <p:tmPct val="10000"/>
                                  </p:iterate>
                                  <p:childTnLst>
                                    <p:set>
                                      <p:cBhvr>
                                        <p:cTn id="19" dur="1" fill="hold">
                                          <p:stCondLst>
                                            <p:cond delay="0"/>
                                          </p:stCondLst>
                                        </p:cTn>
                                        <p:tgtEl>
                                          <p:spTgt spid="14"/>
                                        </p:tgtEl>
                                        <p:attrNameLst>
                                          <p:attrName>style.visibility</p:attrName>
                                        </p:attrNameLst>
                                      </p:cBhvr>
                                      <p:to>
                                        <p:strVal val="visible"/>
                                      </p:to>
                                    </p:set>
                                    <p:anim calcmode="lin" valueType="num">
                                      <p:cBhvr>
                                        <p:cTn id="20" dur="750" fill="hold"/>
                                        <p:tgtEl>
                                          <p:spTgt spid="14"/>
                                        </p:tgtEl>
                                        <p:attrNameLst>
                                          <p:attrName>ppt_w</p:attrName>
                                        </p:attrNameLst>
                                      </p:cBhvr>
                                      <p:tavLst>
                                        <p:tav tm="0">
                                          <p:val>
                                            <p:strVal val="#ppt_w+.3"/>
                                          </p:val>
                                        </p:tav>
                                        <p:tav tm="100000">
                                          <p:val>
                                            <p:strVal val="#ppt_w"/>
                                          </p:val>
                                        </p:tav>
                                      </p:tavLst>
                                    </p:anim>
                                    <p:anim calcmode="lin" valueType="num">
                                      <p:cBhvr>
                                        <p:cTn id="21" dur="750" fill="hold"/>
                                        <p:tgtEl>
                                          <p:spTgt spid="14"/>
                                        </p:tgtEl>
                                        <p:attrNameLst>
                                          <p:attrName>ppt_h</p:attrName>
                                        </p:attrNameLst>
                                      </p:cBhvr>
                                      <p:tavLst>
                                        <p:tav tm="0">
                                          <p:val>
                                            <p:strVal val="#ppt_h"/>
                                          </p:val>
                                        </p:tav>
                                        <p:tav tm="100000">
                                          <p:val>
                                            <p:strVal val="#ppt_h"/>
                                          </p:val>
                                        </p:tav>
                                      </p:tavLst>
                                    </p:anim>
                                    <p:animEffect transition="in" filter="fade">
                                      <p:cBhvr>
                                        <p:cTn id="22" dur="750"/>
                                        <p:tgtEl>
                                          <p:spTgt spid="14"/>
                                        </p:tgtEl>
                                      </p:cBhvr>
                                    </p:animEffect>
                                  </p:childTnLst>
                                </p:cTn>
                              </p:par>
                              <p:par>
                                <p:cTn id="23" presetID="16" presetClass="entr" presetSubtype="37" fill="hold" nodeType="withEffect">
                                  <p:stCondLst>
                                    <p:cond delay="1600"/>
                                  </p:stCondLst>
                                  <p:childTnLst>
                                    <p:set>
                                      <p:cBhvr>
                                        <p:cTn id="24" dur="1" fill="hold">
                                          <p:stCondLst>
                                            <p:cond delay="0"/>
                                          </p:stCondLst>
                                        </p:cTn>
                                        <p:tgtEl>
                                          <p:spTgt spid="13"/>
                                        </p:tgtEl>
                                        <p:attrNameLst>
                                          <p:attrName>style.visibility</p:attrName>
                                        </p:attrNameLst>
                                      </p:cBhvr>
                                      <p:to>
                                        <p:strVal val="visible"/>
                                      </p:to>
                                    </p:set>
                                    <p:animEffect transition="in" filter="barn(outVertical)">
                                      <p:cBhvr>
                                        <p:cTn id="25" dur="750"/>
                                        <p:tgtEl>
                                          <p:spTgt spid="13"/>
                                        </p:tgtEl>
                                      </p:cBhvr>
                                    </p:animEffect>
                                  </p:childTnLst>
                                </p:cTn>
                              </p:par>
                              <p:par>
                                <p:cTn id="26" presetID="42" presetClass="entr" presetSubtype="0" fill="hold" grpId="0" nodeType="withEffect">
                                  <p:stCondLst>
                                    <p:cond delay="200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750"/>
                                        <p:tgtEl>
                                          <p:spTgt spid="15"/>
                                        </p:tgtEl>
                                      </p:cBhvr>
                                    </p:animEffect>
                                    <p:anim calcmode="lin" valueType="num">
                                      <p:cBhvr>
                                        <p:cTn id="29" dur="750" fill="hold"/>
                                        <p:tgtEl>
                                          <p:spTgt spid="15"/>
                                        </p:tgtEl>
                                        <p:attrNameLst>
                                          <p:attrName>ppt_x</p:attrName>
                                        </p:attrNameLst>
                                      </p:cBhvr>
                                      <p:tavLst>
                                        <p:tav tm="0">
                                          <p:val>
                                            <p:strVal val="#ppt_x"/>
                                          </p:val>
                                        </p:tav>
                                        <p:tav tm="100000">
                                          <p:val>
                                            <p:strVal val="#ppt_x"/>
                                          </p:val>
                                        </p:tav>
                                      </p:tavLst>
                                    </p:anim>
                                    <p:anim calcmode="lin" valueType="num">
                                      <p:cBhvr>
                                        <p:cTn id="30" dur="75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标题">
            <a:extLst>
              <a:ext uri="{FF2B5EF4-FFF2-40B4-BE49-F238E27FC236}">
                <a16:creationId xmlns:a16="http://schemas.microsoft.com/office/drawing/2014/main" id="{550D1506-2D21-4F2C-A25F-190B324AE8C4}"/>
              </a:ext>
            </a:extLst>
          </p:cNvPr>
          <p:cNvGrpSpPr/>
          <p:nvPr/>
        </p:nvGrpSpPr>
        <p:grpSpPr>
          <a:xfrm>
            <a:off x="440943" y="239588"/>
            <a:ext cx="6297314" cy="667592"/>
            <a:chOff x="440943" y="239588"/>
            <a:chExt cx="6297314" cy="667592"/>
          </a:xfrm>
        </p:grpSpPr>
        <p:cxnSp>
          <p:nvCxnSpPr>
            <p:cNvPr id="3" name="点缀线段">
              <a:extLst>
                <a:ext uri="{FF2B5EF4-FFF2-40B4-BE49-F238E27FC236}">
                  <a16:creationId xmlns:a16="http://schemas.microsoft.com/office/drawing/2014/main" id="{8E96F03D-7F3C-4EF0-B8BC-6C88BD2B6327}"/>
                </a:ext>
              </a:extLst>
            </p:cNvPr>
            <p:cNvCxnSpPr/>
            <p:nvPr/>
          </p:nvCxnSpPr>
          <p:spPr>
            <a:xfrm>
              <a:off x="540367" y="907180"/>
              <a:ext cx="612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基础扎实">
              <a:extLst>
                <a:ext uri="{FF2B5EF4-FFF2-40B4-BE49-F238E27FC236}">
                  <a16:creationId xmlns:a16="http://schemas.microsoft.com/office/drawing/2014/main" id="{B0B5E903-0076-46A1-A95A-DF8413304E88}"/>
                </a:ext>
              </a:extLst>
            </p:cNvPr>
            <p:cNvSpPr txBox="1"/>
            <p:nvPr/>
          </p:nvSpPr>
          <p:spPr>
            <a:xfrm>
              <a:off x="440943" y="239588"/>
              <a:ext cx="6297314" cy="523220"/>
            </a:xfrm>
            <a:prstGeom prst="rect">
              <a:avLst/>
            </a:prstGeom>
            <a:noFill/>
          </p:spPr>
          <p:txBody>
            <a:bodyPr wrap="square" rtlCol="0">
              <a:spAutoFit/>
              <a:scene3d>
                <a:camera prst="orthographicFront"/>
                <a:lightRig rig="threePt" dir="t"/>
              </a:scene3d>
              <a:sp3d contourW="12700"/>
            </a:bodyPr>
            <a:lstStyle/>
            <a:p>
              <a:pPr defTabSz="457200"/>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项目内容</a:t>
              </a:r>
              <a:r>
                <a:rPr lang="en-US" altLang="zh-CN"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a:t>
              </a:r>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研究目的与意义</a:t>
              </a:r>
            </a:p>
          </p:txBody>
        </p:sp>
      </p:grpSp>
      <p:sp>
        <p:nvSpPr>
          <p:cNvPr id="5" name="文本框 4">
            <a:extLst>
              <a:ext uri="{FF2B5EF4-FFF2-40B4-BE49-F238E27FC236}">
                <a16:creationId xmlns:a16="http://schemas.microsoft.com/office/drawing/2014/main" id="{376E95BE-9FD9-452B-9715-FC8257F563EA}"/>
              </a:ext>
            </a:extLst>
          </p:cNvPr>
          <p:cNvSpPr txBox="1"/>
          <p:nvPr/>
        </p:nvSpPr>
        <p:spPr>
          <a:xfrm>
            <a:off x="1271571" y="2328210"/>
            <a:ext cx="9798000" cy="1405193"/>
          </a:xfrm>
          <a:prstGeom prst="rect">
            <a:avLst/>
          </a:prstGeom>
          <a:noFill/>
        </p:spPr>
        <p:txBody>
          <a:bodyPr wrap="square" rtlCol="0">
            <a:spAutoFit/>
          </a:bodyPr>
          <a:lstStyle/>
          <a:p>
            <a:pPr>
              <a:lnSpc>
                <a:spcPct val="150000"/>
              </a:lnSpc>
            </a:pPr>
            <a:r>
              <a:rPr lang="zh-CN" altLang="en-US" sz="2000" dirty="0">
                <a:solidFill>
                  <a:schemeClr val="accent1">
                    <a:lumMod val="50000"/>
                  </a:schemeClr>
                </a:solidFill>
                <a:latin typeface="+mn-ea"/>
              </a:rPr>
              <a:t>    本项目拟系统研究曝入微纳米气泡对超声空化效应的影响、对薄膜微结构的调控以及对光电化学（</a:t>
            </a:r>
            <a:r>
              <a:rPr lang="en-US" altLang="zh-CN" sz="2000" dirty="0">
                <a:solidFill>
                  <a:schemeClr val="accent1">
                    <a:lumMod val="50000"/>
                  </a:schemeClr>
                </a:solidFill>
                <a:latin typeface="+mn-ea"/>
              </a:rPr>
              <a:t>PEC</a:t>
            </a:r>
            <a:r>
              <a:rPr lang="zh-CN" altLang="en-US" sz="2000" dirty="0">
                <a:solidFill>
                  <a:schemeClr val="accent1">
                    <a:lumMod val="50000"/>
                  </a:schemeClr>
                </a:solidFill>
                <a:latin typeface="+mn-ea"/>
              </a:rPr>
              <a:t>）传感性能的影响。从而建立“</a:t>
            </a:r>
            <a:r>
              <a:rPr lang="zh-CN" altLang="en-US" sz="2000" b="1" dirty="0">
                <a:solidFill>
                  <a:schemeClr val="accent1">
                    <a:lumMod val="50000"/>
                  </a:schemeClr>
                </a:solidFill>
                <a:latin typeface="+mn-ea"/>
              </a:rPr>
              <a:t>超声化学反应参数（曝气、超声）</a:t>
            </a:r>
            <a:r>
              <a:rPr lang="en-US" altLang="zh-CN" sz="2000" b="1" dirty="0">
                <a:solidFill>
                  <a:schemeClr val="accent1">
                    <a:lumMod val="50000"/>
                  </a:schemeClr>
                </a:solidFill>
                <a:latin typeface="+mn-ea"/>
              </a:rPr>
              <a:t>-</a:t>
            </a:r>
            <a:r>
              <a:rPr lang="zh-CN" altLang="en-US" sz="2000" b="1" dirty="0">
                <a:solidFill>
                  <a:schemeClr val="accent1">
                    <a:lumMod val="50000"/>
                  </a:schemeClr>
                </a:solidFill>
                <a:latin typeface="+mn-ea"/>
              </a:rPr>
              <a:t>空化作用</a:t>
            </a:r>
            <a:r>
              <a:rPr lang="en-US" altLang="zh-CN" sz="2000" b="1" dirty="0">
                <a:solidFill>
                  <a:schemeClr val="accent1">
                    <a:lumMod val="50000"/>
                  </a:schemeClr>
                </a:solidFill>
                <a:latin typeface="+mn-ea"/>
              </a:rPr>
              <a:t>-</a:t>
            </a:r>
            <a:r>
              <a:rPr lang="zh-CN" altLang="en-US" sz="2000" b="1" dirty="0">
                <a:solidFill>
                  <a:schemeClr val="accent1">
                    <a:lumMod val="50000"/>
                  </a:schemeClr>
                </a:solidFill>
                <a:latin typeface="+mn-ea"/>
              </a:rPr>
              <a:t>结构形貌</a:t>
            </a:r>
            <a:r>
              <a:rPr lang="en-US" altLang="zh-CN" sz="2000" b="1" dirty="0">
                <a:solidFill>
                  <a:schemeClr val="accent1">
                    <a:lumMod val="50000"/>
                  </a:schemeClr>
                </a:solidFill>
                <a:latin typeface="+mn-ea"/>
              </a:rPr>
              <a:t>-</a:t>
            </a:r>
            <a:r>
              <a:rPr lang="zh-CN" altLang="en-US" sz="2000" b="1" dirty="0">
                <a:solidFill>
                  <a:schemeClr val="accent1">
                    <a:lumMod val="50000"/>
                  </a:schemeClr>
                </a:solidFill>
                <a:latin typeface="+mn-ea"/>
              </a:rPr>
              <a:t>传感性能</a:t>
            </a:r>
            <a:r>
              <a:rPr lang="zh-CN" altLang="en-US" sz="2000" dirty="0">
                <a:solidFill>
                  <a:schemeClr val="accent1">
                    <a:lumMod val="50000"/>
                  </a:schemeClr>
                </a:solidFill>
                <a:latin typeface="+mn-ea"/>
              </a:rPr>
              <a:t>”的内在联系。</a:t>
            </a:r>
            <a:endParaRPr lang="en-US" altLang="zh-CN" sz="2000" dirty="0">
              <a:solidFill>
                <a:schemeClr val="accent1">
                  <a:lumMod val="50000"/>
                </a:schemeClr>
              </a:solidFill>
              <a:latin typeface="+mn-ea"/>
            </a:endParaRPr>
          </a:p>
        </p:txBody>
      </p:sp>
      <p:grpSp>
        <p:nvGrpSpPr>
          <p:cNvPr id="14" name="组合 13">
            <a:extLst>
              <a:ext uri="{FF2B5EF4-FFF2-40B4-BE49-F238E27FC236}">
                <a16:creationId xmlns:a16="http://schemas.microsoft.com/office/drawing/2014/main" id="{2C6646AA-B6C2-409B-B462-BE5802F6169A}"/>
              </a:ext>
            </a:extLst>
          </p:cNvPr>
          <p:cNvGrpSpPr/>
          <p:nvPr/>
        </p:nvGrpSpPr>
        <p:grpSpPr>
          <a:xfrm>
            <a:off x="1380087" y="1497954"/>
            <a:ext cx="2700000" cy="540000"/>
            <a:chOff x="1380087" y="1497954"/>
            <a:chExt cx="2700000" cy="540000"/>
          </a:xfrm>
        </p:grpSpPr>
        <p:sp>
          <p:nvSpPr>
            <p:cNvPr id="15" name="色块">
              <a:extLst>
                <a:ext uri="{FF2B5EF4-FFF2-40B4-BE49-F238E27FC236}">
                  <a16:creationId xmlns:a16="http://schemas.microsoft.com/office/drawing/2014/main" id="{DD24392F-4812-4639-BAFF-0B318489C311}"/>
                </a:ext>
              </a:extLst>
            </p:cNvPr>
            <p:cNvSpPr>
              <a:spLocks noChangeAspect="1"/>
            </p:cNvSpPr>
            <p:nvPr/>
          </p:nvSpPr>
          <p:spPr>
            <a:xfrm>
              <a:off x="1380087" y="1497954"/>
              <a:ext cx="2700000" cy="540000"/>
            </a:xfrm>
            <a:prstGeom prst="rect">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坚持引培并重">
              <a:extLst>
                <a:ext uri="{FF2B5EF4-FFF2-40B4-BE49-F238E27FC236}">
                  <a16:creationId xmlns:a16="http://schemas.microsoft.com/office/drawing/2014/main" id="{6A5B1211-AB08-432D-9C82-C41CD760854D}"/>
                </a:ext>
              </a:extLst>
            </p:cNvPr>
            <p:cNvSpPr txBox="1"/>
            <p:nvPr/>
          </p:nvSpPr>
          <p:spPr>
            <a:xfrm>
              <a:off x="1695678" y="1567899"/>
              <a:ext cx="2068818" cy="400110"/>
            </a:xfrm>
            <a:prstGeom prst="rect">
              <a:avLst/>
            </a:prstGeom>
            <a:noFill/>
          </p:spPr>
          <p:txBody>
            <a:bodyPr wrap="square" rtlCol="0">
              <a:spAutoFit/>
              <a:scene3d>
                <a:camera prst="orthographicFront"/>
                <a:lightRig rig="threePt" dir="t"/>
              </a:scene3d>
              <a:sp3d contourW="12700"/>
            </a:bodyPr>
            <a:lstStyle/>
            <a:p>
              <a:pPr algn="dist" defTabSz="457200"/>
              <a:r>
                <a:rPr lang="zh-CN" altLang="en-US" sz="20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研究目的</a:t>
              </a:r>
            </a:p>
          </p:txBody>
        </p:sp>
      </p:grpSp>
      <p:grpSp>
        <p:nvGrpSpPr>
          <p:cNvPr id="17" name="组合 16">
            <a:extLst>
              <a:ext uri="{FF2B5EF4-FFF2-40B4-BE49-F238E27FC236}">
                <a16:creationId xmlns:a16="http://schemas.microsoft.com/office/drawing/2014/main" id="{ADA49A93-6841-4D39-BA86-19D120F90CB3}"/>
              </a:ext>
            </a:extLst>
          </p:cNvPr>
          <p:cNvGrpSpPr/>
          <p:nvPr/>
        </p:nvGrpSpPr>
        <p:grpSpPr>
          <a:xfrm>
            <a:off x="840087" y="1497954"/>
            <a:ext cx="540000" cy="540000"/>
            <a:chOff x="840087" y="1497954"/>
            <a:chExt cx="540000" cy="540000"/>
          </a:xfrm>
        </p:grpSpPr>
        <p:sp>
          <p:nvSpPr>
            <p:cNvPr id="18" name="色块">
              <a:extLst>
                <a:ext uri="{FF2B5EF4-FFF2-40B4-BE49-F238E27FC236}">
                  <a16:creationId xmlns:a16="http://schemas.microsoft.com/office/drawing/2014/main" id="{E97BB29D-3E02-4C41-80FA-24AE0BA7C570}"/>
                </a:ext>
              </a:extLst>
            </p:cNvPr>
            <p:cNvSpPr>
              <a:spLocks noChangeAspect="1"/>
            </p:cNvSpPr>
            <p:nvPr/>
          </p:nvSpPr>
          <p:spPr>
            <a:xfrm>
              <a:off x="840087" y="1497954"/>
              <a:ext cx="540000" cy="540000"/>
            </a:xfrm>
            <a:prstGeom prst="rect">
              <a:avLst/>
            </a:prstGeom>
            <a:solidFill>
              <a:schemeClr val="accent1"/>
            </a:solidFill>
            <a:ln>
              <a:solidFill>
                <a:schemeClr val="accent1"/>
              </a:solidFill>
            </a:ln>
            <a:effectLst>
              <a:outerShdw blurRad="1905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书5">
              <a:extLst>
                <a:ext uri="{FF2B5EF4-FFF2-40B4-BE49-F238E27FC236}">
                  <a16:creationId xmlns:a16="http://schemas.microsoft.com/office/drawing/2014/main" id="{F108B962-4E30-45CD-909E-05C6D4DB93B1}"/>
                </a:ext>
              </a:extLst>
            </p:cNvPr>
            <p:cNvSpPr>
              <a:spLocks noChangeAspect="1"/>
            </p:cNvSpPr>
            <p:nvPr/>
          </p:nvSpPr>
          <p:spPr bwMode="auto">
            <a:xfrm>
              <a:off x="948604" y="1617071"/>
              <a:ext cx="322967" cy="301767"/>
            </a:xfrm>
            <a:custGeom>
              <a:avLst/>
              <a:gdLst>
                <a:gd name="connsiteX0" fmla="*/ 294332 w 581408"/>
                <a:gd name="connsiteY0" fmla="*/ 328286 h 543245"/>
                <a:gd name="connsiteX1" fmla="*/ 287155 w 581408"/>
                <a:gd name="connsiteY1" fmla="*/ 338319 h 543245"/>
                <a:gd name="connsiteX2" fmla="*/ 268495 w 581408"/>
                <a:gd name="connsiteY2" fmla="*/ 411414 h 543245"/>
                <a:gd name="connsiteX3" fmla="*/ 290026 w 581408"/>
                <a:gd name="connsiteY3" fmla="*/ 427180 h 543245"/>
                <a:gd name="connsiteX4" fmla="*/ 357489 w 581408"/>
                <a:gd name="connsiteY4" fmla="*/ 388482 h 543245"/>
                <a:gd name="connsiteX5" fmla="*/ 363230 w 581408"/>
                <a:gd name="connsiteY5" fmla="*/ 381316 h 543245"/>
                <a:gd name="connsiteX6" fmla="*/ 325910 w 581408"/>
                <a:gd name="connsiteY6" fmla="*/ 387049 h 543245"/>
                <a:gd name="connsiteX7" fmla="*/ 325910 w 581408"/>
                <a:gd name="connsiteY7" fmla="*/ 356951 h 543245"/>
                <a:gd name="connsiteX8" fmla="*/ 298638 w 581408"/>
                <a:gd name="connsiteY8" fmla="*/ 368417 h 543245"/>
                <a:gd name="connsiteX9" fmla="*/ 498156 w 581408"/>
                <a:gd name="connsiteY9" fmla="*/ 57402 h 543245"/>
                <a:gd name="connsiteX10" fmla="*/ 479496 w 581408"/>
                <a:gd name="connsiteY10" fmla="*/ 84634 h 543245"/>
                <a:gd name="connsiteX11" fmla="*/ 534040 w 581408"/>
                <a:gd name="connsiteY11" fmla="*/ 123331 h 543245"/>
                <a:gd name="connsiteX12" fmla="*/ 552700 w 581408"/>
                <a:gd name="connsiteY12" fmla="*/ 96100 h 543245"/>
                <a:gd name="connsiteX13" fmla="*/ 493850 w 581408"/>
                <a:gd name="connsiteY13" fmla="*/ 28737 h 543245"/>
                <a:gd name="connsiteX14" fmla="*/ 581408 w 581408"/>
                <a:gd name="connsiteY14" fmla="*/ 90367 h 543245"/>
                <a:gd name="connsiteX15" fmla="*/ 528299 w 581408"/>
                <a:gd name="connsiteY15" fmla="*/ 164896 h 543245"/>
                <a:gd name="connsiteX16" fmla="*/ 363230 w 581408"/>
                <a:gd name="connsiteY16" fmla="*/ 397082 h 543245"/>
                <a:gd name="connsiteX17" fmla="*/ 245529 w 581408"/>
                <a:gd name="connsiteY17" fmla="*/ 463011 h 543245"/>
                <a:gd name="connsiteX18" fmla="*/ 278543 w 581408"/>
                <a:gd name="connsiteY18" fmla="*/ 334019 h 543245"/>
                <a:gd name="connsiteX19" fmla="*/ 400550 w 581408"/>
                <a:gd name="connsiteY19" fmla="*/ 160596 h 543245"/>
                <a:gd name="connsiteX20" fmla="*/ 440741 w 581408"/>
                <a:gd name="connsiteY20" fmla="*/ 103266 h 543245"/>
                <a:gd name="connsiteX21" fmla="*/ 0 w 581408"/>
                <a:gd name="connsiteY21" fmla="*/ 0 h 543245"/>
                <a:gd name="connsiteX22" fmla="*/ 399045 w 581408"/>
                <a:gd name="connsiteY22" fmla="*/ 0 h 543245"/>
                <a:gd name="connsiteX23" fmla="*/ 399045 w 581408"/>
                <a:gd name="connsiteY23" fmla="*/ 24367 h 543245"/>
                <a:gd name="connsiteX24" fmla="*/ 24402 w 581408"/>
                <a:gd name="connsiteY24" fmla="*/ 24367 h 543245"/>
                <a:gd name="connsiteX25" fmla="*/ 24402 w 581408"/>
                <a:gd name="connsiteY25" fmla="*/ 31534 h 543245"/>
                <a:gd name="connsiteX26" fmla="*/ 386126 w 581408"/>
                <a:gd name="connsiteY26" fmla="*/ 31534 h 543245"/>
                <a:gd name="connsiteX27" fmla="*/ 386126 w 581408"/>
                <a:gd name="connsiteY27" fmla="*/ 34401 h 543245"/>
                <a:gd name="connsiteX28" fmla="*/ 24402 w 581408"/>
                <a:gd name="connsiteY28" fmla="*/ 34401 h 543245"/>
                <a:gd name="connsiteX29" fmla="*/ 24402 w 581408"/>
                <a:gd name="connsiteY29" fmla="*/ 41568 h 543245"/>
                <a:gd name="connsiteX30" fmla="*/ 387561 w 581408"/>
                <a:gd name="connsiteY30" fmla="*/ 41568 h 543245"/>
                <a:gd name="connsiteX31" fmla="*/ 387561 w 581408"/>
                <a:gd name="connsiteY31" fmla="*/ 44434 h 543245"/>
                <a:gd name="connsiteX32" fmla="*/ 24402 w 581408"/>
                <a:gd name="connsiteY32" fmla="*/ 44434 h 543245"/>
                <a:gd name="connsiteX33" fmla="*/ 24402 w 581408"/>
                <a:gd name="connsiteY33" fmla="*/ 53035 h 543245"/>
                <a:gd name="connsiteX34" fmla="*/ 387561 w 581408"/>
                <a:gd name="connsiteY34" fmla="*/ 53035 h 543245"/>
                <a:gd name="connsiteX35" fmla="*/ 387561 w 581408"/>
                <a:gd name="connsiteY35" fmla="*/ 57335 h 543245"/>
                <a:gd name="connsiteX36" fmla="*/ 24402 w 581408"/>
                <a:gd name="connsiteY36" fmla="*/ 57335 h 543245"/>
                <a:gd name="connsiteX37" fmla="*/ 24402 w 581408"/>
                <a:gd name="connsiteY37" fmla="*/ 64502 h 543245"/>
                <a:gd name="connsiteX38" fmla="*/ 387561 w 581408"/>
                <a:gd name="connsiteY38" fmla="*/ 64502 h 543245"/>
                <a:gd name="connsiteX39" fmla="*/ 387561 w 581408"/>
                <a:gd name="connsiteY39" fmla="*/ 67368 h 543245"/>
                <a:gd name="connsiteX40" fmla="*/ 24402 w 581408"/>
                <a:gd name="connsiteY40" fmla="*/ 67368 h 543245"/>
                <a:gd name="connsiteX41" fmla="*/ 24402 w 581408"/>
                <a:gd name="connsiteY41" fmla="*/ 74535 h 543245"/>
                <a:gd name="connsiteX42" fmla="*/ 387561 w 581408"/>
                <a:gd name="connsiteY42" fmla="*/ 74535 h 543245"/>
                <a:gd name="connsiteX43" fmla="*/ 387561 w 581408"/>
                <a:gd name="connsiteY43" fmla="*/ 77402 h 543245"/>
                <a:gd name="connsiteX44" fmla="*/ 24402 w 581408"/>
                <a:gd name="connsiteY44" fmla="*/ 77402 h 543245"/>
                <a:gd name="connsiteX45" fmla="*/ 24402 w 581408"/>
                <a:gd name="connsiteY45" fmla="*/ 84569 h 543245"/>
                <a:gd name="connsiteX46" fmla="*/ 400480 w 581408"/>
                <a:gd name="connsiteY46" fmla="*/ 84569 h 543245"/>
                <a:gd name="connsiteX47" fmla="*/ 400480 w 581408"/>
                <a:gd name="connsiteY47" fmla="*/ 139036 h 543245"/>
                <a:gd name="connsiteX48" fmla="*/ 268422 w 581408"/>
                <a:gd name="connsiteY48" fmla="*/ 326807 h 543245"/>
                <a:gd name="connsiteX49" fmla="*/ 266987 w 581408"/>
                <a:gd name="connsiteY49" fmla="*/ 328241 h 543245"/>
                <a:gd name="connsiteX50" fmla="*/ 265551 w 581408"/>
                <a:gd name="connsiteY50" fmla="*/ 331107 h 543245"/>
                <a:gd name="connsiteX51" fmla="*/ 233972 w 581408"/>
                <a:gd name="connsiteY51" fmla="*/ 460110 h 543245"/>
                <a:gd name="connsiteX52" fmla="*/ 226795 w 581408"/>
                <a:gd name="connsiteY52" fmla="*/ 488777 h 543245"/>
                <a:gd name="connsiteX53" fmla="*/ 252633 w 581408"/>
                <a:gd name="connsiteY53" fmla="*/ 474444 h 543245"/>
                <a:gd name="connsiteX54" fmla="*/ 370336 w 581408"/>
                <a:gd name="connsiteY54" fmla="*/ 407076 h 543245"/>
                <a:gd name="connsiteX55" fmla="*/ 371772 w 581408"/>
                <a:gd name="connsiteY55" fmla="*/ 405642 h 543245"/>
                <a:gd name="connsiteX56" fmla="*/ 374643 w 581408"/>
                <a:gd name="connsiteY56" fmla="*/ 404209 h 543245"/>
                <a:gd name="connsiteX57" fmla="*/ 400480 w 581408"/>
                <a:gd name="connsiteY57" fmla="*/ 365508 h 543245"/>
                <a:gd name="connsiteX58" fmla="*/ 400480 w 581408"/>
                <a:gd name="connsiteY58" fmla="*/ 543245 h 543245"/>
                <a:gd name="connsiteX59" fmla="*/ 0 w 581408"/>
                <a:gd name="connsiteY59" fmla="*/ 543245 h 543245"/>
                <a:gd name="connsiteX60" fmla="*/ 0 w 581408"/>
                <a:gd name="connsiteY60" fmla="*/ 84569 h 54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81408" h="543245">
                  <a:moveTo>
                    <a:pt x="294332" y="328286"/>
                  </a:moveTo>
                  <a:lnTo>
                    <a:pt x="287155" y="338319"/>
                  </a:lnTo>
                  <a:lnTo>
                    <a:pt x="268495" y="411414"/>
                  </a:lnTo>
                  <a:lnTo>
                    <a:pt x="290026" y="427180"/>
                  </a:lnTo>
                  <a:lnTo>
                    <a:pt x="357489" y="388482"/>
                  </a:lnTo>
                  <a:lnTo>
                    <a:pt x="363230" y="381316"/>
                  </a:lnTo>
                  <a:lnTo>
                    <a:pt x="325910" y="387049"/>
                  </a:lnTo>
                  <a:lnTo>
                    <a:pt x="325910" y="356951"/>
                  </a:lnTo>
                  <a:lnTo>
                    <a:pt x="298638" y="368417"/>
                  </a:lnTo>
                  <a:close/>
                  <a:moveTo>
                    <a:pt x="498156" y="57402"/>
                  </a:moveTo>
                  <a:lnTo>
                    <a:pt x="479496" y="84634"/>
                  </a:lnTo>
                  <a:lnTo>
                    <a:pt x="534040" y="123331"/>
                  </a:lnTo>
                  <a:lnTo>
                    <a:pt x="552700" y="96100"/>
                  </a:lnTo>
                  <a:close/>
                  <a:moveTo>
                    <a:pt x="493850" y="28737"/>
                  </a:moveTo>
                  <a:lnTo>
                    <a:pt x="581408" y="90367"/>
                  </a:lnTo>
                  <a:lnTo>
                    <a:pt x="528299" y="164896"/>
                  </a:lnTo>
                  <a:lnTo>
                    <a:pt x="363230" y="397082"/>
                  </a:lnTo>
                  <a:lnTo>
                    <a:pt x="245529" y="463011"/>
                  </a:lnTo>
                  <a:lnTo>
                    <a:pt x="278543" y="334019"/>
                  </a:lnTo>
                  <a:lnTo>
                    <a:pt x="400550" y="160596"/>
                  </a:lnTo>
                  <a:lnTo>
                    <a:pt x="440741" y="103266"/>
                  </a:lnTo>
                  <a:close/>
                  <a:moveTo>
                    <a:pt x="0" y="0"/>
                  </a:moveTo>
                  <a:lnTo>
                    <a:pt x="399045" y="0"/>
                  </a:lnTo>
                  <a:lnTo>
                    <a:pt x="399045" y="24367"/>
                  </a:lnTo>
                  <a:lnTo>
                    <a:pt x="24402" y="24367"/>
                  </a:lnTo>
                  <a:lnTo>
                    <a:pt x="24402" y="31534"/>
                  </a:lnTo>
                  <a:lnTo>
                    <a:pt x="386126" y="31534"/>
                  </a:lnTo>
                  <a:lnTo>
                    <a:pt x="386126" y="34401"/>
                  </a:lnTo>
                  <a:lnTo>
                    <a:pt x="24402" y="34401"/>
                  </a:lnTo>
                  <a:lnTo>
                    <a:pt x="24402" y="41568"/>
                  </a:lnTo>
                  <a:lnTo>
                    <a:pt x="387561" y="41568"/>
                  </a:lnTo>
                  <a:lnTo>
                    <a:pt x="387561" y="44434"/>
                  </a:lnTo>
                  <a:lnTo>
                    <a:pt x="24402" y="44434"/>
                  </a:lnTo>
                  <a:lnTo>
                    <a:pt x="24402" y="53035"/>
                  </a:lnTo>
                  <a:lnTo>
                    <a:pt x="387561" y="53035"/>
                  </a:lnTo>
                  <a:lnTo>
                    <a:pt x="387561" y="57335"/>
                  </a:lnTo>
                  <a:lnTo>
                    <a:pt x="24402" y="57335"/>
                  </a:lnTo>
                  <a:lnTo>
                    <a:pt x="24402" y="64502"/>
                  </a:lnTo>
                  <a:lnTo>
                    <a:pt x="387561" y="64502"/>
                  </a:lnTo>
                  <a:lnTo>
                    <a:pt x="387561" y="67368"/>
                  </a:lnTo>
                  <a:lnTo>
                    <a:pt x="24402" y="67368"/>
                  </a:lnTo>
                  <a:lnTo>
                    <a:pt x="24402" y="74535"/>
                  </a:lnTo>
                  <a:lnTo>
                    <a:pt x="387561" y="74535"/>
                  </a:lnTo>
                  <a:lnTo>
                    <a:pt x="387561" y="77402"/>
                  </a:lnTo>
                  <a:lnTo>
                    <a:pt x="24402" y="77402"/>
                  </a:lnTo>
                  <a:lnTo>
                    <a:pt x="24402" y="84569"/>
                  </a:lnTo>
                  <a:lnTo>
                    <a:pt x="400480" y="84569"/>
                  </a:lnTo>
                  <a:lnTo>
                    <a:pt x="400480" y="139036"/>
                  </a:lnTo>
                  <a:lnTo>
                    <a:pt x="268422" y="326807"/>
                  </a:lnTo>
                  <a:lnTo>
                    <a:pt x="266987" y="328241"/>
                  </a:lnTo>
                  <a:lnTo>
                    <a:pt x="265551" y="331107"/>
                  </a:lnTo>
                  <a:lnTo>
                    <a:pt x="233972" y="460110"/>
                  </a:lnTo>
                  <a:lnTo>
                    <a:pt x="226795" y="488777"/>
                  </a:lnTo>
                  <a:lnTo>
                    <a:pt x="252633" y="474444"/>
                  </a:lnTo>
                  <a:lnTo>
                    <a:pt x="370336" y="407076"/>
                  </a:lnTo>
                  <a:lnTo>
                    <a:pt x="371772" y="405642"/>
                  </a:lnTo>
                  <a:lnTo>
                    <a:pt x="374643" y="404209"/>
                  </a:lnTo>
                  <a:lnTo>
                    <a:pt x="400480" y="365508"/>
                  </a:lnTo>
                  <a:lnTo>
                    <a:pt x="400480" y="543245"/>
                  </a:lnTo>
                  <a:lnTo>
                    <a:pt x="0" y="543245"/>
                  </a:lnTo>
                  <a:lnTo>
                    <a:pt x="0" y="84569"/>
                  </a:lnTo>
                  <a:close/>
                </a:path>
              </a:pathLst>
            </a:custGeom>
            <a:solidFill>
              <a:schemeClr val="bg1"/>
            </a:solidFill>
            <a:ln>
              <a:noFill/>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文本框 19">
            <a:extLst>
              <a:ext uri="{FF2B5EF4-FFF2-40B4-BE49-F238E27FC236}">
                <a16:creationId xmlns:a16="http://schemas.microsoft.com/office/drawing/2014/main" id="{F7C1B127-186B-4D13-A750-5D1678A8F142}"/>
              </a:ext>
            </a:extLst>
          </p:cNvPr>
          <p:cNvSpPr txBox="1"/>
          <p:nvPr/>
        </p:nvSpPr>
        <p:spPr>
          <a:xfrm>
            <a:off x="1271571" y="5107198"/>
            <a:ext cx="9798000" cy="1405193"/>
          </a:xfrm>
          <a:prstGeom prst="rect">
            <a:avLst/>
          </a:prstGeom>
          <a:noFill/>
        </p:spPr>
        <p:txBody>
          <a:bodyPr wrap="square" rtlCol="0">
            <a:spAutoFit/>
          </a:bodyPr>
          <a:lstStyle/>
          <a:p>
            <a:pPr>
              <a:lnSpc>
                <a:spcPct val="150000"/>
              </a:lnSpc>
            </a:pPr>
            <a:r>
              <a:rPr lang="en-US" altLang="zh-CN" sz="2000" dirty="0">
                <a:solidFill>
                  <a:schemeClr val="accent1">
                    <a:lumMod val="50000"/>
                  </a:schemeClr>
                </a:solidFill>
                <a:latin typeface="+mn-ea"/>
              </a:rPr>
              <a:t>    </a:t>
            </a:r>
            <a:r>
              <a:rPr lang="zh-CN" altLang="zh-CN" sz="2000" dirty="0">
                <a:solidFill>
                  <a:schemeClr val="accent1">
                    <a:lumMod val="50000"/>
                  </a:schemeClr>
                </a:solidFill>
                <a:latin typeface="+mn-ea"/>
              </a:rPr>
              <a:t>本项目的研究对于理解超声空化效应在化学合成表面微结构的物理化学调控机制具有重要意义</a:t>
            </a:r>
            <a:r>
              <a:rPr lang="zh-CN" altLang="en-US" sz="2000" dirty="0">
                <a:solidFill>
                  <a:schemeClr val="accent1">
                    <a:lumMod val="50000"/>
                  </a:schemeClr>
                </a:solidFill>
                <a:latin typeface="+mn-ea"/>
              </a:rPr>
              <a:t>，</a:t>
            </a:r>
            <a:r>
              <a:rPr lang="zh-CN" altLang="zh-CN" sz="2000" dirty="0">
                <a:solidFill>
                  <a:schemeClr val="accent1">
                    <a:lumMod val="50000"/>
                  </a:schemeClr>
                </a:solidFill>
                <a:latin typeface="+mn-ea"/>
              </a:rPr>
              <a:t>同时有利于进一步发展超声化学合成技术以及开发新型的光电化学传感系统。</a:t>
            </a:r>
            <a:endParaRPr lang="en-US" altLang="zh-CN" sz="2000" dirty="0">
              <a:solidFill>
                <a:schemeClr val="accent1">
                  <a:lumMod val="50000"/>
                </a:schemeClr>
              </a:solidFill>
              <a:latin typeface="+mn-ea"/>
            </a:endParaRPr>
          </a:p>
        </p:txBody>
      </p:sp>
      <p:grpSp>
        <p:nvGrpSpPr>
          <p:cNvPr id="21" name="组合 20">
            <a:extLst>
              <a:ext uri="{FF2B5EF4-FFF2-40B4-BE49-F238E27FC236}">
                <a16:creationId xmlns:a16="http://schemas.microsoft.com/office/drawing/2014/main" id="{BC60C7C4-6023-4080-98B2-BE6743E9DC22}"/>
              </a:ext>
            </a:extLst>
          </p:cNvPr>
          <p:cNvGrpSpPr/>
          <p:nvPr/>
        </p:nvGrpSpPr>
        <p:grpSpPr>
          <a:xfrm>
            <a:off x="1380087" y="4276942"/>
            <a:ext cx="2700000" cy="540000"/>
            <a:chOff x="1380087" y="1497954"/>
            <a:chExt cx="2700000" cy="540000"/>
          </a:xfrm>
        </p:grpSpPr>
        <p:sp>
          <p:nvSpPr>
            <p:cNvPr id="22" name="色块">
              <a:extLst>
                <a:ext uri="{FF2B5EF4-FFF2-40B4-BE49-F238E27FC236}">
                  <a16:creationId xmlns:a16="http://schemas.microsoft.com/office/drawing/2014/main" id="{FF096BC5-8310-4F77-836C-005143D0056F}"/>
                </a:ext>
              </a:extLst>
            </p:cNvPr>
            <p:cNvSpPr>
              <a:spLocks noChangeAspect="1"/>
            </p:cNvSpPr>
            <p:nvPr/>
          </p:nvSpPr>
          <p:spPr>
            <a:xfrm>
              <a:off x="1380087" y="1497954"/>
              <a:ext cx="2700000" cy="540000"/>
            </a:xfrm>
            <a:prstGeom prst="rect">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坚持引培并重">
              <a:extLst>
                <a:ext uri="{FF2B5EF4-FFF2-40B4-BE49-F238E27FC236}">
                  <a16:creationId xmlns:a16="http://schemas.microsoft.com/office/drawing/2014/main" id="{49998DC3-63BC-4915-A507-F347A6402092}"/>
                </a:ext>
              </a:extLst>
            </p:cNvPr>
            <p:cNvSpPr txBox="1"/>
            <p:nvPr/>
          </p:nvSpPr>
          <p:spPr>
            <a:xfrm>
              <a:off x="1695678" y="1567899"/>
              <a:ext cx="2068818" cy="400110"/>
            </a:xfrm>
            <a:prstGeom prst="rect">
              <a:avLst/>
            </a:prstGeom>
            <a:noFill/>
          </p:spPr>
          <p:txBody>
            <a:bodyPr wrap="square" rtlCol="0">
              <a:spAutoFit/>
              <a:scene3d>
                <a:camera prst="orthographicFront"/>
                <a:lightRig rig="threePt" dir="t"/>
              </a:scene3d>
              <a:sp3d contourW="12700"/>
            </a:bodyPr>
            <a:lstStyle/>
            <a:p>
              <a:pPr algn="dist" defTabSz="457200"/>
              <a:r>
                <a:rPr lang="zh-CN" altLang="en-US" sz="20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研究意义</a:t>
              </a:r>
            </a:p>
          </p:txBody>
        </p:sp>
      </p:grpSp>
      <p:grpSp>
        <p:nvGrpSpPr>
          <p:cNvPr id="24" name="组合 23">
            <a:extLst>
              <a:ext uri="{FF2B5EF4-FFF2-40B4-BE49-F238E27FC236}">
                <a16:creationId xmlns:a16="http://schemas.microsoft.com/office/drawing/2014/main" id="{7795DAF0-C1B7-4C37-9E88-0CDC9307DD42}"/>
              </a:ext>
            </a:extLst>
          </p:cNvPr>
          <p:cNvGrpSpPr/>
          <p:nvPr/>
        </p:nvGrpSpPr>
        <p:grpSpPr>
          <a:xfrm>
            <a:off x="840087" y="4276942"/>
            <a:ext cx="540000" cy="540000"/>
            <a:chOff x="840087" y="1497954"/>
            <a:chExt cx="540000" cy="540000"/>
          </a:xfrm>
        </p:grpSpPr>
        <p:sp>
          <p:nvSpPr>
            <p:cNvPr id="25" name="色块">
              <a:extLst>
                <a:ext uri="{FF2B5EF4-FFF2-40B4-BE49-F238E27FC236}">
                  <a16:creationId xmlns:a16="http://schemas.microsoft.com/office/drawing/2014/main" id="{31D7E9AF-C35A-4ED2-A9F9-BEE9A4F8ED67}"/>
                </a:ext>
              </a:extLst>
            </p:cNvPr>
            <p:cNvSpPr>
              <a:spLocks noChangeAspect="1"/>
            </p:cNvSpPr>
            <p:nvPr/>
          </p:nvSpPr>
          <p:spPr>
            <a:xfrm>
              <a:off x="840087" y="1497954"/>
              <a:ext cx="540000" cy="540000"/>
            </a:xfrm>
            <a:prstGeom prst="rect">
              <a:avLst/>
            </a:prstGeom>
            <a:solidFill>
              <a:schemeClr val="accent1"/>
            </a:solidFill>
            <a:ln>
              <a:solidFill>
                <a:schemeClr val="accent1"/>
              </a:solidFill>
            </a:ln>
            <a:effectLst>
              <a:outerShdw blurRad="1905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书5">
              <a:extLst>
                <a:ext uri="{FF2B5EF4-FFF2-40B4-BE49-F238E27FC236}">
                  <a16:creationId xmlns:a16="http://schemas.microsoft.com/office/drawing/2014/main" id="{9D9A85BB-79B3-441B-84B8-74C9BB3839F5}"/>
                </a:ext>
              </a:extLst>
            </p:cNvPr>
            <p:cNvSpPr>
              <a:spLocks noChangeAspect="1"/>
            </p:cNvSpPr>
            <p:nvPr/>
          </p:nvSpPr>
          <p:spPr bwMode="auto">
            <a:xfrm>
              <a:off x="948604" y="1617071"/>
              <a:ext cx="322967" cy="301767"/>
            </a:xfrm>
            <a:custGeom>
              <a:avLst/>
              <a:gdLst>
                <a:gd name="connsiteX0" fmla="*/ 294332 w 581408"/>
                <a:gd name="connsiteY0" fmla="*/ 328286 h 543245"/>
                <a:gd name="connsiteX1" fmla="*/ 287155 w 581408"/>
                <a:gd name="connsiteY1" fmla="*/ 338319 h 543245"/>
                <a:gd name="connsiteX2" fmla="*/ 268495 w 581408"/>
                <a:gd name="connsiteY2" fmla="*/ 411414 h 543245"/>
                <a:gd name="connsiteX3" fmla="*/ 290026 w 581408"/>
                <a:gd name="connsiteY3" fmla="*/ 427180 h 543245"/>
                <a:gd name="connsiteX4" fmla="*/ 357489 w 581408"/>
                <a:gd name="connsiteY4" fmla="*/ 388482 h 543245"/>
                <a:gd name="connsiteX5" fmla="*/ 363230 w 581408"/>
                <a:gd name="connsiteY5" fmla="*/ 381316 h 543245"/>
                <a:gd name="connsiteX6" fmla="*/ 325910 w 581408"/>
                <a:gd name="connsiteY6" fmla="*/ 387049 h 543245"/>
                <a:gd name="connsiteX7" fmla="*/ 325910 w 581408"/>
                <a:gd name="connsiteY7" fmla="*/ 356951 h 543245"/>
                <a:gd name="connsiteX8" fmla="*/ 298638 w 581408"/>
                <a:gd name="connsiteY8" fmla="*/ 368417 h 543245"/>
                <a:gd name="connsiteX9" fmla="*/ 498156 w 581408"/>
                <a:gd name="connsiteY9" fmla="*/ 57402 h 543245"/>
                <a:gd name="connsiteX10" fmla="*/ 479496 w 581408"/>
                <a:gd name="connsiteY10" fmla="*/ 84634 h 543245"/>
                <a:gd name="connsiteX11" fmla="*/ 534040 w 581408"/>
                <a:gd name="connsiteY11" fmla="*/ 123331 h 543245"/>
                <a:gd name="connsiteX12" fmla="*/ 552700 w 581408"/>
                <a:gd name="connsiteY12" fmla="*/ 96100 h 543245"/>
                <a:gd name="connsiteX13" fmla="*/ 493850 w 581408"/>
                <a:gd name="connsiteY13" fmla="*/ 28737 h 543245"/>
                <a:gd name="connsiteX14" fmla="*/ 581408 w 581408"/>
                <a:gd name="connsiteY14" fmla="*/ 90367 h 543245"/>
                <a:gd name="connsiteX15" fmla="*/ 528299 w 581408"/>
                <a:gd name="connsiteY15" fmla="*/ 164896 h 543245"/>
                <a:gd name="connsiteX16" fmla="*/ 363230 w 581408"/>
                <a:gd name="connsiteY16" fmla="*/ 397082 h 543245"/>
                <a:gd name="connsiteX17" fmla="*/ 245529 w 581408"/>
                <a:gd name="connsiteY17" fmla="*/ 463011 h 543245"/>
                <a:gd name="connsiteX18" fmla="*/ 278543 w 581408"/>
                <a:gd name="connsiteY18" fmla="*/ 334019 h 543245"/>
                <a:gd name="connsiteX19" fmla="*/ 400550 w 581408"/>
                <a:gd name="connsiteY19" fmla="*/ 160596 h 543245"/>
                <a:gd name="connsiteX20" fmla="*/ 440741 w 581408"/>
                <a:gd name="connsiteY20" fmla="*/ 103266 h 543245"/>
                <a:gd name="connsiteX21" fmla="*/ 0 w 581408"/>
                <a:gd name="connsiteY21" fmla="*/ 0 h 543245"/>
                <a:gd name="connsiteX22" fmla="*/ 399045 w 581408"/>
                <a:gd name="connsiteY22" fmla="*/ 0 h 543245"/>
                <a:gd name="connsiteX23" fmla="*/ 399045 w 581408"/>
                <a:gd name="connsiteY23" fmla="*/ 24367 h 543245"/>
                <a:gd name="connsiteX24" fmla="*/ 24402 w 581408"/>
                <a:gd name="connsiteY24" fmla="*/ 24367 h 543245"/>
                <a:gd name="connsiteX25" fmla="*/ 24402 w 581408"/>
                <a:gd name="connsiteY25" fmla="*/ 31534 h 543245"/>
                <a:gd name="connsiteX26" fmla="*/ 386126 w 581408"/>
                <a:gd name="connsiteY26" fmla="*/ 31534 h 543245"/>
                <a:gd name="connsiteX27" fmla="*/ 386126 w 581408"/>
                <a:gd name="connsiteY27" fmla="*/ 34401 h 543245"/>
                <a:gd name="connsiteX28" fmla="*/ 24402 w 581408"/>
                <a:gd name="connsiteY28" fmla="*/ 34401 h 543245"/>
                <a:gd name="connsiteX29" fmla="*/ 24402 w 581408"/>
                <a:gd name="connsiteY29" fmla="*/ 41568 h 543245"/>
                <a:gd name="connsiteX30" fmla="*/ 387561 w 581408"/>
                <a:gd name="connsiteY30" fmla="*/ 41568 h 543245"/>
                <a:gd name="connsiteX31" fmla="*/ 387561 w 581408"/>
                <a:gd name="connsiteY31" fmla="*/ 44434 h 543245"/>
                <a:gd name="connsiteX32" fmla="*/ 24402 w 581408"/>
                <a:gd name="connsiteY32" fmla="*/ 44434 h 543245"/>
                <a:gd name="connsiteX33" fmla="*/ 24402 w 581408"/>
                <a:gd name="connsiteY33" fmla="*/ 53035 h 543245"/>
                <a:gd name="connsiteX34" fmla="*/ 387561 w 581408"/>
                <a:gd name="connsiteY34" fmla="*/ 53035 h 543245"/>
                <a:gd name="connsiteX35" fmla="*/ 387561 w 581408"/>
                <a:gd name="connsiteY35" fmla="*/ 57335 h 543245"/>
                <a:gd name="connsiteX36" fmla="*/ 24402 w 581408"/>
                <a:gd name="connsiteY36" fmla="*/ 57335 h 543245"/>
                <a:gd name="connsiteX37" fmla="*/ 24402 w 581408"/>
                <a:gd name="connsiteY37" fmla="*/ 64502 h 543245"/>
                <a:gd name="connsiteX38" fmla="*/ 387561 w 581408"/>
                <a:gd name="connsiteY38" fmla="*/ 64502 h 543245"/>
                <a:gd name="connsiteX39" fmla="*/ 387561 w 581408"/>
                <a:gd name="connsiteY39" fmla="*/ 67368 h 543245"/>
                <a:gd name="connsiteX40" fmla="*/ 24402 w 581408"/>
                <a:gd name="connsiteY40" fmla="*/ 67368 h 543245"/>
                <a:gd name="connsiteX41" fmla="*/ 24402 w 581408"/>
                <a:gd name="connsiteY41" fmla="*/ 74535 h 543245"/>
                <a:gd name="connsiteX42" fmla="*/ 387561 w 581408"/>
                <a:gd name="connsiteY42" fmla="*/ 74535 h 543245"/>
                <a:gd name="connsiteX43" fmla="*/ 387561 w 581408"/>
                <a:gd name="connsiteY43" fmla="*/ 77402 h 543245"/>
                <a:gd name="connsiteX44" fmla="*/ 24402 w 581408"/>
                <a:gd name="connsiteY44" fmla="*/ 77402 h 543245"/>
                <a:gd name="connsiteX45" fmla="*/ 24402 w 581408"/>
                <a:gd name="connsiteY45" fmla="*/ 84569 h 543245"/>
                <a:gd name="connsiteX46" fmla="*/ 400480 w 581408"/>
                <a:gd name="connsiteY46" fmla="*/ 84569 h 543245"/>
                <a:gd name="connsiteX47" fmla="*/ 400480 w 581408"/>
                <a:gd name="connsiteY47" fmla="*/ 139036 h 543245"/>
                <a:gd name="connsiteX48" fmla="*/ 268422 w 581408"/>
                <a:gd name="connsiteY48" fmla="*/ 326807 h 543245"/>
                <a:gd name="connsiteX49" fmla="*/ 266987 w 581408"/>
                <a:gd name="connsiteY49" fmla="*/ 328241 h 543245"/>
                <a:gd name="connsiteX50" fmla="*/ 265551 w 581408"/>
                <a:gd name="connsiteY50" fmla="*/ 331107 h 543245"/>
                <a:gd name="connsiteX51" fmla="*/ 233972 w 581408"/>
                <a:gd name="connsiteY51" fmla="*/ 460110 h 543245"/>
                <a:gd name="connsiteX52" fmla="*/ 226795 w 581408"/>
                <a:gd name="connsiteY52" fmla="*/ 488777 h 543245"/>
                <a:gd name="connsiteX53" fmla="*/ 252633 w 581408"/>
                <a:gd name="connsiteY53" fmla="*/ 474444 h 543245"/>
                <a:gd name="connsiteX54" fmla="*/ 370336 w 581408"/>
                <a:gd name="connsiteY54" fmla="*/ 407076 h 543245"/>
                <a:gd name="connsiteX55" fmla="*/ 371772 w 581408"/>
                <a:gd name="connsiteY55" fmla="*/ 405642 h 543245"/>
                <a:gd name="connsiteX56" fmla="*/ 374643 w 581408"/>
                <a:gd name="connsiteY56" fmla="*/ 404209 h 543245"/>
                <a:gd name="connsiteX57" fmla="*/ 400480 w 581408"/>
                <a:gd name="connsiteY57" fmla="*/ 365508 h 543245"/>
                <a:gd name="connsiteX58" fmla="*/ 400480 w 581408"/>
                <a:gd name="connsiteY58" fmla="*/ 543245 h 543245"/>
                <a:gd name="connsiteX59" fmla="*/ 0 w 581408"/>
                <a:gd name="connsiteY59" fmla="*/ 543245 h 543245"/>
                <a:gd name="connsiteX60" fmla="*/ 0 w 581408"/>
                <a:gd name="connsiteY60" fmla="*/ 84569 h 54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81408" h="543245">
                  <a:moveTo>
                    <a:pt x="294332" y="328286"/>
                  </a:moveTo>
                  <a:lnTo>
                    <a:pt x="287155" y="338319"/>
                  </a:lnTo>
                  <a:lnTo>
                    <a:pt x="268495" y="411414"/>
                  </a:lnTo>
                  <a:lnTo>
                    <a:pt x="290026" y="427180"/>
                  </a:lnTo>
                  <a:lnTo>
                    <a:pt x="357489" y="388482"/>
                  </a:lnTo>
                  <a:lnTo>
                    <a:pt x="363230" y="381316"/>
                  </a:lnTo>
                  <a:lnTo>
                    <a:pt x="325910" y="387049"/>
                  </a:lnTo>
                  <a:lnTo>
                    <a:pt x="325910" y="356951"/>
                  </a:lnTo>
                  <a:lnTo>
                    <a:pt x="298638" y="368417"/>
                  </a:lnTo>
                  <a:close/>
                  <a:moveTo>
                    <a:pt x="498156" y="57402"/>
                  </a:moveTo>
                  <a:lnTo>
                    <a:pt x="479496" y="84634"/>
                  </a:lnTo>
                  <a:lnTo>
                    <a:pt x="534040" y="123331"/>
                  </a:lnTo>
                  <a:lnTo>
                    <a:pt x="552700" y="96100"/>
                  </a:lnTo>
                  <a:close/>
                  <a:moveTo>
                    <a:pt x="493850" y="28737"/>
                  </a:moveTo>
                  <a:lnTo>
                    <a:pt x="581408" y="90367"/>
                  </a:lnTo>
                  <a:lnTo>
                    <a:pt x="528299" y="164896"/>
                  </a:lnTo>
                  <a:lnTo>
                    <a:pt x="363230" y="397082"/>
                  </a:lnTo>
                  <a:lnTo>
                    <a:pt x="245529" y="463011"/>
                  </a:lnTo>
                  <a:lnTo>
                    <a:pt x="278543" y="334019"/>
                  </a:lnTo>
                  <a:lnTo>
                    <a:pt x="400550" y="160596"/>
                  </a:lnTo>
                  <a:lnTo>
                    <a:pt x="440741" y="103266"/>
                  </a:lnTo>
                  <a:close/>
                  <a:moveTo>
                    <a:pt x="0" y="0"/>
                  </a:moveTo>
                  <a:lnTo>
                    <a:pt x="399045" y="0"/>
                  </a:lnTo>
                  <a:lnTo>
                    <a:pt x="399045" y="24367"/>
                  </a:lnTo>
                  <a:lnTo>
                    <a:pt x="24402" y="24367"/>
                  </a:lnTo>
                  <a:lnTo>
                    <a:pt x="24402" y="31534"/>
                  </a:lnTo>
                  <a:lnTo>
                    <a:pt x="386126" y="31534"/>
                  </a:lnTo>
                  <a:lnTo>
                    <a:pt x="386126" y="34401"/>
                  </a:lnTo>
                  <a:lnTo>
                    <a:pt x="24402" y="34401"/>
                  </a:lnTo>
                  <a:lnTo>
                    <a:pt x="24402" y="41568"/>
                  </a:lnTo>
                  <a:lnTo>
                    <a:pt x="387561" y="41568"/>
                  </a:lnTo>
                  <a:lnTo>
                    <a:pt x="387561" y="44434"/>
                  </a:lnTo>
                  <a:lnTo>
                    <a:pt x="24402" y="44434"/>
                  </a:lnTo>
                  <a:lnTo>
                    <a:pt x="24402" y="53035"/>
                  </a:lnTo>
                  <a:lnTo>
                    <a:pt x="387561" y="53035"/>
                  </a:lnTo>
                  <a:lnTo>
                    <a:pt x="387561" y="57335"/>
                  </a:lnTo>
                  <a:lnTo>
                    <a:pt x="24402" y="57335"/>
                  </a:lnTo>
                  <a:lnTo>
                    <a:pt x="24402" y="64502"/>
                  </a:lnTo>
                  <a:lnTo>
                    <a:pt x="387561" y="64502"/>
                  </a:lnTo>
                  <a:lnTo>
                    <a:pt x="387561" y="67368"/>
                  </a:lnTo>
                  <a:lnTo>
                    <a:pt x="24402" y="67368"/>
                  </a:lnTo>
                  <a:lnTo>
                    <a:pt x="24402" y="74535"/>
                  </a:lnTo>
                  <a:lnTo>
                    <a:pt x="387561" y="74535"/>
                  </a:lnTo>
                  <a:lnTo>
                    <a:pt x="387561" y="77402"/>
                  </a:lnTo>
                  <a:lnTo>
                    <a:pt x="24402" y="77402"/>
                  </a:lnTo>
                  <a:lnTo>
                    <a:pt x="24402" y="84569"/>
                  </a:lnTo>
                  <a:lnTo>
                    <a:pt x="400480" y="84569"/>
                  </a:lnTo>
                  <a:lnTo>
                    <a:pt x="400480" y="139036"/>
                  </a:lnTo>
                  <a:lnTo>
                    <a:pt x="268422" y="326807"/>
                  </a:lnTo>
                  <a:lnTo>
                    <a:pt x="266987" y="328241"/>
                  </a:lnTo>
                  <a:lnTo>
                    <a:pt x="265551" y="331107"/>
                  </a:lnTo>
                  <a:lnTo>
                    <a:pt x="233972" y="460110"/>
                  </a:lnTo>
                  <a:lnTo>
                    <a:pt x="226795" y="488777"/>
                  </a:lnTo>
                  <a:lnTo>
                    <a:pt x="252633" y="474444"/>
                  </a:lnTo>
                  <a:lnTo>
                    <a:pt x="370336" y="407076"/>
                  </a:lnTo>
                  <a:lnTo>
                    <a:pt x="371772" y="405642"/>
                  </a:lnTo>
                  <a:lnTo>
                    <a:pt x="374643" y="404209"/>
                  </a:lnTo>
                  <a:lnTo>
                    <a:pt x="400480" y="365508"/>
                  </a:lnTo>
                  <a:lnTo>
                    <a:pt x="400480" y="543245"/>
                  </a:lnTo>
                  <a:lnTo>
                    <a:pt x="0" y="543245"/>
                  </a:lnTo>
                  <a:lnTo>
                    <a:pt x="0" y="84569"/>
                  </a:lnTo>
                  <a:close/>
                </a:path>
              </a:pathLst>
            </a:custGeom>
            <a:solidFill>
              <a:schemeClr val="bg1"/>
            </a:solidFill>
            <a:ln>
              <a:noFill/>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944489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标题">
            <a:extLst>
              <a:ext uri="{FF2B5EF4-FFF2-40B4-BE49-F238E27FC236}">
                <a16:creationId xmlns:a16="http://schemas.microsoft.com/office/drawing/2014/main" id="{550D1506-2D21-4F2C-A25F-190B324AE8C4}"/>
              </a:ext>
            </a:extLst>
          </p:cNvPr>
          <p:cNvGrpSpPr/>
          <p:nvPr/>
        </p:nvGrpSpPr>
        <p:grpSpPr>
          <a:xfrm>
            <a:off x="440943" y="239588"/>
            <a:ext cx="6297314" cy="667592"/>
            <a:chOff x="440943" y="239588"/>
            <a:chExt cx="6297314" cy="667592"/>
          </a:xfrm>
        </p:grpSpPr>
        <p:cxnSp>
          <p:nvCxnSpPr>
            <p:cNvPr id="3" name="点缀线段">
              <a:extLst>
                <a:ext uri="{FF2B5EF4-FFF2-40B4-BE49-F238E27FC236}">
                  <a16:creationId xmlns:a16="http://schemas.microsoft.com/office/drawing/2014/main" id="{8E96F03D-7F3C-4EF0-B8BC-6C88BD2B6327}"/>
                </a:ext>
              </a:extLst>
            </p:cNvPr>
            <p:cNvCxnSpPr/>
            <p:nvPr/>
          </p:nvCxnSpPr>
          <p:spPr>
            <a:xfrm>
              <a:off x="540367" y="907180"/>
              <a:ext cx="612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基础扎实">
              <a:extLst>
                <a:ext uri="{FF2B5EF4-FFF2-40B4-BE49-F238E27FC236}">
                  <a16:creationId xmlns:a16="http://schemas.microsoft.com/office/drawing/2014/main" id="{B0B5E903-0076-46A1-A95A-DF8413304E88}"/>
                </a:ext>
              </a:extLst>
            </p:cNvPr>
            <p:cNvSpPr txBox="1"/>
            <p:nvPr/>
          </p:nvSpPr>
          <p:spPr>
            <a:xfrm>
              <a:off x="440943" y="239588"/>
              <a:ext cx="6297314" cy="523220"/>
            </a:xfrm>
            <a:prstGeom prst="rect">
              <a:avLst/>
            </a:prstGeom>
            <a:noFill/>
          </p:spPr>
          <p:txBody>
            <a:bodyPr wrap="square" rtlCol="0">
              <a:spAutoFit/>
              <a:scene3d>
                <a:camera prst="orthographicFront"/>
                <a:lightRig rig="threePt" dir="t"/>
              </a:scene3d>
              <a:sp3d contourW="12700"/>
            </a:bodyPr>
            <a:lstStyle/>
            <a:p>
              <a:pPr defTabSz="457200"/>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项目内容</a:t>
              </a:r>
              <a:r>
                <a:rPr lang="en-US" altLang="zh-CN"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a:t>
              </a:r>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研究内容与关键问题</a:t>
              </a:r>
            </a:p>
          </p:txBody>
        </p:sp>
      </p:grpSp>
      <p:grpSp>
        <p:nvGrpSpPr>
          <p:cNvPr id="27" name="组合 26">
            <a:extLst>
              <a:ext uri="{FF2B5EF4-FFF2-40B4-BE49-F238E27FC236}">
                <a16:creationId xmlns:a16="http://schemas.microsoft.com/office/drawing/2014/main" id="{9F15C537-51CE-4F69-8568-1D8F344B9835}"/>
              </a:ext>
            </a:extLst>
          </p:cNvPr>
          <p:cNvGrpSpPr/>
          <p:nvPr/>
        </p:nvGrpSpPr>
        <p:grpSpPr>
          <a:xfrm>
            <a:off x="1197201" y="3001217"/>
            <a:ext cx="9804147" cy="540000"/>
            <a:chOff x="1380087" y="1497954"/>
            <a:chExt cx="2700000" cy="540000"/>
          </a:xfrm>
        </p:grpSpPr>
        <p:sp>
          <p:nvSpPr>
            <p:cNvPr id="28" name="色块">
              <a:extLst>
                <a:ext uri="{FF2B5EF4-FFF2-40B4-BE49-F238E27FC236}">
                  <a16:creationId xmlns:a16="http://schemas.microsoft.com/office/drawing/2014/main" id="{D93EFD0A-708F-40B5-985E-120025910CAD}"/>
                </a:ext>
              </a:extLst>
            </p:cNvPr>
            <p:cNvSpPr>
              <a:spLocks noChangeAspect="1"/>
            </p:cNvSpPr>
            <p:nvPr/>
          </p:nvSpPr>
          <p:spPr>
            <a:xfrm>
              <a:off x="1380087" y="1497954"/>
              <a:ext cx="2700000" cy="540000"/>
            </a:xfrm>
            <a:prstGeom prst="rect">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坚持引培并重">
              <a:extLst>
                <a:ext uri="{FF2B5EF4-FFF2-40B4-BE49-F238E27FC236}">
                  <a16:creationId xmlns:a16="http://schemas.microsoft.com/office/drawing/2014/main" id="{EAFD89AC-1405-45FB-8389-C3BC80615459}"/>
                </a:ext>
              </a:extLst>
            </p:cNvPr>
            <p:cNvSpPr txBox="1"/>
            <p:nvPr/>
          </p:nvSpPr>
          <p:spPr>
            <a:xfrm>
              <a:off x="1410459" y="1567899"/>
              <a:ext cx="2482581" cy="461665"/>
            </a:xfrm>
            <a:prstGeom prst="rect">
              <a:avLst/>
            </a:prstGeom>
            <a:noFill/>
          </p:spPr>
          <p:txBody>
            <a:bodyPr wrap="square" rtlCol="0">
              <a:spAutoFit/>
              <a:scene3d>
                <a:camera prst="orthographicFront"/>
                <a:lightRig rig="threePt" dir="t"/>
              </a:scene3d>
              <a:sp3d contourW="12700"/>
            </a:bodyPr>
            <a:lstStyle/>
            <a:p>
              <a:pPr algn="dist" defTabSz="457200"/>
              <a:r>
                <a:rPr lang="en-US" altLang="zh-CN" sz="2400" b="1" dirty="0">
                  <a:solidFill>
                    <a:schemeClr val="accent1">
                      <a:lumMod val="75000"/>
                    </a:schemeClr>
                  </a:solidFill>
                </a:rPr>
                <a:t>1.</a:t>
              </a:r>
              <a:r>
                <a:rPr lang="zh-CN" altLang="en-US" sz="2400" b="1" dirty="0">
                  <a:solidFill>
                    <a:schemeClr val="accent1">
                      <a:lumMod val="75000"/>
                    </a:schemeClr>
                  </a:solidFill>
                </a:rPr>
                <a:t>液相中可调控的空化效应对材料微观结构形成的影响及其机制</a:t>
              </a:r>
              <a:r>
                <a:rPr lang="en-US" altLang="zh-CN" sz="2400" b="1" dirty="0">
                  <a:solidFill>
                    <a:schemeClr val="accent1">
                      <a:lumMod val="75000"/>
                    </a:schemeClr>
                  </a:solidFill>
                  <a:sym typeface="Arial" panose="020B0604020202020204" pitchFamily="34" charset="0"/>
                </a:rPr>
                <a:t> </a:t>
              </a:r>
              <a:endParaRPr lang="zh-CN" altLang="en-US" sz="2400" b="1" dirty="0">
                <a:solidFill>
                  <a:schemeClr val="accent1">
                    <a:lumMod val="75000"/>
                  </a:schemeClr>
                </a:solidFill>
                <a:sym typeface="Arial" panose="020B0604020202020204" pitchFamily="34" charset="0"/>
              </a:endParaRPr>
            </a:p>
          </p:txBody>
        </p:sp>
      </p:grpSp>
      <p:grpSp>
        <p:nvGrpSpPr>
          <p:cNvPr id="30" name="组合 29">
            <a:extLst>
              <a:ext uri="{FF2B5EF4-FFF2-40B4-BE49-F238E27FC236}">
                <a16:creationId xmlns:a16="http://schemas.microsoft.com/office/drawing/2014/main" id="{0BE89534-32E8-4197-8591-29A2CF1872C1}"/>
              </a:ext>
            </a:extLst>
          </p:cNvPr>
          <p:cNvGrpSpPr/>
          <p:nvPr/>
        </p:nvGrpSpPr>
        <p:grpSpPr>
          <a:xfrm>
            <a:off x="657203" y="3001217"/>
            <a:ext cx="540000" cy="540000"/>
            <a:chOff x="840087" y="1497954"/>
            <a:chExt cx="540000" cy="540000"/>
          </a:xfrm>
        </p:grpSpPr>
        <p:sp>
          <p:nvSpPr>
            <p:cNvPr id="31" name="色块">
              <a:extLst>
                <a:ext uri="{FF2B5EF4-FFF2-40B4-BE49-F238E27FC236}">
                  <a16:creationId xmlns:a16="http://schemas.microsoft.com/office/drawing/2014/main" id="{904BCAB3-810D-45CD-9A28-7CA500EB7640}"/>
                </a:ext>
              </a:extLst>
            </p:cNvPr>
            <p:cNvSpPr>
              <a:spLocks noChangeAspect="1"/>
            </p:cNvSpPr>
            <p:nvPr/>
          </p:nvSpPr>
          <p:spPr>
            <a:xfrm>
              <a:off x="840087" y="1497954"/>
              <a:ext cx="540000" cy="540000"/>
            </a:xfrm>
            <a:prstGeom prst="rect">
              <a:avLst/>
            </a:prstGeom>
            <a:solidFill>
              <a:schemeClr val="accent1"/>
            </a:solidFill>
            <a:ln>
              <a:solidFill>
                <a:schemeClr val="accent1"/>
              </a:solidFill>
            </a:ln>
            <a:effectLst>
              <a:outerShdw blurRad="190500" sx="104000" sy="104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lumMod val="6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书5">
              <a:extLst>
                <a:ext uri="{FF2B5EF4-FFF2-40B4-BE49-F238E27FC236}">
                  <a16:creationId xmlns:a16="http://schemas.microsoft.com/office/drawing/2014/main" id="{32AFFE81-C2B5-441C-9914-13B7603AD530}"/>
                </a:ext>
              </a:extLst>
            </p:cNvPr>
            <p:cNvSpPr>
              <a:spLocks noChangeAspect="1"/>
            </p:cNvSpPr>
            <p:nvPr/>
          </p:nvSpPr>
          <p:spPr bwMode="auto">
            <a:xfrm>
              <a:off x="948604" y="1617071"/>
              <a:ext cx="322967" cy="301767"/>
            </a:xfrm>
            <a:custGeom>
              <a:avLst/>
              <a:gdLst>
                <a:gd name="connsiteX0" fmla="*/ 294332 w 581408"/>
                <a:gd name="connsiteY0" fmla="*/ 328286 h 543245"/>
                <a:gd name="connsiteX1" fmla="*/ 287155 w 581408"/>
                <a:gd name="connsiteY1" fmla="*/ 338319 h 543245"/>
                <a:gd name="connsiteX2" fmla="*/ 268495 w 581408"/>
                <a:gd name="connsiteY2" fmla="*/ 411414 h 543245"/>
                <a:gd name="connsiteX3" fmla="*/ 290026 w 581408"/>
                <a:gd name="connsiteY3" fmla="*/ 427180 h 543245"/>
                <a:gd name="connsiteX4" fmla="*/ 357489 w 581408"/>
                <a:gd name="connsiteY4" fmla="*/ 388482 h 543245"/>
                <a:gd name="connsiteX5" fmla="*/ 363230 w 581408"/>
                <a:gd name="connsiteY5" fmla="*/ 381316 h 543245"/>
                <a:gd name="connsiteX6" fmla="*/ 325910 w 581408"/>
                <a:gd name="connsiteY6" fmla="*/ 387049 h 543245"/>
                <a:gd name="connsiteX7" fmla="*/ 325910 w 581408"/>
                <a:gd name="connsiteY7" fmla="*/ 356951 h 543245"/>
                <a:gd name="connsiteX8" fmla="*/ 298638 w 581408"/>
                <a:gd name="connsiteY8" fmla="*/ 368417 h 543245"/>
                <a:gd name="connsiteX9" fmla="*/ 498156 w 581408"/>
                <a:gd name="connsiteY9" fmla="*/ 57402 h 543245"/>
                <a:gd name="connsiteX10" fmla="*/ 479496 w 581408"/>
                <a:gd name="connsiteY10" fmla="*/ 84634 h 543245"/>
                <a:gd name="connsiteX11" fmla="*/ 534040 w 581408"/>
                <a:gd name="connsiteY11" fmla="*/ 123331 h 543245"/>
                <a:gd name="connsiteX12" fmla="*/ 552700 w 581408"/>
                <a:gd name="connsiteY12" fmla="*/ 96100 h 543245"/>
                <a:gd name="connsiteX13" fmla="*/ 493850 w 581408"/>
                <a:gd name="connsiteY13" fmla="*/ 28737 h 543245"/>
                <a:gd name="connsiteX14" fmla="*/ 581408 w 581408"/>
                <a:gd name="connsiteY14" fmla="*/ 90367 h 543245"/>
                <a:gd name="connsiteX15" fmla="*/ 528299 w 581408"/>
                <a:gd name="connsiteY15" fmla="*/ 164896 h 543245"/>
                <a:gd name="connsiteX16" fmla="*/ 363230 w 581408"/>
                <a:gd name="connsiteY16" fmla="*/ 397082 h 543245"/>
                <a:gd name="connsiteX17" fmla="*/ 245529 w 581408"/>
                <a:gd name="connsiteY17" fmla="*/ 463011 h 543245"/>
                <a:gd name="connsiteX18" fmla="*/ 278543 w 581408"/>
                <a:gd name="connsiteY18" fmla="*/ 334019 h 543245"/>
                <a:gd name="connsiteX19" fmla="*/ 400550 w 581408"/>
                <a:gd name="connsiteY19" fmla="*/ 160596 h 543245"/>
                <a:gd name="connsiteX20" fmla="*/ 440741 w 581408"/>
                <a:gd name="connsiteY20" fmla="*/ 103266 h 543245"/>
                <a:gd name="connsiteX21" fmla="*/ 0 w 581408"/>
                <a:gd name="connsiteY21" fmla="*/ 0 h 543245"/>
                <a:gd name="connsiteX22" fmla="*/ 399045 w 581408"/>
                <a:gd name="connsiteY22" fmla="*/ 0 h 543245"/>
                <a:gd name="connsiteX23" fmla="*/ 399045 w 581408"/>
                <a:gd name="connsiteY23" fmla="*/ 24367 h 543245"/>
                <a:gd name="connsiteX24" fmla="*/ 24402 w 581408"/>
                <a:gd name="connsiteY24" fmla="*/ 24367 h 543245"/>
                <a:gd name="connsiteX25" fmla="*/ 24402 w 581408"/>
                <a:gd name="connsiteY25" fmla="*/ 31534 h 543245"/>
                <a:gd name="connsiteX26" fmla="*/ 386126 w 581408"/>
                <a:gd name="connsiteY26" fmla="*/ 31534 h 543245"/>
                <a:gd name="connsiteX27" fmla="*/ 386126 w 581408"/>
                <a:gd name="connsiteY27" fmla="*/ 34401 h 543245"/>
                <a:gd name="connsiteX28" fmla="*/ 24402 w 581408"/>
                <a:gd name="connsiteY28" fmla="*/ 34401 h 543245"/>
                <a:gd name="connsiteX29" fmla="*/ 24402 w 581408"/>
                <a:gd name="connsiteY29" fmla="*/ 41568 h 543245"/>
                <a:gd name="connsiteX30" fmla="*/ 387561 w 581408"/>
                <a:gd name="connsiteY30" fmla="*/ 41568 h 543245"/>
                <a:gd name="connsiteX31" fmla="*/ 387561 w 581408"/>
                <a:gd name="connsiteY31" fmla="*/ 44434 h 543245"/>
                <a:gd name="connsiteX32" fmla="*/ 24402 w 581408"/>
                <a:gd name="connsiteY32" fmla="*/ 44434 h 543245"/>
                <a:gd name="connsiteX33" fmla="*/ 24402 w 581408"/>
                <a:gd name="connsiteY33" fmla="*/ 53035 h 543245"/>
                <a:gd name="connsiteX34" fmla="*/ 387561 w 581408"/>
                <a:gd name="connsiteY34" fmla="*/ 53035 h 543245"/>
                <a:gd name="connsiteX35" fmla="*/ 387561 w 581408"/>
                <a:gd name="connsiteY35" fmla="*/ 57335 h 543245"/>
                <a:gd name="connsiteX36" fmla="*/ 24402 w 581408"/>
                <a:gd name="connsiteY36" fmla="*/ 57335 h 543245"/>
                <a:gd name="connsiteX37" fmla="*/ 24402 w 581408"/>
                <a:gd name="connsiteY37" fmla="*/ 64502 h 543245"/>
                <a:gd name="connsiteX38" fmla="*/ 387561 w 581408"/>
                <a:gd name="connsiteY38" fmla="*/ 64502 h 543245"/>
                <a:gd name="connsiteX39" fmla="*/ 387561 w 581408"/>
                <a:gd name="connsiteY39" fmla="*/ 67368 h 543245"/>
                <a:gd name="connsiteX40" fmla="*/ 24402 w 581408"/>
                <a:gd name="connsiteY40" fmla="*/ 67368 h 543245"/>
                <a:gd name="connsiteX41" fmla="*/ 24402 w 581408"/>
                <a:gd name="connsiteY41" fmla="*/ 74535 h 543245"/>
                <a:gd name="connsiteX42" fmla="*/ 387561 w 581408"/>
                <a:gd name="connsiteY42" fmla="*/ 74535 h 543245"/>
                <a:gd name="connsiteX43" fmla="*/ 387561 w 581408"/>
                <a:gd name="connsiteY43" fmla="*/ 77402 h 543245"/>
                <a:gd name="connsiteX44" fmla="*/ 24402 w 581408"/>
                <a:gd name="connsiteY44" fmla="*/ 77402 h 543245"/>
                <a:gd name="connsiteX45" fmla="*/ 24402 w 581408"/>
                <a:gd name="connsiteY45" fmla="*/ 84569 h 543245"/>
                <a:gd name="connsiteX46" fmla="*/ 400480 w 581408"/>
                <a:gd name="connsiteY46" fmla="*/ 84569 h 543245"/>
                <a:gd name="connsiteX47" fmla="*/ 400480 w 581408"/>
                <a:gd name="connsiteY47" fmla="*/ 139036 h 543245"/>
                <a:gd name="connsiteX48" fmla="*/ 268422 w 581408"/>
                <a:gd name="connsiteY48" fmla="*/ 326807 h 543245"/>
                <a:gd name="connsiteX49" fmla="*/ 266987 w 581408"/>
                <a:gd name="connsiteY49" fmla="*/ 328241 h 543245"/>
                <a:gd name="connsiteX50" fmla="*/ 265551 w 581408"/>
                <a:gd name="connsiteY50" fmla="*/ 331107 h 543245"/>
                <a:gd name="connsiteX51" fmla="*/ 233972 w 581408"/>
                <a:gd name="connsiteY51" fmla="*/ 460110 h 543245"/>
                <a:gd name="connsiteX52" fmla="*/ 226795 w 581408"/>
                <a:gd name="connsiteY52" fmla="*/ 488777 h 543245"/>
                <a:gd name="connsiteX53" fmla="*/ 252633 w 581408"/>
                <a:gd name="connsiteY53" fmla="*/ 474444 h 543245"/>
                <a:gd name="connsiteX54" fmla="*/ 370336 w 581408"/>
                <a:gd name="connsiteY54" fmla="*/ 407076 h 543245"/>
                <a:gd name="connsiteX55" fmla="*/ 371772 w 581408"/>
                <a:gd name="connsiteY55" fmla="*/ 405642 h 543245"/>
                <a:gd name="connsiteX56" fmla="*/ 374643 w 581408"/>
                <a:gd name="connsiteY56" fmla="*/ 404209 h 543245"/>
                <a:gd name="connsiteX57" fmla="*/ 400480 w 581408"/>
                <a:gd name="connsiteY57" fmla="*/ 365508 h 543245"/>
                <a:gd name="connsiteX58" fmla="*/ 400480 w 581408"/>
                <a:gd name="connsiteY58" fmla="*/ 543245 h 543245"/>
                <a:gd name="connsiteX59" fmla="*/ 0 w 581408"/>
                <a:gd name="connsiteY59" fmla="*/ 543245 h 543245"/>
                <a:gd name="connsiteX60" fmla="*/ 0 w 581408"/>
                <a:gd name="connsiteY60" fmla="*/ 84569 h 54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81408" h="543245">
                  <a:moveTo>
                    <a:pt x="294332" y="328286"/>
                  </a:moveTo>
                  <a:lnTo>
                    <a:pt x="287155" y="338319"/>
                  </a:lnTo>
                  <a:lnTo>
                    <a:pt x="268495" y="411414"/>
                  </a:lnTo>
                  <a:lnTo>
                    <a:pt x="290026" y="427180"/>
                  </a:lnTo>
                  <a:lnTo>
                    <a:pt x="357489" y="388482"/>
                  </a:lnTo>
                  <a:lnTo>
                    <a:pt x="363230" y="381316"/>
                  </a:lnTo>
                  <a:lnTo>
                    <a:pt x="325910" y="387049"/>
                  </a:lnTo>
                  <a:lnTo>
                    <a:pt x="325910" y="356951"/>
                  </a:lnTo>
                  <a:lnTo>
                    <a:pt x="298638" y="368417"/>
                  </a:lnTo>
                  <a:close/>
                  <a:moveTo>
                    <a:pt x="498156" y="57402"/>
                  </a:moveTo>
                  <a:lnTo>
                    <a:pt x="479496" y="84634"/>
                  </a:lnTo>
                  <a:lnTo>
                    <a:pt x="534040" y="123331"/>
                  </a:lnTo>
                  <a:lnTo>
                    <a:pt x="552700" y="96100"/>
                  </a:lnTo>
                  <a:close/>
                  <a:moveTo>
                    <a:pt x="493850" y="28737"/>
                  </a:moveTo>
                  <a:lnTo>
                    <a:pt x="581408" y="90367"/>
                  </a:lnTo>
                  <a:lnTo>
                    <a:pt x="528299" y="164896"/>
                  </a:lnTo>
                  <a:lnTo>
                    <a:pt x="363230" y="397082"/>
                  </a:lnTo>
                  <a:lnTo>
                    <a:pt x="245529" y="463011"/>
                  </a:lnTo>
                  <a:lnTo>
                    <a:pt x="278543" y="334019"/>
                  </a:lnTo>
                  <a:lnTo>
                    <a:pt x="400550" y="160596"/>
                  </a:lnTo>
                  <a:lnTo>
                    <a:pt x="440741" y="103266"/>
                  </a:lnTo>
                  <a:close/>
                  <a:moveTo>
                    <a:pt x="0" y="0"/>
                  </a:moveTo>
                  <a:lnTo>
                    <a:pt x="399045" y="0"/>
                  </a:lnTo>
                  <a:lnTo>
                    <a:pt x="399045" y="24367"/>
                  </a:lnTo>
                  <a:lnTo>
                    <a:pt x="24402" y="24367"/>
                  </a:lnTo>
                  <a:lnTo>
                    <a:pt x="24402" y="31534"/>
                  </a:lnTo>
                  <a:lnTo>
                    <a:pt x="386126" y="31534"/>
                  </a:lnTo>
                  <a:lnTo>
                    <a:pt x="386126" y="34401"/>
                  </a:lnTo>
                  <a:lnTo>
                    <a:pt x="24402" y="34401"/>
                  </a:lnTo>
                  <a:lnTo>
                    <a:pt x="24402" y="41568"/>
                  </a:lnTo>
                  <a:lnTo>
                    <a:pt x="387561" y="41568"/>
                  </a:lnTo>
                  <a:lnTo>
                    <a:pt x="387561" y="44434"/>
                  </a:lnTo>
                  <a:lnTo>
                    <a:pt x="24402" y="44434"/>
                  </a:lnTo>
                  <a:lnTo>
                    <a:pt x="24402" y="53035"/>
                  </a:lnTo>
                  <a:lnTo>
                    <a:pt x="387561" y="53035"/>
                  </a:lnTo>
                  <a:lnTo>
                    <a:pt x="387561" y="57335"/>
                  </a:lnTo>
                  <a:lnTo>
                    <a:pt x="24402" y="57335"/>
                  </a:lnTo>
                  <a:lnTo>
                    <a:pt x="24402" y="64502"/>
                  </a:lnTo>
                  <a:lnTo>
                    <a:pt x="387561" y="64502"/>
                  </a:lnTo>
                  <a:lnTo>
                    <a:pt x="387561" y="67368"/>
                  </a:lnTo>
                  <a:lnTo>
                    <a:pt x="24402" y="67368"/>
                  </a:lnTo>
                  <a:lnTo>
                    <a:pt x="24402" y="74535"/>
                  </a:lnTo>
                  <a:lnTo>
                    <a:pt x="387561" y="74535"/>
                  </a:lnTo>
                  <a:lnTo>
                    <a:pt x="387561" y="77402"/>
                  </a:lnTo>
                  <a:lnTo>
                    <a:pt x="24402" y="77402"/>
                  </a:lnTo>
                  <a:lnTo>
                    <a:pt x="24402" y="84569"/>
                  </a:lnTo>
                  <a:lnTo>
                    <a:pt x="400480" y="84569"/>
                  </a:lnTo>
                  <a:lnTo>
                    <a:pt x="400480" y="139036"/>
                  </a:lnTo>
                  <a:lnTo>
                    <a:pt x="268422" y="326807"/>
                  </a:lnTo>
                  <a:lnTo>
                    <a:pt x="266987" y="328241"/>
                  </a:lnTo>
                  <a:lnTo>
                    <a:pt x="265551" y="331107"/>
                  </a:lnTo>
                  <a:lnTo>
                    <a:pt x="233972" y="460110"/>
                  </a:lnTo>
                  <a:lnTo>
                    <a:pt x="226795" y="488777"/>
                  </a:lnTo>
                  <a:lnTo>
                    <a:pt x="252633" y="474444"/>
                  </a:lnTo>
                  <a:lnTo>
                    <a:pt x="370336" y="407076"/>
                  </a:lnTo>
                  <a:lnTo>
                    <a:pt x="371772" y="405642"/>
                  </a:lnTo>
                  <a:lnTo>
                    <a:pt x="374643" y="404209"/>
                  </a:lnTo>
                  <a:lnTo>
                    <a:pt x="400480" y="365508"/>
                  </a:lnTo>
                  <a:lnTo>
                    <a:pt x="400480" y="543245"/>
                  </a:lnTo>
                  <a:lnTo>
                    <a:pt x="0" y="543245"/>
                  </a:lnTo>
                  <a:lnTo>
                    <a:pt x="0" y="84569"/>
                  </a:lnTo>
                  <a:close/>
                </a:path>
              </a:pathLst>
            </a:custGeom>
            <a:solidFill>
              <a:schemeClr val="bg1"/>
            </a:solidFill>
            <a:ln>
              <a:noFill/>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5" name="文本框 4">
            <a:extLst>
              <a:ext uri="{FF2B5EF4-FFF2-40B4-BE49-F238E27FC236}">
                <a16:creationId xmlns:a16="http://schemas.microsoft.com/office/drawing/2014/main" id="{140182C2-4C2C-499D-B25F-29FABD1DA850}"/>
              </a:ext>
            </a:extLst>
          </p:cNvPr>
          <p:cNvSpPr txBox="1"/>
          <p:nvPr/>
        </p:nvSpPr>
        <p:spPr>
          <a:xfrm>
            <a:off x="540367" y="1077036"/>
            <a:ext cx="10460981" cy="1754326"/>
          </a:xfrm>
          <a:prstGeom prst="rect">
            <a:avLst/>
          </a:prstGeom>
          <a:noFill/>
        </p:spPr>
        <p:txBody>
          <a:bodyPr wrap="square" rtlCol="0">
            <a:spAutoFit/>
          </a:bodyPr>
          <a:lstStyle/>
          <a:p>
            <a:pPr>
              <a:lnSpc>
                <a:spcPct val="150000"/>
              </a:lnSpc>
            </a:pPr>
            <a:r>
              <a:rPr lang="en-US" altLang="zh-CN" sz="2000" dirty="0"/>
              <a:t>        </a:t>
            </a:r>
            <a:r>
              <a:rPr lang="zh-CN" altLang="zh-CN" sz="2000" dirty="0">
                <a:solidFill>
                  <a:schemeClr val="accent1">
                    <a:lumMod val="50000"/>
                  </a:schemeClr>
                </a:solidFill>
              </a:rPr>
              <a:t>本项目拟在硫化镉（</a:t>
            </a:r>
            <a:r>
              <a:rPr lang="en-US" altLang="zh-CN" sz="2000" dirty="0" err="1">
                <a:solidFill>
                  <a:schemeClr val="accent1">
                    <a:lumMod val="50000"/>
                  </a:schemeClr>
                </a:solidFill>
              </a:rPr>
              <a:t>CdS</a:t>
            </a:r>
            <a:r>
              <a:rPr lang="zh-CN" altLang="zh-CN" sz="2000" dirty="0">
                <a:solidFill>
                  <a:schemeClr val="accent1">
                    <a:lumMod val="50000"/>
                  </a:schemeClr>
                </a:solidFill>
              </a:rPr>
              <a:t>）纳米材料的合成生长过程中，通过向反应溶液中曝入气泡、改变超声参数实现对超声空化效应的主动控制，实现</a:t>
            </a:r>
            <a:r>
              <a:rPr lang="en-US" altLang="zh-CN" sz="2000" dirty="0" err="1">
                <a:solidFill>
                  <a:schemeClr val="accent1">
                    <a:lumMod val="50000"/>
                  </a:schemeClr>
                </a:solidFill>
              </a:rPr>
              <a:t>CdS</a:t>
            </a:r>
            <a:r>
              <a:rPr lang="zh-CN" altLang="zh-CN" sz="2000" dirty="0">
                <a:solidFill>
                  <a:schemeClr val="accent1">
                    <a:lumMod val="50000"/>
                  </a:schemeClr>
                </a:solidFill>
              </a:rPr>
              <a:t>纳米微结构的可控生长，最终优化</a:t>
            </a:r>
            <a:r>
              <a:rPr lang="en-US" altLang="zh-CN" sz="2000" dirty="0">
                <a:solidFill>
                  <a:schemeClr val="accent1">
                    <a:lumMod val="50000"/>
                  </a:schemeClr>
                </a:solidFill>
              </a:rPr>
              <a:t>PEC</a:t>
            </a:r>
            <a:r>
              <a:rPr lang="zh-CN" altLang="zh-CN" sz="2000" dirty="0">
                <a:solidFill>
                  <a:schemeClr val="accent1">
                    <a:lumMod val="50000"/>
                  </a:schemeClr>
                </a:solidFill>
              </a:rPr>
              <a:t>性能。研究内容主要有以下两个方面：</a:t>
            </a:r>
          </a:p>
          <a:p>
            <a:r>
              <a:rPr lang="en-US" altLang="zh-CN" dirty="0"/>
              <a:t> </a:t>
            </a:r>
            <a:endParaRPr lang="zh-CN" altLang="en-US" dirty="0"/>
          </a:p>
        </p:txBody>
      </p:sp>
      <p:sp>
        <p:nvSpPr>
          <p:cNvPr id="6" name="文本框 5">
            <a:extLst>
              <a:ext uri="{FF2B5EF4-FFF2-40B4-BE49-F238E27FC236}">
                <a16:creationId xmlns:a16="http://schemas.microsoft.com/office/drawing/2014/main" id="{5D75B2F1-E260-4649-8F3E-44C3F0A55B7C}"/>
              </a:ext>
            </a:extLst>
          </p:cNvPr>
          <p:cNvSpPr txBox="1"/>
          <p:nvPr/>
        </p:nvSpPr>
        <p:spPr>
          <a:xfrm>
            <a:off x="927203" y="3865848"/>
            <a:ext cx="9912663" cy="2347950"/>
          </a:xfrm>
          <a:prstGeom prst="rect">
            <a:avLst/>
          </a:prstGeom>
          <a:noFill/>
        </p:spPr>
        <p:txBody>
          <a:bodyPr wrap="square" rtlCol="0">
            <a:spAutoFit/>
          </a:bodyPr>
          <a:lstStyle/>
          <a:p>
            <a:pPr>
              <a:lnSpc>
                <a:spcPct val="150000"/>
              </a:lnSpc>
            </a:pPr>
            <a:r>
              <a:rPr lang="zh-CN" altLang="en-US" sz="2000" dirty="0">
                <a:solidFill>
                  <a:schemeClr val="accent1">
                    <a:lumMod val="50000"/>
                  </a:schemeClr>
                </a:solidFill>
              </a:rPr>
              <a:t>（</a:t>
            </a:r>
            <a:r>
              <a:rPr lang="en-US" altLang="zh-CN" sz="2000" dirty="0">
                <a:solidFill>
                  <a:schemeClr val="accent1">
                    <a:lumMod val="50000"/>
                  </a:schemeClr>
                </a:solidFill>
              </a:rPr>
              <a:t>1</a:t>
            </a:r>
            <a:r>
              <a:rPr lang="zh-CN" altLang="en-US" sz="2000" dirty="0">
                <a:solidFill>
                  <a:schemeClr val="accent1">
                    <a:lumMod val="50000"/>
                  </a:schemeClr>
                </a:solidFill>
              </a:rPr>
              <a:t>）向溶液中曝入相同气泡数量的各类气体（氧气、氮气、二氧化碳以及氦气）的微纳米气泡，测量空化效应的强弱</a:t>
            </a:r>
            <a:r>
              <a:rPr lang="en-US" altLang="zh-CN" sz="2000" dirty="0">
                <a:solidFill>
                  <a:schemeClr val="accent1">
                    <a:lumMod val="50000"/>
                  </a:schemeClr>
                </a:solidFill>
              </a:rPr>
              <a:t>,</a:t>
            </a:r>
            <a:r>
              <a:rPr lang="zh-CN" altLang="en-US" sz="2000" dirty="0">
                <a:solidFill>
                  <a:schemeClr val="accent1">
                    <a:lumMod val="50000"/>
                  </a:schemeClr>
                </a:solidFill>
              </a:rPr>
              <a:t>研究气体种类对于空化效应的影响，探究其对于纳米材料微结构的影响机制。</a:t>
            </a:r>
            <a:br>
              <a:rPr lang="en-US" altLang="zh-CN" sz="2000" dirty="0">
                <a:solidFill>
                  <a:schemeClr val="accent1">
                    <a:lumMod val="50000"/>
                  </a:schemeClr>
                </a:solidFill>
              </a:rPr>
            </a:br>
            <a:r>
              <a:rPr lang="zh-CN" altLang="en-US" sz="2000" dirty="0">
                <a:solidFill>
                  <a:schemeClr val="accent1">
                    <a:lumMod val="50000"/>
                  </a:schemeClr>
                </a:solidFill>
              </a:rPr>
              <a:t>（</a:t>
            </a:r>
            <a:r>
              <a:rPr lang="en-US" altLang="zh-CN" sz="2000" dirty="0">
                <a:solidFill>
                  <a:schemeClr val="accent1">
                    <a:lumMod val="50000"/>
                  </a:schemeClr>
                </a:solidFill>
              </a:rPr>
              <a:t>2</a:t>
            </a:r>
            <a:r>
              <a:rPr lang="zh-CN" altLang="en-US" sz="2000" dirty="0">
                <a:solidFill>
                  <a:schemeClr val="accent1">
                    <a:lumMod val="50000"/>
                  </a:schemeClr>
                </a:solidFill>
              </a:rPr>
              <a:t>）通过改变曝入溶液的气泡数量，研究溶液中气体含量对于空化效应的影响及合成材料结构与表面态的影响。</a:t>
            </a:r>
          </a:p>
        </p:txBody>
      </p:sp>
    </p:spTree>
    <p:extLst>
      <p:ext uri="{BB962C8B-B14F-4D97-AF65-F5344CB8AC3E}">
        <p14:creationId xmlns:p14="http://schemas.microsoft.com/office/powerpoint/2010/main" val="129863736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1371</Words>
  <Application>Microsoft Office PowerPoint</Application>
  <PresentationFormat>宽屏</PresentationFormat>
  <Paragraphs>174</Paragraphs>
  <Slides>19</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等线</vt:lpstr>
      <vt:lpstr>黑体</vt:lpstr>
      <vt:lpstr>宋体</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DDear</dc:creator>
  <cp:lastModifiedBy>张杰</cp:lastModifiedBy>
  <cp:revision>220</cp:revision>
  <dcterms:created xsi:type="dcterms:W3CDTF">2015-05-05T08:02:14Z</dcterms:created>
  <dcterms:modified xsi:type="dcterms:W3CDTF">2020-05-31T04:43:10Z</dcterms:modified>
</cp:coreProperties>
</file>