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Override1.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9" r:id="rId4"/>
    <p:sldId id="257" r:id="rId5"/>
    <p:sldId id="260" r:id="rId6"/>
    <p:sldId id="258" r:id="rId7"/>
    <p:sldId id="261" r:id="rId8"/>
    <p:sldId id="262" r:id="rId9"/>
    <p:sldId id="265" r:id="rId10"/>
    <p:sldId id="266" r:id="rId11"/>
    <p:sldId id="269" r:id="rId12"/>
    <p:sldId id="267" r:id="rId13"/>
    <p:sldId id="270" r:id="rId14"/>
    <p:sldId id="271" r:id="rId15"/>
    <p:sldId id="272" r:id="rId16"/>
    <p:sldId id="273" r:id="rId17"/>
    <p:sldId id="274" r:id="rId18"/>
    <p:sldId id="275" r:id="rId19"/>
    <p:sldId id="276" r:id="rId20"/>
    <p:sldId id="277" r:id="rId21"/>
    <p:sldId id="278" r:id="rId22"/>
    <p:sldId id="280" r:id="rId23"/>
    <p:sldId id="279" r:id="rId24"/>
    <p:sldId id="281" r:id="rId25"/>
    <p:sldId id="284" r:id="rId26"/>
    <p:sldId id="285" r:id="rId27"/>
    <p:sldId id="286" r:id="rId28"/>
    <p:sldId id="287" r:id="rId29"/>
    <p:sldId id="288" r:id="rId30"/>
    <p:sldId id="289" r:id="rId31"/>
    <p:sldId id="290" r:id="rId32"/>
    <p:sldId id="291" r:id="rId33"/>
  </p:sldIdLst>
  <p:sldSz cx="12192000" cy="6858000"/>
  <p:notesSz cx="6858000" cy="9144000"/>
  <p:custDataLst>
    <p:tags r:id="rId37"/>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7" Type="http://schemas.openxmlformats.org/officeDocument/2006/relationships/tags" Target="tags/tag31.xml"/><Relationship Id="rId36" Type="http://schemas.openxmlformats.org/officeDocument/2006/relationships/tableStyles" Target="tableStyles.xml"/><Relationship Id="rId35" Type="http://schemas.openxmlformats.org/officeDocument/2006/relationships/viewProps" Target="viewProps.xml"/><Relationship Id="rId34" Type="http://schemas.openxmlformats.org/officeDocument/2006/relationships/presProps" Target="presProps.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themeOverride" Target="../theme/themeOverride1.xml"/><Relationship Id="rId4" Type="http://schemas.openxmlformats.org/officeDocument/2006/relationships/image" Target="../media/image11.png"/><Relationship Id="rId3" Type="http://schemas.openxmlformats.org/officeDocument/2006/relationships/tags" Target="../tags/tag16.xml"/><Relationship Id="rId2" Type="http://schemas.openxmlformats.org/officeDocument/2006/relationships/image" Target="../media/image10.png"/><Relationship Id="rId1" Type="http://schemas.openxmlformats.org/officeDocument/2006/relationships/tags" Target="../tags/tag15.xml"/></Relationships>
</file>

<file path=ppt/slides/_rels/slide11.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13.png"/><Relationship Id="rId3" Type="http://schemas.openxmlformats.org/officeDocument/2006/relationships/tags" Target="../tags/tag18.xml"/><Relationship Id="rId2" Type="http://schemas.openxmlformats.org/officeDocument/2006/relationships/image" Target="../media/image12.png"/><Relationship Id="rId1" Type="http://schemas.openxmlformats.org/officeDocument/2006/relationships/tags" Target="../tags/tag17.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4.png"/><Relationship Id="rId1" Type="http://schemas.openxmlformats.org/officeDocument/2006/relationships/tags" Target="../tags/tag19.xml"/></Relationships>
</file>

<file path=ppt/slides/_rels/slide13.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16.png"/><Relationship Id="rId3" Type="http://schemas.openxmlformats.org/officeDocument/2006/relationships/tags" Target="../tags/tag21.xml"/><Relationship Id="rId2" Type="http://schemas.openxmlformats.org/officeDocument/2006/relationships/image" Target="../media/image15.png"/><Relationship Id="rId1" Type="http://schemas.openxmlformats.org/officeDocument/2006/relationships/tags" Target="../tags/tag20.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2.xml"/><Relationship Id="rId1" Type="http://schemas.openxmlformats.org/officeDocument/2006/relationships/hyperlink" Target="https://dl.acm.org/doi/10.1145/37402.37435" TargetMode="Externa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7.png"/><Relationship Id="rId1" Type="http://schemas.openxmlformats.org/officeDocument/2006/relationships/tags" Target="../tags/tag23.xml"/></Relationships>
</file>

<file path=ppt/slides/_rels/slide16.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18.png"/><Relationship Id="rId2" Type="http://schemas.openxmlformats.org/officeDocument/2006/relationships/tags" Target="../tags/tag24.xml"/><Relationship Id="rId1" Type="http://schemas.openxmlformats.org/officeDocument/2006/relationships/hyperlink" Target="https://developer.nvidia.com/gpugems/gpugems3/part-ii-light-and-shadows/chapter-8-summed-area-variance-shadow-maps" TargetMode="External"/></Relationships>
</file>

<file path=ppt/slides/_rels/slide17.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20.png"/><Relationship Id="rId3" Type="http://schemas.openxmlformats.org/officeDocument/2006/relationships/tags" Target="../tags/tag26.xml"/><Relationship Id="rId2" Type="http://schemas.openxmlformats.org/officeDocument/2006/relationships/image" Target="../media/image19.png"/><Relationship Id="rId1" Type="http://schemas.openxmlformats.org/officeDocument/2006/relationships/tags" Target="../tags/tag25.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0.png"/><Relationship Id="rId1" Type="http://schemas.openxmlformats.org/officeDocument/2006/relationships/tags" Target="../tags/tag27.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1.png"/><Relationship Id="rId1" Type="http://schemas.openxmlformats.org/officeDocument/2006/relationships/tags" Target="../tags/tag28.xml"/></Relationships>
</file>

<file path=ppt/slides/_rels/slide2.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2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3.png"/><Relationship Id="rId1" Type="http://schemas.openxmlformats.org/officeDocument/2006/relationships/image" Target="../media/image22.png"/></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5.png"/><Relationship Id="rId1" Type="http://schemas.openxmlformats.org/officeDocument/2006/relationships/image" Target="../media/image24.png"/></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7.png"/><Relationship Id="rId1" Type="http://schemas.openxmlformats.org/officeDocument/2006/relationships/image" Target="../media/image26.png"/></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9.png"/><Relationship Id="rId1" Type="http://schemas.openxmlformats.org/officeDocument/2006/relationships/image" Target="../media/image28.png"/></Relationships>
</file>

<file path=ppt/slides/_rels/slide28.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32.png"/><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tags" Target="../tags/tag30.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3.png"/></Relationships>
</file>

<file path=ppt/slides/_rels/slide3.xml.rels><?xml version="1.0" encoding="UTF-8" standalone="yes"?>
<Relationships xmlns="http://schemas.openxmlformats.org/package/2006/relationships"><Relationship Id="rId9" Type="http://schemas.openxmlformats.org/officeDocument/2006/relationships/slideLayout" Target="../slideLayouts/slideLayout1.xml"/><Relationship Id="rId8" Type="http://schemas.openxmlformats.org/officeDocument/2006/relationships/tags" Target="../tags/tag8.xml"/><Relationship Id="rId7" Type="http://schemas.openxmlformats.org/officeDocument/2006/relationships/tags" Target="../tags/tag7.xml"/><Relationship Id="rId6" Type="http://schemas.openxmlformats.org/officeDocument/2006/relationships/image" Target="../media/image5.png"/><Relationship Id="rId5" Type="http://schemas.openxmlformats.org/officeDocument/2006/relationships/tags" Target="../tags/tag6.xml"/><Relationship Id="rId4" Type="http://schemas.openxmlformats.org/officeDocument/2006/relationships/image" Target="../media/image4.png"/><Relationship Id="rId3" Type="http://schemas.openxmlformats.org/officeDocument/2006/relationships/tags" Target="../tags/tag5.xml"/><Relationship Id="rId2" Type="http://schemas.openxmlformats.org/officeDocument/2006/relationships/image" Target="../media/image3.png"/><Relationship Id="rId1" Type="http://schemas.openxmlformats.org/officeDocument/2006/relationships/tags" Target="../tags/tag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6.png"/><Relationship Id="rId2" Type="http://schemas.openxmlformats.org/officeDocument/2006/relationships/tags" Target="../tags/tag10.xml"/><Relationship Id="rId1" Type="http://schemas.openxmlformats.org/officeDocument/2006/relationships/tags" Target="../tags/tag9.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6.png"/><Relationship Id="rId1" Type="http://schemas.openxmlformats.org/officeDocument/2006/relationships/tags" Target="../tags/tag11.xml"/></Relationships>
</file>

<file path=ppt/slides/_rels/slide8.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8.png"/><Relationship Id="rId3" Type="http://schemas.openxmlformats.org/officeDocument/2006/relationships/tags" Target="../tags/tag13.xml"/><Relationship Id="rId2" Type="http://schemas.openxmlformats.org/officeDocument/2006/relationships/image" Target="../media/image7.png"/><Relationship Id="rId1" Type="http://schemas.openxmlformats.org/officeDocument/2006/relationships/tags" Target="../tags/tag12.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9.png"/><Relationship Id="rId1" Type="http://schemas.openxmlformats.org/officeDocument/2006/relationships/tags" Target="../tags/tag1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3">
            <a:lumMod val="50000"/>
          </a:schemeClr>
        </a:solidFill>
        <a:effectLst/>
      </p:bgPr>
    </p:bg>
    <p:spTree>
      <p:nvGrpSpPr>
        <p:cNvPr id="1" name=""/>
        <p:cNvGrpSpPr/>
        <p:nvPr/>
      </p:nvGrpSpPr>
      <p:grpSpPr/>
      <p:sp>
        <p:nvSpPr>
          <p:cNvPr id="2" name="标题 1"/>
          <p:cNvSpPr>
            <a:spLocks noGrp="1"/>
          </p:cNvSpPr>
          <p:nvPr>
            <p:ph type="ctrTitle"/>
          </p:nvPr>
        </p:nvSpPr>
        <p:spPr/>
        <p:txBody>
          <a:bodyPr/>
          <a:p>
            <a:r>
              <a:rPr lang="en-US" altLang="zh-CN">
                <a:solidFill>
                  <a:schemeClr val="bg1"/>
                </a:solidFill>
              </a:rPr>
              <a:t>Real-time Shadows</a:t>
            </a:r>
            <a:endParaRPr lang="en-US" altLang="zh-CN">
              <a:solidFill>
                <a:schemeClr val="bg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3">
            <a:lumMod val="50000"/>
          </a:schemeClr>
        </a:solidFill>
        <a:effectLst/>
      </p:bgPr>
    </p:bg>
    <p:spTree>
      <p:nvGrpSpPr>
        <p:cNvPr id="1" name=""/>
        <p:cNvGrpSpPr/>
        <p:nvPr/>
      </p:nvGrpSpPr>
      <p:grpSpPr/>
      <p:sp>
        <p:nvSpPr>
          <p:cNvPr id="2" name="标题 1"/>
          <p:cNvSpPr>
            <a:spLocks noGrp="1"/>
          </p:cNvSpPr>
          <p:nvPr>
            <p:ph type="ctrTitle"/>
          </p:nvPr>
        </p:nvSpPr>
        <p:spPr>
          <a:xfrm>
            <a:off x="837565" y="240030"/>
            <a:ext cx="9832975" cy="1061085"/>
          </a:xfrm>
        </p:spPr>
        <p:txBody>
          <a:bodyPr>
            <a:normAutofit/>
          </a:bodyPr>
          <a:p>
            <a:r>
              <a:rPr lang="en-US" altLang="zh-CN">
                <a:solidFill>
                  <a:schemeClr val="bg1"/>
                </a:solidFill>
              </a:rPr>
              <a:t>Why does this problem arise</a:t>
            </a:r>
            <a:r>
              <a:rPr lang="zh-CN" altLang="en-US">
                <a:solidFill>
                  <a:schemeClr val="bg1"/>
                </a:solidFill>
              </a:rPr>
              <a:t>？</a:t>
            </a:r>
            <a:endParaRPr lang="zh-CN" altLang="en-US">
              <a:solidFill>
                <a:schemeClr val="bg1"/>
              </a:solidFill>
            </a:endParaRPr>
          </a:p>
        </p:txBody>
      </p:sp>
      <p:pic>
        <p:nvPicPr>
          <p:cNvPr id="3" name="图片 2"/>
          <p:cNvPicPr>
            <a:picLocks noChangeAspect="1"/>
          </p:cNvPicPr>
          <p:nvPr>
            <p:custDataLst>
              <p:tags r:id="rId1"/>
            </p:custDataLst>
          </p:nvPr>
        </p:nvPicPr>
        <p:blipFill>
          <a:blip r:embed="rId2"/>
          <a:stretch>
            <a:fillRect/>
          </a:stretch>
        </p:blipFill>
        <p:spPr>
          <a:xfrm>
            <a:off x="1137285" y="2450465"/>
            <a:ext cx="3695700" cy="1663700"/>
          </a:xfrm>
          <a:prstGeom prst="rect">
            <a:avLst/>
          </a:prstGeom>
        </p:spPr>
      </p:pic>
      <p:pic>
        <p:nvPicPr>
          <p:cNvPr id="4" name="图片 3"/>
          <p:cNvPicPr>
            <a:picLocks noChangeAspect="1"/>
          </p:cNvPicPr>
          <p:nvPr>
            <p:custDataLst>
              <p:tags r:id="rId3"/>
            </p:custDataLst>
          </p:nvPr>
        </p:nvPicPr>
        <p:blipFill>
          <a:blip r:embed="rId4"/>
          <a:stretch>
            <a:fillRect/>
          </a:stretch>
        </p:blipFill>
        <p:spPr>
          <a:xfrm>
            <a:off x="7357110" y="2364740"/>
            <a:ext cx="3313430" cy="1835150"/>
          </a:xfrm>
          <a:prstGeom prst="rect">
            <a:avLst/>
          </a:prstGeom>
        </p:spPr>
      </p:pic>
      <p:cxnSp>
        <p:nvCxnSpPr>
          <p:cNvPr id="5" name="直接箭头连接符 4"/>
          <p:cNvCxnSpPr>
            <a:stCxn id="3" idx="3"/>
            <a:endCxn id="4" idx="1"/>
          </p:cNvCxnSpPr>
          <p:nvPr/>
        </p:nvCxnSpPr>
        <p:spPr>
          <a:xfrm>
            <a:off x="4832985" y="3282315"/>
            <a:ext cx="252412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1579880" y="4683125"/>
            <a:ext cx="9206230" cy="829945"/>
          </a:xfrm>
          <a:prstGeom prst="rect">
            <a:avLst/>
          </a:prstGeom>
          <a:noFill/>
        </p:spPr>
        <p:txBody>
          <a:bodyPr wrap="square" rtlCol="0">
            <a:spAutoFit/>
          </a:bodyPr>
          <a:p>
            <a:r>
              <a:rPr lang="zh-CN" altLang="en-US" sz="2400">
                <a:solidFill>
                  <a:schemeClr val="bg1"/>
                </a:solidFill>
              </a:rPr>
              <a:t>把阴影函数的判定调整更加“宽松”时，即当我们的光源采样的深度显著大于第一次采样的深度时，才判定产生阴影。</a:t>
            </a:r>
            <a:endParaRPr lang="zh-CN" altLang="en-US" sz="2400">
              <a:solidFill>
                <a:schemeClr val="bg1"/>
              </a:solidFill>
            </a:endParaRPr>
          </a:p>
        </p:txBody>
      </p:sp>
    </p:spTree>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3">
            <a:lumMod val="50000"/>
          </a:schemeClr>
        </a:solidFill>
        <a:effectLst/>
      </p:bgPr>
    </p:bg>
    <p:spTree>
      <p:nvGrpSpPr>
        <p:cNvPr id="1" name=""/>
        <p:cNvGrpSpPr/>
        <p:nvPr/>
      </p:nvGrpSpPr>
      <p:grpSpPr/>
      <p:sp>
        <p:nvSpPr>
          <p:cNvPr id="2" name="标题 1"/>
          <p:cNvSpPr>
            <a:spLocks noGrp="1"/>
          </p:cNvSpPr>
          <p:nvPr>
            <p:ph type="ctrTitle"/>
          </p:nvPr>
        </p:nvSpPr>
        <p:spPr>
          <a:xfrm>
            <a:off x="705485" y="240030"/>
            <a:ext cx="9832975" cy="1061085"/>
          </a:xfrm>
        </p:spPr>
        <p:txBody>
          <a:bodyPr>
            <a:normAutofit/>
          </a:bodyPr>
          <a:p>
            <a:r>
              <a:rPr lang="en-US" altLang="zh-CN">
                <a:solidFill>
                  <a:schemeClr val="bg1"/>
                </a:solidFill>
              </a:rPr>
              <a:t>Percentage Closer Filtering</a:t>
            </a:r>
            <a:endParaRPr lang="en-US" altLang="zh-CN">
              <a:solidFill>
                <a:schemeClr val="bg1"/>
              </a:solidFill>
            </a:endParaRPr>
          </a:p>
        </p:txBody>
      </p:sp>
      <p:sp>
        <p:nvSpPr>
          <p:cNvPr id="8" name="文本框 7"/>
          <p:cNvSpPr txBox="1"/>
          <p:nvPr/>
        </p:nvSpPr>
        <p:spPr>
          <a:xfrm>
            <a:off x="209550" y="4986655"/>
            <a:ext cx="11677650" cy="922020"/>
          </a:xfrm>
          <a:prstGeom prst="rect">
            <a:avLst/>
          </a:prstGeom>
          <a:noFill/>
        </p:spPr>
        <p:txBody>
          <a:bodyPr wrap="square" rtlCol="0" anchor="t">
            <a:spAutoFit/>
          </a:bodyPr>
          <a:p>
            <a:r>
              <a:rPr lang="zh-CN" altLang="en-US" sz="5400">
                <a:solidFill>
                  <a:schemeClr val="bg1"/>
                </a:solidFill>
              </a:rPr>
              <a:t>Which is more in line with the real world？</a:t>
            </a:r>
            <a:endParaRPr lang="zh-CN" altLang="en-US" sz="5400">
              <a:solidFill>
                <a:schemeClr val="bg1"/>
              </a:solidFill>
            </a:endParaRPr>
          </a:p>
        </p:txBody>
      </p:sp>
      <p:pic>
        <p:nvPicPr>
          <p:cNvPr id="3" name="图片 2"/>
          <p:cNvPicPr>
            <a:picLocks noChangeAspect="1"/>
          </p:cNvPicPr>
          <p:nvPr>
            <p:custDataLst>
              <p:tags r:id="rId1"/>
            </p:custDataLst>
          </p:nvPr>
        </p:nvPicPr>
        <p:blipFill>
          <a:blip r:embed="rId2"/>
          <a:stretch>
            <a:fillRect/>
          </a:stretch>
        </p:blipFill>
        <p:spPr>
          <a:xfrm>
            <a:off x="1520190" y="2063750"/>
            <a:ext cx="3473450" cy="2584450"/>
          </a:xfrm>
          <a:prstGeom prst="rect">
            <a:avLst/>
          </a:prstGeom>
        </p:spPr>
      </p:pic>
      <p:pic>
        <p:nvPicPr>
          <p:cNvPr id="4" name="图片 3"/>
          <p:cNvPicPr>
            <a:picLocks noChangeAspect="1"/>
          </p:cNvPicPr>
          <p:nvPr>
            <p:custDataLst>
              <p:tags r:id="rId3"/>
            </p:custDataLst>
          </p:nvPr>
        </p:nvPicPr>
        <p:blipFill>
          <a:blip r:embed="rId4"/>
          <a:stretch>
            <a:fillRect/>
          </a:stretch>
        </p:blipFill>
        <p:spPr>
          <a:xfrm>
            <a:off x="7823200" y="2063750"/>
            <a:ext cx="3454400" cy="266573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3">
            <a:lumMod val="50000"/>
          </a:schemeClr>
        </a:solidFill>
        <a:effectLst/>
      </p:bgPr>
    </p:bg>
    <p:spTree>
      <p:nvGrpSpPr>
        <p:cNvPr id="1" name=""/>
        <p:cNvGrpSpPr/>
        <p:nvPr/>
      </p:nvGrpSpPr>
      <p:grpSpPr/>
      <p:sp>
        <p:nvSpPr>
          <p:cNvPr id="2" name="标题 1"/>
          <p:cNvSpPr>
            <a:spLocks noGrp="1"/>
          </p:cNvSpPr>
          <p:nvPr>
            <p:ph type="ctrTitle"/>
          </p:nvPr>
        </p:nvSpPr>
        <p:spPr>
          <a:xfrm>
            <a:off x="705485" y="240030"/>
            <a:ext cx="9832975" cy="1061085"/>
          </a:xfrm>
        </p:spPr>
        <p:txBody>
          <a:bodyPr>
            <a:normAutofit/>
          </a:bodyPr>
          <a:p>
            <a:r>
              <a:rPr lang="en-US" altLang="zh-CN">
                <a:solidFill>
                  <a:schemeClr val="bg1"/>
                </a:solidFill>
              </a:rPr>
              <a:t>Percentage Closer Filtering</a:t>
            </a:r>
            <a:endParaRPr lang="en-US" altLang="zh-CN">
              <a:solidFill>
                <a:schemeClr val="bg1"/>
              </a:solidFill>
            </a:endParaRPr>
          </a:p>
        </p:txBody>
      </p:sp>
      <p:sp>
        <p:nvSpPr>
          <p:cNvPr id="5" name="文本框 4"/>
          <p:cNvSpPr txBox="1"/>
          <p:nvPr/>
        </p:nvSpPr>
        <p:spPr>
          <a:xfrm>
            <a:off x="819150" y="1426845"/>
            <a:ext cx="10487025" cy="1753235"/>
          </a:xfrm>
          <a:prstGeom prst="rect">
            <a:avLst/>
          </a:prstGeom>
          <a:noFill/>
        </p:spPr>
        <p:txBody>
          <a:bodyPr wrap="square" rtlCol="0">
            <a:spAutoFit/>
          </a:bodyPr>
          <a:p>
            <a:pPr indent="0" fontAlgn="auto">
              <a:lnSpc>
                <a:spcPct val="150000"/>
              </a:lnSpc>
            </a:pPr>
            <a:r>
              <a:rPr lang="zh-CN" altLang="en-US" sz="2400">
                <a:solidFill>
                  <a:schemeClr val="bg1"/>
                </a:solidFill>
              </a:rPr>
              <a:t>在现实世界中，是不存在单一的点光源的，面光源的存在会使我们的阴影在地面上时会从近自远有一定的变化，而要解决这个问题，如果我们直接根据对阴影边缘进行均值滤波结果会怎么样呢？</a:t>
            </a:r>
            <a:endParaRPr lang="zh-CN" altLang="en-US" sz="2400">
              <a:solidFill>
                <a:schemeClr val="bg1"/>
              </a:solidFill>
            </a:endParaRPr>
          </a:p>
        </p:txBody>
      </p:sp>
      <p:pic>
        <p:nvPicPr>
          <p:cNvPr id="6" name="图片 5"/>
          <p:cNvPicPr>
            <a:picLocks noChangeAspect="1"/>
          </p:cNvPicPr>
          <p:nvPr>
            <p:custDataLst>
              <p:tags r:id="rId1"/>
            </p:custDataLst>
          </p:nvPr>
        </p:nvPicPr>
        <p:blipFill>
          <a:blip r:embed="rId2"/>
          <a:stretch>
            <a:fillRect/>
          </a:stretch>
        </p:blipFill>
        <p:spPr>
          <a:xfrm>
            <a:off x="3576320" y="3180080"/>
            <a:ext cx="4972050" cy="331470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3">
            <a:lumMod val="50000"/>
          </a:schemeClr>
        </a:solidFill>
        <a:effectLst/>
      </p:bgPr>
    </p:bg>
    <p:spTree>
      <p:nvGrpSpPr>
        <p:cNvPr id="1" name=""/>
        <p:cNvGrpSpPr/>
        <p:nvPr/>
      </p:nvGrpSpPr>
      <p:grpSpPr/>
      <p:sp>
        <p:nvSpPr>
          <p:cNvPr id="2" name="标题 1"/>
          <p:cNvSpPr>
            <a:spLocks noGrp="1"/>
          </p:cNvSpPr>
          <p:nvPr>
            <p:ph type="ctrTitle"/>
          </p:nvPr>
        </p:nvSpPr>
        <p:spPr>
          <a:xfrm>
            <a:off x="705485" y="240030"/>
            <a:ext cx="9832975" cy="1061085"/>
          </a:xfrm>
        </p:spPr>
        <p:txBody>
          <a:bodyPr>
            <a:normAutofit/>
          </a:bodyPr>
          <a:p>
            <a:r>
              <a:rPr lang="en-US" altLang="zh-CN">
                <a:solidFill>
                  <a:schemeClr val="bg1"/>
                </a:solidFill>
              </a:rPr>
              <a:t>Percentage Closer Filtering</a:t>
            </a:r>
            <a:endParaRPr lang="en-US" altLang="zh-CN">
              <a:solidFill>
                <a:schemeClr val="bg1"/>
              </a:solidFill>
            </a:endParaRPr>
          </a:p>
        </p:txBody>
      </p:sp>
      <p:pic>
        <p:nvPicPr>
          <p:cNvPr id="3" name="图片 2"/>
          <p:cNvPicPr>
            <a:picLocks noChangeAspect="1"/>
          </p:cNvPicPr>
          <p:nvPr>
            <p:custDataLst>
              <p:tags r:id="rId1"/>
            </p:custDataLst>
          </p:nvPr>
        </p:nvPicPr>
        <p:blipFill>
          <a:blip r:embed="rId2"/>
          <a:stretch>
            <a:fillRect/>
          </a:stretch>
        </p:blipFill>
        <p:spPr>
          <a:xfrm>
            <a:off x="1080770" y="1351280"/>
            <a:ext cx="3810000" cy="4521200"/>
          </a:xfrm>
          <a:prstGeom prst="rect">
            <a:avLst/>
          </a:prstGeom>
        </p:spPr>
      </p:pic>
      <p:pic>
        <p:nvPicPr>
          <p:cNvPr id="4" name="图片 3"/>
          <p:cNvPicPr>
            <a:picLocks noChangeAspect="1"/>
          </p:cNvPicPr>
          <p:nvPr>
            <p:custDataLst>
              <p:tags r:id="rId3"/>
            </p:custDataLst>
          </p:nvPr>
        </p:nvPicPr>
        <p:blipFill>
          <a:blip r:embed="rId4"/>
          <a:stretch>
            <a:fillRect/>
          </a:stretch>
        </p:blipFill>
        <p:spPr>
          <a:xfrm>
            <a:off x="6914515" y="1351280"/>
            <a:ext cx="4114800" cy="4540250"/>
          </a:xfrm>
          <a:prstGeom prst="rect">
            <a:avLst/>
          </a:prstGeom>
        </p:spPr>
      </p:pic>
      <p:sp>
        <p:nvSpPr>
          <p:cNvPr id="7" name="文本框 6"/>
          <p:cNvSpPr txBox="1"/>
          <p:nvPr/>
        </p:nvSpPr>
        <p:spPr>
          <a:xfrm>
            <a:off x="1360805" y="6146800"/>
            <a:ext cx="9403715" cy="368300"/>
          </a:xfrm>
          <a:prstGeom prst="rect">
            <a:avLst/>
          </a:prstGeom>
          <a:noFill/>
        </p:spPr>
        <p:txBody>
          <a:bodyPr wrap="square" rtlCol="0">
            <a:spAutoFit/>
          </a:bodyPr>
          <a:p>
            <a:pPr algn="ctr"/>
            <a:r>
              <a:rPr lang="zh-CN" altLang="en-US">
                <a:solidFill>
                  <a:schemeClr val="bg1"/>
                </a:solidFill>
              </a:rPr>
              <a:t>显然，与我们想要得到的效果相差甚远！</a:t>
            </a:r>
            <a:endParaRPr lang="zh-CN" altLang="en-US">
              <a:solidFill>
                <a:schemeClr val="bg1"/>
              </a:solidFill>
            </a:endParaRPr>
          </a:p>
        </p:txBody>
      </p:sp>
      <p:cxnSp>
        <p:nvCxnSpPr>
          <p:cNvPr id="8" name="直接箭头连接符 7"/>
          <p:cNvCxnSpPr>
            <a:stCxn id="3" idx="3"/>
            <a:endCxn id="4" idx="1"/>
          </p:cNvCxnSpPr>
          <p:nvPr/>
        </p:nvCxnSpPr>
        <p:spPr>
          <a:xfrm>
            <a:off x="4890770" y="3611880"/>
            <a:ext cx="2023745" cy="95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3">
            <a:lumMod val="50000"/>
          </a:schemeClr>
        </a:solidFill>
        <a:effectLst/>
      </p:bgPr>
    </p:bg>
    <p:spTree>
      <p:nvGrpSpPr>
        <p:cNvPr id="1" name=""/>
        <p:cNvGrpSpPr/>
        <p:nvPr/>
      </p:nvGrpSpPr>
      <p:grpSpPr/>
      <p:sp>
        <p:nvSpPr>
          <p:cNvPr id="2" name="标题 1"/>
          <p:cNvSpPr>
            <a:spLocks noGrp="1"/>
          </p:cNvSpPr>
          <p:nvPr>
            <p:ph type="ctrTitle"/>
          </p:nvPr>
        </p:nvSpPr>
        <p:spPr>
          <a:xfrm>
            <a:off x="320040" y="485775"/>
            <a:ext cx="2938780" cy="1061085"/>
          </a:xfrm>
        </p:spPr>
        <p:txBody>
          <a:bodyPr>
            <a:normAutofit/>
          </a:bodyPr>
          <a:p>
            <a:pPr algn="l"/>
            <a:r>
              <a:rPr lang="en-US" altLang="zh-CN">
                <a:solidFill>
                  <a:schemeClr val="bg1"/>
                </a:solidFill>
              </a:rPr>
              <a:t>Solution</a:t>
            </a:r>
            <a:endParaRPr lang="en-US" altLang="zh-CN">
              <a:solidFill>
                <a:schemeClr val="bg1"/>
              </a:solidFill>
            </a:endParaRPr>
          </a:p>
        </p:txBody>
      </p:sp>
      <p:sp>
        <p:nvSpPr>
          <p:cNvPr id="5" name="文本框 4"/>
          <p:cNvSpPr txBox="1"/>
          <p:nvPr/>
        </p:nvSpPr>
        <p:spPr>
          <a:xfrm>
            <a:off x="793115" y="1629410"/>
            <a:ext cx="7748905" cy="407670"/>
          </a:xfrm>
          <a:prstGeom prst="rect">
            <a:avLst/>
          </a:prstGeom>
          <a:noFill/>
        </p:spPr>
        <p:txBody>
          <a:bodyPr wrap="square" rtlCol="0">
            <a:noAutofit/>
          </a:bodyPr>
          <a:p>
            <a:r>
              <a:rPr lang="en-US" altLang="zh-CN" sz="2400">
                <a:solidFill>
                  <a:schemeClr val="bg1"/>
                </a:solidFill>
                <a:sym typeface="+mn-ea"/>
              </a:rPr>
              <a:t>[</a:t>
            </a:r>
            <a:r>
              <a:rPr lang="en-US" altLang="zh-CN" sz="2400">
                <a:solidFill>
                  <a:schemeClr val="bg1"/>
                </a:solidFill>
                <a:sym typeface="+mn-ea"/>
                <a:hlinkClick r:id="rId1" tooltip="" action="ppaction://hlinkfile"/>
              </a:rPr>
              <a:t>link</a:t>
            </a:r>
            <a:r>
              <a:rPr lang="en-US" altLang="zh-CN" sz="2400">
                <a:solidFill>
                  <a:schemeClr val="bg1"/>
                </a:solidFill>
                <a:sym typeface="+mn-ea"/>
              </a:rPr>
              <a:t>]1987,Rendering antialiased shadows with depth maps</a:t>
            </a:r>
            <a:endParaRPr lang="en-US" altLang="zh-CN" sz="2400">
              <a:solidFill>
                <a:schemeClr val="bg1"/>
              </a:solidFill>
            </a:endParaRPr>
          </a:p>
          <a:p>
            <a:endParaRPr lang="zh-CN" altLang="en-US" sz="2400"/>
          </a:p>
        </p:txBody>
      </p:sp>
      <p:sp>
        <p:nvSpPr>
          <p:cNvPr id="10" name="文本框 9"/>
          <p:cNvSpPr txBox="1"/>
          <p:nvPr>
            <p:custDataLst>
              <p:tags r:id="rId2"/>
            </p:custDataLst>
          </p:nvPr>
        </p:nvSpPr>
        <p:spPr>
          <a:xfrm>
            <a:off x="793750" y="2256790"/>
            <a:ext cx="10013315" cy="1753235"/>
          </a:xfrm>
          <a:prstGeom prst="rect">
            <a:avLst/>
          </a:prstGeom>
          <a:noFill/>
        </p:spPr>
        <p:txBody>
          <a:bodyPr wrap="square" rtlCol="0">
            <a:spAutoFit/>
          </a:bodyPr>
          <a:p>
            <a:pPr marL="342900" indent="-342900" fontAlgn="auto">
              <a:lnSpc>
                <a:spcPct val="150000"/>
              </a:lnSpc>
              <a:buFont typeface="Arial" panose="020B0604020202020204" pitchFamily="34" charset="0"/>
              <a:buChar char="•"/>
            </a:pPr>
            <a:r>
              <a:rPr lang="zh-CN" altLang="en-US" sz="2400">
                <a:solidFill>
                  <a:schemeClr val="bg1"/>
                </a:solidFill>
              </a:rPr>
              <a:t>对屏幕上所有像素点进行随机</a:t>
            </a:r>
            <a:r>
              <a:rPr lang="zh-CN" altLang="en-US" sz="2400">
                <a:solidFill>
                  <a:schemeClr val="bg1"/>
                </a:solidFill>
              </a:rPr>
              <a:t>采样</a:t>
            </a:r>
            <a:endParaRPr lang="zh-CN" altLang="en-US" sz="2400">
              <a:solidFill>
                <a:schemeClr val="bg1"/>
              </a:solidFill>
            </a:endParaRPr>
          </a:p>
          <a:p>
            <a:pPr marL="342900" indent="-342900" fontAlgn="auto">
              <a:lnSpc>
                <a:spcPct val="150000"/>
              </a:lnSpc>
              <a:buFont typeface="Arial" panose="020B0604020202020204" pitchFamily="34" charset="0"/>
              <a:buChar char="•"/>
            </a:pPr>
            <a:r>
              <a:rPr lang="zh-CN" altLang="en-US" sz="2400">
                <a:solidFill>
                  <a:schemeClr val="bg1"/>
                </a:solidFill>
              </a:rPr>
              <a:t>将采样到的点进行</a:t>
            </a:r>
            <a:r>
              <a:rPr lang="zh-CN" altLang="en-US" sz="2400">
                <a:solidFill>
                  <a:schemeClr val="bg1"/>
                </a:solidFill>
              </a:rPr>
              <a:t>均值滤波</a:t>
            </a:r>
            <a:endParaRPr lang="zh-CN" altLang="en-US" sz="2400">
              <a:solidFill>
                <a:schemeClr val="bg1"/>
              </a:solidFill>
            </a:endParaRPr>
          </a:p>
          <a:p>
            <a:pPr marL="342900" indent="-342900" fontAlgn="auto">
              <a:lnSpc>
                <a:spcPct val="150000"/>
              </a:lnSpc>
              <a:buFont typeface="Arial" panose="020B0604020202020204" pitchFamily="34" charset="0"/>
              <a:buChar char="•"/>
            </a:pPr>
            <a:r>
              <a:rPr lang="zh-CN" altLang="en-US" sz="2400">
                <a:solidFill>
                  <a:schemeClr val="bg1"/>
                </a:solidFill>
              </a:rPr>
              <a:t>最后得出来值为</a:t>
            </a:r>
            <a:r>
              <a:rPr lang="zh-CN" altLang="en-US" sz="2400">
                <a:solidFill>
                  <a:srgbClr val="FF0000"/>
                </a:solidFill>
              </a:rPr>
              <a:t>可见强度</a:t>
            </a:r>
            <a:r>
              <a:rPr lang="zh-CN" altLang="en-US" sz="2400">
                <a:solidFill>
                  <a:schemeClr val="bg1"/>
                </a:solidFill>
              </a:rPr>
              <a:t>（即</a:t>
            </a:r>
            <a:r>
              <a:rPr lang="en-US" altLang="zh-CN" sz="2400">
                <a:solidFill>
                  <a:schemeClr val="bg1"/>
                </a:solidFill>
              </a:rPr>
              <a:t>V</a:t>
            </a:r>
            <a:r>
              <a:rPr lang="zh-CN" altLang="en-US" sz="2400">
                <a:solidFill>
                  <a:schemeClr val="bg1"/>
                </a:solidFill>
              </a:rPr>
              <a:t>）</a:t>
            </a:r>
            <a:endParaRPr lang="zh-CN" altLang="en-US" sz="2400">
              <a:solidFill>
                <a:schemeClr val="bg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3">
            <a:lumMod val="50000"/>
          </a:schemeClr>
        </a:solidFill>
        <a:effectLst/>
      </p:bgPr>
    </p:bg>
    <p:spTree>
      <p:nvGrpSpPr>
        <p:cNvPr id="1" name=""/>
        <p:cNvGrpSpPr/>
        <p:nvPr/>
      </p:nvGrpSpPr>
      <p:grpSpPr/>
      <p:sp>
        <p:nvSpPr>
          <p:cNvPr id="2" name="标题 1"/>
          <p:cNvSpPr>
            <a:spLocks noGrp="1"/>
          </p:cNvSpPr>
          <p:nvPr>
            <p:ph type="ctrTitle"/>
          </p:nvPr>
        </p:nvSpPr>
        <p:spPr>
          <a:xfrm>
            <a:off x="705485" y="240030"/>
            <a:ext cx="9832975" cy="1061085"/>
          </a:xfrm>
        </p:spPr>
        <p:txBody>
          <a:bodyPr>
            <a:normAutofit/>
          </a:bodyPr>
          <a:p>
            <a:r>
              <a:rPr lang="en-US" altLang="zh-CN">
                <a:solidFill>
                  <a:schemeClr val="bg1"/>
                </a:solidFill>
              </a:rPr>
              <a:t>Percentage Closer Filtering</a:t>
            </a:r>
            <a:endParaRPr lang="en-US" altLang="zh-CN">
              <a:solidFill>
                <a:schemeClr val="bg1"/>
              </a:solidFill>
            </a:endParaRPr>
          </a:p>
        </p:txBody>
      </p:sp>
      <p:pic>
        <p:nvPicPr>
          <p:cNvPr id="5" name="图片 4"/>
          <p:cNvPicPr>
            <a:picLocks noChangeAspect="1"/>
          </p:cNvPicPr>
          <p:nvPr>
            <p:custDataLst>
              <p:tags r:id="rId1"/>
            </p:custDataLst>
          </p:nvPr>
        </p:nvPicPr>
        <p:blipFill>
          <a:blip r:embed="rId2"/>
          <a:stretch>
            <a:fillRect/>
          </a:stretch>
        </p:blipFill>
        <p:spPr>
          <a:xfrm>
            <a:off x="2641600" y="1370330"/>
            <a:ext cx="6666865" cy="485648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3">
            <a:lumMod val="50000"/>
          </a:schemeClr>
        </a:solidFill>
        <a:effectLst/>
      </p:bgPr>
    </p:bg>
    <p:spTree>
      <p:nvGrpSpPr>
        <p:cNvPr id="1" name=""/>
        <p:cNvGrpSpPr/>
        <p:nvPr/>
      </p:nvGrpSpPr>
      <p:grpSpPr/>
      <p:sp>
        <p:nvSpPr>
          <p:cNvPr id="2" name="标题 1"/>
          <p:cNvSpPr>
            <a:spLocks noGrp="1"/>
          </p:cNvSpPr>
          <p:nvPr>
            <p:ph type="ctrTitle"/>
          </p:nvPr>
        </p:nvSpPr>
        <p:spPr>
          <a:xfrm>
            <a:off x="705485" y="240030"/>
            <a:ext cx="9832975" cy="1061085"/>
          </a:xfrm>
        </p:spPr>
        <p:txBody>
          <a:bodyPr>
            <a:normAutofit fontScale="90000"/>
          </a:bodyPr>
          <a:p>
            <a:r>
              <a:rPr lang="en-US" altLang="zh-CN">
                <a:solidFill>
                  <a:schemeClr val="bg1"/>
                </a:solidFill>
                <a:hlinkClick r:id="rId1" tooltip="" action="ppaction://hlinkfile"/>
              </a:rPr>
              <a:t>Percentage Closer Soft Shadows</a:t>
            </a:r>
            <a:endParaRPr lang="en-US" altLang="zh-CN">
              <a:solidFill>
                <a:schemeClr val="bg1"/>
              </a:solidFill>
            </a:endParaRPr>
          </a:p>
        </p:txBody>
      </p:sp>
      <p:pic>
        <p:nvPicPr>
          <p:cNvPr id="3" name="图片 2"/>
          <p:cNvPicPr>
            <a:picLocks noChangeAspect="1"/>
          </p:cNvPicPr>
          <p:nvPr>
            <p:custDataLst>
              <p:tags r:id="rId2"/>
            </p:custDataLst>
          </p:nvPr>
        </p:nvPicPr>
        <p:blipFill>
          <a:blip r:embed="rId3"/>
          <a:stretch>
            <a:fillRect/>
          </a:stretch>
        </p:blipFill>
        <p:spPr>
          <a:xfrm>
            <a:off x="3454400" y="1511300"/>
            <a:ext cx="5130800" cy="3835400"/>
          </a:xfrm>
          <a:prstGeom prst="rect">
            <a:avLst/>
          </a:prstGeom>
        </p:spPr>
      </p:pic>
      <p:sp>
        <p:nvSpPr>
          <p:cNvPr id="4" name="文本框 3"/>
          <p:cNvSpPr txBox="1"/>
          <p:nvPr/>
        </p:nvSpPr>
        <p:spPr>
          <a:xfrm>
            <a:off x="1524000" y="5556885"/>
            <a:ext cx="9660255" cy="1198880"/>
          </a:xfrm>
          <a:prstGeom prst="rect">
            <a:avLst/>
          </a:prstGeom>
          <a:noFill/>
        </p:spPr>
        <p:txBody>
          <a:bodyPr wrap="square" rtlCol="0">
            <a:spAutoFit/>
          </a:bodyPr>
          <a:p>
            <a:pPr indent="0" fontAlgn="auto">
              <a:lnSpc>
                <a:spcPct val="150000"/>
              </a:lnSpc>
            </a:pPr>
            <a:r>
              <a:rPr lang="zh-CN" altLang="en-US" sz="2400">
                <a:solidFill>
                  <a:schemeClr val="bg1"/>
                </a:solidFill>
              </a:rPr>
              <a:t>在现实生活中，阴影也不总是软阴影，笔头的阴影与笔筒的阴影是明显不同的，简而言之，阴影离我们的遮挡物越远越模糊。</a:t>
            </a:r>
            <a:endParaRPr lang="zh-CN" altLang="en-US" sz="2400">
              <a:solidFill>
                <a:schemeClr val="bg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3">
            <a:lumMod val="50000"/>
          </a:schemeClr>
        </a:solidFill>
        <a:effectLst/>
      </p:bgPr>
    </p:bg>
    <p:spTree>
      <p:nvGrpSpPr>
        <p:cNvPr id="1" name=""/>
        <p:cNvGrpSpPr/>
        <p:nvPr/>
      </p:nvGrpSpPr>
      <p:grpSpPr/>
      <p:sp>
        <p:nvSpPr>
          <p:cNvPr id="2" name="标题 1"/>
          <p:cNvSpPr>
            <a:spLocks noGrp="1"/>
          </p:cNvSpPr>
          <p:nvPr>
            <p:ph type="ctrTitle"/>
          </p:nvPr>
        </p:nvSpPr>
        <p:spPr>
          <a:xfrm>
            <a:off x="705485" y="240030"/>
            <a:ext cx="8183880" cy="1061085"/>
          </a:xfrm>
        </p:spPr>
        <p:txBody>
          <a:bodyPr>
            <a:normAutofit/>
          </a:bodyPr>
          <a:p>
            <a:pPr algn="l"/>
            <a:r>
              <a:rPr lang="en-US" altLang="zh-CN">
                <a:solidFill>
                  <a:schemeClr val="bg1"/>
                </a:solidFill>
              </a:rPr>
              <a:t>The cause of this problem</a:t>
            </a:r>
            <a:endParaRPr lang="en-US" altLang="zh-CN">
              <a:solidFill>
                <a:schemeClr val="bg1"/>
              </a:solidFill>
            </a:endParaRPr>
          </a:p>
        </p:txBody>
      </p:sp>
      <p:pic>
        <p:nvPicPr>
          <p:cNvPr id="5" name="图片 4"/>
          <p:cNvPicPr>
            <a:picLocks noChangeAspect="1"/>
          </p:cNvPicPr>
          <p:nvPr>
            <p:custDataLst>
              <p:tags r:id="rId1"/>
            </p:custDataLst>
          </p:nvPr>
        </p:nvPicPr>
        <p:blipFill>
          <a:blip r:embed="rId2"/>
          <a:stretch>
            <a:fillRect/>
          </a:stretch>
        </p:blipFill>
        <p:spPr>
          <a:xfrm>
            <a:off x="7854315" y="1097915"/>
            <a:ext cx="3663950" cy="4832350"/>
          </a:xfrm>
          <a:prstGeom prst="rect">
            <a:avLst/>
          </a:prstGeom>
        </p:spPr>
      </p:pic>
      <p:sp>
        <p:nvSpPr>
          <p:cNvPr id="6" name="文本框 5"/>
          <p:cNvSpPr txBox="1"/>
          <p:nvPr/>
        </p:nvSpPr>
        <p:spPr>
          <a:xfrm>
            <a:off x="668655" y="1097915"/>
            <a:ext cx="6400800" cy="6287135"/>
          </a:xfrm>
          <a:prstGeom prst="rect">
            <a:avLst/>
          </a:prstGeom>
          <a:noFill/>
        </p:spPr>
        <p:txBody>
          <a:bodyPr wrap="square" rtlCol="0">
            <a:noAutofit/>
          </a:bodyPr>
          <a:p>
            <a:pPr marL="285750" indent="284480" fontAlgn="auto">
              <a:lnSpc>
                <a:spcPct val="150000"/>
              </a:lnSpc>
              <a:buFont typeface="Arial" panose="020B0604020202020204" pitchFamily="34" charset="0"/>
              <a:buChar char="•"/>
            </a:pPr>
            <a:r>
              <a:rPr lang="zh-CN" altLang="en-US" sz="2400">
                <a:solidFill>
                  <a:schemeClr val="bg1"/>
                </a:solidFill>
              </a:rPr>
              <a:t>根据对现实生活的观察，阴影离遮挡物越远越模糊，即阴影离遮挡物越远那我们的采样范围就越</a:t>
            </a:r>
            <a:r>
              <a:rPr lang="zh-CN" altLang="en-US" sz="2400">
                <a:solidFill>
                  <a:schemeClr val="bg1"/>
                </a:solidFill>
              </a:rPr>
              <a:t>小，反之同理。</a:t>
            </a:r>
            <a:endParaRPr lang="zh-CN" altLang="en-US" sz="2400">
              <a:solidFill>
                <a:schemeClr val="bg1"/>
              </a:solidFill>
            </a:endParaRPr>
          </a:p>
          <a:p>
            <a:pPr marL="285750" indent="284480" fontAlgn="auto">
              <a:lnSpc>
                <a:spcPct val="150000"/>
              </a:lnSpc>
              <a:buFont typeface="Arial" panose="020B0604020202020204" pitchFamily="34" charset="0"/>
              <a:buChar char="•"/>
            </a:pPr>
            <a:r>
              <a:rPr lang="zh-CN" altLang="en-US" sz="2400">
                <a:solidFill>
                  <a:schemeClr val="bg1"/>
                </a:solidFill>
              </a:rPr>
              <a:t>遮挡物、阴影、物体之间的关系可以反应为右图，可得出以下公式：</a:t>
            </a:r>
            <a:endParaRPr lang="zh-CN" altLang="en-US" sz="2400">
              <a:solidFill>
                <a:schemeClr val="bg1"/>
              </a:solidFill>
            </a:endParaRPr>
          </a:p>
          <a:p>
            <a:pPr marL="285750" indent="284480" fontAlgn="auto">
              <a:lnSpc>
                <a:spcPct val="150000"/>
              </a:lnSpc>
              <a:buFont typeface="Arial" panose="020B0604020202020204" pitchFamily="34" charset="0"/>
              <a:buChar char="•"/>
            </a:pPr>
            <a:endParaRPr lang="zh-CN" altLang="en-US" sz="2400">
              <a:solidFill>
                <a:schemeClr val="bg1"/>
              </a:solidFill>
            </a:endParaRPr>
          </a:p>
          <a:p>
            <a:pPr marL="285750" indent="284480" fontAlgn="auto">
              <a:lnSpc>
                <a:spcPct val="150000"/>
              </a:lnSpc>
              <a:buFont typeface="Arial" panose="020B0604020202020204" pitchFamily="34" charset="0"/>
              <a:buChar char="•"/>
            </a:pPr>
            <a:endParaRPr lang="zh-CN" altLang="en-US" sz="2400">
              <a:solidFill>
                <a:schemeClr val="bg1"/>
              </a:solidFill>
            </a:endParaRPr>
          </a:p>
        </p:txBody>
      </p:sp>
      <p:pic>
        <p:nvPicPr>
          <p:cNvPr id="7" name="图片 6"/>
          <p:cNvPicPr>
            <a:picLocks noChangeAspect="1"/>
          </p:cNvPicPr>
          <p:nvPr>
            <p:custDataLst>
              <p:tags r:id="rId3"/>
            </p:custDataLst>
          </p:nvPr>
        </p:nvPicPr>
        <p:blipFill>
          <a:blip r:embed="rId4"/>
          <a:stretch>
            <a:fillRect/>
          </a:stretch>
        </p:blipFill>
        <p:spPr>
          <a:xfrm>
            <a:off x="1428115" y="4237990"/>
            <a:ext cx="4476750" cy="45720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3">
            <a:lumMod val="50000"/>
          </a:schemeClr>
        </a:solidFill>
        <a:effectLst/>
      </p:bgPr>
    </p:bg>
    <p:spTree>
      <p:nvGrpSpPr>
        <p:cNvPr id="1" name=""/>
        <p:cNvGrpSpPr/>
        <p:nvPr/>
      </p:nvGrpSpPr>
      <p:grpSpPr/>
      <p:sp>
        <p:nvSpPr>
          <p:cNvPr id="2" name="标题 1"/>
          <p:cNvSpPr>
            <a:spLocks noGrp="1"/>
          </p:cNvSpPr>
          <p:nvPr>
            <p:ph type="ctrTitle"/>
          </p:nvPr>
        </p:nvSpPr>
        <p:spPr>
          <a:xfrm>
            <a:off x="705485" y="240030"/>
            <a:ext cx="8183880" cy="1061085"/>
          </a:xfrm>
        </p:spPr>
        <p:txBody>
          <a:bodyPr>
            <a:normAutofit/>
          </a:bodyPr>
          <a:p>
            <a:pPr algn="l"/>
            <a:r>
              <a:rPr lang="en-US" altLang="zh-CN">
                <a:solidFill>
                  <a:schemeClr val="bg1"/>
                </a:solidFill>
              </a:rPr>
              <a:t>How to get radius?</a:t>
            </a:r>
            <a:endParaRPr lang="en-US" altLang="zh-CN">
              <a:solidFill>
                <a:schemeClr val="bg1"/>
              </a:solidFill>
            </a:endParaRPr>
          </a:p>
        </p:txBody>
      </p:sp>
      <p:sp>
        <p:nvSpPr>
          <p:cNvPr id="6" name="文本框 5"/>
          <p:cNvSpPr txBox="1"/>
          <p:nvPr/>
        </p:nvSpPr>
        <p:spPr>
          <a:xfrm>
            <a:off x="668655" y="2451735"/>
            <a:ext cx="9973945" cy="3570605"/>
          </a:xfrm>
          <a:prstGeom prst="rect">
            <a:avLst/>
          </a:prstGeom>
          <a:noFill/>
        </p:spPr>
        <p:txBody>
          <a:bodyPr wrap="square" rtlCol="0">
            <a:noAutofit/>
          </a:bodyPr>
          <a:p>
            <a:pPr marL="285750" indent="284480" fontAlgn="auto">
              <a:lnSpc>
                <a:spcPct val="150000"/>
              </a:lnSpc>
              <a:buFont typeface="Arial" panose="020B0604020202020204" pitchFamily="34" charset="0"/>
              <a:buChar char="•"/>
            </a:pPr>
            <a:r>
              <a:rPr lang="zh-CN" altLang="en-US" sz="2400">
                <a:solidFill>
                  <a:schemeClr val="bg1"/>
                </a:solidFill>
              </a:rPr>
              <a:t>在上述公式中，receiver的深度是已知的，light的大小是我们设定的，那么剩下的是遮挡物blocker的深度了，为了结果更准确，我们在一个范围里计算这个点遮挡物的平均深度，那么我们又有了一个新的问题，这个范围取多少呢？能否根据相关联的数据计算出合适的范围？</a:t>
            </a:r>
            <a:endParaRPr lang="zh-CN" altLang="en-US" sz="2400">
              <a:solidFill>
                <a:schemeClr val="bg1"/>
              </a:solidFill>
            </a:endParaRPr>
          </a:p>
        </p:txBody>
      </p:sp>
      <p:pic>
        <p:nvPicPr>
          <p:cNvPr id="7" name="图片 6"/>
          <p:cNvPicPr>
            <a:picLocks noChangeAspect="1"/>
          </p:cNvPicPr>
          <p:nvPr>
            <p:custDataLst>
              <p:tags r:id="rId1"/>
            </p:custDataLst>
          </p:nvPr>
        </p:nvPicPr>
        <p:blipFill>
          <a:blip r:embed="rId2"/>
          <a:stretch>
            <a:fillRect/>
          </a:stretch>
        </p:blipFill>
        <p:spPr>
          <a:xfrm>
            <a:off x="1529715" y="1407160"/>
            <a:ext cx="8850630" cy="82550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3">
            <a:lumMod val="50000"/>
          </a:schemeClr>
        </a:solidFill>
        <a:effectLst/>
      </p:bgPr>
    </p:bg>
    <p:spTree>
      <p:nvGrpSpPr>
        <p:cNvPr id="1" name=""/>
        <p:cNvGrpSpPr/>
        <p:nvPr/>
      </p:nvGrpSpPr>
      <p:grpSpPr/>
      <p:sp>
        <p:nvSpPr>
          <p:cNvPr id="2" name="标题 1"/>
          <p:cNvSpPr>
            <a:spLocks noGrp="1"/>
          </p:cNvSpPr>
          <p:nvPr>
            <p:ph type="ctrTitle"/>
          </p:nvPr>
        </p:nvSpPr>
        <p:spPr>
          <a:xfrm>
            <a:off x="705485" y="240030"/>
            <a:ext cx="8183880" cy="1061085"/>
          </a:xfrm>
        </p:spPr>
        <p:txBody>
          <a:bodyPr>
            <a:normAutofit/>
          </a:bodyPr>
          <a:p>
            <a:pPr algn="l"/>
            <a:r>
              <a:rPr lang="en-US" altLang="zh-CN">
                <a:solidFill>
                  <a:schemeClr val="bg1"/>
                </a:solidFill>
                <a:sym typeface="+mn-ea"/>
              </a:rPr>
              <a:t>How to get radius?</a:t>
            </a:r>
            <a:endParaRPr lang="en-US" altLang="zh-CN">
              <a:solidFill>
                <a:schemeClr val="bg1"/>
              </a:solidFill>
            </a:endParaRPr>
          </a:p>
        </p:txBody>
      </p:sp>
      <p:sp>
        <p:nvSpPr>
          <p:cNvPr id="6" name="文本框 5"/>
          <p:cNvSpPr txBox="1"/>
          <p:nvPr/>
        </p:nvSpPr>
        <p:spPr>
          <a:xfrm>
            <a:off x="668655" y="4949190"/>
            <a:ext cx="9973945" cy="1800225"/>
          </a:xfrm>
          <a:prstGeom prst="rect">
            <a:avLst/>
          </a:prstGeom>
          <a:noFill/>
        </p:spPr>
        <p:txBody>
          <a:bodyPr wrap="square" rtlCol="0">
            <a:noAutofit/>
          </a:bodyPr>
          <a:p>
            <a:pPr marL="285750" indent="284480" fontAlgn="auto">
              <a:lnSpc>
                <a:spcPct val="150000"/>
              </a:lnSpc>
              <a:buFont typeface="Arial" panose="020B0604020202020204" pitchFamily="34" charset="0"/>
              <a:buChar char="•"/>
            </a:pPr>
            <a:r>
              <a:rPr lang="zh-CN" altLang="en-US" sz="2400">
                <a:solidFill>
                  <a:schemeClr val="bg1"/>
                </a:solidFill>
              </a:rPr>
              <a:t>这张图给了我们一种方案，我们可以从shading point连接到光源，其经过Shadow Map时所截取的面积，就是我们用来求平均深度的采样面积，也就是离光源越近，我们所采样的范围就越大。</a:t>
            </a:r>
            <a:endParaRPr lang="zh-CN" altLang="en-US" sz="2400">
              <a:solidFill>
                <a:schemeClr val="bg1"/>
              </a:solidFill>
            </a:endParaRPr>
          </a:p>
        </p:txBody>
      </p:sp>
      <p:pic>
        <p:nvPicPr>
          <p:cNvPr id="3" name="图片 2"/>
          <p:cNvPicPr>
            <a:picLocks noChangeAspect="1"/>
          </p:cNvPicPr>
          <p:nvPr>
            <p:custDataLst>
              <p:tags r:id="rId1"/>
            </p:custDataLst>
          </p:nvPr>
        </p:nvPicPr>
        <p:blipFill>
          <a:blip r:embed="rId2"/>
          <a:stretch>
            <a:fillRect/>
          </a:stretch>
        </p:blipFill>
        <p:spPr>
          <a:xfrm>
            <a:off x="2073910" y="1301115"/>
            <a:ext cx="7449820" cy="344297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3">
            <a:lumMod val="50000"/>
          </a:schemeClr>
        </a:solidFill>
        <a:effectLst/>
      </p:bgPr>
    </p:bg>
    <p:spTree>
      <p:nvGrpSpPr>
        <p:cNvPr id="1" name=""/>
        <p:cNvGrpSpPr/>
        <p:nvPr/>
      </p:nvGrpSpPr>
      <p:grpSpPr/>
      <p:sp>
        <p:nvSpPr>
          <p:cNvPr id="2" name="标题 1"/>
          <p:cNvSpPr>
            <a:spLocks noGrp="1"/>
          </p:cNvSpPr>
          <p:nvPr>
            <p:ph type="ctrTitle"/>
          </p:nvPr>
        </p:nvSpPr>
        <p:spPr>
          <a:xfrm>
            <a:off x="668655" y="803275"/>
            <a:ext cx="7359650" cy="1061085"/>
          </a:xfrm>
        </p:spPr>
        <p:txBody>
          <a:bodyPr>
            <a:normAutofit fontScale="90000"/>
          </a:bodyPr>
          <a:p>
            <a:r>
              <a:rPr lang="en-US" altLang="zh-CN">
                <a:solidFill>
                  <a:schemeClr val="bg1"/>
                </a:solidFill>
              </a:rPr>
              <a:t>The Rendering Equation</a:t>
            </a:r>
            <a:endParaRPr lang="en-US" altLang="zh-CN">
              <a:solidFill>
                <a:schemeClr val="bg1"/>
              </a:solidFill>
            </a:endParaRPr>
          </a:p>
        </p:txBody>
      </p:sp>
      <mc:AlternateContent xmlns:mc="http://schemas.openxmlformats.org/markup-compatibility/2006">
        <mc:Choice xmlns:a14="http://schemas.microsoft.com/office/drawing/2010/main" Requires="a14">
          <p:sp>
            <p:nvSpPr>
              <p:cNvPr id="3" name="文本框 2"/>
              <p:cNvSpPr txBox="1"/>
              <p:nvPr/>
            </p:nvSpPr>
            <p:spPr>
              <a:xfrm>
                <a:off x="906145" y="2155190"/>
                <a:ext cx="9834245" cy="1086485"/>
              </a:xfrm>
              <a:prstGeom prst="rect">
                <a:avLst/>
              </a:prstGeom>
              <a:noFill/>
            </p:spPr>
            <p:txBody>
              <a:bodyPr wrap="square" rtlCol="0">
                <a:noAutofit/>
              </a:bodyPr>
              <a:p>
                <a14:m>
                  <m:oMathPara xmlns:m="http://schemas.openxmlformats.org/officeDocument/2006/math">
                    <m:oMathParaPr>
                      <m:jc m:val="centerGroup"/>
                    </m:oMathParaPr>
                    <m:oMath xmlns:m="http://schemas.openxmlformats.org/officeDocument/2006/math">
                      <m:sSub>
                        <m:sSubPr>
                          <m:ctrlPr>
                            <a:rPr lang="en-US" altLang="zh-CN" i="1">
                              <a:solidFill>
                                <a:schemeClr val="bg1"/>
                              </a:solidFill>
                              <a:latin typeface="Cambria Math" panose="02040503050406030204" charset="0"/>
                              <a:cs typeface="Cambria Math" panose="02040503050406030204" charset="0"/>
                            </a:rPr>
                          </m:ctrlPr>
                        </m:sSubPr>
                        <m:e>
                          <m:r>
                            <a:rPr lang="en-US" altLang="zh-CN" i="1">
                              <a:solidFill>
                                <a:schemeClr val="bg1"/>
                              </a:solidFill>
                              <a:latin typeface="Cambria Math" panose="02040503050406030204" charset="0"/>
                              <a:cs typeface="Cambria Math" panose="02040503050406030204" charset="0"/>
                            </a:rPr>
                            <m:t>𝐿</m:t>
                          </m:r>
                        </m:e>
                        <m:sub>
                          <m:r>
                            <a:rPr lang="en-US" altLang="zh-CN" i="1">
                              <a:solidFill>
                                <a:schemeClr val="bg1"/>
                              </a:solidFill>
                              <a:latin typeface="Cambria Math" panose="02040503050406030204" charset="0"/>
                              <a:cs typeface="Cambria Math" panose="02040503050406030204" charset="0"/>
                            </a:rPr>
                            <m:t>𝑜</m:t>
                          </m:r>
                        </m:sub>
                      </m:sSub>
                      <m:r>
                        <a:rPr lang="en-US" altLang="zh-CN" i="1">
                          <a:solidFill>
                            <a:schemeClr val="bg1"/>
                          </a:solidFill>
                          <a:latin typeface="Cambria Math" panose="02040503050406030204" charset="0"/>
                          <a:cs typeface="Cambria Math" panose="02040503050406030204" charset="0"/>
                        </a:rPr>
                        <m:t>(</m:t>
                      </m:r>
                      <m:r>
                        <a:rPr lang="en-US" altLang="zh-CN" i="1">
                          <a:solidFill>
                            <a:schemeClr val="bg1"/>
                          </a:solidFill>
                          <a:latin typeface="Cambria Math" panose="02040503050406030204" charset="0"/>
                          <a:cs typeface="Cambria Math" panose="02040503050406030204" charset="0"/>
                        </a:rPr>
                        <m:t>𝑝</m:t>
                      </m:r>
                      <m:r>
                        <a:rPr lang="en-US" altLang="zh-CN" i="1">
                          <a:solidFill>
                            <a:schemeClr val="bg1"/>
                          </a:solidFill>
                          <a:latin typeface="Cambria Math" panose="02040503050406030204" charset="0"/>
                          <a:cs typeface="Cambria Math" panose="02040503050406030204" charset="0"/>
                        </a:rPr>
                        <m:t>,</m:t>
                      </m:r>
                      <m:sSub>
                        <m:sSubPr>
                          <m:ctrlPr>
                            <a:rPr lang="en-US" altLang="zh-CN" i="1">
                              <a:solidFill>
                                <a:schemeClr val="bg1"/>
                              </a:solidFill>
                              <a:latin typeface="Cambria Math" panose="02040503050406030204" charset="0"/>
                              <a:cs typeface="Cambria Math" panose="02040503050406030204" charset="0"/>
                            </a:rPr>
                          </m:ctrlPr>
                        </m:sSubPr>
                        <m:e>
                          <m:r>
                            <a:rPr lang="en-US" altLang="zh-CN" i="1">
                              <a:solidFill>
                                <a:schemeClr val="bg1"/>
                              </a:solidFill>
                              <a:latin typeface="Cambria Math" panose="02040503050406030204" charset="0"/>
                              <a:cs typeface="Cambria Math" panose="02040503050406030204" charset="0"/>
                            </a:rPr>
                            <m:t>𝑤</m:t>
                          </m:r>
                        </m:e>
                        <m:sub>
                          <m:r>
                            <a:rPr lang="en-US" altLang="zh-CN" i="1">
                              <a:solidFill>
                                <a:schemeClr val="bg1"/>
                              </a:solidFill>
                              <a:latin typeface="Cambria Math" panose="02040503050406030204" charset="0"/>
                              <a:cs typeface="Cambria Math" panose="02040503050406030204" charset="0"/>
                            </a:rPr>
                            <m:t>𝑜</m:t>
                          </m:r>
                        </m:sub>
                      </m:sSub>
                      <m:r>
                        <a:rPr lang="en-US" altLang="zh-CN" i="1">
                          <a:solidFill>
                            <a:schemeClr val="bg1"/>
                          </a:solidFill>
                          <a:latin typeface="Cambria Math" panose="02040503050406030204" charset="0"/>
                          <a:cs typeface="Cambria Math" panose="02040503050406030204" charset="0"/>
                        </a:rPr>
                        <m:t>)=</m:t>
                      </m:r>
                      <m:sSub>
                        <m:sSubPr>
                          <m:ctrlPr>
                            <a:rPr lang="en-US" altLang="zh-CN" i="1">
                              <a:solidFill>
                                <a:srgbClr val="00B0F0"/>
                              </a:solidFill>
                              <a:latin typeface="Cambria Math" panose="02040503050406030204" charset="0"/>
                              <a:cs typeface="Cambria Math" panose="02040503050406030204" charset="0"/>
                            </a:rPr>
                          </m:ctrlPr>
                        </m:sSubPr>
                        <m:e>
                          <m:r>
                            <a:rPr lang="en-US" altLang="zh-CN" i="1">
                              <a:solidFill>
                                <a:srgbClr val="00B0F0"/>
                              </a:solidFill>
                              <a:latin typeface="Cambria Math" panose="02040503050406030204" charset="0"/>
                              <a:cs typeface="Cambria Math" panose="02040503050406030204" charset="0"/>
                            </a:rPr>
                            <m:t>𝐿</m:t>
                          </m:r>
                        </m:e>
                        <m:sub>
                          <m:r>
                            <a:rPr lang="en-US" altLang="zh-CN" i="1">
                              <a:solidFill>
                                <a:srgbClr val="00B0F0"/>
                              </a:solidFill>
                              <a:latin typeface="Cambria Math" panose="02040503050406030204" charset="0"/>
                              <a:cs typeface="Cambria Math" panose="02040503050406030204" charset="0"/>
                            </a:rPr>
                            <m:t>𝑒</m:t>
                          </m:r>
                        </m:sub>
                      </m:sSub>
                      <m:r>
                        <a:rPr lang="en-US" altLang="zh-CN" i="1">
                          <a:solidFill>
                            <a:srgbClr val="00B0F0"/>
                          </a:solidFill>
                          <a:latin typeface="Cambria Math" panose="02040503050406030204" charset="0"/>
                          <a:cs typeface="Cambria Math" panose="02040503050406030204" charset="0"/>
                        </a:rPr>
                        <m:t>(</m:t>
                      </m:r>
                      <m:r>
                        <a:rPr lang="en-US" altLang="zh-CN" i="1">
                          <a:solidFill>
                            <a:srgbClr val="00B0F0"/>
                          </a:solidFill>
                          <a:latin typeface="Cambria Math" panose="02040503050406030204" charset="0"/>
                          <a:cs typeface="Cambria Math" panose="02040503050406030204" charset="0"/>
                        </a:rPr>
                        <m:t>𝑝</m:t>
                      </m:r>
                      <m:r>
                        <a:rPr lang="en-US" altLang="zh-CN" i="1">
                          <a:solidFill>
                            <a:srgbClr val="00B0F0"/>
                          </a:solidFill>
                          <a:latin typeface="Cambria Math" panose="02040503050406030204" charset="0"/>
                          <a:cs typeface="Cambria Math" panose="02040503050406030204" charset="0"/>
                        </a:rPr>
                        <m:t>,</m:t>
                      </m:r>
                      <m:sSub>
                        <m:sSubPr>
                          <m:ctrlPr>
                            <a:rPr lang="en-US" altLang="zh-CN" i="1">
                              <a:solidFill>
                                <a:srgbClr val="00B0F0"/>
                              </a:solidFill>
                              <a:latin typeface="Cambria Math" panose="02040503050406030204" charset="0"/>
                              <a:cs typeface="Cambria Math" panose="02040503050406030204" charset="0"/>
                            </a:rPr>
                          </m:ctrlPr>
                        </m:sSubPr>
                        <m:e>
                          <m:r>
                            <a:rPr lang="en-US" altLang="zh-CN" i="1">
                              <a:solidFill>
                                <a:srgbClr val="00B0F0"/>
                              </a:solidFill>
                              <a:latin typeface="Cambria Math" panose="02040503050406030204" charset="0"/>
                              <a:cs typeface="Cambria Math" panose="02040503050406030204" charset="0"/>
                            </a:rPr>
                            <m:t>𝑤</m:t>
                          </m:r>
                        </m:e>
                        <m:sub>
                          <m:r>
                            <a:rPr lang="en-US" altLang="zh-CN" i="1">
                              <a:solidFill>
                                <a:srgbClr val="00B0F0"/>
                              </a:solidFill>
                              <a:latin typeface="Cambria Math" panose="02040503050406030204" charset="0"/>
                              <a:cs typeface="Cambria Math" panose="02040503050406030204" charset="0"/>
                            </a:rPr>
                            <m:t>𝑜</m:t>
                          </m:r>
                        </m:sub>
                      </m:sSub>
                      <m:r>
                        <a:rPr lang="en-US" altLang="zh-CN" i="1">
                          <a:solidFill>
                            <a:srgbClr val="00B0F0"/>
                          </a:solidFill>
                          <a:latin typeface="Cambria Math" panose="02040503050406030204" charset="0"/>
                          <a:cs typeface="Cambria Math" panose="02040503050406030204" charset="0"/>
                        </a:rPr>
                        <m:t>)</m:t>
                      </m:r>
                      <m:r>
                        <a:rPr lang="en-US" altLang="zh-CN" i="1">
                          <a:solidFill>
                            <a:schemeClr val="bg1"/>
                          </a:solidFill>
                          <a:latin typeface="Cambria Math" panose="02040503050406030204" charset="0"/>
                          <a:cs typeface="Cambria Math" panose="02040503050406030204" charset="0"/>
                        </a:rPr>
                        <m:t>+</m:t>
                      </m:r>
                      <m:nary>
                        <m:naryPr>
                          <m:limLoc m:val="subSup"/>
                          <m:ctrlPr>
                            <a:rPr lang="en-US" altLang="zh-CN" i="1">
                              <a:solidFill>
                                <a:schemeClr val="bg1"/>
                              </a:solidFill>
                              <a:latin typeface="Cambria Math" panose="02040503050406030204" charset="0"/>
                              <a:cs typeface="Cambria Math" panose="02040503050406030204" charset="0"/>
                            </a:rPr>
                          </m:ctrlPr>
                        </m:naryPr>
                        <m:sub>
                          <m:sSup>
                            <m:sSupPr>
                              <m:ctrlPr>
                                <a:rPr lang="en-US" altLang="zh-CN" i="1">
                                  <a:solidFill>
                                    <a:schemeClr val="bg1"/>
                                  </a:solidFill>
                                  <a:latin typeface="Cambria Math" panose="02040503050406030204" charset="0"/>
                                  <a:cs typeface="Cambria Math" panose="02040503050406030204" charset="0"/>
                                </a:rPr>
                              </m:ctrlPr>
                            </m:sSupPr>
                            <m:e>
                              <m:r>
                                <a:rPr lang="en-US" altLang="zh-CN" i="1">
                                  <a:solidFill>
                                    <a:schemeClr val="bg1"/>
                                  </a:solidFill>
                                  <a:latin typeface="Cambria Math" panose="02040503050406030204" charset="0"/>
                                  <a:cs typeface="Cambria Math" panose="02040503050406030204" charset="0"/>
                                </a:rPr>
                                <m:t>𝐻</m:t>
                              </m:r>
                            </m:e>
                            <m:sup>
                              <m:r>
                                <a:rPr lang="en-US" altLang="zh-CN" i="1">
                                  <a:solidFill>
                                    <a:schemeClr val="bg1"/>
                                  </a:solidFill>
                                  <a:latin typeface="Cambria Math" panose="02040503050406030204" charset="0"/>
                                  <a:cs typeface="Cambria Math" panose="02040503050406030204" charset="0"/>
                                </a:rPr>
                                <m:t>2</m:t>
                              </m:r>
                            </m:sup>
                          </m:sSup>
                        </m:sub>
                        <m:sup/>
                        <m:e>
                          <m:sSub>
                            <m:sSubPr>
                              <m:ctrlPr>
                                <a:rPr lang="en-US" altLang="zh-CN" i="1">
                                  <a:solidFill>
                                    <a:srgbClr val="FF0000"/>
                                  </a:solidFill>
                                  <a:latin typeface="Cambria Math" panose="02040503050406030204" charset="0"/>
                                  <a:cs typeface="Cambria Math" panose="02040503050406030204" charset="0"/>
                                </a:rPr>
                              </m:ctrlPr>
                            </m:sSubPr>
                            <m:e>
                              <m:r>
                                <a:rPr lang="en-US" altLang="zh-CN" i="1">
                                  <a:solidFill>
                                    <a:srgbClr val="FF0000"/>
                                  </a:solidFill>
                                  <a:latin typeface="Cambria Math" panose="02040503050406030204" charset="0"/>
                                  <a:cs typeface="Cambria Math" panose="02040503050406030204" charset="0"/>
                                </a:rPr>
                                <m:t>𝑓</m:t>
                              </m:r>
                            </m:e>
                            <m:sub>
                              <m:r>
                                <a:rPr lang="en-US" altLang="zh-CN" i="1">
                                  <a:solidFill>
                                    <a:srgbClr val="FF0000"/>
                                  </a:solidFill>
                                  <a:latin typeface="Cambria Math" panose="02040503050406030204" charset="0"/>
                                  <a:cs typeface="Cambria Math" panose="02040503050406030204" charset="0"/>
                                </a:rPr>
                                <m:t>𝑟</m:t>
                              </m:r>
                            </m:sub>
                          </m:sSub>
                          <m:r>
                            <a:rPr lang="en-US" altLang="zh-CN" i="1">
                              <a:solidFill>
                                <a:srgbClr val="FF0000"/>
                              </a:solidFill>
                              <a:latin typeface="Cambria Math" panose="02040503050406030204" charset="0"/>
                              <a:cs typeface="Cambria Math" panose="02040503050406030204" charset="0"/>
                            </a:rPr>
                            <m:t>(</m:t>
                          </m:r>
                          <m:r>
                            <a:rPr lang="en-US" altLang="zh-CN" i="1">
                              <a:solidFill>
                                <a:srgbClr val="FF0000"/>
                              </a:solidFill>
                              <a:latin typeface="Cambria Math" panose="02040503050406030204" charset="0"/>
                              <a:cs typeface="Cambria Math" panose="02040503050406030204" charset="0"/>
                            </a:rPr>
                            <m:t>𝑝</m:t>
                          </m:r>
                          <m:r>
                            <a:rPr lang="en-US" altLang="zh-CN" i="1">
                              <a:solidFill>
                                <a:srgbClr val="FF0000"/>
                              </a:solidFill>
                              <a:latin typeface="Cambria Math" panose="02040503050406030204" charset="0"/>
                              <a:cs typeface="Cambria Math" panose="02040503050406030204" charset="0"/>
                            </a:rPr>
                            <m:t>,</m:t>
                          </m:r>
                          <m:sSub>
                            <m:sSubPr>
                              <m:ctrlPr>
                                <a:rPr lang="en-US" altLang="zh-CN" i="1">
                                  <a:solidFill>
                                    <a:srgbClr val="FF0000"/>
                                  </a:solidFill>
                                  <a:latin typeface="Cambria Math" panose="02040503050406030204" charset="0"/>
                                  <a:cs typeface="Cambria Math" panose="02040503050406030204" charset="0"/>
                                </a:rPr>
                              </m:ctrlPr>
                            </m:sSubPr>
                            <m:e>
                              <m:r>
                                <a:rPr lang="en-US" altLang="zh-CN" i="1">
                                  <a:solidFill>
                                    <a:srgbClr val="FF0000"/>
                                  </a:solidFill>
                                  <a:latin typeface="Cambria Math" panose="02040503050406030204" charset="0"/>
                                  <a:cs typeface="Cambria Math" panose="02040503050406030204" charset="0"/>
                                </a:rPr>
                                <m:t>𝑤</m:t>
                              </m:r>
                            </m:e>
                            <m:sub>
                              <m:r>
                                <a:rPr lang="en-US" altLang="zh-CN" i="1">
                                  <a:solidFill>
                                    <a:srgbClr val="FF0000"/>
                                  </a:solidFill>
                                  <a:latin typeface="Cambria Math" panose="02040503050406030204" charset="0"/>
                                  <a:cs typeface="Cambria Math" panose="02040503050406030204" charset="0"/>
                                </a:rPr>
                                <m:t>𝑖</m:t>
                              </m:r>
                            </m:sub>
                          </m:sSub>
                          <m:r>
                            <a:rPr lang="en-US" altLang="zh-CN" i="1">
                              <a:solidFill>
                                <a:srgbClr val="FF0000"/>
                              </a:solidFill>
                              <a:latin typeface="Cambria Math" panose="02040503050406030204" charset="0"/>
                              <a:cs typeface="Cambria Math" panose="02040503050406030204" charset="0"/>
                            </a:rPr>
                            <m:t>→</m:t>
                          </m:r>
                          <m:sSub>
                            <m:sSubPr>
                              <m:ctrlPr>
                                <a:rPr lang="en-US" altLang="zh-CN" i="1">
                                  <a:solidFill>
                                    <a:srgbClr val="FF0000"/>
                                  </a:solidFill>
                                  <a:latin typeface="Cambria Math" panose="02040503050406030204" charset="0"/>
                                  <a:cs typeface="Cambria Math" panose="02040503050406030204" charset="0"/>
                                </a:rPr>
                              </m:ctrlPr>
                            </m:sSubPr>
                            <m:e>
                              <m:r>
                                <a:rPr lang="en-US" altLang="zh-CN" i="1">
                                  <a:solidFill>
                                    <a:srgbClr val="FF0000"/>
                                  </a:solidFill>
                                  <a:latin typeface="Cambria Math" panose="02040503050406030204" charset="0"/>
                                  <a:cs typeface="Cambria Math" panose="02040503050406030204" charset="0"/>
                                </a:rPr>
                                <m:t>𝑤</m:t>
                              </m:r>
                            </m:e>
                            <m:sub>
                              <m:r>
                                <a:rPr lang="en-US" altLang="zh-CN" i="1">
                                  <a:solidFill>
                                    <a:srgbClr val="FF0000"/>
                                  </a:solidFill>
                                  <a:latin typeface="Cambria Math" panose="02040503050406030204" charset="0"/>
                                  <a:cs typeface="Cambria Math" panose="02040503050406030204" charset="0"/>
                                </a:rPr>
                                <m:t>𝑜</m:t>
                              </m:r>
                            </m:sub>
                          </m:sSub>
                          <m:r>
                            <a:rPr lang="en-US" altLang="zh-CN" i="1">
                              <a:solidFill>
                                <a:srgbClr val="FF0000"/>
                              </a:solidFill>
                              <a:latin typeface="Cambria Math" panose="02040503050406030204" charset="0"/>
                              <a:cs typeface="Cambria Math" panose="02040503050406030204" charset="0"/>
                            </a:rPr>
                            <m:t>)</m:t>
                          </m:r>
                          <m:sSub>
                            <m:sSubPr>
                              <m:ctrlPr>
                                <a:rPr lang="en-US" altLang="zh-CN" i="1">
                                  <a:solidFill>
                                    <a:srgbClr val="FFFF00"/>
                                  </a:solidFill>
                                  <a:latin typeface="Cambria Math" panose="02040503050406030204" charset="0"/>
                                  <a:cs typeface="Cambria Math" panose="02040503050406030204" charset="0"/>
                                </a:rPr>
                              </m:ctrlPr>
                            </m:sSubPr>
                            <m:e>
                              <m:r>
                                <a:rPr lang="en-US" altLang="zh-CN" i="1">
                                  <a:solidFill>
                                    <a:srgbClr val="FFFF00"/>
                                  </a:solidFill>
                                  <a:latin typeface="Cambria Math" panose="02040503050406030204" charset="0"/>
                                  <a:cs typeface="Cambria Math" panose="02040503050406030204" charset="0"/>
                                </a:rPr>
                                <m:t>𝐿</m:t>
                              </m:r>
                            </m:e>
                            <m:sub>
                              <m:r>
                                <a:rPr lang="en-US" altLang="zh-CN" i="1">
                                  <a:solidFill>
                                    <a:srgbClr val="FFFF00"/>
                                  </a:solidFill>
                                  <a:latin typeface="Cambria Math" panose="02040503050406030204" charset="0"/>
                                  <a:cs typeface="Cambria Math" panose="02040503050406030204" charset="0"/>
                                </a:rPr>
                                <m:t>𝑖</m:t>
                              </m:r>
                            </m:sub>
                          </m:sSub>
                          <m:r>
                            <a:rPr lang="en-US" altLang="zh-CN" i="1">
                              <a:solidFill>
                                <a:srgbClr val="FFFF00"/>
                              </a:solidFill>
                              <a:latin typeface="Cambria Math" panose="02040503050406030204" charset="0"/>
                              <a:cs typeface="Cambria Math" panose="02040503050406030204" charset="0"/>
                            </a:rPr>
                            <m:t>(</m:t>
                          </m:r>
                          <m:r>
                            <a:rPr lang="en-US" altLang="zh-CN" i="1">
                              <a:solidFill>
                                <a:srgbClr val="FFFF00"/>
                              </a:solidFill>
                              <a:latin typeface="Cambria Math" panose="02040503050406030204" charset="0"/>
                              <a:cs typeface="Cambria Math" panose="02040503050406030204" charset="0"/>
                            </a:rPr>
                            <m:t>𝑝</m:t>
                          </m:r>
                          <m:r>
                            <a:rPr lang="en-US" altLang="zh-CN" i="1">
                              <a:solidFill>
                                <a:srgbClr val="FFFF00"/>
                              </a:solidFill>
                              <a:latin typeface="Cambria Math" panose="02040503050406030204" charset="0"/>
                              <a:cs typeface="Cambria Math" panose="02040503050406030204" charset="0"/>
                            </a:rPr>
                            <m:t>,</m:t>
                          </m:r>
                          <m:sSub>
                            <m:sSubPr>
                              <m:ctrlPr>
                                <a:rPr lang="en-US" altLang="zh-CN" i="1">
                                  <a:solidFill>
                                    <a:srgbClr val="FFFF00"/>
                                  </a:solidFill>
                                  <a:latin typeface="Cambria Math" panose="02040503050406030204" charset="0"/>
                                  <a:cs typeface="Cambria Math" panose="02040503050406030204" charset="0"/>
                                </a:rPr>
                              </m:ctrlPr>
                            </m:sSubPr>
                            <m:e>
                              <m:r>
                                <a:rPr lang="en-US" altLang="zh-CN" i="1">
                                  <a:solidFill>
                                    <a:srgbClr val="FFFF00"/>
                                  </a:solidFill>
                                  <a:latin typeface="Cambria Math" panose="02040503050406030204" charset="0"/>
                                  <a:cs typeface="Cambria Math" panose="02040503050406030204" charset="0"/>
                                </a:rPr>
                                <m:t>𝑤</m:t>
                              </m:r>
                            </m:e>
                            <m:sub>
                              <m:r>
                                <a:rPr lang="en-US" altLang="zh-CN" i="1">
                                  <a:solidFill>
                                    <a:srgbClr val="FFFF00"/>
                                  </a:solidFill>
                                  <a:latin typeface="Cambria Math" panose="02040503050406030204" charset="0"/>
                                  <a:cs typeface="Cambria Math" panose="02040503050406030204" charset="0"/>
                                </a:rPr>
                                <m:t>𝑖</m:t>
                              </m:r>
                            </m:sub>
                          </m:sSub>
                          <m:r>
                            <a:rPr lang="en-US" altLang="zh-CN" i="1">
                              <a:solidFill>
                                <a:srgbClr val="FFFF00"/>
                              </a:solidFill>
                              <a:latin typeface="Cambria Math" panose="02040503050406030204" charset="0"/>
                              <a:cs typeface="Cambria Math" panose="02040503050406030204" charset="0"/>
                            </a:rPr>
                            <m:t>)</m:t>
                          </m:r>
                          <m:r>
                            <a:rPr lang="en-US" altLang="zh-CN" i="1">
                              <a:solidFill>
                                <a:srgbClr val="FFFF00"/>
                              </a:solidFill>
                              <a:latin typeface="Cambria Math" panose="02040503050406030204" charset="0"/>
                              <a:cs typeface="Cambria Math" panose="02040503050406030204" charset="0"/>
                            </a:rPr>
                            <m:t>𝑐𝑜𝑠</m:t>
                          </m:r>
                          <m:sSub>
                            <m:sSubPr>
                              <m:ctrlPr>
                                <a:rPr lang="en-US" altLang="zh-CN" i="1">
                                  <a:solidFill>
                                    <a:srgbClr val="FFFF00"/>
                                  </a:solidFill>
                                  <a:latin typeface="Cambria Math" panose="02040503050406030204" charset="0"/>
                                  <a:cs typeface="Cambria Math" panose="02040503050406030204" charset="0"/>
                                </a:rPr>
                              </m:ctrlPr>
                            </m:sSubPr>
                            <m:e>
                              <m:r>
                                <a:rPr lang="en-US" altLang="zh-CN" i="1">
                                  <a:solidFill>
                                    <a:srgbClr val="FFFF00"/>
                                  </a:solidFill>
                                  <a:latin typeface="Cambria Math" panose="02040503050406030204" charset="0"/>
                                  <a:cs typeface="Cambria Math" panose="02040503050406030204" charset="0"/>
                                </a:rPr>
                                <m:t>𝜃</m:t>
                              </m:r>
                            </m:e>
                            <m:sub>
                              <m:r>
                                <a:rPr lang="en-US" altLang="zh-CN" i="1">
                                  <a:solidFill>
                                    <a:srgbClr val="FFFF00"/>
                                  </a:solidFill>
                                  <a:latin typeface="Cambria Math" panose="02040503050406030204" charset="0"/>
                                  <a:cs typeface="Cambria Math" panose="02040503050406030204" charset="0"/>
                                </a:rPr>
                                <m:t>𝑖</m:t>
                              </m:r>
                            </m:sub>
                          </m:sSub>
                          <m:r>
                            <a:rPr lang="en-US" altLang="zh-CN" i="1">
                              <a:solidFill>
                                <a:schemeClr val="bg1"/>
                              </a:solidFill>
                              <a:latin typeface="Cambria Math" panose="02040503050406030204" charset="0"/>
                              <a:cs typeface="Cambria Math" panose="02040503050406030204" charset="0"/>
                            </a:rPr>
                            <m:t>𝑑</m:t>
                          </m:r>
                          <m:sSub>
                            <m:sSubPr>
                              <m:ctrlPr>
                                <a:rPr lang="en-US" altLang="zh-CN" i="1">
                                  <a:solidFill>
                                    <a:schemeClr val="bg1"/>
                                  </a:solidFill>
                                  <a:latin typeface="Cambria Math" panose="02040503050406030204" charset="0"/>
                                  <a:cs typeface="Cambria Math" panose="02040503050406030204" charset="0"/>
                                </a:rPr>
                              </m:ctrlPr>
                            </m:sSubPr>
                            <m:e>
                              <m:r>
                                <a:rPr lang="en-US" altLang="zh-CN" i="1">
                                  <a:solidFill>
                                    <a:schemeClr val="bg1"/>
                                  </a:solidFill>
                                  <a:latin typeface="Cambria Math" panose="02040503050406030204" charset="0"/>
                                  <a:cs typeface="Cambria Math" panose="02040503050406030204" charset="0"/>
                                </a:rPr>
                                <m:t>𝜔</m:t>
                              </m:r>
                            </m:e>
                            <m:sub>
                              <m:r>
                                <a:rPr lang="en-US" altLang="zh-CN" i="1">
                                  <a:solidFill>
                                    <a:schemeClr val="bg1"/>
                                  </a:solidFill>
                                  <a:latin typeface="Cambria Math" panose="02040503050406030204" charset="0"/>
                                  <a:cs typeface="Cambria Math" panose="02040503050406030204" charset="0"/>
                                </a:rPr>
                                <m:t>𝑖</m:t>
                              </m:r>
                            </m:sub>
                          </m:sSub>
                        </m:e>
                      </m:nary>
                    </m:oMath>
                  </m:oMathPara>
                </a14:m>
                <a:endParaRPr lang="zh-CN" altLang="en-US">
                  <a:solidFill>
                    <a:schemeClr val="bg1"/>
                  </a:solidFill>
                </a:endParaRPr>
              </a:p>
            </p:txBody>
          </p:sp>
        </mc:Choice>
        <mc:Fallback>
          <p:sp>
            <p:nvSpPr>
              <p:cNvPr id="3" name="文本框 2"/>
              <p:cNvSpPr txBox="1">
                <a:spLocks noRot="1" noChangeAspect="1" noMove="1" noResize="1" noEditPoints="1" noAdjustHandles="1" noChangeArrowheads="1" noChangeShapeType="1" noTextEdit="1"/>
              </p:cNvSpPr>
              <p:nvPr/>
            </p:nvSpPr>
            <p:spPr>
              <a:xfrm>
                <a:off x="906145" y="2155190"/>
                <a:ext cx="9834245" cy="1086485"/>
              </a:xfrm>
              <a:prstGeom prst="rect">
                <a:avLst/>
              </a:prstGeom>
              <a:blipFill rotWithShape="1">
                <a:blip r:embed="rId1"/>
                <a:stretch>
                  <a:fillRect/>
                </a:stretch>
              </a:blipFill>
            </p:spPr>
            <p:txBody>
              <a:bodyPr/>
              <a:lstStyle/>
              <a:p>
                <a:r>
                  <a:rPr lang="zh-CN" altLang="en-US">
                    <a:noFill/>
                  </a:rPr>
                  <a:t> </a:t>
                </a:r>
              </a:p>
            </p:txBody>
          </p:sp>
        </mc:Fallback>
      </mc:AlternateContent>
      <p:sp>
        <p:nvSpPr>
          <p:cNvPr id="4" name="标题 1"/>
          <p:cNvSpPr>
            <a:spLocks noGrp="1"/>
          </p:cNvSpPr>
          <p:nvPr>
            <p:custDataLst>
              <p:tags r:id="rId2"/>
            </p:custDataLst>
          </p:nvPr>
        </p:nvSpPr>
        <p:spPr>
          <a:xfrm>
            <a:off x="795655" y="3140075"/>
            <a:ext cx="9890760" cy="1061085"/>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altLang="zh-CN" sz="5400">
                <a:solidFill>
                  <a:schemeClr val="bg1"/>
                </a:solidFill>
              </a:rPr>
              <a:t>The Real-time Rendering Equation</a:t>
            </a:r>
            <a:endParaRPr lang="en-US" altLang="zh-CN" sz="5400">
              <a:solidFill>
                <a:schemeClr val="bg1"/>
              </a:solidFill>
            </a:endParaRPr>
          </a:p>
        </p:txBody>
      </p:sp>
      <mc:AlternateContent xmlns:mc="http://schemas.openxmlformats.org/markup-compatibility/2006">
        <mc:Choice xmlns:a14="http://schemas.microsoft.com/office/drawing/2010/main" Requires="a14">
          <p:sp>
            <p:nvSpPr>
              <p:cNvPr id="5" name="文本框 4"/>
              <p:cNvSpPr txBox="1"/>
              <p:nvPr>
                <p:custDataLst>
                  <p:tags r:id="rId3"/>
                </p:custDataLst>
              </p:nvPr>
            </p:nvSpPr>
            <p:spPr>
              <a:xfrm>
                <a:off x="1033145" y="4657090"/>
                <a:ext cx="9834245" cy="1086485"/>
              </a:xfrm>
              <a:prstGeom prst="rect">
                <a:avLst/>
              </a:prstGeom>
              <a:noFill/>
            </p:spPr>
            <p:txBody>
              <a:bodyPr wrap="square" rtlCol="0">
                <a:noAutofit/>
              </a:bodyPr>
              <a:p>
                <a14:m>
                  <m:oMathPara xmlns:m="http://schemas.openxmlformats.org/officeDocument/2006/math">
                    <m:oMathParaPr>
                      <m:jc m:val="centerGroup"/>
                    </m:oMathParaPr>
                    <m:oMath xmlns:m="http://schemas.openxmlformats.org/officeDocument/2006/math">
                      <m:sSub>
                        <m:sSubPr>
                          <m:ctrlPr>
                            <a:rPr lang="en-US" altLang="zh-CN" i="1">
                              <a:solidFill>
                                <a:schemeClr val="bg1"/>
                              </a:solidFill>
                              <a:latin typeface="Cambria Math" panose="02040503050406030204" charset="0"/>
                              <a:cs typeface="Cambria Math" panose="02040503050406030204" charset="0"/>
                            </a:rPr>
                          </m:ctrlPr>
                        </m:sSubPr>
                        <m:e>
                          <m:r>
                            <a:rPr lang="en-US" altLang="zh-CN" i="1">
                              <a:solidFill>
                                <a:schemeClr val="bg1"/>
                              </a:solidFill>
                              <a:latin typeface="Cambria Math" panose="02040503050406030204" charset="0"/>
                              <a:cs typeface="Cambria Math" panose="02040503050406030204" charset="0"/>
                            </a:rPr>
                            <m:t>𝐿</m:t>
                          </m:r>
                        </m:e>
                        <m:sub>
                          <m:r>
                            <a:rPr lang="en-US" altLang="zh-CN" i="1">
                              <a:solidFill>
                                <a:schemeClr val="bg1"/>
                              </a:solidFill>
                              <a:latin typeface="Cambria Math" panose="02040503050406030204" charset="0"/>
                              <a:cs typeface="Cambria Math" panose="02040503050406030204" charset="0"/>
                            </a:rPr>
                            <m:t>𝑜</m:t>
                          </m:r>
                        </m:sub>
                      </m:sSub>
                      <m:r>
                        <a:rPr lang="en-US" altLang="zh-CN" i="1">
                          <a:solidFill>
                            <a:schemeClr val="bg1"/>
                          </a:solidFill>
                          <a:latin typeface="Cambria Math" panose="02040503050406030204" charset="0"/>
                          <a:cs typeface="Cambria Math" panose="02040503050406030204" charset="0"/>
                        </a:rPr>
                        <m:t>(</m:t>
                      </m:r>
                      <m:r>
                        <a:rPr lang="en-US" altLang="zh-CN" i="1">
                          <a:solidFill>
                            <a:schemeClr val="bg1"/>
                          </a:solidFill>
                          <a:latin typeface="Cambria Math" panose="02040503050406030204" charset="0"/>
                          <a:cs typeface="Cambria Math" panose="02040503050406030204" charset="0"/>
                        </a:rPr>
                        <m:t>𝑝</m:t>
                      </m:r>
                      <m:r>
                        <a:rPr lang="en-US" altLang="zh-CN" i="1">
                          <a:solidFill>
                            <a:schemeClr val="bg1"/>
                          </a:solidFill>
                          <a:latin typeface="Cambria Math" panose="02040503050406030204" charset="0"/>
                          <a:cs typeface="Cambria Math" panose="02040503050406030204" charset="0"/>
                        </a:rPr>
                        <m:t>,</m:t>
                      </m:r>
                      <m:sSub>
                        <m:sSubPr>
                          <m:ctrlPr>
                            <a:rPr lang="en-US" altLang="zh-CN" i="1">
                              <a:solidFill>
                                <a:schemeClr val="bg1"/>
                              </a:solidFill>
                              <a:latin typeface="Cambria Math" panose="02040503050406030204" charset="0"/>
                              <a:cs typeface="Cambria Math" panose="02040503050406030204" charset="0"/>
                            </a:rPr>
                          </m:ctrlPr>
                        </m:sSubPr>
                        <m:e>
                          <m:r>
                            <a:rPr lang="en-US" altLang="zh-CN" i="1">
                              <a:solidFill>
                                <a:schemeClr val="bg1"/>
                              </a:solidFill>
                              <a:latin typeface="Cambria Math" panose="02040503050406030204" charset="0"/>
                              <a:cs typeface="Cambria Math" panose="02040503050406030204" charset="0"/>
                            </a:rPr>
                            <m:t>𝑤</m:t>
                          </m:r>
                        </m:e>
                        <m:sub>
                          <m:r>
                            <a:rPr lang="en-US" altLang="zh-CN" i="1">
                              <a:solidFill>
                                <a:schemeClr val="bg1"/>
                              </a:solidFill>
                              <a:latin typeface="Cambria Math" panose="02040503050406030204" charset="0"/>
                              <a:cs typeface="Cambria Math" panose="02040503050406030204" charset="0"/>
                            </a:rPr>
                            <m:t>𝑜</m:t>
                          </m:r>
                        </m:sub>
                      </m:sSub>
                      <m:r>
                        <a:rPr lang="en-US" altLang="zh-CN" i="1">
                          <a:solidFill>
                            <a:schemeClr val="bg1"/>
                          </a:solidFill>
                          <a:latin typeface="Cambria Math" panose="02040503050406030204" charset="0"/>
                          <a:cs typeface="Cambria Math" panose="02040503050406030204" charset="0"/>
                        </a:rPr>
                        <m:t>)=</m:t>
                      </m:r>
                      <m:sSub>
                        <m:sSubPr>
                          <m:ctrlPr>
                            <a:rPr lang="en-US" altLang="zh-CN" i="1">
                              <a:solidFill>
                                <a:srgbClr val="00B0F0"/>
                              </a:solidFill>
                              <a:latin typeface="Cambria Math" panose="02040503050406030204" charset="0"/>
                              <a:cs typeface="Cambria Math" panose="02040503050406030204" charset="0"/>
                            </a:rPr>
                          </m:ctrlPr>
                        </m:sSubPr>
                        <m:e>
                          <m:r>
                            <a:rPr lang="en-US" altLang="zh-CN" i="1">
                              <a:solidFill>
                                <a:srgbClr val="00B0F0"/>
                              </a:solidFill>
                              <a:latin typeface="Cambria Math" panose="02040503050406030204" charset="0"/>
                              <a:cs typeface="Cambria Math" panose="02040503050406030204" charset="0"/>
                            </a:rPr>
                            <m:t>𝐿</m:t>
                          </m:r>
                        </m:e>
                        <m:sub>
                          <m:r>
                            <a:rPr lang="en-US" altLang="zh-CN" i="1">
                              <a:solidFill>
                                <a:srgbClr val="00B0F0"/>
                              </a:solidFill>
                              <a:latin typeface="Cambria Math" panose="02040503050406030204" charset="0"/>
                              <a:cs typeface="Cambria Math" panose="02040503050406030204" charset="0"/>
                            </a:rPr>
                            <m:t>𝑒</m:t>
                          </m:r>
                        </m:sub>
                      </m:sSub>
                      <m:r>
                        <a:rPr lang="en-US" altLang="zh-CN" i="1">
                          <a:solidFill>
                            <a:srgbClr val="00B0F0"/>
                          </a:solidFill>
                          <a:latin typeface="Cambria Math" panose="02040503050406030204" charset="0"/>
                          <a:cs typeface="Cambria Math" panose="02040503050406030204" charset="0"/>
                        </a:rPr>
                        <m:t>(</m:t>
                      </m:r>
                      <m:r>
                        <a:rPr lang="en-US" altLang="zh-CN" i="1">
                          <a:solidFill>
                            <a:srgbClr val="00B0F0"/>
                          </a:solidFill>
                          <a:latin typeface="Cambria Math" panose="02040503050406030204" charset="0"/>
                          <a:cs typeface="Cambria Math" panose="02040503050406030204" charset="0"/>
                        </a:rPr>
                        <m:t>𝑝</m:t>
                      </m:r>
                      <m:r>
                        <a:rPr lang="en-US" altLang="zh-CN" i="1">
                          <a:solidFill>
                            <a:srgbClr val="00B0F0"/>
                          </a:solidFill>
                          <a:latin typeface="Cambria Math" panose="02040503050406030204" charset="0"/>
                          <a:cs typeface="Cambria Math" panose="02040503050406030204" charset="0"/>
                        </a:rPr>
                        <m:t>,</m:t>
                      </m:r>
                      <m:sSub>
                        <m:sSubPr>
                          <m:ctrlPr>
                            <a:rPr lang="en-US" altLang="zh-CN" i="1">
                              <a:solidFill>
                                <a:srgbClr val="00B0F0"/>
                              </a:solidFill>
                              <a:latin typeface="Cambria Math" panose="02040503050406030204" charset="0"/>
                              <a:cs typeface="Cambria Math" panose="02040503050406030204" charset="0"/>
                            </a:rPr>
                          </m:ctrlPr>
                        </m:sSubPr>
                        <m:e>
                          <m:r>
                            <a:rPr lang="en-US" altLang="zh-CN" i="1">
                              <a:solidFill>
                                <a:srgbClr val="00B0F0"/>
                              </a:solidFill>
                              <a:latin typeface="Cambria Math" panose="02040503050406030204" charset="0"/>
                              <a:cs typeface="Cambria Math" panose="02040503050406030204" charset="0"/>
                            </a:rPr>
                            <m:t>𝑤</m:t>
                          </m:r>
                        </m:e>
                        <m:sub>
                          <m:r>
                            <a:rPr lang="en-US" altLang="zh-CN" i="1">
                              <a:solidFill>
                                <a:srgbClr val="00B0F0"/>
                              </a:solidFill>
                              <a:latin typeface="Cambria Math" panose="02040503050406030204" charset="0"/>
                              <a:cs typeface="Cambria Math" panose="02040503050406030204" charset="0"/>
                            </a:rPr>
                            <m:t>𝑜</m:t>
                          </m:r>
                        </m:sub>
                      </m:sSub>
                      <m:r>
                        <a:rPr lang="en-US" altLang="zh-CN" i="1">
                          <a:solidFill>
                            <a:srgbClr val="00B0F0"/>
                          </a:solidFill>
                          <a:latin typeface="Cambria Math" panose="02040503050406030204" charset="0"/>
                          <a:cs typeface="Cambria Math" panose="02040503050406030204" charset="0"/>
                        </a:rPr>
                        <m:t>)</m:t>
                      </m:r>
                      <m:r>
                        <a:rPr lang="en-US" altLang="zh-CN" i="1">
                          <a:solidFill>
                            <a:schemeClr val="bg1"/>
                          </a:solidFill>
                          <a:latin typeface="Cambria Math" panose="02040503050406030204" charset="0"/>
                          <a:cs typeface="Cambria Math" panose="02040503050406030204" charset="0"/>
                        </a:rPr>
                        <m:t>+</m:t>
                      </m:r>
                      <m:nary>
                        <m:naryPr>
                          <m:limLoc m:val="subSup"/>
                          <m:ctrlPr>
                            <a:rPr lang="en-US" altLang="zh-CN" i="1">
                              <a:solidFill>
                                <a:schemeClr val="bg1"/>
                              </a:solidFill>
                              <a:latin typeface="Cambria Math" panose="02040503050406030204" charset="0"/>
                              <a:cs typeface="Cambria Math" panose="02040503050406030204" charset="0"/>
                            </a:rPr>
                          </m:ctrlPr>
                        </m:naryPr>
                        <m:sub>
                          <m:sSup>
                            <m:sSupPr>
                              <m:ctrlPr>
                                <a:rPr lang="en-US" altLang="zh-CN" i="1">
                                  <a:solidFill>
                                    <a:schemeClr val="bg1"/>
                                  </a:solidFill>
                                  <a:latin typeface="Cambria Math" panose="02040503050406030204" charset="0"/>
                                  <a:cs typeface="Cambria Math" panose="02040503050406030204" charset="0"/>
                                </a:rPr>
                              </m:ctrlPr>
                            </m:sSupPr>
                            <m:e>
                              <m:r>
                                <a:rPr lang="en-US" altLang="zh-CN" i="1">
                                  <a:solidFill>
                                    <a:schemeClr val="bg1"/>
                                  </a:solidFill>
                                  <a:latin typeface="Cambria Math" panose="02040503050406030204" charset="0"/>
                                  <a:cs typeface="Cambria Math" panose="02040503050406030204" charset="0"/>
                                </a:rPr>
                                <m:t>𝛺</m:t>
                              </m:r>
                            </m:e>
                            <m:sup>
                              <m:r>
                                <a:rPr lang="en-US" altLang="zh-CN" i="1">
                                  <a:solidFill>
                                    <a:schemeClr val="bg1"/>
                                  </a:solidFill>
                                  <a:latin typeface="Cambria Math" panose="02040503050406030204" charset="0"/>
                                  <a:cs typeface="Cambria Math" panose="02040503050406030204" charset="0"/>
                                </a:rPr>
                                <m:t>+</m:t>
                              </m:r>
                            </m:sup>
                          </m:sSup>
                        </m:sub>
                        <m:sup/>
                        <m:e>
                          <m:sSub>
                            <m:sSubPr>
                              <m:ctrlPr>
                                <a:rPr lang="en-US" altLang="zh-CN" i="1">
                                  <a:solidFill>
                                    <a:srgbClr val="FF0000"/>
                                  </a:solidFill>
                                  <a:latin typeface="Cambria Math" panose="02040503050406030204" charset="0"/>
                                  <a:cs typeface="Cambria Math" panose="02040503050406030204" charset="0"/>
                                </a:rPr>
                              </m:ctrlPr>
                            </m:sSubPr>
                            <m:e>
                              <m:r>
                                <a:rPr lang="en-US" altLang="zh-CN" i="1">
                                  <a:solidFill>
                                    <a:srgbClr val="FF0000"/>
                                  </a:solidFill>
                                  <a:latin typeface="Cambria Math" panose="02040503050406030204" charset="0"/>
                                  <a:cs typeface="Cambria Math" panose="02040503050406030204" charset="0"/>
                                </a:rPr>
                                <m:t>𝑓</m:t>
                              </m:r>
                            </m:e>
                            <m:sub>
                              <m:r>
                                <a:rPr lang="en-US" altLang="zh-CN" i="1">
                                  <a:solidFill>
                                    <a:srgbClr val="FF0000"/>
                                  </a:solidFill>
                                  <a:latin typeface="Cambria Math" panose="02040503050406030204" charset="0"/>
                                  <a:cs typeface="Cambria Math" panose="02040503050406030204" charset="0"/>
                                </a:rPr>
                                <m:t>𝑟</m:t>
                              </m:r>
                            </m:sub>
                          </m:sSub>
                          <m:r>
                            <a:rPr lang="en-US" altLang="zh-CN" i="1">
                              <a:solidFill>
                                <a:srgbClr val="FF0000"/>
                              </a:solidFill>
                              <a:latin typeface="Cambria Math" panose="02040503050406030204" charset="0"/>
                              <a:cs typeface="Cambria Math" panose="02040503050406030204" charset="0"/>
                            </a:rPr>
                            <m:t>(</m:t>
                          </m:r>
                          <m:r>
                            <a:rPr lang="en-US" altLang="zh-CN" i="1">
                              <a:solidFill>
                                <a:srgbClr val="FF0000"/>
                              </a:solidFill>
                              <a:latin typeface="Cambria Math" panose="02040503050406030204" charset="0"/>
                              <a:cs typeface="Cambria Math" panose="02040503050406030204" charset="0"/>
                            </a:rPr>
                            <m:t>𝑝</m:t>
                          </m:r>
                          <m:r>
                            <a:rPr lang="en-US" altLang="zh-CN" i="1">
                              <a:solidFill>
                                <a:srgbClr val="FF0000"/>
                              </a:solidFill>
                              <a:latin typeface="Cambria Math" panose="02040503050406030204" charset="0"/>
                              <a:cs typeface="Cambria Math" panose="02040503050406030204" charset="0"/>
                            </a:rPr>
                            <m:t>,</m:t>
                          </m:r>
                          <m:sSub>
                            <m:sSubPr>
                              <m:ctrlPr>
                                <a:rPr lang="en-US" altLang="zh-CN" i="1">
                                  <a:solidFill>
                                    <a:srgbClr val="FF0000"/>
                                  </a:solidFill>
                                  <a:latin typeface="Cambria Math" panose="02040503050406030204" charset="0"/>
                                  <a:cs typeface="Cambria Math" panose="02040503050406030204" charset="0"/>
                                </a:rPr>
                              </m:ctrlPr>
                            </m:sSubPr>
                            <m:e>
                              <m:r>
                                <a:rPr lang="en-US" altLang="zh-CN" i="1">
                                  <a:solidFill>
                                    <a:srgbClr val="FF0000"/>
                                  </a:solidFill>
                                  <a:latin typeface="Cambria Math" panose="02040503050406030204" charset="0"/>
                                  <a:cs typeface="Cambria Math" panose="02040503050406030204" charset="0"/>
                                </a:rPr>
                                <m:t>𝑤</m:t>
                              </m:r>
                            </m:e>
                            <m:sub>
                              <m:r>
                                <a:rPr lang="en-US" altLang="zh-CN" i="1">
                                  <a:solidFill>
                                    <a:srgbClr val="FF0000"/>
                                  </a:solidFill>
                                  <a:latin typeface="Cambria Math" panose="02040503050406030204" charset="0"/>
                                  <a:cs typeface="Cambria Math" panose="02040503050406030204" charset="0"/>
                                </a:rPr>
                                <m:t>𝑖</m:t>
                              </m:r>
                            </m:sub>
                          </m:sSub>
                          <m:r>
                            <a:rPr lang="en-US" altLang="zh-CN" i="1">
                              <a:solidFill>
                                <a:srgbClr val="FF0000"/>
                              </a:solidFill>
                              <a:latin typeface="Cambria Math" panose="02040503050406030204" charset="0"/>
                              <a:cs typeface="Cambria Math" panose="02040503050406030204" charset="0"/>
                            </a:rPr>
                            <m:t>,</m:t>
                          </m:r>
                          <m:sSub>
                            <m:sSubPr>
                              <m:ctrlPr>
                                <a:rPr lang="en-US" altLang="zh-CN" i="1">
                                  <a:solidFill>
                                    <a:srgbClr val="FF0000"/>
                                  </a:solidFill>
                                  <a:latin typeface="Cambria Math" panose="02040503050406030204" charset="0"/>
                                  <a:cs typeface="Cambria Math" panose="02040503050406030204" charset="0"/>
                                </a:rPr>
                              </m:ctrlPr>
                            </m:sSubPr>
                            <m:e>
                              <m:r>
                                <a:rPr lang="en-US" altLang="zh-CN" i="1">
                                  <a:solidFill>
                                    <a:srgbClr val="FF0000"/>
                                  </a:solidFill>
                                  <a:latin typeface="Cambria Math" panose="02040503050406030204" charset="0"/>
                                  <a:cs typeface="Cambria Math" panose="02040503050406030204" charset="0"/>
                                </a:rPr>
                                <m:t>𝑤</m:t>
                              </m:r>
                            </m:e>
                            <m:sub>
                              <m:r>
                                <a:rPr lang="en-US" altLang="zh-CN" i="1">
                                  <a:solidFill>
                                    <a:srgbClr val="FF0000"/>
                                  </a:solidFill>
                                  <a:latin typeface="Cambria Math" panose="02040503050406030204" charset="0"/>
                                  <a:cs typeface="Cambria Math" panose="02040503050406030204" charset="0"/>
                                </a:rPr>
                                <m:t>𝑜</m:t>
                              </m:r>
                            </m:sub>
                          </m:sSub>
                          <m:r>
                            <a:rPr lang="en-US" altLang="zh-CN" i="1">
                              <a:solidFill>
                                <a:srgbClr val="FF0000"/>
                              </a:solidFill>
                              <a:latin typeface="Cambria Math" panose="02040503050406030204" charset="0"/>
                              <a:cs typeface="Cambria Math" panose="02040503050406030204" charset="0"/>
                            </a:rPr>
                            <m:t>)</m:t>
                          </m:r>
                          <m:sSub>
                            <m:sSubPr>
                              <m:ctrlPr>
                                <a:rPr lang="en-US" altLang="zh-CN" i="1">
                                  <a:solidFill>
                                    <a:srgbClr val="FFFF00"/>
                                  </a:solidFill>
                                  <a:latin typeface="Cambria Math" panose="02040503050406030204" charset="0"/>
                                  <a:cs typeface="Cambria Math" panose="02040503050406030204" charset="0"/>
                                </a:rPr>
                              </m:ctrlPr>
                            </m:sSubPr>
                            <m:e>
                              <m:r>
                                <a:rPr lang="en-US" altLang="zh-CN" i="1">
                                  <a:solidFill>
                                    <a:srgbClr val="FFFF00"/>
                                  </a:solidFill>
                                  <a:latin typeface="Cambria Math" panose="02040503050406030204" charset="0"/>
                                  <a:cs typeface="Cambria Math" panose="02040503050406030204" charset="0"/>
                                </a:rPr>
                                <m:t>𝐿</m:t>
                              </m:r>
                            </m:e>
                            <m:sub>
                              <m:r>
                                <a:rPr lang="en-US" altLang="zh-CN" i="1">
                                  <a:solidFill>
                                    <a:srgbClr val="FFFF00"/>
                                  </a:solidFill>
                                  <a:latin typeface="Cambria Math" panose="02040503050406030204" charset="0"/>
                                  <a:cs typeface="Cambria Math" panose="02040503050406030204" charset="0"/>
                                </a:rPr>
                                <m:t>𝑖</m:t>
                              </m:r>
                            </m:sub>
                          </m:sSub>
                          <m:r>
                            <a:rPr lang="en-US" altLang="zh-CN" i="1">
                              <a:solidFill>
                                <a:srgbClr val="FFFF00"/>
                              </a:solidFill>
                              <a:latin typeface="Cambria Math" panose="02040503050406030204" charset="0"/>
                              <a:cs typeface="Cambria Math" panose="02040503050406030204" charset="0"/>
                            </a:rPr>
                            <m:t>(</m:t>
                          </m:r>
                          <m:r>
                            <a:rPr lang="en-US" altLang="zh-CN" i="1">
                              <a:solidFill>
                                <a:srgbClr val="FFFF00"/>
                              </a:solidFill>
                              <a:latin typeface="Cambria Math" panose="02040503050406030204" charset="0"/>
                              <a:cs typeface="Cambria Math" panose="02040503050406030204" charset="0"/>
                            </a:rPr>
                            <m:t>𝑝</m:t>
                          </m:r>
                          <m:r>
                            <a:rPr lang="en-US" altLang="zh-CN" i="1">
                              <a:solidFill>
                                <a:srgbClr val="FFFF00"/>
                              </a:solidFill>
                              <a:latin typeface="Cambria Math" panose="02040503050406030204" charset="0"/>
                              <a:cs typeface="Cambria Math" panose="02040503050406030204" charset="0"/>
                            </a:rPr>
                            <m:t>,</m:t>
                          </m:r>
                          <m:sSub>
                            <m:sSubPr>
                              <m:ctrlPr>
                                <a:rPr lang="en-US" altLang="zh-CN" i="1">
                                  <a:solidFill>
                                    <a:srgbClr val="FFFF00"/>
                                  </a:solidFill>
                                  <a:latin typeface="Cambria Math" panose="02040503050406030204" charset="0"/>
                                  <a:cs typeface="Cambria Math" panose="02040503050406030204" charset="0"/>
                                </a:rPr>
                              </m:ctrlPr>
                            </m:sSubPr>
                            <m:e>
                              <m:r>
                                <a:rPr lang="en-US" altLang="zh-CN" i="1">
                                  <a:solidFill>
                                    <a:srgbClr val="FFFF00"/>
                                  </a:solidFill>
                                  <a:latin typeface="Cambria Math" panose="02040503050406030204" charset="0"/>
                                  <a:cs typeface="Cambria Math" panose="02040503050406030204" charset="0"/>
                                </a:rPr>
                                <m:t>𝑤</m:t>
                              </m:r>
                            </m:e>
                            <m:sub>
                              <m:r>
                                <a:rPr lang="en-US" altLang="zh-CN" i="1">
                                  <a:solidFill>
                                    <a:srgbClr val="FFFF00"/>
                                  </a:solidFill>
                                  <a:latin typeface="Cambria Math" panose="02040503050406030204" charset="0"/>
                                  <a:cs typeface="Cambria Math" panose="02040503050406030204" charset="0"/>
                                </a:rPr>
                                <m:t>𝑖</m:t>
                              </m:r>
                            </m:sub>
                          </m:sSub>
                          <m:r>
                            <a:rPr lang="en-US" altLang="zh-CN" i="1">
                              <a:solidFill>
                                <a:srgbClr val="FFFF00"/>
                              </a:solidFill>
                              <a:latin typeface="Cambria Math" panose="02040503050406030204" charset="0"/>
                              <a:cs typeface="Cambria Math" panose="02040503050406030204" charset="0"/>
                            </a:rPr>
                            <m:t>)</m:t>
                          </m:r>
                          <m:r>
                            <a:rPr lang="en-US" altLang="zh-CN" i="1">
                              <a:solidFill>
                                <a:srgbClr val="FFFF00"/>
                              </a:solidFill>
                              <a:latin typeface="Cambria Math" panose="02040503050406030204" charset="0"/>
                              <a:cs typeface="Cambria Math" panose="02040503050406030204" charset="0"/>
                            </a:rPr>
                            <m:t>𝑐𝑜𝑠</m:t>
                          </m:r>
                          <m:sSub>
                            <m:sSubPr>
                              <m:ctrlPr>
                                <a:rPr lang="en-US" altLang="zh-CN" i="1">
                                  <a:solidFill>
                                    <a:srgbClr val="FFFF00"/>
                                  </a:solidFill>
                                  <a:latin typeface="Cambria Math" panose="02040503050406030204" charset="0"/>
                                  <a:cs typeface="Cambria Math" panose="02040503050406030204" charset="0"/>
                                </a:rPr>
                              </m:ctrlPr>
                            </m:sSubPr>
                            <m:e>
                              <m:r>
                                <a:rPr lang="en-US" altLang="zh-CN" i="1">
                                  <a:solidFill>
                                    <a:srgbClr val="FFFF00"/>
                                  </a:solidFill>
                                  <a:latin typeface="Cambria Math" panose="02040503050406030204" charset="0"/>
                                  <a:cs typeface="Cambria Math" panose="02040503050406030204" charset="0"/>
                                </a:rPr>
                                <m:t>𝜃</m:t>
                              </m:r>
                            </m:e>
                            <m:sub>
                              <m:r>
                                <a:rPr lang="en-US" altLang="zh-CN" i="1">
                                  <a:solidFill>
                                    <a:srgbClr val="FFFF00"/>
                                  </a:solidFill>
                                  <a:latin typeface="Cambria Math" panose="02040503050406030204" charset="0"/>
                                  <a:cs typeface="Cambria Math" panose="02040503050406030204" charset="0"/>
                                </a:rPr>
                                <m:t>𝑖</m:t>
                              </m:r>
                            </m:sub>
                          </m:sSub>
                          <m:r>
                            <a:rPr lang="en-US" altLang="zh-CN" i="1">
                              <a:solidFill>
                                <a:srgbClr val="00B050"/>
                              </a:solidFill>
                              <a:latin typeface="Cambria Math" panose="02040503050406030204" charset="0"/>
                              <a:cs typeface="Cambria Math" panose="02040503050406030204" charset="0"/>
                            </a:rPr>
                            <m:t>𝑉</m:t>
                          </m:r>
                          <m:r>
                            <a:rPr lang="en-US" altLang="zh-CN" i="1">
                              <a:solidFill>
                                <a:srgbClr val="00B050"/>
                              </a:solidFill>
                              <a:latin typeface="Cambria Math" panose="02040503050406030204" charset="0"/>
                              <a:cs typeface="Cambria Math" panose="02040503050406030204" charset="0"/>
                            </a:rPr>
                            <m:t>(</m:t>
                          </m:r>
                          <m:r>
                            <a:rPr lang="en-US" altLang="zh-CN" i="1">
                              <a:solidFill>
                                <a:srgbClr val="00B050"/>
                              </a:solidFill>
                              <a:latin typeface="Cambria Math" panose="02040503050406030204" charset="0"/>
                              <a:cs typeface="Cambria Math" panose="02040503050406030204" charset="0"/>
                            </a:rPr>
                            <m:t>𝑝</m:t>
                          </m:r>
                          <m:r>
                            <a:rPr lang="en-US" altLang="zh-CN" i="1">
                              <a:solidFill>
                                <a:srgbClr val="00B050"/>
                              </a:solidFill>
                              <a:latin typeface="Cambria Math" panose="02040503050406030204" charset="0"/>
                              <a:cs typeface="Cambria Math" panose="02040503050406030204" charset="0"/>
                            </a:rPr>
                            <m:t>,</m:t>
                          </m:r>
                          <m:sSub>
                            <m:sSubPr>
                              <m:ctrlPr>
                                <a:rPr lang="en-US" altLang="zh-CN" i="1">
                                  <a:solidFill>
                                    <a:srgbClr val="00B050"/>
                                  </a:solidFill>
                                  <a:latin typeface="Cambria Math" panose="02040503050406030204" charset="0"/>
                                  <a:cs typeface="Cambria Math" panose="02040503050406030204" charset="0"/>
                                </a:rPr>
                              </m:ctrlPr>
                            </m:sSubPr>
                            <m:e>
                              <m:r>
                                <a:rPr lang="en-US" altLang="zh-CN" i="1">
                                  <a:solidFill>
                                    <a:srgbClr val="00B050"/>
                                  </a:solidFill>
                                  <a:latin typeface="Cambria Math" panose="02040503050406030204" charset="0"/>
                                  <a:cs typeface="Cambria Math" panose="02040503050406030204" charset="0"/>
                                </a:rPr>
                                <m:t>𝑤</m:t>
                              </m:r>
                            </m:e>
                            <m:sub>
                              <m:r>
                                <a:rPr lang="en-US" altLang="zh-CN" i="1">
                                  <a:solidFill>
                                    <a:srgbClr val="00B050"/>
                                  </a:solidFill>
                                  <a:latin typeface="Cambria Math" panose="02040503050406030204" charset="0"/>
                                  <a:cs typeface="Cambria Math" panose="02040503050406030204" charset="0"/>
                                </a:rPr>
                                <m:t>𝑖</m:t>
                              </m:r>
                            </m:sub>
                          </m:sSub>
                          <m:r>
                            <a:rPr lang="en-US" altLang="zh-CN" i="1">
                              <a:solidFill>
                                <a:srgbClr val="00B050"/>
                              </a:solidFill>
                              <a:latin typeface="Cambria Math" panose="02040503050406030204" charset="0"/>
                              <a:cs typeface="Cambria Math" panose="02040503050406030204" charset="0"/>
                            </a:rPr>
                            <m:t>)</m:t>
                          </m:r>
                          <m:r>
                            <a:rPr lang="en-US" altLang="zh-CN" i="1">
                              <a:solidFill>
                                <a:schemeClr val="bg1"/>
                              </a:solidFill>
                              <a:latin typeface="Cambria Math" panose="02040503050406030204" charset="0"/>
                              <a:cs typeface="Cambria Math" panose="02040503050406030204" charset="0"/>
                            </a:rPr>
                            <m:t>𝑑</m:t>
                          </m:r>
                          <m:sSub>
                            <m:sSubPr>
                              <m:ctrlPr>
                                <a:rPr lang="en-US" altLang="zh-CN" i="1">
                                  <a:solidFill>
                                    <a:schemeClr val="bg1"/>
                                  </a:solidFill>
                                  <a:latin typeface="Cambria Math" panose="02040503050406030204" charset="0"/>
                                  <a:cs typeface="Cambria Math" panose="02040503050406030204" charset="0"/>
                                </a:rPr>
                              </m:ctrlPr>
                            </m:sSubPr>
                            <m:e>
                              <m:r>
                                <a:rPr lang="en-US" altLang="zh-CN" i="1">
                                  <a:solidFill>
                                    <a:schemeClr val="bg1"/>
                                  </a:solidFill>
                                  <a:latin typeface="Cambria Math" panose="02040503050406030204" charset="0"/>
                                  <a:cs typeface="Cambria Math" panose="02040503050406030204" charset="0"/>
                                </a:rPr>
                                <m:t>𝜔</m:t>
                              </m:r>
                            </m:e>
                            <m:sub>
                              <m:r>
                                <a:rPr lang="en-US" altLang="zh-CN" i="1">
                                  <a:solidFill>
                                    <a:schemeClr val="bg1"/>
                                  </a:solidFill>
                                  <a:latin typeface="Cambria Math" panose="02040503050406030204" charset="0"/>
                                  <a:cs typeface="Cambria Math" panose="02040503050406030204" charset="0"/>
                                </a:rPr>
                                <m:t>𝑖</m:t>
                              </m:r>
                            </m:sub>
                          </m:sSub>
                        </m:e>
                      </m:nary>
                    </m:oMath>
                  </m:oMathPara>
                </a14:m>
                <a:endParaRPr lang="zh-CN" altLang="en-US">
                  <a:solidFill>
                    <a:schemeClr val="bg1"/>
                  </a:solidFill>
                </a:endParaRPr>
              </a:p>
            </p:txBody>
          </p:sp>
        </mc:Choice>
        <mc:Fallback>
          <p:sp>
            <p:nvSpPr>
              <p:cNvPr id="5" name="文本框 4"/>
              <p:cNvSpPr txBox="1">
                <a:spLocks noRot="1" noChangeAspect="1" noMove="1" noResize="1" noEditPoints="1" noAdjustHandles="1" noChangeArrowheads="1" noChangeShapeType="1" noTextEdit="1"/>
              </p:cNvSpPr>
              <p:nvPr>
                <p:custDataLst>
                  <p:tags r:id="rId4"/>
                </p:custDataLst>
              </p:nvPr>
            </p:nvSpPr>
            <p:spPr>
              <a:xfrm>
                <a:off x="1033145" y="4657090"/>
                <a:ext cx="9834245" cy="1086485"/>
              </a:xfrm>
              <a:prstGeom prst="rect">
                <a:avLst/>
              </a:prstGeom>
              <a:blipFill rotWithShape="1">
                <a:blip r:embed="rId5"/>
                <a:stretch>
                  <a:fillRect/>
                </a:stretch>
              </a:blipFill>
            </p:spPr>
            <p:txBody>
              <a:bodyPr/>
              <a:lstStyle/>
              <a:p>
                <a:r>
                  <a:rPr lang="zh-CN" altLang="en-US">
                    <a:noFill/>
                  </a:rPr>
                  <a:t> </a:t>
                </a:r>
              </a:p>
            </p:txBody>
          </p:sp>
        </mc:Fallback>
      </mc:AlternateContent>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accent3">
            <a:lumMod val="50000"/>
          </a:schemeClr>
        </a:solidFill>
        <a:effectLst/>
      </p:bgPr>
    </p:bg>
    <p:spTree>
      <p:nvGrpSpPr>
        <p:cNvPr id="1" name=""/>
        <p:cNvGrpSpPr/>
        <p:nvPr/>
      </p:nvGrpSpPr>
      <p:grpSpPr/>
      <p:sp>
        <p:nvSpPr>
          <p:cNvPr id="2" name="标题 1"/>
          <p:cNvSpPr>
            <a:spLocks noGrp="1"/>
          </p:cNvSpPr>
          <p:nvPr>
            <p:ph type="ctrTitle"/>
          </p:nvPr>
        </p:nvSpPr>
        <p:spPr>
          <a:xfrm>
            <a:off x="705485" y="240030"/>
            <a:ext cx="8183880" cy="1061085"/>
          </a:xfrm>
        </p:spPr>
        <p:txBody>
          <a:bodyPr>
            <a:normAutofit/>
          </a:bodyPr>
          <a:p>
            <a:pPr algn="l"/>
            <a:r>
              <a:rPr lang="en-US" altLang="zh-CN">
                <a:solidFill>
                  <a:schemeClr val="bg1"/>
                </a:solidFill>
                <a:sym typeface="+mn-ea"/>
              </a:rPr>
              <a:t>Get blocker’s depth</a:t>
            </a:r>
            <a:endParaRPr lang="en-US" altLang="zh-CN">
              <a:solidFill>
                <a:schemeClr val="bg1"/>
              </a:solidFill>
            </a:endParaRPr>
          </a:p>
        </p:txBody>
      </p:sp>
      <p:sp>
        <p:nvSpPr>
          <p:cNvPr id="6" name="文本框 5"/>
          <p:cNvSpPr txBox="1"/>
          <p:nvPr/>
        </p:nvSpPr>
        <p:spPr>
          <a:xfrm>
            <a:off x="668655" y="1301750"/>
            <a:ext cx="9973945" cy="5447665"/>
          </a:xfrm>
          <a:prstGeom prst="rect">
            <a:avLst/>
          </a:prstGeom>
          <a:noFill/>
        </p:spPr>
        <p:txBody>
          <a:bodyPr wrap="square" rtlCol="0">
            <a:noAutofit/>
          </a:bodyPr>
          <a:p>
            <a:pPr marL="285750" indent="0" fontAlgn="auto">
              <a:lnSpc>
                <a:spcPct val="100000"/>
              </a:lnSpc>
              <a:buNone/>
            </a:pPr>
            <a:r>
              <a:rPr lang="zh-CN" altLang="en-US">
                <a:solidFill>
                  <a:schemeClr val="bg1"/>
                </a:solidFill>
              </a:rPr>
              <a:t>//phongFragment.glsl</a:t>
            </a:r>
            <a:endParaRPr lang="zh-CN" altLang="en-US">
              <a:solidFill>
                <a:schemeClr val="bg1"/>
              </a:solidFill>
            </a:endParaRPr>
          </a:p>
          <a:p>
            <a:pPr marL="285750" indent="0" fontAlgn="auto">
              <a:lnSpc>
                <a:spcPct val="100000"/>
              </a:lnSpc>
              <a:buNone/>
            </a:pPr>
            <a:r>
              <a:rPr lang="zh-CN" altLang="en-US">
                <a:solidFill>
                  <a:schemeClr val="bg1"/>
                </a:solidFill>
              </a:rPr>
              <a:t>float findBlocker(sampler2D shadowMap, vec2 uv, float zReceiver) {</a:t>
            </a:r>
            <a:endParaRPr lang="zh-CN" altLang="en-US">
              <a:solidFill>
                <a:schemeClr val="bg1"/>
              </a:solidFill>
            </a:endParaRPr>
          </a:p>
          <a:p>
            <a:pPr marL="285750" indent="0" fontAlgn="auto">
              <a:lnSpc>
                <a:spcPct val="100000"/>
              </a:lnSpc>
              <a:buNone/>
            </a:pPr>
            <a:r>
              <a:rPr lang="zh-CN" altLang="en-US">
                <a:solidFill>
                  <a:schemeClr val="bg1"/>
                </a:solidFill>
              </a:rPr>
              <a:t>  int blockerNum = 0;</a:t>
            </a:r>
            <a:endParaRPr lang="zh-CN" altLang="en-US">
              <a:solidFill>
                <a:schemeClr val="bg1"/>
              </a:solidFill>
            </a:endParaRPr>
          </a:p>
          <a:p>
            <a:pPr marL="285750" indent="0" fontAlgn="auto">
              <a:lnSpc>
                <a:spcPct val="100000"/>
              </a:lnSpc>
              <a:buNone/>
            </a:pPr>
            <a:r>
              <a:rPr lang="zh-CN" altLang="en-US">
                <a:solidFill>
                  <a:schemeClr val="bg1"/>
                </a:solidFill>
              </a:rPr>
              <a:t>  float blockDepth = 0.;</a:t>
            </a:r>
            <a:endParaRPr lang="zh-CN" altLang="en-US">
              <a:solidFill>
                <a:schemeClr val="bg1"/>
              </a:solidFill>
            </a:endParaRPr>
          </a:p>
          <a:p>
            <a:pPr marL="285750" indent="0" fontAlgn="auto">
              <a:lnSpc>
                <a:spcPct val="100000"/>
              </a:lnSpc>
              <a:buNone/>
            </a:pPr>
            <a:r>
              <a:rPr lang="zh-CN" altLang="en-US">
                <a:solidFill>
                  <a:schemeClr val="bg1"/>
                </a:solidFill>
              </a:rPr>
              <a:t>  float posZFromLight = vPositionFromLight.z;</a:t>
            </a:r>
            <a:endParaRPr lang="zh-CN" altLang="en-US">
              <a:solidFill>
                <a:schemeClr val="bg1"/>
              </a:solidFill>
            </a:endParaRPr>
          </a:p>
          <a:p>
            <a:pPr marL="285750" indent="0" fontAlgn="auto">
              <a:lnSpc>
                <a:spcPct val="100000"/>
              </a:lnSpc>
              <a:buNone/>
            </a:pPr>
            <a:r>
              <a:rPr lang="zh-CN" altLang="en-US">
                <a:solidFill>
                  <a:schemeClr val="bg1"/>
                </a:solidFill>
              </a:rPr>
              <a:t>  float </a:t>
            </a:r>
            <a:r>
              <a:rPr lang="zh-CN" altLang="en-US">
                <a:solidFill>
                  <a:srgbClr val="FF0000"/>
                </a:solidFill>
              </a:rPr>
              <a:t>searchRadius</a:t>
            </a:r>
            <a:r>
              <a:rPr lang="zh-CN" altLang="en-US">
                <a:solidFill>
                  <a:schemeClr val="bg1"/>
                </a:solidFill>
              </a:rPr>
              <a:t> = LIGHT_SIZE_UV * (posZFromLight - NEAR_PLANE) / posZFromLight;</a:t>
            </a:r>
            <a:endParaRPr lang="zh-CN" altLang="en-US">
              <a:solidFill>
                <a:schemeClr val="bg1"/>
              </a:solidFill>
            </a:endParaRPr>
          </a:p>
          <a:p>
            <a:pPr marL="285750" indent="0" fontAlgn="auto">
              <a:lnSpc>
                <a:spcPct val="100000"/>
              </a:lnSpc>
              <a:buNone/>
            </a:pPr>
            <a:r>
              <a:rPr lang="zh-CN" altLang="en-US">
                <a:solidFill>
                  <a:schemeClr val="bg1"/>
                </a:solidFill>
              </a:rPr>
              <a:t>  poissonDiskSamples(uv);</a:t>
            </a:r>
            <a:endParaRPr lang="zh-CN" altLang="en-US">
              <a:solidFill>
                <a:schemeClr val="bg1"/>
              </a:solidFill>
            </a:endParaRPr>
          </a:p>
          <a:p>
            <a:pPr marL="285750" indent="0" fontAlgn="auto">
              <a:lnSpc>
                <a:spcPct val="100000"/>
              </a:lnSpc>
              <a:buNone/>
            </a:pPr>
            <a:r>
              <a:rPr lang="zh-CN" altLang="en-US">
                <a:solidFill>
                  <a:schemeClr val="bg1"/>
                </a:solidFill>
              </a:rPr>
              <a:t>  for(int i = 0; i &lt; NUM_SAMPLES; i++){</a:t>
            </a:r>
            <a:endParaRPr lang="zh-CN" altLang="en-US">
              <a:solidFill>
                <a:schemeClr val="bg1"/>
              </a:solidFill>
            </a:endParaRPr>
          </a:p>
          <a:p>
            <a:pPr marL="285750" indent="0" fontAlgn="auto">
              <a:lnSpc>
                <a:spcPct val="100000"/>
              </a:lnSpc>
              <a:buNone/>
            </a:pPr>
            <a:r>
              <a:rPr lang="zh-CN" altLang="en-US">
                <a:solidFill>
                  <a:schemeClr val="bg1"/>
                </a:solidFill>
              </a:rPr>
              <a:t>    float shadowDepth = unpack(texture2D(shadowMap, uv + poissonDisk[i] * searchRadius));</a:t>
            </a:r>
            <a:endParaRPr lang="zh-CN" altLang="en-US">
              <a:solidFill>
                <a:schemeClr val="bg1"/>
              </a:solidFill>
            </a:endParaRPr>
          </a:p>
          <a:p>
            <a:pPr marL="285750" indent="0" fontAlgn="auto">
              <a:lnSpc>
                <a:spcPct val="100000"/>
              </a:lnSpc>
              <a:buNone/>
            </a:pPr>
            <a:r>
              <a:rPr lang="zh-CN" altLang="en-US">
                <a:solidFill>
                  <a:schemeClr val="bg1"/>
                </a:solidFill>
              </a:rPr>
              <a:t>    if(zReceiver &gt; shadowDepth){</a:t>
            </a:r>
            <a:endParaRPr lang="zh-CN" altLang="en-US">
              <a:solidFill>
                <a:schemeClr val="bg1"/>
              </a:solidFill>
            </a:endParaRPr>
          </a:p>
          <a:p>
            <a:pPr marL="285750" indent="0" fontAlgn="auto">
              <a:lnSpc>
                <a:spcPct val="100000"/>
              </a:lnSpc>
              <a:buNone/>
            </a:pPr>
            <a:r>
              <a:rPr lang="zh-CN" altLang="en-US">
                <a:solidFill>
                  <a:schemeClr val="bg1"/>
                </a:solidFill>
              </a:rPr>
              <a:t>      blockerNum++;</a:t>
            </a:r>
            <a:endParaRPr lang="zh-CN" altLang="en-US">
              <a:solidFill>
                <a:schemeClr val="bg1"/>
              </a:solidFill>
            </a:endParaRPr>
          </a:p>
          <a:p>
            <a:pPr marL="285750" indent="0" fontAlgn="auto">
              <a:lnSpc>
                <a:spcPct val="100000"/>
              </a:lnSpc>
              <a:buNone/>
            </a:pPr>
            <a:r>
              <a:rPr lang="zh-CN" altLang="en-US">
                <a:solidFill>
                  <a:schemeClr val="bg1"/>
                </a:solidFill>
              </a:rPr>
              <a:t>      blockDepth += shadowDepth;</a:t>
            </a:r>
            <a:endParaRPr lang="zh-CN" altLang="en-US">
              <a:solidFill>
                <a:schemeClr val="bg1"/>
              </a:solidFill>
            </a:endParaRPr>
          </a:p>
          <a:p>
            <a:pPr marL="285750" indent="0" fontAlgn="auto">
              <a:lnSpc>
                <a:spcPct val="100000"/>
              </a:lnSpc>
              <a:buNone/>
            </a:pPr>
            <a:r>
              <a:rPr lang="zh-CN" altLang="en-US">
                <a:solidFill>
                  <a:schemeClr val="bg1"/>
                </a:solidFill>
              </a:rPr>
              <a:t>    }</a:t>
            </a:r>
            <a:endParaRPr lang="zh-CN" altLang="en-US">
              <a:solidFill>
                <a:schemeClr val="bg1"/>
              </a:solidFill>
            </a:endParaRPr>
          </a:p>
          <a:p>
            <a:pPr marL="285750" indent="0" fontAlgn="auto">
              <a:lnSpc>
                <a:spcPct val="100000"/>
              </a:lnSpc>
              <a:buNone/>
            </a:pPr>
            <a:r>
              <a:rPr lang="zh-CN" altLang="en-US">
                <a:solidFill>
                  <a:schemeClr val="bg1"/>
                </a:solidFill>
              </a:rPr>
              <a:t>  }</a:t>
            </a:r>
            <a:endParaRPr lang="zh-CN" altLang="en-US">
              <a:solidFill>
                <a:schemeClr val="bg1"/>
              </a:solidFill>
            </a:endParaRPr>
          </a:p>
          <a:p>
            <a:pPr marL="285750" indent="0" fontAlgn="auto">
              <a:lnSpc>
                <a:spcPct val="100000"/>
              </a:lnSpc>
              <a:buNone/>
            </a:pPr>
            <a:endParaRPr lang="zh-CN" altLang="en-US">
              <a:solidFill>
                <a:schemeClr val="bg1"/>
              </a:solidFill>
            </a:endParaRPr>
          </a:p>
          <a:p>
            <a:pPr marL="285750" indent="0" fontAlgn="auto">
              <a:lnSpc>
                <a:spcPct val="100000"/>
              </a:lnSpc>
              <a:buNone/>
            </a:pPr>
            <a:r>
              <a:rPr lang="zh-CN" altLang="en-US">
                <a:solidFill>
                  <a:schemeClr val="bg1"/>
                </a:solidFill>
              </a:rPr>
              <a:t>  if(blockerNum == 0)</a:t>
            </a:r>
            <a:endParaRPr lang="zh-CN" altLang="en-US">
              <a:solidFill>
                <a:schemeClr val="bg1"/>
              </a:solidFill>
            </a:endParaRPr>
          </a:p>
          <a:p>
            <a:pPr marL="285750" indent="0" fontAlgn="auto">
              <a:lnSpc>
                <a:spcPct val="100000"/>
              </a:lnSpc>
              <a:buNone/>
            </a:pPr>
            <a:r>
              <a:rPr lang="zh-CN" altLang="en-US">
                <a:solidFill>
                  <a:schemeClr val="bg1"/>
                </a:solidFill>
              </a:rPr>
              <a:t>    return -1.;</a:t>
            </a:r>
            <a:endParaRPr lang="zh-CN" altLang="en-US">
              <a:solidFill>
                <a:schemeClr val="bg1"/>
              </a:solidFill>
            </a:endParaRPr>
          </a:p>
          <a:p>
            <a:pPr marL="285750" indent="0" fontAlgn="auto">
              <a:lnSpc>
                <a:spcPct val="100000"/>
              </a:lnSpc>
              <a:buNone/>
            </a:pPr>
            <a:r>
              <a:rPr lang="zh-CN" altLang="en-US">
                <a:solidFill>
                  <a:schemeClr val="bg1"/>
                </a:solidFill>
              </a:rPr>
              <a:t>  else</a:t>
            </a:r>
            <a:endParaRPr lang="zh-CN" altLang="en-US">
              <a:solidFill>
                <a:schemeClr val="bg1"/>
              </a:solidFill>
            </a:endParaRPr>
          </a:p>
          <a:p>
            <a:pPr marL="285750" indent="0" fontAlgn="auto">
              <a:lnSpc>
                <a:spcPct val="100000"/>
              </a:lnSpc>
              <a:buNone/>
            </a:pPr>
            <a:r>
              <a:rPr lang="zh-CN" altLang="en-US">
                <a:solidFill>
                  <a:schemeClr val="bg1"/>
                </a:solidFill>
              </a:rPr>
              <a:t>    return blockDepth / float(blockerNum);</a:t>
            </a:r>
            <a:endParaRPr lang="zh-CN" altLang="en-US">
              <a:solidFill>
                <a:schemeClr val="bg1"/>
              </a:solidFill>
            </a:endParaRPr>
          </a:p>
          <a:p>
            <a:pPr marL="285750" indent="0" fontAlgn="auto">
              <a:lnSpc>
                <a:spcPct val="100000"/>
              </a:lnSpc>
              <a:buNone/>
            </a:pPr>
            <a:r>
              <a:rPr lang="zh-CN" altLang="en-US">
                <a:solidFill>
                  <a:schemeClr val="bg1"/>
                </a:solidFill>
              </a:rPr>
              <a:t>}</a:t>
            </a:r>
            <a:endParaRPr lang="zh-CN" altLang="en-US">
              <a:solidFill>
                <a:schemeClr val="bg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accent3">
            <a:lumMod val="50000"/>
          </a:schemeClr>
        </a:solidFill>
        <a:effectLst/>
      </p:bgPr>
    </p:bg>
    <p:spTree>
      <p:nvGrpSpPr>
        <p:cNvPr id="1" name=""/>
        <p:cNvGrpSpPr/>
        <p:nvPr/>
      </p:nvGrpSpPr>
      <p:grpSpPr/>
      <p:sp>
        <p:nvSpPr>
          <p:cNvPr id="2" name="标题 1"/>
          <p:cNvSpPr>
            <a:spLocks noGrp="1"/>
          </p:cNvSpPr>
          <p:nvPr>
            <p:ph type="ctrTitle"/>
          </p:nvPr>
        </p:nvSpPr>
        <p:spPr>
          <a:xfrm>
            <a:off x="705485" y="240030"/>
            <a:ext cx="8183880" cy="1061085"/>
          </a:xfrm>
        </p:spPr>
        <p:txBody>
          <a:bodyPr>
            <a:normAutofit/>
          </a:bodyPr>
          <a:p>
            <a:pPr algn="l"/>
            <a:r>
              <a:rPr lang="en-US" altLang="zh-CN">
                <a:solidFill>
                  <a:schemeClr val="bg1"/>
                </a:solidFill>
                <a:sym typeface="+mn-ea"/>
              </a:rPr>
              <a:t>PCSS</a:t>
            </a:r>
            <a:endParaRPr lang="en-US" altLang="zh-CN">
              <a:solidFill>
                <a:schemeClr val="bg1"/>
              </a:solidFill>
            </a:endParaRPr>
          </a:p>
        </p:txBody>
      </p:sp>
      <p:sp>
        <p:nvSpPr>
          <p:cNvPr id="6" name="文本框 5"/>
          <p:cNvSpPr txBox="1"/>
          <p:nvPr/>
        </p:nvSpPr>
        <p:spPr>
          <a:xfrm>
            <a:off x="668655" y="1301750"/>
            <a:ext cx="9973945" cy="5447665"/>
          </a:xfrm>
          <a:prstGeom prst="rect">
            <a:avLst/>
          </a:prstGeom>
          <a:noFill/>
        </p:spPr>
        <p:txBody>
          <a:bodyPr wrap="square" rtlCol="0">
            <a:noAutofit/>
          </a:bodyPr>
          <a:p>
            <a:pPr marL="285750" indent="0" fontAlgn="auto">
              <a:lnSpc>
                <a:spcPct val="100000"/>
              </a:lnSpc>
              <a:buNone/>
            </a:pPr>
            <a:r>
              <a:rPr lang="zh-CN" altLang="en-US">
                <a:solidFill>
                  <a:schemeClr val="bg1"/>
                </a:solidFill>
              </a:rPr>
              <a:t>//phongFragment.glsl</a:t>
            </a:r>
            <a:endParaRPr lang="zh-CN" altLang="en-US">
              <a:solidFill>
                <a:schemeClr val="bg1"/>
              </a:solidFill>
            </a:endParaRPr>
          </a:p>
          <a:p>
            <a:pPr marL="285750" indent="0" fontAlgn="auto">
              <a:lnSpc>
                <a:spcPct val="100000"/>
              </a:lnSpc>
              <a:buNone/>
            </a:pPr>
            <a:endParaRPr lang="zh-CN" altLang="en-US">
              <a:solidFill>
                <a:schemeClr val="bg1"/>
              </a:solidFill>
            </a:endParaRPr>
          </a:p>
          <a:p>
            <a:pPr marL="285750" indent="0" fontAlgn="auto">
              <a:lnSpc>
                <a:spcPct val="100000"/>
              </a:lnSpc>
              <a:buNone/>
            </a:pPr>
            <a:r>
              <a:rPr lang="zh-CN" altLang="en-US">
                <a:solidFill>
                  <a:schemeClr val="bg1"/>
                </a:solidFill>
              </a:rPr>
              <a:t>float PCSS(sampler2D shadowMap, vec4 coords, float biasC){</a:t>
            </a:r>
            <a:endParaRPr lang="zh-CN" altLang="en-US">
              <a:solidFill>
                <a:schemeClr val="bg1"/>
              </a:solidFill>
            </a:endParaRPr>
          </a:p>
          <a:p>
            <a:pPr marL="285750" indent="0" fontAlgn="auto">
              <a:lnSpc>
                <a:spcPct val="100000"/>
              </a:lnSpc>
              <a:buNone/>
            </a:pPr>
            <a:r>
              <a:rPr lang="zh-CN" altLang="en-US">
                <a:solidFill>
                  <a:schemeClr val="bg1"/>
                </a:solidFill>
              </a:rPr>
              <a:t>  float zReceiver = coords.z;</a:t>
            </a:r>
            <a:endParaRPr lang="zh-CN" altLang="en-US">
              <a:solidFill>
                <a:schemeClr val="bg1"/>
              </a:solidFill>
            </a:endParaRPr>
          </a:p>
          <a:p>
            <a:pPr marL="285750" indent="0" fontAlgn="auto">
              <a:lnSpc>
                <a:spcPct val="100000"/>
              </a:lnSpc>
              <a:buNone/>
            </a:pPr>
            <a:endParaRPr lang="zh-CN" altLang="en-US">
              <a:solidFill>
                <a:schemeClr val="bg1"/>
              </a:solidFill>
            </a:endParaRPr>
          </a:p>
          <a:p>
            <a:pPr marL="285750" indent="0" fontAlgn="auto">
              <a:lnSpc>
                <a:spcPct val="100000"/>
              </a:lnSpc>
              <a:buNone/>
            </a:pPr>
            <a:r>
              <a:rPr lang="zh-CN" altLang="en-US">
                <a:solidFill>
                  <a:schemeClr val="bg1"/>
                </a:solidFill>
              </a:rPr>
              <a:t>  // STEP 1: avgblocker depth </a:t>
            </a:r>
            <a:endParaRPr lang="zh-CN" altLang="en-US">
              <a:solidFill>
                <a:schemeClr val="bg1"/>
              </a:solidFill>
            </a:endParaRPr>
          </a:p>
          <a:p>
            <a:pPr marL="285750" indent="0" fontAlgn="auto">
              <a:lnSpc>
                <a:spcPct val="100000"/>
              </a:lnSpc>
              <a:buNone/>
            </a:pPr>
            <a:r>
              <a:rPr lang="zh-CN" altLang="en-US">
                <a:solidFill>
                  <a:schemeClr val="bg1"/>
                </a:solidFill>
              </a:rPr>
              <a:t>  float avgBlockerDepth = findBlocker(shadowMap, coords.xy, zReceiver);</a:t>
            </a:r>
            <a:endParaRPr lang="zh-CN" altLang="en-US">
              <a:solidFill>
                <a:schemeClr val="bg1"/>
              </a:solidFill>
            </a:endParaRPr>
          </a:p>
          <a:p>
            <a:pPr marL="285750" indent="0" fontAlgn="auto">
              <a:lnSpc>
                <a:spcPct val="100000"/>
              </a:lnSpc>
              <a:buNone/>
            </a:pPr>
            <a:endParaRPr lang="zh-CN" altLang="en-US">
              <a:solidFill>
                <a:schemeClr val="bg1"/>
              </a:solidFill>
            </a:endParaRPr>
          </a:p>
          <a:p>
            <a:pPr marL="285750" indent="0" fontAlgn="auto">
              <a:lnSpc>
                <a:spcPct val="100000"/>
              </a:lnSpc>
              <a:buNone/>
            </a:pPr>
            <a:r>
              <a:rPr lang="zh-CN" altLang="en-US">
                <a:solidFill>
                  <a:schemeClr val="bg1"/>
                </a:solidFill>
              </a:rPr>
              <a:t>  if(avgBlockerDepth &lt; -EPS)</a:t>
            </a:r>
            <a:endParaRPr lang="zh-CN" altLang="en-US">
              <a:solidFill>
                <a:schemeClr val="bg1"/>
              </a:solidFill>
            </a:endParaRPr>
          </a:p>
          <a:p>
            <a:pPr marL="285750" indent="0" fontAlgn="auto">
              <a:lnSpc>
                <a:spcPct val="100000"/>
              </a:lnSpc>
              <a:buNone/>
            </a:pPr>
            <a:r>
              <a:rPr lang="zh-CN" altLang="en-US">
                <a:solidFill>
                  <a:schemeClr val="bg1"/>
                </a:solidFill>
              </a:rPr>
              <a:t>    return 1.0;</a:t>
            </a:r>
            <a:endParaRPr lang="zh-CN" altLang="en-US">
              <a:solidFill>
                <a:schemeClr val="bg1"/>
              </a:solidFill>
            </a:endParaRPr>
          </a:p>
          <a:p>
            <a:pPr marL="285750" indent="0" fontAlgn="auto">
              <a:lnSpc>
                <a:spcPct val="100000"/>
              </a:lnSpc>
              <a:buNone/>
            </a:pPr>
            <a:endParaRPr lang="zh-CN" altLang="en-US">
              <a:solidFill>
                <a:schemeClr val="bg1"/>
              </a:solidFill>
            </a:endParaRPr>
          </a:p>
          <a:p>
            <a:pPr marL="285750" indent="0" fontAlgn="auto">
              <a:lnSpc>
                <a:spcPct val="100000"/>
              </a:lnSpc>
              <a:buNone/>
            </a:pPr>
            <a:r>
              <a:rPr lang="zh-CN" altLang="en-US">
                <a:solidFill>
                  <a:schemeClr val="bg1"/>
                </a:solidFill>
              </a:rPr>
              <a:t>  // STEP 2: penumbra size</a:t>
            </a:r>
            <a:endParaRPr lang="zh-CN" altLang="en-US">
              <a:solidFill>
                <a:schemeClr val="bg1"/>
              </a:solidFill>
            </a:endParaRPr>
          </a:p>
          <a:p>
            <a:pPr marL="285750" indent="0" fontAlgn="auto">
              <a:lnSpc>
                <a:spcPct val="100000"/>
              </a:lnSpc>
              <a:buNone/>
            </a:pPr>
            <a:r>
              <a:rPr lang="zh-CN" altLang="en-US">
                <a:solidFill>
                  <a:schemeClr val="bg1"/>
                </a:solidFill>
              </a:rPr>
              <a:t>  float penumbra = (zReceiver - avgBlockerDepth) * LIGHT_SIZE_UV / avgBlockerDepth;</a:t>
            </a:r>
            <a:endParaRPr lang="zh-CN" altLang="en-US">
              <a:solidFill>
                <a:schemeClr val="bg1"/>
              </a:solidFill>
            </a:endParaRPr>
          </a:p>
          <a:p>
            <a:pPr marL="285750" indent="0" fontAlgn="auto">
              <a:lnSpc>
                <a:spcPct val="100000"/>
              </a:lnSpc>
              <a:buNone/>
            </a:pPr>
            <a:r>
              <a:rPr lang="zh-CN" altLang="en-US">
                <a:solidFill>
                  <a:schemeClr val="bg1"/>
                </a:solidFill>
              </a:rPr>
              <a:t>  float filterRadiusUV = penumbra;</a:t>
            </a:r>
            <a:endParaRPr lang="zh-CN" altLang="en-US">
              <a:solidFill>
                <a:schemeClr val="bg1"/>
              </a:solidFill>
            </a:endParaRPr>
          </a:p>
          <a:p>
            <a:pPr marL="285750" indent="0" fontAlgn="auto">
              <a:lnSpc>
                <a:spcPct val="100000"/>
              </a:lnSpc>
              <a:buNone/>
            </a:pPr>
            <a:endParaRPr lang="zh-CN" altLang="en-US">
              <a:solidFill>
                <a:schemeClr val="bg1"/>
              </a:solidFill>
            </a:endParaRPr>
          </a:p>
          <a:p>
            <a:pPr marL="285750" indent="0" fontAlgn="auto">
              <a:lnSpc>
                <a:spcPct val="100000"/>
              </a:lnSpc>
              <a:buNone/>
            </a:pPr>
            <a:r>
              <a:rPr lang="zh-CN" altLang="en-US">
                <a:solidFill>
                  <a:schemeClr val="bg1"/>
                </a:solidFill>
              </a:rPr>
              <a:t>  // STEP 3: filtering</a:t>
            </a:r>
            <a:endParaRPr lang="zh-CN" altLang="en-US">
              <a:solidFill>
                <a:schemeClr val="bg1"/>
              </a:solidFill>
            </a:endParaRPr>
          </a:p>
          <a:p>
            <a:pPr marL="285750" indent="0" fontAlgn="auto">
              <a:lnSpc>
                <a:spcPct val="100000"/>
              </a:lnSpc>
              <a:buNone/>
            </a:pPr>
            <a:r>
              <a:rPr lang="zh-CN" altLang="en-US">
                <a:solidFill>
                  <a:schemeClr val="bg1"/>
                </a:solidFill>
              </a:rPr>
              <a:t>  return PCF(shadowMap, coords, biasC, filterRadiusUV);</a:t>
            </a:r>
            <a:endParaRPr lang="zh-CN" altLang="en-US">
              <a:solidFill>
                <a:schemeClr val="bg1"/>
              </a:solidFill>
            </a:endParaRPr>
          </a:p>
          <a:p>
            <a:pPr marL="285750" indent="0" fontAlgn="auto">
              <a:lnSpc>
                <a:spcPct val="100000"/>
              </a:lnSpc>
              <a:buNone/>
            </a:pPr>
            <a:r>
              <a:rPr lang="zh-CN" altLang="en-US">
                <a:solidFill>
                  <a:schemeClr val="bg1"/>
                </a:solidFill>
              </a:rPr>
              <a:t>}</a:t>
            </a:r>
            <a:endParaRPr lang="zh-CN" altLang="en-US">
              <a:solidFill>
                <a:schemeClr val="bg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accent3">
            <a:lumMod val="50000"/>
          </a:schemeClr>
        </a:solidFill>
        <a:effectLst/>
      </p:bgPr>
    </p:bg>
    <p:spTree>
      <p:nvGrpSpPr>
        <p:cNvPr id="1" name=""/>
        <p:cNvGrpSpPr/>
        <p:nvPr/>
      </p:nvGrpSpPr>
      <p:grpSpPr/>
      <p:sp>
        <p:nvSpPr>
          <p:cNvPr id="2" name="标题 1"/>
          <p:cNvSpPr>
            <a:spLocks noGrp="1"/>
          </p:cNvSpPr>
          <p:nvPr>
            <p:ph type="ctrTitle"/>
          </p:nvPr>
        </p:nvSpPr>
        <p:spPr>
          <a:xfrm>
            <a:off x="705485" y="240030"/>
            <a:ext cx="8183880" cy="1061085"/>
          </a:xfrm>
        </p:spPr>
        <p:txBody>
          <a:bodyPr>
            <a:normAutofit/>
          </a:bodyPr>
          <a:p>
            <a:pPr algn="l"/>
            <a:r>
              <a:rPr lang="en-US" altLang="zh-CN">
                <a:solidFill>
                  <a:schemeClr val="bg1"/>
                </a:solidFill>
                <a:sym typeface="+mn-ea"/>
              </a:rPr>
              <a:t>PCSS</a:t>
            </a:r>
            <a:endParaRPr lang="en-US" altLang="zh-CN">
              <a:solidFill>
                <a:schemeClr val="bg1"/>
              </a:solidFill>
            </a:endParaRPr>
          </a:p>
        </p:txBody>
      </p:sp>
      <p:sp>
        <p:nvSpPr>
          <p:cNvPr id="4" name="文本框 3"/>
          <p:cNvSpPr txBox="1"/>
          <p:nvPr>
            <p:custDataLst>
              <p:tags r:id="rId1"/>
            </p:custDataLst>
          </p:nvPr>
        </p:nvSpPr>
        <p:spPr>
          <a:xfrm>
            <a:off x="668655" y="1301750"/>
            <a:ext cx="9973945" cy="5447665"/>
          </a:xfrm>
          <a:prstGeom prst="rect">
            <a:avLst/>
          </a:prstGeom>
          <a:noFill/>
        </p:spPr>
        <p:txBody>
          <a:bodyPr wrap="square" rtlCol="0">
            <a:noAutofit/>
          </a:bodyPr>
          <a:p>
            <a:pPr marL="285750" indent="0" fontAlgn="auto">
              <a:lnSpc>
                <a:spcPct val="100000"/>
              </a:lnSpc>
              <a:buNone/>
            </a:pPr>
            <a:r>
              <a:rPr lang="zh-CN" altLang="en-US">
                <a:solidFill>
                  <a:schemeClr val="bg1"/>
                </a:solidFill>
              </a:rPr>
              <a:t>float PCSS(sampler2D shadowMap, vec4 coords,float biasC){</a:t>
            </a:r>
            <a:endParaRPr lang="zh-CN" altLang="en-US">
              <a:solidFill>
                <a:schemeClr val="bg1"/>
              </a:solidFill>
            </a:endParaRPr>
          </a:p>
          <a:p>
            <a:pPr marL="285750" indent="0" fontAlgn="auto">
              <a:lnSpc>
                <a:spcPct val="100000"/>
              </a:lnSpc>
              <a:buNone/>
            </a:pPr>
            <a:endParaRPr lang="zh-CN" altLang="en-US">
              <a:solidFill>
                <a:schemeClr val="bg1"/>
              </a:solidFill>
            </a:endParaRPr>
          </a:p>
          <a:p>
            <a:pPr marL="285750" indent="0" fontAlgn="auto">
              <a:lnSpc>
                <a:spcPct val="100000"/>
              </a:lnSpc>
              <a:buNone/>
            </a:pPr>
            <a:r>
              <a:rPr lang="zh-CN" altLang="en-US">
                <a:solidFill>
                  <a:schemeClr val="bg1"/>
                </a:solidFill>
              </a:rPr>
              <a:t>  // STEP 1: avgblocker depth</a:t>
            </a:r>
            <a:endParaRPr lang="zh-CN" altLang="en-US">
              <a:solidFill>
                <a:schemeClr val="bg1"/>
              </a:solidFill>
            </a:endParaRPr>
          </a:p>
          <a:p>
            <a:pPr marL="285750" indent="0" fontAlgn="auto">
              <a:lnSpc>
                <a:spcPct val="100000"/>
              </a:lnSpc>
              <a:buNone/>
            </a:pPr>
            <a:r>
              <a:rPr lang="zh-CN" altLang="en-US">
                <a:solidFill>
                  <a:schemeClr val="bg1"/>
                </a:solidFill>
              </a:rPr>
              <a:t>  float dReceiver=coords.z;</a:t>
            </a:r>
            <a:endParaRPr lang="zh-CN" altLang="en-US">
              <a:solidFill>
                <a:schemeClr val="bg1"/>
              </a:solidFill>
            </a:endParaRPr>
          </a:p>
          <a:p>
            <a:pPr marL="285750" indent="0" fontAlgn="auto">
              <a:lnSpc>
                <a:spcPct val="100000"/>
              </a:lnSpc>
              <a:buNone/>
            </a:pPr>
            <a:r>
              <a:rPr lang="zh-CN" altLang="en-US">
                <a:solidFill>
                  <a:schemeClr val="bg1"/>
                </a:solidFill>
              </a:rPr>
              <a:t>  </a:t>
            </a:r>
            <a:endParaRPr lang="zh-CN" altLang="en-US">
              <a:solidFill>
                <a:schemeClr val="bg1"/>
              </a:solidFill>
            </a:endParaRPr>
          </a:p>
          <a:p>
            <a:pPr marL="285750" indent="0" fontAlgn="auto">
              <a:lnSpc>
                <a:spcPct val="100000"/>
              </a:lnSpc>
              <a:buNone/>
            </a:pPr>
            <a:r>
              <a:rPr lang="zh-CN" altLang="en-US">
                <a:solidFill>
                  <a:schemeClr val="bg1"/>
                </a:solidFill>
              </a:rPr>
              <a:t>  float dBlocker=findBlocker(shadowMap,coords.xy,dReceiver);</a:t>
            </a:r>
            <a:endParaRPr lang="zh-CN" altLang="en-US">
              <a:solidFill>
                <a:schemeClr val="bg1"/>
              </a:solidFill>
            </a:endParaRPr>
          </a:p>
          <a:p>
            <a:pPr marL="285750" indent="0" fontAlgn="auto">
              <a:lnSpc>
                <a:spcPct val="100000"/>
              </a:lnSpc>
              <a:buNone/>
            </a:pPr>
            <a:r>
              <a:rPr lang="zh-CN" altLang="en-US">
                <a:solidFill>
                  <a:schemeClr val="bg1"/>
                </a:solidFill>
              </a:rPr>
              <a:t>  if(dBlocker&lt;-EPS)</a:t>
            </a:r>
            <a:endParaRPr lang="zh-CN" altLang="en-US">
              <a:solidFill>
                <a:schemeClr val="bg1"/>
              </a:solidFill>
            </a:endParaRPr>
          </a:p>
          <a:p>
            <a:pPr marL="285750" indent="0" fontAlgn="auto">
              <a:lnSpc>
                <a:spcPct val="100000"/>
              </a:lnSpc>
              <a:buNone/>
            </a:pPr>
            <a:r>
              <a:rPr lang="zh-CN" altLang="en-US">
                <a:solidFill>
                  <a:schemeClr val="bg1"/>
                </a:solidFill>
              </a:rPr>
              <a:t>    return 1.0;</a:t>
            </a:r>
            <a:endParaRPr lang="zh-CN" altLang="en-US">
              <a:solidFill>
                <a:schemeClr val="bg1"/>
              </a:solidFill>
            </a:endParaRPr>
          </a:p>
          <a:p>
            <a:pPr marL="285750" indent="0" fontAlgn="auto">
              <a:lnSpc>
                <a:spcPct val="100000"/>
              </a:lnSpc>
              <a:buNone/>
            </a:pPr>
            <a:r>
              <a:rPr lang="zh-CN" altLang="en-US">
                <a:solidFill>
                  <a:schemeClr val="bg1"/>
                </a:solidFill>
              </a:rPr>
              <a:t>  // STEP 2: penumbra size</a:t>
            </a:r>
            <a:endParaRPr lang="zh-CN" altLang="en-US">
              <a:solidFill>
                <a:schemeClr val="bg1"/>
              </a:solidFill>
            </a:endParaRPr>
          </a:p>
          <a:p>
            <a:pPr marL="285750" indent="0" fontAlgn="auto">
              <a:lnSpc>
                <a:spcPct val="100000"/>
              </a:lnSpc>
              <a:buNone/>
            </a:pPr>
            <a:r>
              <a:rPr lang="zh-CN" altLang="en-US">
                <a:solidFill>
                  <a:schemeClr val="bg1"/>
                </a:solidFill>
              </a:rPr>
              <a:t>  float penumbra=(dReceiver-dBlocker)/dBlocker*LIGHT_SIZE_UV;</a:t>
            </a:r>
            <a:endParaRPr lang="zh-CN" altLang="en-US">
              <a:solidFill>
                <a:schemeClr val="bg1"/>
              </a:solidFill>
            </a:endParaRPr>
          </a:p>
          <a:p>
            <a:pPr marL="285750" indent="0" fontAlgn="auto">
              <a:lnSpc>
                <a:spcPct val="100000"/>
              </a:lnSpc>
              <a:buNone/>
            </a:pPr>
            <a:r>
              <a:rPr lang="zh-CN" altLang="en-US">
                <a:solidFill>
                  <a:schemeClr val="bg1"/>
                </a:solidFill>
              </a:rPr>
              <a:t>  // STEP 3: filtering</a:t>
            </a:r>
            <a:endParaRPr lang="zh-CN" altLang="en-US">
              <a:solidFill>
                <a:schemeClr val="bg1"/>
              </a:solidFill>
            </a:endParaRPr>
          </a:p>
          <a:p>
            <a:pPr marL="285750" indent="0" fontAlgn="auto">
              <a:lnSpc>
                <a:spcPct val="100000"/>
              </a:lnSpc>
              <a:buNone/>
            </a:pPr>
            <a:endParaRPr lang="zh-CN" altLang="en-US">
              <a:solidFill>
                <a:schemeClr val="bg1"/>
              </a:solidFill>
            </a:endParaRPr>
          </a:p>
          <a:p>
            <a:pPr marL="285750" indent="0" fontAlgn="auto">
              <a:lnSpc>
                <a:spcPct val="100000"/>
              </a:lnSpc>
              <a:buNone/>
            </a:pPr>
            <a:r>
              <a:rPr lang="zh-CN" altLang="en-US">
                <a:solidFill>
                  <a:schemeClr val="bg1"/>
                </a:solidFill>
              </a:rPr>
              <a:t>  return PCF(shadowMap,coords,biasC,penumbra);</a:t>
            </a:r>
            <a:endParaRPr lang="zh-CN" altLang="en-US">
              <a:solidFill>
                <a:schemeClr val="bg1"/>
              </a:solidFill>
            </a:endParaRPr>
          </a:p>
          <a:p>
            <a:pPr marL="285750" indent="0" fontAlgn="auto">
              <a:lnSpc>
                <a:spcPct val="100000"/>
              </a:lnSpc>
              <a:buNone/>
            </a:pPr>
            <a:endParaRPr lang="zh-CN" altLang="en-US">
              <a:solidFill>
                <a:schemeClr val="bg1"/>
              </a:solidFill>
            </a:endParaRPr>
          </a:p>
          <a:p>
            <a:pPr marL="285750" indent="0" fontAlgn="auto">
              <a:lnSpc>
                <a:spcPct val="100000"/>
              </a:lnSpc>
              <a:buNone/>
            </a:pPr>
            <a:r>
              <a:rPr lang="zh-CN" altLang="en-US">
                <a:solidFill>
                  <a:schemeClr val="bg1"/>
                </a:solidFill>
              </a:rPr>
              <a:t>}</a:t>
            </a:r>
            <a:endParaRPr lang="zh-CN" altLang="en-US">
              <a:solidFill>
                <a:schemeClr val="bg1"/>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accent3">
            <a:lumMod val="50000"/>
          </a:schemeClr>
        </a:solidFill>
        <a:effectLst/>
      </p:bgPr>
    </p:bg>
    <p:spTree>
      <p:nvGrpSpPr>
        <p:cNvPr id="1" name=""/>
        <p:cNvGrpSpPr/>
        <p:nvPr/>
      </p:nvGrpSpPr>
      <p:grpSpPr/>
      <p:sp>
        <p:nvSpPr>
          <p:cNvPr id="2" name="标题 1"/>
          <p:cNvSpPr>
            <a:spLocks noGrp="1"/>
          </p:cNvSpPr>
          <p:nvPr>
            <p:ph type="ctrTitle"/>
          </p:nvPr>
        </p:nvSpPr>
        <p:spPr>
          <a:xfrm>
            <a:off x="1524000" y="2451100"/>
            <a:ext cx="9144000" cy="1059180"/>
          </a:xfrm>
        </p:spPr>
        <p:txBody>
          <a:bodyPr/>
          <a:p>
            <a:r>
              <a:rPr lang="en-US" altLang="zh-CN">
                <a:solidFill>
                  <a:schemeClr val="bg1"/>
                </a:solidFill>
              </a:rPr>
              <a:t>Path-tracing</a:t>
            </a:r>
            <a:endParaRPr lang="en-US" altLang="zh-CN">
              <a:solidFill>
                <a:schemeClr val="bg1"/>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accent3">
            <a:lumMod val="50000"/>
          </a:schemeClr>
        </a:solidFill>
        <a:effectLst/>
      </p:bgPr>
    </p:bg>
    <p:spTree>
      <p:nvGrpSpPr>
        <p:cNvPr id="1" name=""/>
        <p:cNvGrpSpPr/>
        <p:nvPr/>
      </p:nvGrpSpPr>
      <p:grpSpPr/>
      <p:sp>
        <p:nvSpPr>
          <p:cNvPr id="5" name="文本框 4"/>
          <p:cNvSpPr txBox="1"/>
          <p:nvPr/>
        </p:nvSpPr>
        <p:spPr>
          <a:xfrm>
            <a:off x="659130" y="473075"/>
            <a:ext cx="5436870" cy="922020"/>
          </a:xfrm>
          <a:prstGeom prst="rect">
            <a:avLst/>
          </a:prstGeom>
          <a:noFill/>
        </p:spPr>
        <p:txBody>
          <a:bodyPr wrap="square" rtlCol="0">
            <a:spAutoFit/>
          </a:bodyPr>
          <a:p>
            <a:r>
              <a:rPr lang="en-US" altLang="zh-CN" sz="5400">
                <a:solidFill>
                  <a:schemeClr val="bg1"/>
                </a:solidFill>
              </a:rPr>
              <a:t>R</a:t>
            </a:r>
            <a:r>
              <a:rPr lang="zh-CN" altLang="en-US" sz="5400">
                <a:solidFill>
                  <a:schemeClr val="bg1"/>
                </a:solidFill>
              </a:rPr>
              <a:t>adiant flux</a:t>
            </a:r>
            <a:endParaRPr lang="zh-CN" altLang="en-US" sz="5400">
              <a:solidFill>
                <a:schemeClr val="bg1"/>
              </a:solidFill>
            </a:endParaRPr>
          </a:p>
        </p:txBody>
      </p:sp>
      <mc:AlternateContent xmlns:mc="http://schemas.openxmlformats.org/markup-compatibility/2006">
        <mc:Choice xmlns:a14="http://schemas.microsoft.com/office/drawing/2010/main" Requires="a14">
          <p:sp>
            <p:nvSpPr>
              <p:cNvPr id="7" name="文本框 6"/>
              <p:cNvSpPr txBox="1"/>
              <p:nvPr/>
            </p:nvSpPr>
            <p:spPr>
              <a:xfrm>
                <a:off x="6246495" y="2291080"/>
                <a:ext cx="5663565" cy="4291965"/>
              </a:xfrm>
              <a:prstGeom prst="rect">
                <a:avLst/>
              </a:prstGeom>
              <a:noFill/>
            </p:spPr>
            <p:txBody>
              <a:bodyPr wrap="square" rtlCol="0">
                <a:noAutofit/>
              </a:bodyPr>
              <a:p>
                <a:pPr indent="457200" fontAlgn="auto">
                  <a:lnSpc>
                    <a:spcPct val="150000"/>
                  </a:lnSpc>
                </a:pPr>
                <a:r>
                  <a:rPr lang="zh-CN" altLang="en-US">
                    <a:solidFill>
                      <a:schemeClr val="bg1"/>
                    </a:solidFill>
                    <a:latin typeface="黑体" panose="02010609060101010101" charset="-122"/>
                    <a:ea typeface="黑体" panose="02010609060101010101" charset="-122"/>
                    <a:cs typeface="黑体" panose="02010609060101010101" charset="-122"/>
                  </a:rPr>
                  <a:t>辐射通量指的就是单位时间内的发射、反射、传播或吸收的辐射能。这就好比速度指的是单位时间内运动的距离。那么我们只需要取得一个极短时间（dt）内接收到的辐射能（dQ），即可算出辐射通量的值。公式如下：</a:t>
                </a:r>
                <a:endParaRPr lang="zh-CN" altLang="en-US">
                  <a:solidFill>
                    <a:schemeClr val="bg1"/>
                  </a:solidFill>
                  <a:latin typeface="黑体" panose="02010609060101010101" charset="-122"/>
                  <a:ea typeface="黑体" panose="02010609060101010101" charset="-122"/>
                  <a:cs typeface="黑体" panose="02010609060101010101" charset="-122"/>
                </a:endParaRPr>
              </a:p>
              <a:p>
                <a:pPr indent="457200" algn="ctr"/>
                <a14:m>
                  <m:oMathPara xmlns:m="http://schemas.openxmlformats.org/officeDocument/2006/math">
                    <m:oMathParaPr>
                      <m:jc m:val="center"/>
                    </m:oMathParaPr>
                    <m:oMath xmlns:m="http://schemas.openxmlformats.org/officeDocument/2006/math">
                      <m:r>
                        <a:rPr lang="en-US" altLang="zh-CN" i="1">
                          <a:solidFill>
                            <a:schemeClr val="bg1"/>
                          </a:solidFill>
                          <a:latin typeface="Cambria Math" panose="02040503050406030204" charset="0"/>
                          <a:cs typeface="Cambria Math" panose="02040503050406030204" charset="0"/>
                        </a:rPr>
                        <m:t>𝜑</m:t>
                      </m:r>
                      <m:r>
                        <a:rPr lang="en-US" altLang="zh-CN" i="1">
                          <a:solidFill>
                            <a:schemeClr val="bg1"/>
                          </a:solidFill>
                          <a:latin typeface="Cambria Math" panose="02040503050406030204" charset="0"/>
                          <a:cs typeface="Cambria Math" panose="02040503050406030204" charset="0"/>
                        </a:rPr>
                        <m:t>≡</m:t>
                      </m:r>
                      <m:f>
                        <m:fPr>
                          <m:ctrlPr>
                            <a:rPr lang="en-US" altLang="zh-CN" i="1">
                              <a:solidFill>
                                <a:schemeClr val="bg1"/>
                              </a:solidFill>
                              <a:latin typeface="Cambria Math" panose="02040503050406030204" charset="0"/>
                              <a:cs typeface="Cambria Math" panose="02040503050406030204" charset="0"/>
                            </a:rPr>
                          </m:ctrlPr>
                        </m:fPr>
                        <m:num>
                          <m:r>
                            <a:rPr lang="en-US" altLang="zh-CN" i="1">
                              <a:solidFill>
                                <a:schemeClr val="bg1"/>
                              </a:solidFill>
                              <a:latin typeface="Cambria Math" panose="02040503050406030204" charset="0"/>
                              <a:cs typeface="Cambria Math" panose="02040503050406030204" charset="0"/>
                            </a:rPr>
                            <m:t>𝑑𝑄</m:t>
                          </m:r>
                        </m:num>
                        <m:den>
                          <m:r>
                            <a:rPr lang="en-US" altLang="zh-CN" i="1">
                              <a:solidFill>
                                <a:schemeClr val="bg1"/>
                              </a:solidFill>
                              <a:latin typeface="Cambria Math" panose="02040503050406030204" charset="0"/>
                              <a:cs typeface="Cambria Math" panose="02040503050406030204" charset="0"/>
                            </a:rPr>
                            <m:t>𝑑𝑡</m:t>
                          </m:r>
                        </m:den>
                      </m:f>
                    </m:oMath>
                  </m:oMathPara>
                </a14:m>
                <a:endParaRPr lang="en-US" altLang="zh-CN" i="1">
                  <a:solidFill>
                    <a:schemeClr val="bg1"/>
                  </a:solidFill>
                  <a:latin typeface="Cambria Math" panose="02040503050406030204" charset="0"/>
                  <a:cs typeface="Cambria Math" panose="02040503050406030204" charset="0"/>
                </a:endParaRPr>
              </a:p>
            </p:txBody>
          </p:sp>
        </mc:Choice>
        <mc:Fallback>
          <p:sp>
            <p:nvSpPr>
              <p:cNvPr id="7" name="文本框 6"/>
              <p:cNvSpPr txBox="1">
                <a:spLocks noRot="1" noChangeAspect="1" noMove="1" noResize="1" noEditPoints="1" noAdjustHandles="1" noChangeArrowheads="1" noChangeShapeType="1" noTextEdit="1"/>
              </p:cNvSpPr>
              <p:nvPr/>
            </p:nvSpPr>
            <p:spPr>
              <a:xfrm>
                <a:off x="6246495" y="2291080"/>
                <a:ext cx="5663565" cy="4291965"/>
              </a:xfrm>
              <a:prstGeom prst="rect">
                <a:avLst/>
              </a:prstGeom>
              <a:blipFill rotWithShape="1">
                <a:blip r:embed="rId1"/>
                <a:stretch>
                  <a:fillRect/>
                </a:stretch>
              </a:blipFill>
            </p:spPr>
            <p:txBody>
              <a:bodyPr/>
              <a:lstStyle/>
              <a:p>
                <a:r>
                  <a:rPr lang="zh-CN" altLang="en-US">
                    <a:noFill/>
                  </a:rPr>
                  <a:t> </a:t>
                </a:r>
              </a:p>
            </p:txBody>
          </p:sp>
        </mc:Fallback>
      </mc:AlternateContent>
      <p:pic>
        <p:nvPicPr>
          <p:cNvPr id="2" name="图片 1" descr="图片1"/>
          <p:cNvPicPr>
            <a:picLocks noChangeAspect="1"/>
          </p:cNvPicPr>
          <p:nvPr/>
        </p:nvPicPr>
        <p:blipFill>
          <a:blip r:embed="rId2"/>
          <a:stretch>
            <a:fillRect/>
          </a:stretch>
        </p:blipFill>
        <p:spPr>
          <a:xfrm>
            <a:off x="311150" y="2004060"/>
            <a:ext cx="4820285" cy="4659630"/>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accent3">
            <a:lumMod val="50000"/>
          </a:schemeClr>
        </a:solidFill>
        <a:effectLst/>
      </p:bgPr>
    </p:bg>
    <p:spTree>
      <p:nvGrpSpPr>
        <p:cNvPr id="1" name=""/>
        <p:cNvGrpSpPr/>
        <p:nvPr/>
      </p:nvGrpSpPr>
      <p:grpSpPr/>
      <p:sp>
        <p:nvSpPr>
          <p:cNvPr id="5" name="文本框 4"/>
          <p:cNvSpPr txBox="1"/>
          <p:nvPr/>
        </p:nvSpPr>
        <p:spPr>
          <a:xfrm>
            <a:off x="659130" y="473075"/>
            <a:ext cx="5436870" cy="922020"/>
          </a:xfrm>
          <a:prstGeom prst="rect">
            <a:avLst/>
          </a:prstGeom>
          <a:noFill/>
        </p:spPr>
        <p:txBody>
          <a:bodyPr wrap="square" rtlCol="0">
            <a:spAutoFit/>
          </a:bodyPr>
          <a:p>
            <a:r>
              <a:rPr sz="5400">
                <a:solidFill>
                  <a:schemeClr val="bg1"/>
                </a:solidFill>
              </a:rPr>
              <a:t>Irradiance</a:t>
            </a:r>
            <a:endParaRPr sz="5400">
              <a:solidFill>
                <a:schemeClr val="bg1"/>
              </a:solidFill>
            </a:endParaRPr>
          </a:p>
        </p:txBody>
      </p:sp>
      <mc:AlternateContent xmlns:mc="http://schemas.openxmlformats.org/markup-compatibility/2006">
        <mc:Choice xmlns:a14="http://schemas.microsoft.com/office/drawing/2010/main" Requires="a14">
          <p:sp>
            <p:nvSpPr>
              <p:cNvPr id="7" name="文本框 6"/>
              <p:cNvSpPr txBox="1"/>
              <p:nvPr/>
            </p:nvSpPr>
            <p:spPr>
              <a:xfrm>
                <a:off x="6246495" y="1395730"/>
                <a:ext cx="5663565" cy="5187315"/>
              </a:xfrm>
              <a:prstGeom prst="rect">
                <a:avLst/>
              </a:prstGeom>
              <a:noFill/>
            </p:spPr>
            <p:txBody>
              <a:bodyPr wrap="square" rtlCol="0">
                <a:noAutofit/>
              </a:bodyPr>
              <a:p>
                <a:pPr indent="457200" fontAlgn="auto">
                  <a:lnSpc>
                    <a:spcPct val="150000"/>
                  </a:lnSpc>
                </a:pPr>
                <a:r>
                  <a:rPr>
                    <a:solidFill>
                      <a:schemeClr val="bg1"/>
                    </a:solidFill>
                    <a:latin typeface="黑体" panose="02010609060101010101" charset="-122"/>
                    <a:ea typeface="黑体" panose="02010609060101010101" charset="-122"/>
                    <a:cs typeface="黑体" panose="02010609060101010101" charset="-122"/>
                  </a:rPr>
                  <a:t>在极短时间内整个面积接收到的能量即为 </a:t>
                </a:r>
                <a14:m>
                  <m:oMath xmlns:m="http://schemas.openxmlformats.org/officeDocument/2006/math">
                    <m:r>
                      <a:rPr lang="en-US" i="1">
                        <a:solidFill>
                          <a:schemeClr val="bg1"/>
                        </a:solidFill>
                        <a:latin typeface="Cambria Math" panose="02040503050406030204" charset="0"/>
                        <a:ea typeface="黑体" panose="02010609060101010101" charset="-122"/>
                        <a:cs typeface="Cambria Math" panose="02040503050406030204" charset="0"/>
                      </a:rPr>
                      <m:t>𝑑</m:t>
                    </m:r>
                    <m:r>
                      <a:rPr lang="en-US" i="1">
                        <a:solidFill>
                          <a:schemeClr val="bg1"/>
                        </a:solidFill>
                        <a:latin typeface="Cambria Math" panose="02040503050406030204" charset="0"/>
                        <a:ea typeface="黑体" panose="02010609060101010101" charset="-122"/>
                        <a:cs typeface="Cambria Math" panose="02040503050406030204" charset="0"/>
                      </a:rPr>
                      <m:t>𝜑</m:t>
                    </m:r>
                  </m:oMath>
                </a14:m>
                <a:r>
                  <a:rPr>
                    <a:solidFill>
                      <a:schemeClr val="bg1"/>
                    </a:solidFill>
                    <a:latin typeface="黑体" panose="02010609060101010101" charset="-122"/>
                    <a:ea typeface="黑体" panose="02010609060101010101" charset="-122"/>
                    <a:cs typeface="黑体" panose="02010609060101010101" charset="-122"/>
                  </a:rPr>
                  <a:t>（图中红色弧线），那么单位面积接收到的辐射通量即为辐照度，常用 E 表示，单位为：W/m²</a:t>
                </a:r>
                <a:r>
                  <a:rPr lang="en-US">
                    <a:solidFill>
                      <a:schemeClr val="bg1"/>
                    </a:solidFill>
                    <a:latin typeface="黑体" panose="02010609060101010101" charset="-122"/>
                    <a:ea typeface="黑体" panose="02010609060101010101" charset="-122"/>
                    <a:cs typeface="黑体" panose="02010609060101010101" charset="-122"/>
                  </a:rPr>
                  <a:t>:</a:t>
                </a:r>
                <a:endParaRPr lang="en-US">
                  <a:solidFill>
                    <a:schemeClr val="bg1"/>
                  </a:solidFill>
                  <a:latin typeface="黑体" panose="02010609060101010101" charset="-122"/>
                  <a:ea typeface="黑体" panose="02010609060101010101" charset="-122"/>
                  <a:cs typeface="黑体" panose="02010609060101010101" charset="-122"/>
                </a:endParaRPr>
              </a:p>
              <a:p>
                <a:pPr indent="457200" fontAlgn="auto">
                  <a:lnSpc>
                    <a:spcPct val="150000"/>
                  </a:lnSpc>
                </a:pPr>
                <a14:m>
                  <m:oMathPara xmlns:m="http://schemas.openxmlformats.org/officeDocument/2006/math">
                    <m:oMathParaPr>
                      <m:jc m:val="centerGroup"/>
                    </m:oMathParaPr>
                    <m:oMath xmlns:m="http://schemas.openxmlformats.org/officeDocument/2006/math">
                      <m:r>
                        <a:rPr lang="en-US" i="1">
                          <a:solidFill>
                            <a:schemeClr val="bg1"/>
                          </a:solidFill>
                          <a:latin typeface="Cambria Math" panose="02040503050406030204" charset="0"/>
                          <a:ea typeface="黑体" panose="02010609060101010101" charset="-122"/>
                          <a:cs typeface="Cambria Math" panose="02040503050406030204" charset="0"/>
                        </a:rPr>
                        <m:t>𝐸</m:t>
                      </m:r>
                      <m:r>
                        <a:rPr lang="en-US" i="1">
                          <a:solidFill>
                            <a:schemeClr val="bg1"/>
                          </a:solidFill>
                          <a:latin typeface="Cambria Math" panose="02040503050406030204" charset="0"/>
                          <a:ea typeface="黑体" panose="02010609060101010101" charset="-122"/>
                          <a:cs typeface="Cambria Math" panose="02040503050406030204" charset="0"/>
                        </a:rPr>
                        <m:t>≡</m:t>
                      </m:r>
                      <m:f>
                        <m:fPr>
                          <m:ctrlPr>
                            <a:rPr lang="en-US" i="1">
                              <a:solidFill>
                                <a:schemeClr val="bg1"/>
                              </a:solidFill>
                              <a:latin typeface="Cambria Math" panose="02040503050406030204" charset="0"/>
                              <a:ea typeface="黑体" panose="02010609060101010101" charset="-122"/>
                              <a:cs typeface="Cambria Math" panose="02040503050406030204" charset="0"/>
                            </a:rPr>
                          </m:ctrlPr>
                        </m:fPr>
                        <m:num>
                          <m:r>
                            <a:rPr lang="en-US" i="1">
                              <a:solidFill>
                                <a:schemeClr val="bg1"/>
                              </a:solidFill>
                              <a:latin typeface="Cambria Math" panose="02040503050406030204" charset="0"/>
                              <a:ea typeface="黑体" panose="02010609060101010101" charset="-122"/>
                              <a:cs typeface="Cambria Math" panose="02040503050406030204" charset="0"/>
                            </a:rPr>
                            <m:t>𝑑</m:t>
                          </m:r>
                          <m:r>
                            <a:rPr lang="en-US" i="1">
                              <a:solidFill>
                                <a:schemeClr val="bg1"/>
                              </a:solidFill>
                              <a:latin typeface="Cambria Math" panose="02040503050406030204" charset="0"/>
                              <a:ea typeface="黑体" panose="02010609060101010101" charset="-122"/>
                              <a:cs typeface="Cambria Math" panose="02040503050406030204" charset="0"/>
                            </a:rPr>
                            <m:t>𝜑</m:t>
                          </m:r>
                        </m:num>
                        <m:den>
                          <m:r>
                            <a:rPr lang="en-US" i="1">
                              <a:solidFill>
                                <a:schemeClr val="bg1"/>
                              </a:solidFill>
                              <a:latin typeface="Cambria Math" panose="02040503050406030204" charset="0"/>
                              <a:ea typeface="黑体" panose="02010609060101010101" charset="-122"/>
                              <a:cs typeface="Cambria Math" panose="02040503050406030204" charset="0"/>
                            </a:rPr>
                            <m:t>𝑑𝐴</m:t>
                          </m:r>
                        </m:den>
                      </m:f>
                    </m:oMath>
                  </m:oMathPara>
                </a14:m>
                <a:endParaRPr lang="en-US" i="1">
                  <a:solidFill>
                    <a:schemeClr val="bg1"/>
                  </a:solidFill>
                  <a:latin typeface="Cambria Math" panose="02040503050406030204" charset="0"/>
                  <a:ea typeface="黑体" panose="02010609060101010101" charset="-122"/>
                  <a:cs typeface="Cambria Math" panose="02040503050406030204" charset="0"/>
                </a:endParaRPr>
              </a:p>
            </p:txBody>
          </p:sp>
        </mc:Choice>
        <mc:Fallback>
          <p:sp>
            <p:nvSpPr>
              <p:cNvPr id="7" name="文本框 6"/>
              <p:cNvSpPr txBox="1">
                <a:spLocks noRot="1" noChangeAspect="1" noMove="1" noResize="1" noEditPoints="1" noAdjustHandles="1" noChangeArrowheads="1" noChangeShapeType="1" noTextEdit="1"/>
              </p:cNvSpPr>
              <p:nvPr/>
            </p:nvSpPr>
            <p:spPr>
              <a:xfrm>
                <a:off x="6246495" y="1395730"/>
                <a:ext cx="5663565" cy="5187315"/>
              </a:xfrm>
              <a:prstGeom prst="rect">
                <a:avLst/>
              </a:prstGeom>
              <a:blipFill rotWithShape="1">
                <a:blip r:embed="rId1"/>
                <a:stretch>
                  <a:fillRect/>
                </a:stretch>
              </a:blipFill>
            </p:spPr>
            <p:txBody>
              <a:bodyPr/>
              <a:lstStyle/>
              <a:p>
                <a:r>
                  <a:rPr lang="zh-CN" altLang="en-US">
                    <a:noFill/>
                  </a:rPr>
                  <a:t> </a:t>
                </a:r>
              </a:p>
            </p:txBody>
          </p:sp>
        </mc:Fallback>
      </mc:AlternateContent>
      <p:pic>
        <p:nvPicPr>
          <p:cNvPr id="3" name="图片 2" descr="图片2"/>
          <p:cNvPicPr>
            <a:picLocks noChangeAspect="1"/>
          </p:cNvPicPr>
          <p:nvPr/>
        </p:nvPicPr>
        <p:blipFill>
          <a:blip r:embed="rId2"/>
          <a:stretch>
            <a:fillRect/>
          </a:stretch>
        </p:blipFill>
        <p:spPr>
          <a:xfrm>
            <a:off x="570230" y="1708785"/>
            <a:ext cx="4906010" cy="4449445"/>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accent3">
            <a:lumMod val="50000"/>
          </a:schemeClr>
        </a:solidFill>
        <a:effectLst/>
      </p:bgPr>
    </p:bg>
    <p:spTree>
      <p:nvGrpSpPr>
        <p:cNvPr id="1" name=""/>
        <p:cNvGrpSpPr/>
        <p:nvPr/>
      </p:nvGrpSpPr>
      <p:grpSpPr/>
      <p:sp>
        <p:nvSpPr>
          <p:cNvPr id="5" name="文本框 4"/>
          <p:cNvSpPr txBox="1"/>
          <p:nvPr/>
        </p:nvSpPr>
        <p:spPr>
          <a:xfrm>
            <a:off x="659130" y="473075"/>
            <a:ext cx="5436870" cy="922020"/>
          </a:xfrm>
          <a:prstGeom prst="rect">
            <a:avLst/>
          </a:prstGeom>
          <a:noFill/>
        </p:spPr>
        <p:txBody>
          <a:bodyPr wrap="square" rtlCol="0">
            <a:spAutoFit/>
          </a:bodyPr>
          <a:p>
            <a:r>
              <a:rPr lang="zh-CN" altLang="en-US" sz="5400">
                <a:solidFill>
                  <a:schemeClr val="bg1"/>
                </a:solidFill>
              </a:rPr>
              <a:t>Radiance</a:t>
            </a:r>
            <a:endParaRPr lang="zh-CN" altLang="en-US" sz="5400">
              <a:solidFill>
                <a:schemeClr val="bg1"/>
              </a:solidFill>
            </a:endParaRPr>
          </a:p>
        </p:txBody>
      </p:sp>
      <mc:AlternateContent xmlns:mc="http://schemas.openxmlformats.org/markup-compatibility/2006">
        <mc:Choice xmlns:a14="http://schemas.microsoft.com/office/drawing/2010/main" Requires="a14">
          <p:sp>
            <p:nvSpPr>
              <p:cNvPr id="7" name="文本框 6"/>
              <p:cNvSpPr txBox="1"/>
              <p:nvPr/>
            </p:nvSpPr>
            <p:spPr>
              <a:xfrm>
                <a:off x="6529070" y="1580515"/>
                <a:ext cx="5662930" cy="4291965"/>
              </a:xfrm>
              <a:prstGeom prst="rect">
                <a:avLst/>
              </a:prstGeom>
              <a:noFill/>
            </p:spPr>
            <p:txBody>
              <a:bodyPr wrap="square" rtlCol="0">
                <a:noAutofit/>
              </a:bodyPr>
              <a:p>
                <a:pPr indent="457200" fontAlgn="auto">
                  <a:lnSpc>
                    <a:spcPct val="150000"/>
                  </a:lnSpc>
                </a:pPr>
                <a:r>
                  <a:rPr>
                    <a:solidFill>
                      <a:schemeClr val="bg1"/>
                    </a:solidFill>
                    <a:latin typeface="黑体" panose="02010609060101010101" charset="-122"/>
                    <a:ea typeface="黑体" panose="02010609060101010101" charset="-122"/>
                    <a:cs typeface="黑体" panose="02010609060101010101" charset="-122"/>
                  </a:rPr>
                  <a:t>辐射率的指的就是单位面积下接收到的来自单位立体角的辐射通量，常用 L 来表示，其单位为：W/sr·m²。</a:t>
                </a:r>
                <a:endParaRPr>
                  <a:solidFill>
                    <a:schemeClr val="bg1"/>
                  </a:solidFill>
                  <a:latin typeface="黑体" panose="02010609060101010101" charset="-122"/>
                  <a:ea typeface="黑体" panose="02010609060101010101" charset="-122"/>
                  <a:cs typeface="黑体" panose="02010609060101010101" charset="-122"/>
                </a:endParaRPr>
              </a:p>
              <a:p>
                <a:pPr indent="457200" fontAlgn="auto">
                  <a:lnSpc>
                    <a:spcPct val="150000"/>
                  </a:lnSpc>
                </a:pPr>
                <a:r>
                  <a:rPr lang="zh-CN">
                    <a:solidFill>
                      <a:schemeClr val="bg1"/>
                    </a:solidFill>
                    <a:latin typeface="黑体" panose="02010609060101010101" charset="-122"/>
                    <a:ea typeface="黑体" panose="02010609060101010101" charset="-122"/>
                    <a:cs typeface="黑体" panose="02010609060101010101" charset="-122"/>
                  </a:rPr>
                  <a:t>假设一个微小的平面 dA 接收到来自某个微分立体角 dω 的辐射通量为 ，</a:t>
                </a:r>
                <a14:m>
                  <m:oMath xmlns:m="http://schemas.openxmlformats.org/officeDocument/2006/math">
                    <m:r>
                      <a:rPr lang="en-US" altLang="zh-CN" i="1">
                        <a:solidFill>
                          <a:schemeClr val="bg1"/>
                        </a:solidFill>
                        <a:latin typeface="Cambria Math" panose="02040503050406030204" charset="0"/>
                        <a:ea typeface="黑体" panose="02010609060101010101" charset="-122"/>
                        <a:cs typeface="Cambria Math" panose="02040503050406030204" charset="0"/>
                      </a:rPr>
                      <m:t>𝜃</m:t>
                    </m:r>
                  </m:oMath>
                </a14:m>
                <a:r>
                  <a:rPr lang="zh-CN" altLang="en-US">
                    <a:solidFill>
                      <a:schemeClr val="bg1"/>
                    </a:solidFill>
                    <a:latin typeface="Cambria Math" panose="02040503050406030204" charset="0"/>
                    <a:ea typeface="黑体" panose="02010609060101010101" charset="-122"/>
                    <a:cs typeface="Cambria Math" panose="02040503050406030204" charset="0"/>
                  </a:rPr>
                  <a:t>为法线与入射光线的夹角</a:t>
                </a:r>
                <a:r>
                  <a:rPr lang="zh-CN">
                    <a:solidFill>
                      <a:schemeClr val="bg1"/>
                    </a:solidFill>
                    <a:latin typeface="黑体" panose="02010609060101010101" charset="-122"/>
                    <a:ea typeface="黑体" panose="02010609060101010101" charset="-122"/>
                    <a:cs typeface="黑体" panose="02010609060101010101" charset="-122"/>
                  </a:rPr>
                  <a:t>，那么辐射率即为：</a:t>
                </a:r>
                <a:endParaRPr lang="zh-CN">
                  <a:solidFill>
                    <a:schemeClr val="bg1"/>
                  </a:solidFill>
                  <a:latin typeface="黑体" panose="02010609060101010101" charset="-122"/>
                  <a:ea typeface="黑体" panose="02010609060101010101" charset="-122"/>
                  <a:cs typeface="黑体" panose="02010609060101010101" charset="-122"/>
                </a:endParaRPr>
              </a:p>
              <a:p>
                <a:pPr indent="457200" algn="ctr" fontAlgn="auto">
                  <a:lnSpc>
                    <a:spcPct val="150000"/>
                  </a:lnSpc>
                </a:pPr>
                <a14:m>
                  <m:oMathPara xmlns:m="http://schemas.openxmlformats.org/officeDocument/2006/math">
                    <m:oMathParaPr>
                      <m:jc m:val="center"/>
                    </m:oMathParaPr>
                    <m:oMath xmlns:m="http://schemas.openxmlformats.org/officeDocument/2006/math">
                      <m:r>
                        <a:rPr lang="en-US" altLang="zh-CN" i="1">
                          <a:solidFill>
                            <a:schemeClr val="bg1"/>
                          </a:solidFill>
                          <a:latin typeface="Cambria Math" panose="02040503050406030204" charset="0"/>
                          <a:ea typeface="黑体" panose="02010609060101010101" charset="-122"/>
                          <a:cs typeface="Cambria Math" panose="02040503050406030204" charset="0"/>
                        </a:rPr>
                        <m:t>𝐿</m:t>
                      </m:r>
                      <m:r>
                        <a:rPr lang="en-US" altLang="zh-CN" i="1">
                          <a:solidFill>
                            <a:schemeClr val="bg1"/>
                          </a:solidFill>
                          <a:latin typeface="Cambria Math" panose="02040503050406030204" charset="0"/>
                          <a:ea typeface="黑体" panose="02010609060101010101" charset="-122"/>
                          <a:cs typeface="Cambria Math" panose="02040503050406030204" charset="0"/>
                        </a:rPr>
                        <m:t>(</m:t>
                      </m:r>
                      <m:r>
                        <a:rPr lang="en-US" altLang="zh-CN" i="1">
                          <a:solidFill>
                            <a:schemeClr val="bg1"/>
                          </a:solidFill>
                          <a:latin typeface="Cambria Math" panose="02040503050406030204" charset="0"/>
                          <a:ea typeface="黑体" panose="02010609060101010101" charset="-122"/>
                          <a:cs typeface="Cambria Math" panose="02040503050406030204" charset="0"/>
                        </a:rPr>
                        <m:t>𝑝</m:t>
                      </m:r>
                      <m:r>
                        <a:rPr lang="en-US" altLang="zh-CN" i="1">
                          <a:solidFill>
                            <a:schemeClr val="bg1"/>
                          </a:solidFill>
                          <a:latin typeface="Cambria Math" panose="02040503050406030204" charset="0"/>
                          <a:ea typeface="黑体" panose="02010609060101010101" charset="-122"/>
                          <a:cs typeface="Cambria Math" panose="02040503050406030204" charset="0"/>
                        </a:rPr>
                        <m:t>,</m:t>
                      </m:r>
                      <m:r>
                        <a:rPr lang="en-US" altLang="zh-CN" i="1">
                          <a:solidFill>
                            <a:schemeClr val="bg1"/>
                          </a:solidFill>
                          <a:latin typeface="Cambria Math" panose="02040503050406030204" charset="0"/>
                          <a:ea typeface="黑体" panose="02010609060101010101" charset="-122"/>
                          <a:cs typeface="Cambria Math" panose="02040503050406030204" charset="0"/>
                        </a:rPr>
                        <m:t>𝜔</m:t>
                      </m:r>
                      <m:r>
                        <a:rPr lang="en-US" altLang="zh-CN" i="1">
                          <a:solidFill>
                            <a:schemeClr val="bg1"/>
                          </a:solidFill>
                          <a:latin typeface="Cambria Math" panose="02040503050406030204" charset="0"/>
                          <a:ea typeface="黑体" panose="02010609060101010101" charset="-122"/>
                          <a:cs typeface="Cambria Math" panose="02040503050406030204" charset="0"/>
                        </a:rPr>
                        <m:t>)=</m:t>
                      </m:r>
                      <m:f>
                        <m:fPr>
                          <m:ctrlPr>
                            <a:rPr lang="en-US" altLang="zh-CN" i="1">
                              <a:solidFill>
                                <a:schemeClr val="bg1"/>
                              </a:solidFill>
                              <a:latin typeface="Cambria Math" panose="02040503050406030204" charset="0"/>
                              <a:ea typeface="黑体" panose="02010609060101010101" charset="-122"/>
                              <a:cs typeface="Cambria Math" panose="02040503050406030204" charset="0"/>
                            </a:rPr>
                          </m:ctrlPr>
                        </m:fPr>
                        <m:num>
                          <m:sSup>
                            <m:sSupPr>
                              <m:ctrlPr>
                                <a:rPr lang="en-US" altLang="zh-CN" i="1">
                                  <a:solidFill>
                                    <a:schemeClr val="bg1"/>
                                  </a:solidFill>
                                  <a:latin typeface="Cambria Math" panose="02040503050406030204" charset="0"/>
                                  <a:ea typeface="黑体" panose="02010609060101010101" charset="-122"/>
                                  <a:cs typeface="Cambria Math" panose="02040503050406030204" charset="0"/>
                                </a:rPr>
                              </m:ctrlPr>
                            </m:sSupPr>
                            <m:e>
                              <m:r>
                                <a:rPr lang="en-US" altLang="zh-CN" i="1">
                                  <a:solidFill>
                                    <a:schemeClr val="bg1"/>
                                  </a:solidFill>
                                  <a:latin typeface="Cambria Math" panose="02040503050406030204" charset="0"/>
                                  <a:ea typeface="黑体" panose="02010609060101010101" charset="-122"/>
                                  <a:cs typeface="Cambria Math" panose="02040503050406030204" charset="0"/>
                                </a:rPr>
                                <m:t>𝑑</m:t>
                              </m:r>
                            </m:e>
                            <m:sup>
                              <m:r>
                                <a:rPr lang="en-US" altLang="zh-CN" i="1">
                                  <a:solidFill>
                                    <a:schemeClr val="bg1"/>
                                  </a:solidFill>
                                  <a:latin typeface="Cambria Math" panose="02040503050406030204" charset="0"/>
                                  <a:ea typeface="黑体" panose="02010609060101010101" charset="-122"/>
                                  <a:cs typeface="Cambria Math" panose="02040503050406030204" charset="0"/>
                                </a:rPr>
                                <m:t>2</m:t>
                              </m:r>
                            </m:sup>
                          </m:sSup>
                          <m:r>
                            <a:rPr lang="en-US" altLang="zh-CN" i="1">
                              <a:solidFill>
                                <a:schemeClr val="bg1"/>
                              </a:solidFill>
                              <a:latin typeface="Cambria Math" panose="02040503050406030204" charset="0"/>
                              <a:ea typeface="黑体" panose="02010609060101010101" charset="-122"/>
                              <a:cs typeface="Cambria Math" panose="02040503050406030204" charset="0"/>
                            </a:rPr>
                            <m:t>𝜑</m:t>
                          </m:r>
                          <m:r>
                            <a:rPr lang="en-US" altLang="zh-CN" i="1">
                              <a:solidFill>
                                <a:schemeClr val="bg1"/>
                              </a:solidFill>
                              <a:latin typeface="Cambria Math" panose="02040503050406030204" charset="0"/>
                              <a:ea typeface="黑体" panose="02010609060101010101" charset="-122"/>
                              <a:cs typeface="Cambria Math" panose="02040503050406030204" charset="0"/>
                            </a:rPr>
                            <m:t>(</m:t>
                          </m:r>
                          <m:r>
                            <a:rPr lang="en-US" altLang="zh-CN" i="1">
                              <a:solidFill>
                                <a:schemeClr val="bg1"/>
                              </a:solidFill>
                              <a:latin typeface="Cambria Math" panose="02040503050406030204" charset="0"/>
                              <a:ea typeface="黑体" panose="02010609060101010101" charset="-122"/>
                              <a:cs typeface="Cambria Math" panose="02040503050406030204" charset="0"/>
                            </a:rPr>
                            <m:t>𝑝</m:t>
                          </m:r>
                          <m:r>
                            <a:rPr lang="en-US" altLang="zh-CN" i="1">
                              <a:solidFill>
                                <a:schemeClr val="bg1"/>
                              </a:solidFill>
                              <a:latin typeface="Cambria Math" panose="02040503050406030204" charset="0"/>
                              <a:ea typeface="黑体" panose="02010609060101010101" charset="-122"/>
                              <a:cs typeface="Cambria Math" panose="02040503050406030204" charset="0"/>
                            </a:rPr>
                            <m:t>,</m:t>
                          </m:r>
                          <m:r>
                            <a:rPr lang="en-US" altLang="zh-CN" i="1">
                              <a:solidFill>
                                <a:schemeClr val="bg1"/>
                              </a:solidFill>
                              <a:latin typeface="Cambria Math" panose="02040503050406030204" charset="0"/>
                              <a:ea typeface="黑体" panose="02010609060101010101" charset="-122"/>
                              <a:cs typeface="Cambria Math" panose="02040503050406030204" charset="0"/>
                            </a:rPr>
                            <m:t>𝜔</m:t>
                          </m:r>
                          <m:r>
                            <a:rPr lang="en-US" altLang="zh-CN" i="1">
                              <a:solidFill>
                                <a:schemeClr val="bg1"/>
                              </a:solidFill>
                              <a:latin typeface="Cambria Math" panose="02040503050406030204" charset="0"/>
                              <a:ea typeface="黑体" panose="02010609060101010101" charset="-122"/>
                              <a:cs typeface="Cambria Math" panose="02040503050406030204" charset="0"/>
                            </a:rPr>
                            <m:t>)</m:t>
                          </m:r>
                        </m:num>
                        <m:den>
                          <m:r>
                            <a:rPr lang="en-US" altLang="zh-CN" i="1">
                              <a:solidFill>
                                <a:schemeClr val="bg1"/>
                              </a:solidFill>
                              <a:latin typeface="Cambria Math" panose="02040503050406030204" charset="0"/>
                              <a:ea typeface="黑体" panose="02010609060101010101" charset="-122"/>
                              <a:cs typeface="Cambria Math" panose="02040503050406030204" charset="0"/>
                            </a:rPr>
                            <m:t>𝑑</m:t>
                          </m:r>
                          <m:r>
                            <a:rPr lang="en-US" altLang="zh-CN" i="1">
                              <a:solidFill>
                                <a:schemeClr val="bg1"/>
                              </a:solidFill>
                              <a:latin typeface="Cambria Math" panose="02040503050406030204" charset="0"/>
                              <a:ea typeface="黑体" panose="02010609060101010101" charset="-122"/>
                              <a:cs typeface="Cambria Math" panose="02040503050406030204" charset="0"/>
                            </a:rPr>
                            <m:t>𝜔</m:t>
                          </m:r>
                          <m:r>
                            <a:rPr lang="en-US" altLang="zh-CN" i="1">
                              <a:solidFill>
                                <a:schemeClr val="bg1"/>
                              </a:solidFill>
                              <a:latin typeface="Cambria Math" panose="02040503050406030204" charset="0"/>
                              <a:ea typeface="黑体" panose="02010609060101010101" charset="-122"/>
                              <a:cs typeface="Cambria Math" panose="02040503050406030204" charset="0"/>
                            </a:rPr>
                            <m:t>𝑑𝐴𝑐𝑜𝑠</m:t>
                          </m:r>
                          <m:r>
                            <a:rPr lang="en-US" altLang="zh-CN" i="1">
                              <a:solidFill>
                                <a:schemeClr val="bg1"/>
                              </a:solidFill>
                              <a:latin typeface="Cambria Math" panose="02040503050406030204" charset="0"/>
                              <a:ea typeface="黑体" panose="02010609060101010101" charset="-122"/>
                              <a:cs typeface="Cambria Math" panose="02040503050406030204" charset="0"/>
                            </a:rPr>
                            <m:t>𝜃</m:t>
                          </m:r>
                        </m:den>
                      </m:f>
                    </m:oMath>
                  </m:oMathPara>
                </a14:m>
                <a:endParaRPr lang="zh-CN">
                  <a:solidFill>
                    <a:schemeClr val="bg1"/>
                  </a:solidFill>
                  <a:latin typeface="黑体" panose="02010609060101010101" charset="-122"/>
                  <a:ea typeface="黑体" panose="02010609060101010101" charset="-122"/>
                  <a:cs typeface="黑体" panose="02010609060101010101" charset="-122"/>
                </a:endParaRPr>
              </a:p>
              <a:p>
                <a:pPr indent="457200" algn="ctr" fontAlgn="auto">
                  <a:lnSpc>
                    <a:spcPct val="150000"/>
                  </a:lnSpc>
                </a:pPr>
                <a:endParaRPr lang="zh-CN">
                  <a:solidFill>
                    <a:schemeClr val="bg1"/>
                  </a:solidFill>
                  <a:latin typeface="黑体" panose="02010609060101010101" charset="-122"/>
                  <a:ea typeface="黑体" panose="02010609060101010101" charset="-122"/>
                  <a:cs typeface="黑体" panose="02010609060101010101" charset="-122"/>
                </a:endParaRPr>
              </a:p>
            </p:txBody>
          </p:sp>
        </mc:Choice>
        <mc:Fallback>
          <p:sp>
            <p:nvSpPr>
              <p:cNvPr id="7" name="文本框 6"/>
              <p:cNvSpPr txBox="1">
                <a:spLocks noRot="1" noChangeAspect="1" noMove="1" noResize="1" noEditPoints="1" noAdjustHandles="1" noChangeArrowheads="1" noChangeShapeType="1" noTextEdit="1"/>
              </p:cNvSpPr>
              <p:nvPr/>
            </p:nvSpPr>
            <p:spPr>
              <a:xfrm>
                <a:off x="6529070" y="1580515"/>
                <a:ext cx="5662930" cy="4291965"/>
              </a:xfrm>
              <a:prstGeom prst="rect">
                <a:avLst/>
              </a:prstGeom>
              <a:blipFill rotWithShape="1">
                <a:blip r:embed="rId1"/>
                <a:stretch>
                  <a:fillRect r="-774"/>
                </a:stretch>
              </a:blipFill>
            </p:spPr>
            <p:txBody>
              <a:bodyPr/>
              <a:lstStyle/>
              <a:p>
                <a:r>
                  <a:rPr lang="zh-CN" altLang="en-US">
                    <a:noFill/>
                  </a:rPr>
                  <a:t> </a:t>
                </a:r>
              </a:p>
            </p:txBody>
          </p:sp>
        </mc:Fallback>
      </mc:AlternateContent>
      <p:pic>
        <p:nvPicPr>
          <p:cNvPr id="3" name="图片 2" descr="图片3"/>
          <p:cNvPicPr>
            <a:picLocks noChangeAspect="1"/>
          </p:cNvPicPr>
          <p:nvPr/>
        </p:nvPicPr>
        <p:blipFill>
          <a:blip r:embed="rId2"/>
          <a:stretch>
            <a:fillRect/>
          </a:stretch>
        </p:blipFill>
        <p:spPr>
          <a:xfrm>
            <a:off x="659765" y="1314450"/>
            <a:ext cx="5963285" cy="4954270"/>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accent3">
            <a:lumMod val="50000"/>
          </a:schemeClr>
        </a:solidFill>
        <a:effectLst/>
      </p:bgPr>
    </p:bg>
    <p:spTree>
      <p:nvGrpSpPr>
        <p:cNvPr id="1" name=""/>
        <p:cNvGrpSpPr/>
        <p:nvPr/>
      </p:nvGrpSpPr>
      <p:grpSpPr/>
      <p:sp>
        <p:nvSpPr>
          <p:cNvPr id="5" name="文本框 4"/>
          <p:cNvSpPr txBox="1"/>
          <p:nvPr/>
        </p:nvSpPr>
        <p:spPr>
          <a:xfrm>
            <a:off x="930275" y="608330"/>
            <a:ext cx="5436870" cy="922020"/>
          </a:xfrm>
          <a:prstGeom prst="rect">
            <a:avLst/>
          </a:prstGeom>
          <a:noFill/>
        </p:spPr>
        <p:txBody>
          <a:bodyPr wrap="square" rtlCol="0">
            <a:spAutoFit/>
          </a:bodyPr>
          <a:p>
            <a:r>
              <a:rPr lang="zh-CN" altLang="en-US" sz="5400">
                <a:solidFill>
                  <a:schemeClr val="bg1"/>
                </a:solidFill>
              </a:rPr>
              <a:t>BRDF</a:t>
            </a:r>
            <a:endParaRPr lang="zh-CN" altLang="en-US" sz="5400">
              <a:solidFill>
                <a:schemeClr val="bg1"/>
              </a:solidFill>
            </a:endParaRPr>
          </a:p>
        </p:txBody>
      </p:sp>
      <mc:AlternateContent xmlns:mc="http://schemas.openxmlformats.org/markup-compatibility/2006">
        <mc:Choice xmlns:a14="http://schemas.microsoft.com/office/drawing/2010/main" Requires="a14">
          <p:sp>
            <p:nvSpPr>
              <p:cNvPr id="7" name="文本框 6"/>
              <p:cNvSpPr txBox="1"/>
              <p:nvPr/>
            </p:nvSpPr>
            <p:spPr>
              <a:xfrm>
                <a:off x="6774815" y="1580515"/>
                <a:ext cx="5417185" cy="4291965"/>
              </a:xfrm>
              <a:prstGeom prst="rect">
                <a:avLst/>
              </a:prstGeom>
              <a:noFill/>
            </p:spPr>
            <p:txBody>
              <a:bodyPr wrap="square" rtlCol="0">
                <a:noAutofit/>
              </a:bodyPr>
              <a:p>
                <a:pPr indent="457200" fontAlgn="auto">
                  <a:lnSpc>
                    <a:spcPct val="150000"/>
                  </a:lnSpc>
                </a:pPr>
                <a:r>
                  <a:rPr>
                    <a:solidFill>
                      <a:schemeClr val="bg1"/>
                    </a:solidFill>
                  </a:rPr>
                  <a:t>设入射光为 </a:t>
                </a:r>
                <a14:m>
                  <m:oMath xmlns:m="http://schemas.openxmlformats.org/officeDocument/2006/math">
                    <m:r>
                      <a:rPr lang="en-US" i="1">
                        <a:solidFill>
                          <a:schemeClr val="bg1"/>
                        </a:solidFill>
                        <a:latin typeface="Cambria Math" panose="02040503050406030204" charset="0"/>
                        <a:cs typeface="Cambria Math" panose="02040503050406030204" charset="0"/>
                      </a:rPr>
                      <m:t>𝐿</m:t>
                    </m:r>
                    <m:r>
                      <a:rPr lang="en-US" i="1">
                        <a:solidFill>
                          <a:schemeClr val="bg1"/>
                        </a:solidFill>
                        <a:latin typeface="Cambria Math" panose="02040503050406030204" charset="0"/>
                        <a:cs typeface="Cambria Math" panose="02040503050406030204" charset="0"/>
                      </a:rPr>
                      <m:t>(</m:t>
                    </m:r>
                    <m:r>
                      <a:rPr lang="en-US" i="1">
                        <a:solidFill>
                          <a:schemeClr val="bg1"/>
                        </a:solidFill>
                        <a:latin typeface="Cambria Math" panose="02040503050406030204" charset="0"/>
                        <a:cs typeface="Cambria Math" panose="02040503050406030204" charset="0"/>
                      </a:rPr>
                      <m:t>𝑝</m:t>
                    </m:r>
                    <m:r>
                      <a:rPr lang="en-US" i="1">
                        <a:solidFill>
                          <a:schemeClr val="bg1"/>
                        </a:solidFill>
                        <a:latin typeface="Cambria Math" panose="02040503050406030204" charset="0"/>
                        <a:cs typeface="Cambria Math" panose="02040503050406030204" charset="0"/>
                      </a:rPr>
                      <m:t>,</m:t>
                    </m:r>
                    <m:sSub>
                      <m:sSubPr>
                        <m:ctrlPr>
                          <a:rPr lang="en-US" i="1">
                            <a:solidFill>
                              <a:schemeClr val="bg1"/>
                            </a:solidFill>
                            <a:latin typeface="Cambria Math" panose="02040503050406030204" charset="0"/>
                            <a:cs typeface="Cambria Math" panose="02040503050406030204" charset="0"/>
                          </a:rPr>
                        </m:ctrlPr>
                      </m:sSubPr>
                      <m:e>
                        <m:r>
                          <a:rPr lang="en-US" i="1">
                            <a:solidFill>
                              <a:schemeClr val="bg1"/>
                            </a:solidFill>
                            <a:latin typeface="Cambria Math" panose="02040503050406030204" charset="0"/>
                            <a:cs typeface="Cambria Math" panose="02040503050406030204" charset="0"/>
                          </a:rPr>
                          <m:t>𝑤</m:t>
                        </m:r>
                      </m:e>
                      <m:sub>
                        <m:r>
                          <a:rPr lang="en-US" i="1">
                            <a:solidFill>
                              <a:schemeClr val="bg1"/>
                            </a:solidFill>
                            <a:latin typeface="Cambria Math" panose="02040503050406030204" charset="0"/>
                            <a:cs typeface="Cambria Math" panose="02040503050406030204" charset="0"/>
                          </a:rPr>
                          <m:t>𝑖</m:t>
                        </m:r>
                      </m:sub>
                    </m:sSub>
                    <m:r>
                      <a:rPr lang="en-US" i="1">
                        <a:solidFill>
                          <a:schemeClr val="bg1"/>
                        </a:solidFill>
                        <a:latin typeface="Cambria Math" panose="02040503050406030204" charset="0"/>
                        <a:cs typeface="Cambria Math" panose="02040503050406030204" charset="0"/>
                      </a:rPr>
                      <m:t>)</m:t>
                    </m:r>
                  </m:oMath>
                </a14:m>
                <a:r>
                  <a:rPr>
                    <a:solidFill>
                      <a:schemeClr val="bg1"/>
                    </a:solidFill>
                  </a:rPr>
                  <a:t>那么P点的辐照度为 </a:t>
                </a:r>
                <a14:m>
                  <m:oMath xmlns:m="http://schemas.openxmlformats.org/officeDocument/2006/math">
                    <m:r>
                      <a:rPr lang="en-US" i="1">
                        <a:solidFill>
                          <a:schemeClr val="bg1"/>
                        </a:solidFill>
                        <a:latin typeface="Cambria Math" panose="02040503050406030204" charset="0"/>
                        <a:cs typeface="Cambria Math" panose="02040503050406030204" charset="0"/>
                      </a:rPr>
                      <m:t>𝑑𝐸</m:t>
                    </m:r>
                    <m:r>
                      <a:rPr lang="en-US" i="1">
                        <a:solidFill>
                          <a:schemeClr val="bg1"/>
                        </a:solidFill>
                        <a:latin typeface="Cambria Math" panose="02040503050406030204" charset="0"/>
                        <a:cs typeface="Cambria Math" panose="02040503050406030204" charset="0"/>
                      </a:rPr>
                      <m:t>(</m:t>
                    </m:r>
                    <m:r>
                      <a:rPr lang="en-US" i="1">
                        <a:solidFill>
                          <a:schemeClr val="bg1"/>
                        </a:solidFill>
                        <a:latin typeface="Cambria Math" panose="02040503050406030204" charset="0"/>
                        <a:cs typeface="Cambria Math" panose="02040503050406030204" charset="0"/>
                      </a:rPr>
                      <m:t>𝑝</m:t>
                    </m:r>
                    <m:r>
                      <a:rPr lang="en-US" i="1">
                        <a:solidFill>
                          <a:schemeClr val="bg1"/>
                        </a:solidFill>
                        <a:latin typeface="Cambria Math" panose="02040503050406030204" charset="0"/>
                        <a:cs typeface="Cambria Math" panose="02040503050406030204" charset="0"/>
                      </a:rPr>
                      <m:t>,</m:t>
                    </m:r>
                    <m:sSub>
                      <m:sSubPr>
                        <m:ctrlPr>
                          <a:rPr lang="en-US" i="1">
                            <a:solidFill>
                              <a:schemeClr val="bg1"/>
                            </a:solidFill>
                            <a:latin typeface="Cambria Math" panose="02040503050406030204" charset="0"/>
                            <a:cs typeface="Cambria Math" panose="02040503050406030204" charset="0"/>
                          </a:rPr>
                        </m:ctrlPr>
                      </m:sSubPr>
                      <m:e>
                        <m:r>
                          <a:rPr lang="en-US" i="1">
                            <a:solidFill>
                              <a:schemeClr val="bg1"/>
                            </a:solidFill>
                            <a:latin typeface="Cambria Math" panose="02040503050406030204" charset="0"/>
                            <a:cs typeface="Cambria Math" panose="02040503050406030204" charset="0"/>
                          </a:rPr>
                          <m:t>𝑤</m:t>
                        </m:r>
                      </m:e>
                      <m:sub>
                        <m:r>
                          <a:rPr lang="en-US" i="1">
                            <a:solidFill>
                              <a:schemeClr val="bg1"/>
                            </a:solidFill>
                            <a:latin typeface="Cambria Math" panose="02040503050406030204" charset="0"/>
                            <a:cs typeface="Cambria Math" panose="02040503050406030204" charset="0"/>
                          </a:rPr>
                          <m:t>𝑖</m:t>
                        </m:r>
                      </m:sub>
                    </m:sSub>
                    <m:r>
                      <a:rPr lang="en-US" i="1">
                        <a:solidFill>
                          <a:schemeClr val="bg1"/>
                        </a:solidFill>
                        <a:latin typeface="Cambria Math" panose="02040503050406030204" charset="0"/>
                        <a:cs typeface="Cambria Math" panose="02040503050406030204" charset="0"/>
                      </a:rPr>
                      <m:t>)=</m:t>
                    </m:r>
                    <m:r>
                      <a:rPr lang="en-US" i="1">
                        <a:solidFill>
                          <a:schemeClr val="bg1"/>
                        </a:solidFill>
                        <a:latin typeface="Cambria Math" panose="02040503050406030204" charset="0"/>
                        <a:cs typeface="Cambria Math" panose="02040503050406030204" charset="0"/>
                      </a:rPr>
                      <m:t>𝐿</m:t>
                    </m:r>
                    <m:r>
                      <a:rPr lang="en-US" i="1">
                        <a:solidFill>
                          <a:schemeClr val="bg1"/>
                        </a:solidFill>
                        <a:latin typeface="Cambria Math" panose="02040503050406030204" charset="0"/>
                        <a:cs typeface="Cambria Math" panose="02040503050406030204" charset="0"/>
                      </a:rPr>
                      <m:t>(</m:t>
                    </m:r>
                    <m:r>
                      <a:rPr lang="en-US" i="1">
                        <a:solidFill>
                          <a:schemeClr val="bg1"/>
                        </a:solidFill>
                        <a:latin typeface="Cambria Math" panose="02040503050406030204" charset="0"/>
                        <a:cs typeface="Cambria Math" panose="02040503050406030204" charset="0"/>
                      </a:rPr>
                      <m:t>𝑝</m:t>
                    </m:r>
                    <m:r>
                      <a:rPr lang="en-US" i="1">
                        <a:solidFill>
                          <a:schemeClr val="bg1"/>
                        </a:solidFill>
                        <a:latin typeface="Cambria Math" panose="02040503050406030204" charset="0"/>
                        <a:cs typeface="Cambria Math" panose="02040503050406030204" charset="0"/>
                      </a:rPr>
                      <m:t>,</m:t>
                    </m:r>
                    <m:sSub>
                      <m:sSubPr>
                        <m:ctrlPr>
                          <a:rPr lang="en-US" i="1">
                            <a:solidFill>
                              <a:schemeClr val="bg1"/>
                            </a:solidFill>
                            <a:latin typeface="Cambria Math" panose="02040503050406030204" charset="0"/>
                            <a:cs typeface="Cambria Math" panose="02040503050406030204" charset="0"/>
                          </a:rPr>
                        </m:ctrlPr>
                      </m:sSubPr>
                      <m:e>
                        <m:r>
                          <a:rPr lang="en-US" i="1">
                            <a:solidFill>
                              <a:schemeClr val="bg1"/>
                            </a:solidFill>
                            <a:latin typeface="Cambria Math" panose="02040503050406030204" charset="0"/>
                            <a:cs typeface="Cambria Math" panose="02040503050406030204" charset="0"/>
                          </a:rPr>
                          <m:t>𝑤</m:t>
                        </m:r>
                      </m:e>
                      <m:sub>
                        <m:r>
                          <a:rPr lang="en-US" i="1">
                            <a:solidFill>
                              <a:schemeClr val="bg1"/>
                            </a:solidFill>
                            <a:latin typeface="Cambria Math" panose="02040503050406030204" charset="0"/>
                            <a:cs typeface="Cambria Math" panose="02040503050406030204" charset="0"/>
                          </a:rPr>
                          <m:t>𝑖</m:t>
                        </m:r>
                      </m:sub>
                    </m:sSub>
                    <m:r>
                      <a:rPr lang="en-US" i="1">
                        <a:solidFill>
                          <a:schemeClr val="bg1"/>
                        </a:solidFill>
                        <a:latin typeface="Cambria Math" panose="02040503050406030204" charset="0"/>
                        <a:cs typeface="Cambria Math" panose="02040503050406030204" charset="0"/>
                      </a:rPr>
                      <m:t>)</m:t>
                    </m:r>
                    <m:r>
                      <a:rPr lang="en-US" i="1">
                        <a:solidFill>
                          <a:schemeClr val="bg1"/>
                        </a:solidFill>
                        <a:latin typeface="Cambria Math" panose="02040503050406030204" charset="0"/>
                        <a:cs typeface="Cambria Math" panose="02040503050406030204" charset="0"/>
                      </a:rPr>
                      <m:t>𝑛</m:t>
                    </m:r>
                    <m:r>
                      <a:rPr lang="en-US" i="1">
                        <a:solidFill>
                          <a:schemeClr val="bg1"/>
                        </a:solidFill>
                        <a:latin typeface="Cambria Math" panose="02040503050406030204" charset="0"/>
                        <a:cs typeface="Cambria Math" panose="02040503050406030204" charset="0"/>
                      </a:rPr>
                      <m:t>·</m:t>
                    </m:r>
                    <m:sSub>
                      <m:sSubPr>
                        <m:ctrlPr>
                          <a:rPr lang="en-US" i="1">
                            <a:solidFill>
                              <a:schemeClr val="bg1"/>
                            </a:solidFill>
                            <a:latin typeface="Cambria Math" panose="02040503050406030204" charset="0"/>
                            <a:cs typeface="Cambria Math" panose="02040503050406030204" charset="0"/>
                          </a:rPr>
                        </m:ctrlPr>
                      </m:sSubPr>
                      <m:e>
                        <m:r>
                          <a:rPr lang="en-US" i="1">
                            <a:solidFill>
                              <a:schemeClr val="bg1"/>
                            </a:solidFill>
                            <a:latin typeface="Cambria Math" panose="02040503050406030204" charset="0"/>
                            <a:cs typeface="Cambria Math" panose="02040503050406030204" charset="0"/>
                          </a:rPr>
                          <m:t>𝑤</m:t>
                        </m:r>
                      </m:e>
                      <m:sub>
                        <m:r>
                          <a:rPr lang="en-US" i="1">
                            <a:solidFill>
                              <a:schemeClr val="bg1"/>
                            </a:solidFill>
                            <a:latin typeface="Cambria Math" panose="02040503050406030204" charset="0"/>
                            <a:cs typeface="Cambria Math" panose="02040503050406030204" charset="0"/>
                          </a:rPr>
                          <m:t>𝑖</m:t>
                        </m:r>
                      </m:sub>
                    </m:sSub>
                    <m:r>
                      <a:rPr lang="en-US" i="1">
                        <a:solidFill>
                          <a:schemeClr val="bg1"/>
                        </a:solidFill>
                        <a:latin typeface="Cambria Math" panose="02040503050406030204" charset="0"/>
                        <a:cs typeface="Cambria Math" panose="02040503050406030204" charset="0"/>
                      </a:rPr>
                      <m:t>𝑑</m:t>
                    </m:r>
                    <m:sSub>
                      <m:sSubPr>
                        <m:ctrlPr>
                          <a:rPr lang="en-US" i="1">
                            <a:solidFill>
                              <a:schemeClr val="bg1"/>
                            </a:solidFill>
                            <a:latin typeface="Cambria Math" panose="02040503050406030204" charset="0"/>
                            <a:cs typeface="Cambria Math" panose="02040503050406030204" charset="0"/>
                          </a:rPr>
                        </m:ctrlPr>
                      </m:sSubPr>
                      <m:e>
                        <m:r>
                          <a:rPr lang="en-US" i="1">
                            <a:solidFill>
                              <a:schemeClr val="bg1"/>
                            </a:solidFill>
                            <a:latin typeface="Cambria Math" panose="02040503050406030204" charset="0"/>
                            <a:cs typeface="Cambria Math" panose="02040503050406030204" charset="0"/>
                          </a:rPr>
                          <m:t>𝑤</m:t>
                        </m:r>
                      </m:e>
                      <m:sub>
                        <m:r>
                          <a:rPr lang="en-US" i="1">
                            <a:solidFill>
                              <a:schemeClr val="bg1"/>
                            </a:solidFill>
                            <a:latin typeface="Cambria Math" panose="02040503050406030204" charset="0"/>
                            <a:cs typeface="Cambria Math" panose="02040503050406030204" charset="0"/>
                          </a:rPr>
                          <m:t>𝑖</m:t>
                        </m:r>
                      </m:sub>
                    </m:sSub>
                  </m:oMath>
                </a14:m>
                <a:r>
                  <a:rPr>
                    <a:solidFill>
                      <a:schemeClr val="bg1"/>
                    </a:solidFill>
                  </a:rPr>
                  <a:t> ，那么我们只需要知道有多少比例的辐射通量会被反射到</a:t>
                </a:r>
                <a14:m>
                  <m:oMath xmlns:m="http://schemas.openxmlformats.org/officeDocument/2006/math">
                    <m:sSub>
                      <m:sSubPr>
                        <m:ctrlPr>
                          <a:rPr lang="en-US" i="1">
                            <a:solidFill>
                              <a:schemeClr val="bg1"/>
                            </a:solidFill>
                            <a:latin typeface="Cambria Math" panose="02040503050406030204" charset="0"/>
                            <a:cs typeface="Cambria Math" panose="02040503050406030204" charset="0"/>
                          </a:rPr>
                        </m:ctrlPr>
                      </m:sSubPr>
                      <m:e>
                        <m:r>
                          <a:rPr lang="en-US" i="1">
                            <a:solidFill>
                              <a:schemeClr val="bg1"/>
                            </a:solidFill>
                            <a:latin typeface="Cambria Math" panose="02040503050406030204" charset="0"/>
                            <a:cs typeface="Cambria Math" panose="02040503050406030204" charset="0"/>
                          </a:rPr>
                          <m:t>𝑤</m:t>
                        </m:r>
                      </m:e>
                      <m:sub>
                        <m:r>
                          <a:rPr lang="en-US" i="1">
                            <a:solidFill>
                              <a:schemeClr val="bg1"/>
                            </a:solidFill>
                            <a:latin typeface="Cambria Math" panose="02040503050406030204" charset="0"/>
                            <a:cs typeface="Cambria Math" panose="02040503050406030204" charset="0"/>
                          </a:rPr>
                          <m:t>𝑖</m:t>
                        </m:r>
                      </m:sub>
                    </m:sSub>
                  </m:oMath>
                </a14:m>
                <a:r>
                  <a:rPr>
                    <a:solidFill>
                      <a:schemeClr val="bg1"/>
                    </a:solidFill>
                  </a:rPr>
                  <a:t> 方向上，就可以求</a:t>
                </a:r>
                <a14:m>
                  <m:oMath xmlns:m="http://schemas.openxmlformats.org/officeDocument/2006/math">
                    <m:r>
                      <a:rPr lang="en-US" i="1">
                        <a:solidFill>
                          <a:schemeClr val="bg1"/>
                        </a:solidFill>
                        <a:latin typeface="Cambria Math" panose="02040503050406030204" charset="0"/>
                        <a:cs typeface="Cambria Math" panose="02040503050406030204" charset="0"/>
                      </a:rPr>
                      <m:t>𝐿</m:t>
                    </m:r>
                    <m:r>
                      <a:rPr lang="en-US" i="1">
                        <a:solidFill>
                          <a:schemeClr val="bg1"/>
                        </a:solidFill>
                        <a:latin typeface="Cambria Math" panose="02040503050406030204" charset="0"/>
                        <a:cs typeface="Cambria Math" panose="02040503050406030204" charset="0"/>
                      </a:rPr>
                      <m:t>(</m:t>
                    </m:r>
                    <m:r>
                      <a:rPr lang="en-US" i="1">
                        <a:solidFill>
                          <a:schemeClr val="bg1"/>
                        </a:solidFill>
                        <a:latin typeface="Cambria Math" panose="02040503050406030204" charset="0"/>
                        <a:cs typeface="Cambria Math" panose="02040503050406030204" charset="0"/>
                      </a:rPr>
                      <m:t>𝑝</m:t>
                    </m:r>
                    <m:r>
                      <a:rPr lang="en-US" i="1">
                        <a:solidFill>
                          <a:schemeClr val="bg1"/>
                        </a:solidFill>
                        <a:latin typeface="Cambria Math" panose="02040503050406030204" charset="0"/>
                        <a:cs typeface="Cambria Math" panose="02040503050406030204" charset="0"/>
                      </a:rPr>
                      <m:t>,</m:t>
                    </m:r>
                    <m:sSub>
                      <m:sSubPr>
                        <m:ctrlPr>
                          <a:rPr lang="en-US" i="1">
                            <a:solidFill>
                              <a:schemeClr val="bg1"/>
                            </a:solidFill>
                            <a:latin typeface="Cambria Math" panose="02040503050406030204" charset="0"/>
                            <a:cs typeface="Cambria Math" panose="02040503050406030204" charset="0"/>
                          </a:rPr>
                        </m:ctrlPr>
                      </m:sSubPr>
                      <m:e>
                        <m:r>
                          <a:rPr lang="en-US" i="1">
                            <a:solidFill>
                              <a:schemeClr val="bg1"/>
                            </a:solidFill>
                            <a:latin typeface="Cambria Math" panose="02040503050406030204" charset="0"/>
                            <a:cs typeface="Cambria Math" panose="02040503050406030204" charset="0"/>
                          </a:rPr>
                          <m:t>𝑤</m:t>
                        </m:r>
                      </m:e>
                      <m:sub>
                        <m:r>
                          <a:rPr lang="en-US" i="1">
                            <a:solidFill>
                              <a:schemeClr val="bg1"/>
                            </a:solidFill>
                            <a:latin typeface="Cambria Math" panose="02040503050406030204" charset="0"/>
                            <a:cs typeface="Cambria Math" panose="02040503050406030204" charset="0"/>
                          </a:rPr>
                          <m:t>𝑖</m:t>
                        </m:r>
                      </m:sub>
                    </m:sSub>
                    <m:r>
                      <a:rPr lang="en-US" i="1">
                        <a:solidFill>
                          <a:schemeClr val="bg1"/>
                        </a:solidFill>
                        <a:latin typeface="Cambria Math" panose="02040503050406030204" charset="0"/>
                        <a:cs typeface="Cambria Math" panose="02040503050406030204" charset="0"/>
                      </a:rPr>
                      <m:t>)</m:t>
                    </m:r>
                  </m:oMath>
                </a14:m>
                <a:r>
                  <a:rPr>
                    <a:solidFill>
                      <a:schemeClr val="bg1"/>
                    </a:solidFill>
                  </a:rPr>
                  <a:t>的值了。</a:t>
                </a:r>
                <a:endParaRPr lang="zh-CN">
                  <a:solidFill>
                    <a:schemeClr val="bg1"/>
                  </a:solidFill>
                  <a:latin typeface="黑体" panose="02010609060101010101" charset="-122"/>
                  <a:ea typeface="黑体" panose="02010609060101010101" charset="-122"/>
                  <a:cs typeface="黑体" panose="02010609060101010101" charset="-122"/>
                </a:endParaRPr>
              </a:p>
              <a:p>
                <a:pPr indent="457200" algn="ctr" fontAlgn="auto">
                  <a:lnSpc>
                    <a:spcPct val="150000"/>
                  </a:lnSpc>
                </a:pPr>
                <a:endParaRPr lang="zh-CN">
                  <a:solidFill>
                    <a:schemeClr val="bg1"/>
                  </a:solidFill>
                  <a:latin typeface="黑体" panose="02010609060101010101" charset="-122"/>
                  <a:ea typeface="黑体" panose="02010609060101010101" charset="-122"/>
                  <a:cs typeface="黑体" panose="02010609060101010101" charset="-122"/>
                </a:endParaRPr>
              </a:p>
            </p:txBody>
          </p:sp>
        </mc:Choice>
        <mc:Fallback>
          <p:sp>
            <p:nvSpPr>
              <p:cNvPr id="7" name="文本框 6"/>
              <p:cNvSpPr txBox="1">
                <a:spLocks noRot="1" noChangeAspect="1" noMove="1" noResize="1" noEditPoints="1" noAdjustHandles="1" noChangeArrowheads="1" noChangeShapeType="1" noTextEdit="1"/>
              </p:cNvSpPr>
              <p:nvPr/>
            </p:nvSpPr>
            <p:spPr>
              <a:xfrm>
                <a:off x="6774815" y="1580515"/>
                <a:ext cx="5417185" cy="4291965"/>
              </a:xfrm>
              <a:prstGeom prst="rect">
                <a:avLst/>
              </a:prstGeom>
              <a:blipFill rotWithShape="1">
                <a:blip r:embed="rId1"/>
                <a:stretch>
                  <a:fillRect/>
                </a:stretch>
              </a:blipFill>
            </p:spPr>
            <p:txBody>
              <a:bodyPr/>
              <a:lstStyle/>
              <a:p>
                <a:r>
                  <a:rPr lang="zh-CN" altLang="en-US">
                    <a:noFill/>
                  </a:rPr>
                  <a:t> </a:t>
                </a:r>
              </a:p>
            </p:txBody>
          </p:sp>
        </mc:Fallback>
      </mc:AlternateContent>
      <p:pic>
        <p:nvPicPr>
          <p:cNvPr id="4" name="图片 3" descr="图片4"/>
          <p:cNvPicPr>
            <a:picLocks noChangeAspect="1"/>
          </p:cNvPicPr>
          <p:nvPr/>
        </p:nvPicPr>
        <p:blipFill>
          <a:blip r:embed="rId2"/>
          <a:stretch>
            <a:fillRect/>
          </a:stretch>
        </p:blipFill>
        <p:spPr>
          <a:xfrm>
            <a:off x="1094740" y="1664970"/>
            <a:ext cx="4740275" cy="3091815"/>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accent3">
            <a:lumMod val="50000"/>
          </a:schemeClr>
        </a:solidFill>
        <a:effectLst/>
      </p:bgPr>
    </p:bg>
    <p:spTree>
      <p:nvGrpSpPr>
        <p:cNvPr id="1" name=""/>
        <p:cNvGrpSpPr/>
        <p:nvPr/>
      </p:nvGrpSpPr>
      <p:grpSpPr/>
      <p:sp>
        <p:nvSpPr>
          <p:cNvPr id="5" name="文本框 4"/>
          <p:cNvSpPr txBox="1"/>
          <p:nvPr/>
        </p:nvSpPr>
        <p:spPr>
          <a:xfrm>
            <a:off x="659130" y="473075"/>
            <a:ext cx="5436870" cy="922020"/>
          </a:xfrm>
          <a:prstGeom prst="rect">
            <a:avLst/>
          </a:prstGeom>
          <a:noFill/>
        </p:spPr>
        <p:txBody>
          <a:bodyPr wrap="square" rtlCol="0">
            <a:spAutoFit/>
          </a:bodyPr>
          <a:p>
            <a:r>
              <a:rPr lang="zh-CN" altLang="en-US" sz="5400">
                <a:solidFill>
                  <a:schemeClr val="bg1"/>
                </a:solidFill>
              </a:rPr>
              <a:t>BRDF</a:t>
            </a:r>
            <a:endParaRPr lang="zh-CN" altLang="en-US" sz="5400">
              <a:solidFill>
                <a:schemeClr val="bg1"/>
              </a:solidFill>
            </a:endParaRPr>
          </a:p>
        </p:txBody>
      </p:sp>
      <p:sp>
        <p:nvSpPr>
          <p:cNvPr id="2" name="文本框 1"/>
          <p:cNvSpPr txBox="1"/>
          <p:nvPr/>
        </p:nvSpPr>
        <p:spPr>
          <a:xfrm>
            <a:off x="1968500" y="3969385"/>
            <a:ext cx="2312670" cy="368300"/>
          </a:xfrm>
          <a:prstGeom prst="rect">
            <a:avLst/>
          </a:prstGeom>
          <a:noFill/>
        </p:spPr>
        <p:txBody>
          <a:bodyPr wrap="square" rtlCol="0">
            <a:spAutoFit/>
          </a:bodyPr>
          <a:p>
            <a:pPr algn="ctr"/>
            <a:r>
              <a:rPr lang="en-US" altLang="zh-CN">
                <a:solidFill>
                  <a:schemeClr val="bg1"/>
                </a:solidFill>
              </a:rPr>
              <a:t>Specular</a:t>
            </a:r>
            <a:endParaRPr lang="en-US" altLang="zh-CN">
              <a:solidFill>
                <a:schemeClr val="bg1"/>
              </a:solidFill>
            </a:endParaRPr>
          </a:p>
        </p:txBody>
      </p:sp>
      <p:sp>
        <p:nvSpPr>
          <p:cNvPr id="4" name="文本框 3"/>
          <p:cNvSpPr txBox="1"/>
          <p:nvPr>
            <p:custDataLst>
              <p:tags r:id="rId1"/>
            </p:custDataLst>
          </p:nvPr>
        </p:nvSpPr>
        <p:spPr>
          <a:xfrm>
            <a:off x="8079105" y="3969385"/>
            <a:ext cx="2312670" cy="368300"/>
          </a:xfrm>
          <a:prstGeom prst="rect">
            <a:avLst/>
          </a:prstGeom>
          <a:noFill/>
        </p:spPr>
        <p:txBody>
          <a:bodyPr wrap="square" rtlCol="0">
            <a:spAutoFit/>
          </a:bodyPr>
          <a:p>
            <a:pPr algn="ctr"/>
            <a:r>
              <a:rPr lang="en-US" altLang="zh-CN">
                <a:solidFill>
                  <a:schemeClr val="bg1"/>
                </a:solidFill>
              </a:rPr>
              <a:t>Diffuse</a:t>
            </a:r>
            <a:endParaRPr lang="en-US" altLang="zh-CN">
              <a:solidFill>
                <a:schemeClr val="bg1"/>
              </a:solidFill>
            </a:endParaRPr>
          </a:p>
        </p:txBody>
      </p:sp>
      <mc:AlternateContent xmlns:mc="http://schemas.openxmlformats.org/markup-compatibility/2006">
        <mc:Choice xmlns:a14="http://schemas.microsoft.com/office/drawing/2010/main" Requires="a14">
          <p:sp>
            <p:nvSpPr>
              <p:cNvPr id="6" name="文本框 5"/>
              <p:cNvSpPr txBox="1"/>
              <p:nvPr/>
            </p:nvSpPr>
            <p:spPr>
              <a:xfrm>
                <a:off x="1463040" y="4763770"/>
                <a:ext cx="10091420" cy="1170940"/>
              </a:xfrm>
              <a:prstGeom prst="rect">
                <a:avLst/>
              </a:prstGeom>
              <a:noFill/>
            </p:spPr>
            <p:txBody>
              <a:bodyPr wrap="square" rtlCol="0">
                <a:spAutoFit/>
              </a:bodyPr>
              <a:p>
                <a:r>
                  <a:rPr lang="zh-CN" altLang="en-US">
                    <a:solidFill>
                      <a:schemeClr val="bg1"/>
                    </a:solidFill>
                  </a:rPr>
                  <a:t>BRDF决定了物体的材质</a:t>
                </a:r>
                <a:r>
                  <a:rPr lang="en-US" altLang="zh-CN">
                    <a:solidFill>
                      <a:schemeClr val="bg1"/>
                    </a:solidFill>
                  </a:rPr>
                  <a:t>,BRDF我们常用</a:t>
                </a:r>
                <a14:m>
                  <m:oMath xmlns:m="http://schemas.openxmlformats.org/officeDocument/2006/math">
                    <m:sSub>
                      <m:sSubPr>
                        <m:ctrlPr>
                          <a:rPr lang="en-US" altLang="zh-CN" i="1">
                            <a:solidFill>
                              <a:schemeClr val="bg1"/>
                            </a:solidFill>
                            <a:latin typeface="Cambria Math" panose="02040503050406030204" charset="0"/>
                            <a:cs typeface="Cambria Math" panose="02040503050406030204" charset="0"/>
                          </a:rPr>
                        </m:ctrlPr>
                      </m:sSubPr>
                      <m:e>
                        <m:r>
                          <a:rPr lang="en-US" altLang="zh-CN" i="1">
                            <a:solidFill>
                              <a:schemeClr val="bg1"/>
                            </a:solidFill>
                            <a:latin typeface="Cambria Math" panose="02040503050406030204" charset="0"/>
                            <a:cs typeface="Cambria Math" panose="02040503050406030204" charset="0"/>
                          </a:rPr>
                          <m:t>𝑓</m:t>
                        </m:r>
                      </m:e>
                      <m:sub>
                        <m:r>
                          <a:rPr lang="en-US" altLang="zh-CN" i="1">
                            <a:solidFill>
                              <a:schemeClr val="bg1"/>
                            </a:solidFill>
                            <a:latin typeface="Cambria Math" panose="02040503050406030204" charset="0"/>
                            <a:cs typeface="Cambria Math" panose="02040503050406030204" charset="0"/>
                          </a:rPr>
                          <m:t>𝑟</m:t>
                        </m:r>
                      </m:sub>
                    </m:sSub>
                    <m:r>
                      <a:rPr lang="en-US" altLang="zh-CN" i="1">
                        <a:solidFill>
                          <a:schemeClr val="bg1"/>
                        </a:solidFill>
                        <a:latin typeface="Cambria Math" panose="02040503050406030204" charset="0"/>
                        <a:cs typeface="Cambria Math" panose="02040503050406030204" charset="0"/>
                      </a:rPr>
                      <m:t>(</m:t>
                    </m:r>
                    <m:r>
                      <a:rPr lang="en-US" altLang="zh-CN" i="1">
                        <a:solidFill>
                          <a:schemeClr val="bg1"/>
                        </a:solidFill>
                        <a:latin typeface="Cambria Math" panose="02040503050406030204" charset="0"/>
                        <a:cs typeface="Cambria Math" panose="02040503050406030204" charset="0"/>
                      </a:rPr>
                      <m:t>𝑝</m:t>
                    </m:r>
                    <m:r>
                      <a:rPr lang="en-US" altLang="zh-CN" i="1">
                        <a:solidFill>
                          <a:schemeClr val="bg1"/>
                        </a:solidFill>
                        <a:latin typeface="Cambria Math" panose="02040503050406030204" charset="0"/>
                        <a:cs typeface="Cambria Math" panose="02040503050406030204" charset="0"/>
                      </a:rPr>
                      <m:t>,</m:t>
                    </m:r>
                    <m:sSub>
                      <m:sSubPr>
                        <m:ctrlPr>
                          <a:rPr lang="en-US" altLang="zh-CN" i="1">
                            <a:solidFill>
                              <a:schemeClr val="bg1"/>
                            </a:solidFill>
                            <a:latin typeface="Cambria Math" panose="02040503050406030204" charset="0"/>
                            <a:cs typeface="Cambria Math" panose="02040503050406030204" charset="0"/>
                          </a:rPr>
                        </m:ctrlPr>
                      </m:sSubPr>
                      <m:e>
                        <m:r>
                          <a:rPr lang="en-US" altLang="zh-CN" i="1">
                            <a:solidFill>
                              <a:schemeClr val="bg1"/>
                            </a:solidFill>
                            <a:latin typeface="Cambria Math" panose="02040503050406030204" charset="0"/>
                            <a:cs typeface="Cambria Math" panose="02040503050406030204" charset="0"/>
                          </a:rPr>
                          <m:t>𝑤</m:t>
                        </m:r>
                      </m:e>
                      <m:sub>
                        <m:r>
                          <a:rPr lang="en-US" altLang="zh-CN" i="1">
                            <a:solidFill>
                              <a:schemeClr val="bg1"/>
                            </a:solidFill>
                            <a:latin typeface="Cambria Math" panose="02040503050406030204" charset="0"/>
                            <a:cs typeface="Cambria Math" panose="02040503050406030204" charset="0"/>
                          </a:rPr>
                          <m:t>𝑖</m:t>
                        </m:r>
                      </m:sub>
                    </m:sSub>
                    <m:r>
                      <a:rPr lang="en-US" altLang="zh-CN" i="1">
                        <a:solidFill>
                          <a:schemeClr val="bg1"/>
                        </a:solidFill>
                        <a:latin typeface="Cambria Math" panose="02040503050406030204" charset="0"/>
                        <a:cs typeface="Cambria Math" panose="02040503050406030204" charset="0"/>
                      </a:rPr>
                      <m:t>,</m:t>
                    </m:r>
                    <m:sSub>
                      <m:sSubPr>
                        <m:ctrlPr>
                          <a:rPr lang="en-US" altLang="zh-CN" i="1">
                            <a:solidFill>
                              <a:schemeClr val="bg1"/>
                            </a:solidFill>
                            <a:latin typeface="Cambria Math" panose="02040503050406030204" charset="0"/>
                            <a:cs typeface="Cambria Math" panose="02040503050406030204" charset="0"/>
                          </a:rPr>
                        </m:ctrlPr>
                      </m:sSubPr>
                      <m:e>
                        <m:r>
                          <a:rPr lang="en-US" altLang="zh-CN" i="1">
                            <a:solidFill>
                              <a:schemeClr val="bg1"/>
                            </a:solidFill>
                            <a:latin typeface="Cambria Math" panose="02040503050406030204" charset="0"/>
                            <a:cs typeface="Cambria Math" panose="02040503050406030204" charset="0"/>
                          </a:rPr>
                          <m:t>𝑤</m:t>
                        </m:r>
                      </m:e>
                      <m:sub>
                        <m:r>
                          <a:rPr lang="en-US" altLang="zh-CN" i="1">
                            <a:solidFill>
                              <a:schemeClr val="bg1"/>
                            </a:solidFill>
                            <a:latin typeface="Cambria Math" panose="02040503050406030204" charset="0"/>
                            <a:cs typeface="Cambria Math" panose="02040503050406030204" charset="0"/>
                          </a:rPr>
                          <m:t>𝑜</m:t>
                        </m:r>
                      </m:sub>
                    </m:sSub>
                    <m:r>
                      <a:rPr lang="en-US" altLang="zh-CN" i="1">
                        <a:solidFill>
                          <a:schemeClr val="bg1"/>
                        </a:solidFill>
                        <a:latin typeface="Cambria Math" panose="02040503050406030204" charset="0"/>
                        <a:cs typeface="Cambria Math" panose="02040503050406030204" charset="0"/>
                      </a:rPr>
                      <m:t>)</m:t>
                    </m:r>
                  </m:oMath>
                </a14:m>
                <a:r>
                  <a:rPr lang="en-US" altLang="zh-CN">
                    <a:solidFill>
                      <a:schemeClr val="bg1"/>
                    </a:solidFill>
                  </a:rPr>
                  <a:t>来表示，同时我要对P点接收到的所有光都要计算往Camera方向的分布值，然后把它们积分起来，公式如下：</a:t>
                </a:r>
                <a:endParaRPr lang="en-US" altLang="zh-CN">
                  <a:solidFill>
                    <a:schemeClr val="bg1"/>
                  </a:solidFill>
                </a:endParaRPr>
              </a:p>
              <a:p>
                <a:pPr algn="ctr"/>
                <a14:m>
                  <m:oMathPara xmlns:m="http://schemas.openxmlformats.org/officeDocument/2006/math">
                    <m:oMathParaPr>
                      <m:jc m:val="centerGroup"/>
                    </m:oMathParaPr>
                    <m:oMath xmlns:m="http://schemas.openxmlformats.org/officeDocument/2006/math">
                      <m:sSub>
                        <m:sSubPr>
                          <m:ctrlPr>
                            <a:rPr lang="en-US" altLang="zh-CN" i="1">
                              <a:solidFill>
                                <a:schemeClr val="bg1"/>
                              </a:solidFill>
                              <a:latin typeface="Cambria Math" panose="02040503050406030204" charset="0"/>
                              <a:cs typeface="Cambria Math" panose="02040503050406030204" charset="0"/>
                            </a:rPr>
                          </m:ctrlPr>
                        </m:sSubPr>
                        <m:e>
                          <m:r>
                            <a:rPr lang="en-US" altLang="zh-CN" i="1">
                              <a:solidFill>
                                <a:schemeClr val="bg1"/>
                              </a:solidFill>
                              <a:latin typeface="Cambria Math" panose="02040503050406030204" charset="0"/>
                              <a:cs typeface="Cambria Math" panose="02040503050406030204" charset="0"/>
                            </a:rPr>
                            <m:t>𝐿</m:t>
                          </m:r>
                        </m:e>
                        <m:sub>
                          <m:r>
                            <a:rPr lang="en-US" altLang="zh-CN" i="1">
                              <a:solidFill>
                                <a:schemeClr val="bg1"/>
                              </a:solidFill>
                              <a:latin typeface="Cambria Math" panose="02040503050406030204" charset="0"/>
                              <a:cs typeface="Cambria Math" panose="02040503050406030204" charset="0"/>
                            </a:rPr>
                            <m:t>𝑜</m:t>
                          </m:r>
                        </m:sub>
                      </m:sSub>
                      <m:r>
                        <a:rPr lang="en-US" altLang="zh-CN" i="1">
                          <a:solidFill>
                            <a:schemeClr val="bg1"/>
                          </a:solidFill>
                          <a:latin typeface="Cambria Math" panose="02040503050406030204" charset="0"/>
                          <a:cs typeface="Cambria Math" panose="02040503050406030204" charset="0"/>
                        </a:rPr>
                        <m:t>(</m:t>
                      </m:r>
                      <m:r>
                        <a:rPr lang="en-US" altLang="zh-CN" i="1">
                          <a:solidFill>
                            <a:schemeClr val="bg1"/>
                          </a:solidFill>
                          <a:latin typeface="Cambria Math" panose="02040503050406030204" charset="0"/>
                          <a:cs typeface="Cambria Math" panose="02040503050406030204" charset="0"/>
                        </a:rPr>
                        <m:t>𝑝</m:t>
                      </m:r>
                      <m:r>
                        <a:rPr lang="en-US" altLang="zh-CN" i="1">
                          <a:solidFill>
                            <a:schemeClr val="bg1"/>
                          </a:solidFill>
                          <a:latin typeface="Cambria Math" panose="02040503050406030204" charset="0"/>
                          <a:cs typeface="Cambria Math" panose="02040503050406030204" charset="0"/>
                        </a:rPr>
                        <m:t>,</m:t>
                      </m:r>
                      <m:sSub>
                        <m:sSubPr>
                          <m:ctrlPr>
                            <a:rPr lang="en-US" altLang="zh-CN" i="1">
                              <a:solidFill>
                                <a:schemeClr val="bg1"/>
                              </a:solidFill>
                              <a:latin typeface="Cambria Math" panose="02040503050406030204" charset="0"/>
                              <a:cs typeface="Cambria Math" panose="02040503050406030204" charset="0"/>
                            </a:rPr>
                          </m:ctrlPr>
                        </m:sSubPr>
                        <m:e>
                          <m:r>
                            <a:rPr lang="en-US" altLang="zh-CN" i="1">
                              <a:solidFill>
                                <a:schemeClr val="bg1"/>
                              </a:solidFill>
                              <a:latin typeface="Cambria Math" panose="02040503050406030204" charset="0"/>
                              <a:cs typeface="Cambria Math" panose="02040503050406030204" charset="0"/>
                            </a:rPr>
                            <m:t>𝑤</m:t>
                          </m:r>
                        </m:e>
                        <m:sub>
                          <m:r>
                            <a:rPr lang="en-US" altLang="zh-CN" i="1">
                              <a:solidFill>
                                <a:schemeClr val="bg1"/>
                              </a:solidFill>
                              <a:latin typeface="Cambria Math" panose="02040503050406030204" charset="0"/>
                              <a:cs typeface="Cambria Math" panose="02040503050406030204" charset="0"/>
                            </a:rPr>
                            <m:t>𝑜</m:t>
                          </m:r>
                        </m:sub>
                      </m:sSub>
                      <m:r>
                        <a:rPr lang="en-US" altLang="zh-CN" i="1">
                          <a:solidFill>
                            <a:schemeClr val="bg1"/>
                          </a:solidFill>
                          <a:latin typeface="Cambria Math" panose="02040503050406030204" charset="0"/>
                          <a:cs typeface="Cambria Math" panose="02040503050406030204" charset="0"/>
                        </a:rPr>
                        <m:t>)=</m:t>
                      </m:r>
                      <m:sSub>
                        <m:sSubPr>
                          <m:ctrlPr>
                            <a:rPr lang="en-US" altLang="zh-CN" i="1">
                              <a:solidFill>
                                <a:schemeClr val="bg1"/>
                              </a:solidFill>
                              <a:latin typeface="Cambria Math" panose="02040503050406030204" charset="0"/>
                              <a:cs typeface="Cambria Math" panose="02040503050406030204" charset="0"/>
                            </a:rPr>
                          </m:ctrlPr>
                        </m:sSubPr>
                        <m:e>
                          <m:r>
                            <a:rPr lang="en-US" altLang="zh-CN" i="1">
                              <a:solidFill>
                                <a:schemeClr val="bg1"/>
                              </a:solidFill>
                              <a:latin typeface="Cambria Math" panose="02040503050406030204" charset="0"/>
                              <a:cs typeface="Cambria Math" panose="02040503050406030204" charset="0"/>
                            </a:rPr>
                            <m:t>𝐿</m:t>
                          </m:r>
                        </m:e>
                        <m:sub>
                          <m:r>
                            <a:rPr lang="en-US" altLang="zh-CN" i="1">
                              <a:solidFill>
                                <a:schemeClr val="bg1"/>
                              </a:solidFill>
                              <a:latin typeface="Cambria Math" panose="02040503050406030204" charset="0"/>
                              <a:cs typeface="Cambria Math" panose="02040503050406030204" charset="0"/>
                            </a:rPr>
                            <m:t>𝑒</m:t>
                          </m:r>
                        </m:sub>
                      </m:sSub>
                      <m:r>
                        <a:rPr lang="en-US" altLang="zh-CN" i="1">
                          <a:solidFill>
                            <a:schemeClr val="bg1"/>
                          </a:solidFill>
                          <a:latin typeface="Cambria Math" panose="02040503050406030204" charset="0"/>
                          <a:cs typeface="Cambria Math" panose="02040503050406030204" charset="0"/>
                        </a:rPr>
                        <m:t>(</m:t>
                      </m:r>
                      <m:r>
                        <a:rPr lang="en-US" altLang="zh-CN" i="1">
                          <a:solidFill>
                            <a:schemeClr val="bg1"/>
                          </a:solidFill>
                          <a:latin typeface="Cambria Math" panose="02040503050406030204" charset="0"/>
                          <a:cs typeface="Cambria Math" panose="02040503050406030204" charset="0"/>
                        </a:rPr>
                        <m:t>𝑝</m:t>
                      </m:r>
                      <m:r>
                        <a:rPr lang="en-US" altLang="zh-CN" i="1">
                          <a:solidFill>
                            <a:schemeClr val="bg1"/>
                          </a:solidFill>
                          <a:latin typeface="Cambria Math" panose="02040503050406030204" charset="0"/>
                          <a:cs typeface="Cambria Math" panose="02040503050406030204" charset="0"/>
                        </a:rPr>
                        <m:t>,</m:t>
                      </m:r>
                      <m:sSub>
                        <m:sSubPr>
                          <m:ctrlPr>
                            <a:rPr lang="en-US" altLang="zh-CN" i="1">
                              <a:solidFill>
                                <a:schemeClr val="bg1"/>
                              </a:solidFill>
                              <a:latin typeface="Cambria Math" panose="02040503050406030204" charset="0"/>
                              <a:cs typeface="Cambria Math" panose="02040503050406030204" charset="0"/>
                            </a:rPr>
                          </m:ctrlPr>
                        </m:sSubPr>
                        <m:e>
                          <m:r>
                            <a:rPr lang="en-US" altLang="zh-CN" i="1">
                              <a:solidFill>
                                <a:schemeClr val="bg1"/>
                              </a:solidFill>
                              <a:latin typeface="Cambria Math" panose="02040503050406030204" charset="0"/>
                              <a:cs typeface="Cambria Math" panose="02040503050406030204" charset="0"/>
                            </a:rPr>
                            <m:t>𝑤</m:t>
                          </m:r>
                        </m:e>
                        <m:sub>
                          <m:r>
                            <a:rPr lang="en-US" altLang="zh-CN" i="1">
                              <a:solidFill>
                                <a:schemeClr val="bg1"/>
                              </a:solidFill>
                              <a:latin typeface="Cambria Math" panose="02040503050406030204" charset="0"/>
                              <a:cs typeface="Cambria Math" panose="02040503050406030204" charset="0"/>
                            </a:rPr>
                            <m:t>𝑜</m:t>
                          </m:r>
                        </m:sub>
                      </m:sSub>
                      <m:r>
                        <a:rPr lang="en-US" altLang="zh-CN" i="1">
                          <a:solidFill>
                            <a:schemeClr val="bg1"/>
                          </a:solidFill>
                          <a:latin typeface="Cambria Math" panose="02040503050406030204" charset="0"/>
                          <a:cs typeface="Cambria Math" panose="02040503050406030204" charset="0"/>
                        </a:rPr>
                        <m:t>)+</m:t>
                      </m:r>
                      <m:nary>
                        <m:naryPr>
                          <m:limLoc m:val="undOvr"/>
                          <m:subHide m:val="on"/>
                          <m:supHide m:val="on"/>
                          <m:ctrlPr>
                            <a:rPr lang="en-US" altLang="zh-CN" i="1">
                              <a:solidFill>
                                <a:schemeClr val="bg1"/>
                              </a:solidFill>
                              <a:latin typeface="Cambria Math" panose="02040503050406030204" charset="0"/>
                              <a:cs typeface="Cambria Math" panose="02040503050406030204" charset="0"/>
                            </a:rPr>
                          </m:ctrlPr>
                        </m:naryPr>
                        <m:sub/>
                        <m:sup/>
                        <m:e>
                          <m:sSub>
                            <m:sSubPr>
                              <m:ctrlPr>
                                <a:rPr lang="en-US" altLang="zh-CN" i="1">
                                  <a:solidFill>
                                    <a:schemeClr val="bg1"/>
                                  </a:solidFill>
                                  <a:latin typeface="Cambria Math" panose="02040503050406030204" charset="0"/>
                                  <a:cs typeface="Cambria Math" panose="02040503050406030204" charset="0"/>
                                </a:rPr>
                              </m:ctrlPr>
                            </m:sSubPr>
                            <m:e>
                              <m:r>
                                <a:rPr lang="en-US" altLang="zh-CN" i="1">
                                  <a:solidFill>
                                    <a:schemeClr val="bg1"/>
                                  </a:solidFill>
                                  <a:latin typeface="Cambria Math" panose="02040503050406030204" charset="0"/>
                                  <a:cs typeface="Cambria Math" panose="02040503050406030204" charset="0"/>
                                </a:rPr>
                                <m:t>𝑓</m:t>
                              </m:r>
                            </m:e>
                            <m:sub>
                              <m:r>
                                <a:rPr lang="en-US" altLang="zh-CN" i="1">
                                  <a:solidFill>
                                    <a:schemeClr val="bg1"/>
                                  </a:solidFill>
                                  <a:latin typeface="Cambria Math" panose="02040503050406030204" charset="0"/>
                                  <a:cs typeface="Cambria Math" panose="02040503050406030204" charset="0"/>
                                </a:rPr>
                                <m:t>𝑟</m:t>
                              </m:r>
                            </m:sub>
                          </m:sSub>
                          <m:r>
                            <a:rPr lang="en-US" altLang="zh-CN" i="1">
                              <a:solidFill>
                                <a:schemeClr val="bg1"/>
                              </a:solidFill>
                              <a:latin typeface="Cambria Math" panose="02040503050406030204" charset="0"/>
                              <a:cs typeface="Cambria Math" panose="02040503050406030204" charset="0"/>
                            </a:rPr>
                            <m:t>(</m:t>
                          </m:r>
                          <m:r>
                            <a:rPr lang="en-US" altLang="zh-CN" i="1">
                              <a:solidFill>
                                <a:schemeClr val="bg1"/>
                              </a:solidFill>
                              <a:latin typeface="Cambria Math" panose="02040503050406030204" charset="0"/>
                              <a:cs typeface="Cambria Math" panose="02040503050406030204" charset="0"/>
                            </a:rPr>
                            <m:t>𝑝</m:t>
                          </m:r>
                          <m:r>
                            <a:rPr lang="en-US" altLang="zh-CN" i="1">
                              <a:solidFill>
                                <a:schemeClr val="bg1"/>
                              </a:solidFill>
                              <a:latin typeface="Cambria Math" panose="02040503050406030204" charset="0"/>
                              <a:cs typeface="Cambria Math" panose="02040503050406030204" charset="0"/>
                            </a:rPr>
                            <m:t>,</m:t>
                          </m:r>
                          <m:sSub>
                            <m:sSubPr>
                              <m:ctrlPr>
                                <a:rPr lang="en-US" altLang="zh-CN" i="1">
                                  <a:solidFill>
                                    <a:schemeClr val="bg1"/>
                                  </a:solidFill>
                                  <a:latin typeface="Cambria Math" panose="02040503050406030204" charset="0"/>
                                  <a:cs typeface="Cambria Math" panose="02040503050406030204" charset="0"/>
                                </a:rPr>
                              </m:ctrlPr>
                            </m:sSubPr>
                            <m:e>
                              <m:r>
                                <a:rPr lang="en-US" altLang="zh-CN" i="1">
                                  <a:solidFill>
                                    <a:schemeClr val="bg1"/>
                                  </a:solidFill>
                                  <a:latin typeface="Cambria Math" panose="02040503050406030204" charset="0"/>
                                  <a:cs typeface="Cambria Math" panose="02040503050406030204" charset="0"/>
                                </a:rPr>
                                <m:t>𝑤</m:t>
                              </m:r>
                            </m:e>
                            <m:sub>
                              <m:r>
                                <a:rPr lang="en-US" altLang="zh-CN" i="1">
                                  <a:solidFill>
                                    <a:schemeClr val="bg1"/>
                                  </a:solidFill>
                                  <a:latin typeface="Cambria Math" panose="02040503050406030204" charset="0"/>
                                  <a:cs typeface="Cambria Math" panose="02040503050406030204" charset="0"/>
                                </a:rPr>
                                <m:t>𝑖</m:t>
                              </m:r>
                            </m:sub>
                          </m:sSub>
                          <m:r>
                            <a:rPr lang="en-US" altLang="zh-CN" i="1">
                              <a:solidFill>
                                <a:schemeClr val="bg1"/>
                              </a:solidFill>
                              <a:latin typeface="Cambria Math" panose="02040503050406030204" charset="0"/>
                              <a:cs typeface="Cambria Math" panose="02040503050406030204" charset="0"/>
                            </a:rPr>
                            <m:t>,</m:t>
                          </m:r>
                          <m:sSub>
                            <m:sSubPr>
                              <m:ctrlPr>
                                <a:rPr lang="en-US" altLang="zh-CN" i="1">
                                  <a:solidFill>
                                    <a:schemeClr val="bg1"/>
                                  </a:solidFill>
                                  <a:latin typeface="Cambria Math" panose="02040503050406030204" charset="0"/>
                                  <a:cs typeface="Cambria Math" panose="02040503050406030204" charset="0"/>
                                </a:rPr>
                              </m:ctrlPr>
                            </m:sSubPr>
                            <m:e>
                              <m:r>
                                <a:rPr lang="en-US" altLang="zh-CN" i="1">
                                  <a:solidFill>
                                    <a:schemeClr val="bg1"/>
                                  </a:solidFill>
                                  <a:latin typeface="Cambria Math" panose="02040503050406030204" charset="0"/>
                                  <a:cs typeface="Cambria Math" panose="02040503050406030204" charset="0"/>
                                </a:rPr>
                                <m:t>𝑤</m:t>
                              </m:r>
                            </m:e>
                            <m:sub>
                              <m:r>
                                <a:rPr lang="en-US" altLang="zh-CN" i="1">
                                  <a:solidFill>
                                    <a:schemeClr val="bg1"/>
                                  </a:solidFill>
                                  <a:latin typeface="Cambria Math" panose="02040503050406030204" charset="0"/>
                                  <a:cs typeface="Cambria Math" panose="02040503050406030204" charset="0"/>
                                </a:rPr>
                                <m:t>𝑜</m:t>
                              </m:r>
                            </m:sub>
                          </m:sSub>
                          <m:r>
                            <a:rPr lang="en-US" altLang="zh-CN" i="1">
                              <a:solidFill>
                                <a:schemeClr val="bg1"/>
                              </a:solidFill>
                              <a:latin typeface="Cambria Math" panose="02040503050406030204" charset="0"/>
                              <a:cs typeface="Cambria Math" panose="02040503050406030204" charset="0"/>
                            </a:rPr>
                            <m:t>)</m:t>
                          </m:r>
                          <m:sSub>
                            <m:sSubPr>
                              <m:ctrlPr>
                                <a:rPr lang="en-US" altLang="zh-CN" i="1">
                                  <a:solidFill>
                                    <a:schemeClr val="bg1"/>
                                  </a:solidFill>
                                  <a:latin typeface="Cambria Math" panose="02040503050406030204" charset="0"/>
                                  <a:cs typeface="Cambria Math" panose="02040503050406030204" charset="0"/>
                                </a:rPr>
                              </m:ctrlPr>
                            </m:sSubPr>
                            <m:e>
                              <m:r>
                                <a:rPr lang="en-US" altLang="zh-CN" i="1">
                                  <a:solidFill>
                                    <a:schemeClr val="bg1"/>
                                  </a:solidFill>
                                  <a:latin typeface="Cambria Math" panose="02040503050406030204" charset="0"/>
                                  <a:cs typeface="Cambria Math" panose="02040503050406030204" charset="0"/>
                                </a:rPr>
                                <m:t>𝐿</m:t>
                              </m:r>
                            </m:e>
                            <m:sub>
                              <m:r>
                                <a:rPr lang="en-US" altLang="zh-CN" i="1">
                                  <a:solidFill>
                                    <a:schemeClr val="bg1"/>
                                  </a:solidFill>
                                  <a:latin typeface="Cambria Math" panose="02040503050406030204" charset="0"/>
                                  <a:cs typeface="Cambria Math" panose="02040503050406030204" charset="0"/>
                                </a:rPr>
                                <m:t>𝑖</m:t>
                              </m:r>
                            </m:sub>
                          </m:sSub>
                          <m:r>
                            <a:rPr lang="en-US" altLang="zh-CN" i="1">
                              <a:solidFill>
                                <a:schemeClr val="bg1"/>
                              </a:solidFill>
                              <a:latin typeface="Cambria Math" panose="02040503050406030204" charset="0"/>
                              <a:cs typeface="Cambria Math" panose="02040503050406030204" charset="0"/>
                            </a:rPr>
                            <m:t>(</m:t>
                          </m:r>
                          <m:r>
                            <a:rPr lang="en-US" altLang="zh-CN" i="1">
                              <a:solidFill>
                                <a:schemeClr val="bg1"/>
                              </a:solidFill>
                              <a:latin typeface="Cambria Math" panose="02040503050406030204" charset="0"/>
                              <a:cs typeface="Cambria Math" panose="02040503050406030204" charset="0"/>
                            </a:rPr>
                            <m:t>𝑝</m:t>
                          </m:r>
                          <m:r>
                            <a:rPr lang="en-US" altLang="zh-CN" i="1">
                              <a:solidFill>
                                <a:schemeClr val="bg1"/>
                              </a:solidFill>
                              <a:latin typeface="Cambria Math" panose="02040503050406030204" charset="0"/>
                              <a:cs typeface="Cambria Math" panose="02040503050406030204" charset="0"/>
                            </a:rPr>
                            <m:t>,</m:t>
                          </m:r>
                          <m:sSub>
                            <m:sSubPr>
                              <m:ctrlPr>
                                <a:rPr lang="en-US" altLang="zh-CN" i="1">
                                  <a:solidFill>
                                    <a:schemeClr val="bg1"/>
                                  </a:solidFill>
                                  <a:latin typeface="Cambria Math" panose="02040503050406030204" charset="0"/>
                                  <a:cs typeface="Cambria Math" panose="02040503050406030204" charset="0"/>
                                </a:rPr>
                              </m:ctrlPr>
                            </m:sSubPr>
                            <m:e>
                              <m:r>
                                <a:rPr lang="en-US" altLang="zh-CN" i="1">
                                  <a:solidFill>
                                    <a:schemeClr val="bg1"/>
                                  </a:solidFill>
                                  <a:latin typeface="Cambria Math" panose="02040503050406030204" charset="0"/>
                                  <a:cs typeface="Cambria Math" panose="02040503050406030204" charset="0"/>
                                </a:rPr>
                                <m:t>𝑤</m:t>
                              </m:r>
                            </m:e>
                            <m:sub>
                              <m:r>
                                <a:rPr lang="en-US" altLang="zh-CN" i="1">
                                  <a:solidFill>
                                    <a:schemeClr val="bg1"/>
                                  </a:solidFill>
                                  <a:latin typeface="Cambria Math" panose="02040503050406030204" charset="0"/>
                                  <a:cs typeface="Cambria Math" panose="02040503050406030204" charset="0"/>
                                </a:rPr>
                                <m:t>𝑖</m:t>
                              </m:r>
                            </m:sub>
                          </m:sSub>
                          <m:r>
                            <a:rPr lang="en-US" altLang="zh-CN" i="1">
                              <a:solidFill>
                                <a:schemeClr val="bg1"/>
                              </a:solidFill>
                              <a:latin typeface="Cambria Math" panose="02040503050406030204" charset="0"/>
                              <a:cs typeface="Cambria Math" panose="02040503050406030204" charset="0"/>
                            </a:rPr>
                            <m:t>)</m:t>
                          </m:r>
                          <m:r>
                            <a:rPr lang="en-US" altLang="zh-CN" i="1">
                              <a:solidFill>
                                <a:schemeClr val="bg1"/>
                              </a:solidFill>
                              <a:latin typeface="Cambria Math" panose="02040503050406030204" charset="0"/>
                              <a:cs typeface="Cambria Math" panose="02040503050406030204" charset="0"/>
                            </a:rPr>
                            <m:t>𝑛</m:t>
                          </m:r>
                          <m:r>
                            <a:rPr lang="en-US" altLang="zh-CN" i="1">
                              <a:solidFill>
                                <a:schemeClr val="bg1"/>
                              </a:solidFill>
                              <a:latin typeface="Cambria Math" panose="02040503050406030204" charset="0"/>
                              <a:cs typeface="Cambria Math" panose="02040503050406030204" charset="0"/>
                            </a:rPr>
                            <m:t>·</m:t>
                          </m:r>
                          <m:sSub>
                            <m:sSubPr>
                              <m:ctrlPr>
                                <a:rPr lang="en-US" altLang="zh-CN" i="1">
                                  <a:solidFill>
                                    <a:schemeClr val="bg1"/>
                                  </a:solidFill>
                                  <a:latin typeface="Cambria Math" panose="02040503050406030204" charset="0"/>
                                  <a:cs typeface="Cambria Math" panose="02040503050406030204" charset="0"/>
                                </a:rPr>
                              </m:ctrlPr>
                            </m:sSubPr>
                            <m:e>
                              <m:r>
                                <a:rPr lang="en-US" altLang="zh-CN" i="1">
                                  <a:solidFill>
                                    <a:schemeClr val="bg1"/>
                                  </a:solidFill>
                                  <a:latin typeface="Cambria Math" panose="02040503050406030204" charset="0"/>
                                  <a:cs typeface="Cambria Math" panose="02040503050406030204" charset="0"/>
                                </a:rPr>
                                <m:t>𝑤</m:t>
                              </m:r>
                            </m:e>
                            <m:sub>
                              <m:r>
                                <a:rPr lang="en-US" altLang="zh-CN" i="1">
                                  <a:solidFill>
                                    <a:schemeClr val="bg1"/>
                                  </a:solidFill>
                                  <a:latin typeface="Cambria Math" panose="02040503050406030204" charset="0"/>
                                  <a:cs typeface="Cambria Math" panose="02040503050406030204" charset="0"/>
                                </a:rPr>
                                <m:t>𝑖</m:t>
                              </m:r>
                            </m:sub>
                          </m:sSub>
                          <m:r>
                            <a:rPr lang="en-US" altLang="zh-CN" i="1">
                              <a:solidFill>
                                <a:schemeClr val="bg1"/>
                              </a:solidFill>
                              <a:latin typeface="Cambria Math" panose="02040503050406030204" charset="0"/>
                              <a:cs typeface="Cambria Math" panose="02040503050406030204" charset="0"/>
                            </a:rPr>
                            <m:t>𝑑</m:t>
                          </m:r>
                          <m:sSub>
                            <m:sSubPr>
                              <m:ctrlPr>
                                <a:rPr lang="en-US" altLang="zh-CN" i="1">
                                  <a:solidFill>
                                    <a:schemeClr val="bg1"/>
                                  </a:solidFill>
                                  <a:latin typeface="Cambria Math" panose="02040503050406030204" charset="0"/>
                                  <a:cs typeface="Cambria Math" panose="02040503050406030204" charset="0"/>
                                </a:rPr>
                              </m:ctrlPr>
                            </m:sSubPr>
                            <m:e>
                              <m:r>
                                <a:rPr lang="en-US" altLang="zh-CN" i="1">
                                  <a:solidFill>
                                    <a:schemeClr val="bg1"/>
                                  </a:solidFill>
                                  <a:latin typeface="Cambria Math" panose="02040503050406030204" charset="0"/>
                                  <a:cs typeface="Cambria Math" panose="02040503050406030204" charset="0"/>
                                </a:rPr>
                                <m:t>𝑤</m:t>
                              </m:r>
                            </m:e>
                            <m:sub>
                              <m:r>
                                <a:rPr lang="en-US" altLang="zh-CN" i="1">
                                  <a:solidFill>
                                    <a:schemeClr val="bg1"/>
                                  </a:solidFill>
                                  <a:latin typeface="Cambria Math" panose="02040503050406030204" charset="0"/>
                                  <a:cs typeface="Cambria Math" panose="02040503050406030204" charset="0"/>
                                </a:rPr>
                                <m:t>𝑖</m:t>
                              </m:r>
                            </m:sub>
                          </m:sSub>
                        </m:e>
                      </m:nary>
                    </m:oMath>
                  </m:oMathPara>
                </a14:m>
                <a:endParaRPr lang="en-US" altLang="zh-CN" i="1">
                  <a:solidFill>
                    <a:schemeClr val="bg1"/>
                  </a:solidFill>
                  <a:latin typeface="Cambria Math" panose="02040503050406030204" charset="0"/>
                  <a:cs typeface="Cambria Math" panose="02040503050406030204" charset="0"/>
                </a:endParaRPr>
              </a:p>
            </p:txBody>
          </p:sp>
        </mc:Choice>
        <mc:Fallback>
          <p:sp>
            <p:nvSpPr>
              <p:cNvPr id="6" name="文本框 5"/>
              <p:cNvSpPr txBox="1">
                <a:spLocks noRot="1" noChangeAspect="1" noMove="1" noResize="1" noEditPoints="1" noAdjustHandles="1" noChangeArrowheads="1" noChangeShapeType="1" noTextEdit="1"/>
              </p:cNvSpPr>
              <p:nvPr/>
            </p:nvSpPr>
            <p:spPr>
              <a:xfrm>
                <a:off x="1463040" y="4763770"/>
                <a:ext cx="10091420" cy="1170940"/>
              </a:xfrm>
              <a:prstGeom prst="rect">
                <a:avLst/>
              </a:prstGeom>
              <a:blipFill rotWithShape="1">
                <a:blip r:embed="rId2"/>
                <a:stretch>
                  <a:fillRect/>
                </a:stretch>
              </a:blipFill>
            </p:spPr>
            <p:txBody>
              <a:bodyPr/>
              <a:lstStyle/>
              <a:p>
                <a:r>
                  <a:rPr lang="zh-CN" altLang="en-US">
                    <a:noFill/>
                  </a:rPr>
                  <a:t> </a:t>
                </a:r>
              </a:p>
            </p:txBody>
          </p:sp>
        </mc:Fallback>
      </mc:AlternateContent>
      <p:pic>
        <p:nvPicPr>
          <p:cNvPr id="8" name="图片 7" descr="图片5"/>
          <p:cNvPicPr>
            <a:picLocks noChangeAspect="1"/>
          </p:cNvPicPr>
          <p:nvPr/>
        </p:nvPicPr>
        <p:blipFill>
          <a:blip r:embed="rId3"/>
          <a:stretch>
            <a:fillRect/>
          </a:stretch>
        </p:blipFill>
        <p:spPr>
          <a:xfrm>
            <a:off x="1463040" y="1435100"/>
            <a:ext cx="3454400" cy="2108200"/>
          </a:xfrm>
          <a:prstGeom prst="rect">
            <a:avLst/>
          </a:prstGeom>
        </p:spPr>
      </p:pic>
      <p:pic>
        <p:nvPicPr>
          <p:cNvPr id="9" name="图片 8" descr="图片6"/>
          <p:cNvPicPr>
            <a:picLocks noChangeAspect="1"/>
          </p:cNvPicPr>
          <p:nvPr/>
        </p:nvPicPr>
        <p:blipFill>
          <a:blip r:embed="rId4"/>
          <a:stretch>
            <a:fillRect/>
          </a:stretch>
        </p:blipFill>
        <p:spPr>
          <a:xfrm>
            <a:off x="7635240" y="1530350"/>
            <a:ext cx="3200400" cy="2012950"/>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accent3">
            <a:lumMod val="50000"/>
          </a:schemeClr>
        </a:solidFill>
        <a:effectLst/>
      </p:bgPr>
    </p:bg>
    <p:spTree>
      <p:nvGrpSpPr>
        <p:cNvPr id="1" name=""/>
        <p:cNvGrpSpPr/>
        <p:nvPr/>
      </p:nvGrpSpPr>
      <p:grpSpPr/>
      <p:sp>
        <p:nvSpPr>
          <p:cNvPr id="5" name="文本框 4"/>
          <p:cNvSpPr txBox="1"/>
          <p:nvPr/>
        </p:nvSpPr>
        <p:spPr>
          <a:xfrm>
            <a:off x="659130" y="473075"/>
            <a:ext cx="5436870" cy="922020"/>
          </a:xfrm>
          <a:prstGeom prst="rect">
            <a:avLst/>
          </a:prstGeom>
          <a:noFill/>
        </p:spPr>
        <p:txBody>
          <a:bodyPr wrap="square" rtlCol="0">
            <a:spAutoFit/>
          </a:bodyPr>
          <a:p>
            <a:r>
              <a:rPr lang="en-US" altLang="zh-CN" sz="5400">
                <a:solidFill>
                  <a:schemeClr val="bg1"/>
                </a:solidFill>
              </a:rPr>
              <a:t>Path Tracing</a:t>
            </a:r>
            <a:endParaRPr lang="en-US" altLang="zh-CN" sz="5400">
              <a:solidFill>
                <a:schemeClr val="bg1"/>
              </a:solidFill>
            </a:endParaRPr>
          </a:p>
        </p:txBody>
      </p:sp>
      <p:sp>
        <p:nvSpPr>
          <p:cNvPr id="3" name="文本框 2"/>
          <p:cNvSpPr txBox="1"/>
          <p:nvPr/>
        </p:nvSpPr>
        <p:spPr>
          <a:xfrm>
            <a:off x="6058535" y="1228725"/>
            <a:ext cx="5774055" cy="4799965"/>
          </a:xfrm>
          <a:prstGeom prst="rect">
            <a:avLst/>
          </a:prstGeom>
          <a:noFill/>
        </p:spPr>
        <p:txBody>
          <a:bodyPr wrap="square" rtlCol="0">
            <a:spAutoFit/>
          </a:bodyPr>
          <a:p>
            <a:r>
              <a:rPr lang="zh-CN" altLang="en-US">
                <a:solidFill>
                  <a:schemeClr val="bg1"/>
                </a:solidFill>
              </a:rPr>
              <a:t>float generationRay(vec3 camera, vec3 pixel)</a:t>
            </a:r>
            <a:endParaRPr lang="zh-CN" altLang="en-US">
              <a:solidFill>
                <a:schemeClr val="bg1"/>
              </a:solidFill>
            </a:endParaRPr>
          </a:p>
          <a:p>
            <a:r>
              <a:rPr lang="zh-CN" altLang="en-US">
                <a:solidFill>
                  <a:schemeClr val="bg1"/>
                </a:solidFill>
              </a:rPr>
              <a:t>{</a:t>
            </a:r>
            <a:endParaRPr lang="zh-CN" altLang="en-US">
              <a:solidFill>
                <a:schemeClr val="bg1"/>
              </a:solidFill>
            </a:endParaRPr>
          </a:p>
          <a:p>
            <a:r>
              <a:rPr lang="zh-CN" altLang="en-US">
                <a:solidFill>
                  <a:schemeClr val="bg1"/>
                </a:solidFill>
              </a:rPr>
              <a:t>    float pixel_radiance = 0.0;</a:t>
            </a:r>
            <a:r>
              <a:rPr lang="zh-CN" altLang="en-US">
                <a:solidFill>
                  <a:schemeClr val="accent6"/>
                </a:solidFill>
              </a:rPr>
              <a:t>//初始化像素受到的辐射率</a:t>
            </a:r>
            <a:endParaRPr lang="zh-CN" altLang="en-US">
              <a:solidFill>
                <a:schemeClr val="accent6"/>
              </a:solidFill>
            </a:endParaRPr>
          </a:p>
          <a:p>
            <a:r>
              <a:rPr lang="zh-CN" altLang="en-US">
                <a:solidFill>
                  <a:schemeClr val="bg1"/>
                </a:solidFill>
              </a:rPr>
              <a:t>    for(int i=0; i &lt; count; i++)</a:t>
            </a:r>
            <a:endParaRPr lang="zh-CN" altLang="en-US">
              <a:solidFill>
                <a:schemeClr val="bg1"/>
              </a:solidFill>
            </a:endParaRPr>
          </a:p>
          <a:p>
            <a:r>
              <a:rPr lang="zh-CN" altLang="en-US">
                <a:solidFill>
                  <a:schemeClr val="bg1"/>
                </a:solidFill>
              </a:rPr>
              <a:t>    {</a:t>
            </a:r>
            <a:endParaRPr lang="zh-CN" altLang="en-US">
              <a:solidFill>
                <a:schemeClr val="bg1"/>
              </a:solidFill>
            </a:endParaRPr>
          </a:p>
          <a:p>
            <a:r>
              <a:rPr lang="zh-CN" altLang="en-US">
                <a:solidFill>
                  <a:schemeClr val="bg1"/>
                </a:solidFill>
              </a:rPr>
              <a:t>        vec3 pos = random() by pdf;</a:t>
            </a:r>
            <a:r>
              <a:rPr lang="zh-CN" altLang="en-US">
                <a:solidFill>
                  <a:schemeClr val="accent6"/>
                </a:solidFill>
              </a:rPr>
              <a:t>//根据pdf随机像素内的一个位置</a:t>
            </a:r>
            <a:endParaRPr lang="zh-CN" altLang="en-US">
              <a:solidFill>
                <a:schemeClr val="bg1"/>
              </a:solidFill>
            </a:endParaRPr>
          </a:p>
          <a:p>
            <a:r>
              <a:rPr lang="zh-CN" altLang="en-US">
                <a:solidFill>
                  <a:schemeClr val="bg1"/>
                </a:solidFill>
              </a:rPr>
              <a:t>        ray r = ray(camera, pos-camera);</a:t>
            </a:r>
            <a:r>
              <a:rPr lang="zh-CN" altLang="en-US">
                <a:solidFill>
                  <a:schemeClr val="accent6"/>
                </a:solidFill>
              </a:rPr>
              <a:t>//从相机往pos发射射线</a:t>
            </a:r>
            <a:endParaRPr lang="zh-CN" altLang="en-US">
              <a:solidFill>
                <a:schemeClr val="bg1"/>
              </a:solidFill>
            </a:endParaRPr>
          </a:p>
          <a:p>
            <a:r>
              <a:rPr lang="zh-CN" altLang="en-US">
                <a:solidFill>
                  <a:schemeClr val="bg1"/>
                </a:solidFill>
              </a:rPr>
              <a:t>        if(r hit object at p)</a:t>
            </a:r>
            <a:r>
              <a:rPr lang="zh-CN" altLang="en-US">
                <a:solidFill>
                  <a:schemeClr val="accent6"/>
                </a:solidFill>
              </a:rPr>
              <a:t>//如果射线打到物体上，交点为p</a:t>
            </a:r>
            <a:endParaRPr lang="zh-CN" altLang="en-US">
              <a:solidFill>
                <a:schemeClr val="bg1"/>
              </a:solidFill>
            </a:endParaRPr>
          </a:p>
          <a:p>
            <a:r>
              <a:rPr lang="zh-CN" altLang="en-US">
                <a:solidFill>
                  <a:schemeClr val="bg1"/>
                </a:solidFill>
              </a:rPr>
              <a:t>        {</a:t>
            </a:r>
            <a:endParaRPr lang="zh-CN" altLang="en-US">
              <a:solidFill>
                <a:schemeClr val="bg1"/>
              </a:solidFill>
            </a:endParaRPr>
          </a:p>
          <a:p>
            <a:r>
              <a:rPr lang="zh-CN" altLang="en-US">
                <a:solidFill>
                  <a:schemeClr val="accent6"/>
                </a:solidFill>
              </a:rPr>
              <a:t>            //利用shade计算p点camera方向的radiance</a:t>
            </a:r>
            <a:endParaRPr lang="zh-CN" altLang="en-US">
              <a:solidFill>
                <a:schemeClr val="accent6"/>
              </a:solidFill>
            </a:endParaRPr>
          </a:p>
          <a:p>
            <a:r>
              <a:rPr lang="zh-CN" altLang="en-US">
                <a:solidFill>
                  <a:schemeClr val="bg1"/>
                </a:solidFill>
              </a:rPr>
              <a:t>            pixel_radiance += (1/count) * shade(p, camera-pos);</a:t>
            </a:r>
            <a:endParaRPr lang="zh-CN" altLang="en-US">
              <a:solidFill>
                <a:schemeClr val="bg1"/>
              </a:solidFill>
            </a:endParaRPr>
          </a:p>
          <a:p>
            <a:r>
              <a:rPr lang="zh-CN" altLang="en-US">
                <a:solidFill>
                  <a:schemeClr val="bg1"/>
                </a:solidFill>
              </a:rPr>
              <a:t>        }</a:t>
            </a:r>
            <a:endParaRPr lang="zh-CN" altLang="en-US">
              <a:solidFill>
                <a:schemeClr val="bg1"/>
              </a:solidFill>
            </a:endParaRPr>
          </a:p>
          <a:p>
            <a:r>
              <a:rPr lang="zh-CN" altLang="en-US">
                <a:solidFill>
                  <a:schemeClr val="bg1"/>
                </a:solidFill>
              </a:rPr>
              <a:t>    }</a:t>
            </a:r>
            <a:endParaRPr lang="zh-CN" altLang="en-US">
              <a:solidFill>
                <a:schemeClr val="bg1"/>
              </a:solidFill>
            </a:endParaRPr>
          </a:p>
          <a:p>
            <a:r>
              <a:rPr lang="zh-CN" altLang="en-US">
                <a:solidFill>
                  <a:schemeClr val="bg1"/>
                </a:solidFill>
              </a:rPr>
              <a:t>    return pixel_radiance;</a:t>
            </a:r>
            <a:endParaRPr lang="zh-CN" altLang="en-US">
              <a:solidFill>
                <a:schemeClr val="bg1"/>
              </a:solidFill>
            </a:endParaRPr>
          </a:p>
          <a:p>
            <a:r>
              <a:rPr lang="zh-CN" altLang="en-US">
                <a:solidFill>
                  <a:schemeClr val="bg1"/>
                </a:solidFill>
              </a:rPr>
              <a:t>}</a:t>
            </a:r>
            <a:endParaRPr lang="zh-CN" altLang="en-US">
              <a:solidFill>
                <a:schemeClr val="bg1"/>
              </a:solidFill>
            </a:endParaRPr>
          </a:p>
        </p:txBody>
      </p:sp>
      <p:pic>
        <p:nvPicPr>
          <p:cNvPr id="7" name="图片 6" descr="图片7"/>
          <p:cNvPicPr>
            <a:picLocks noChangeAspect="1"/>
          </p:cNvPicPr>
          <p:nvPr/>
        </p:nvPicPr>
        <p:blipFill>
          <a:blip r:embed="rId1"/>
          <a:stretch>
            <a:fillRect/>
          </a:stretch>
        </p:blipFill>
        <p:spPr>
          <a:xfrm>
            <a:off x="768985" y="1851025"/>
            <a:ext cx="4695825" cy="315595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3">
            <a:lumMod val="50000"/>
          </a:schemeClr>
        </a:solidFill>
        <a:effectLst/>
      </p:bgPr>
    </p:bg>
    <p:spTree>
      <p:nvGrpSpPr>
        <p:cNvPr id="1" name=""/>
        <p:cNvGrpSpPr/>
        <p:nvPr/>
      </p:nvGrpSpPr>
      <p:grpSpPr/>
      <p:sp>
        <p:nvSpPr>
          <p:cNvPr id="2" name="标题 1"/>
          <p:cNvSpPr>
            <a:spLocks noGrp="1"/>
          </p:cNvSpPr>
          <p:nvPr>
            <p:ph type="ctrTitle"/>
          </p:nvPr>
        </p:nvSpPr>
        <p:spPr>
          <a:xfrm>
            <a:off x="551815" y="586105"/>
            <a:ext cx="6743065" cy="1321435"/>
          </a:xfrm>
        </p:spPr>
        <p:txBody>
          <a:bodyPr>
            <a:normAutofit fontScale="90000"/>
          </a:bodyPr>
          <a:p>
            <a:r>
              <a:rPr lang="en-US" altLang="zh-CN">
                <a:solidFill>
                  <a:schemeClr val="bg1"/>
                </a:solidFill>
              </a:rPr>
              <a:t>What is  shadow map?</a:t>
            </a:r>
            <a:endParaRPr lang="en-US" altLang="zh-CN">
              <a:solidFill>
                <a:schemeClr val="bg1"/>
              </a:solidFill>
            </a:endParaRPr>
          </a:p>
        </p:txBody>
      </p:sp>
      <p:pic>
        <p:nvPicPr>
          <p:cNvPr id="3" name="图片 2"/>
          <p:cNvPicPr>
            <a:picLocks noChangeAspect="1"/>
          </p:cNvPicPr>
          <p:nvPr>
            <p:custDataLst>
              <p:tags r:id="rId1"/>
            </p:custDataLst>
          </p:nvPr>
        </p:nvPicPr>
        <p:blipFill>
          <a:blip r:embed="rId2"/>
          <a:stretch>
            <a:fillRect/>
          </a:stretch>
        </p:blipFill>
        <p:spPr>
          <a:xfrm>
            <a:off x="7812405" y="2333625"/>
            <a:ext cx="3832860" cy="3145790"/>
          </a:xfrm>
          <a:prstGeom prst="rect">
            <a:avLst/>
          </a:prstGeom>
        </p:spPr>
      </p:pic>
      <p:pic>
        <p:nvPicPr>
          <p:cNvPr id="4" name="图片 3"/>
          <p:cNvPicPr>
            <a:picLocks noChangeAspect="1"/>
          </p:cNvPicPr>
          <p:nvPr>
            <p:custDataLst>
              <p:tags r:id="rId3"/>
            </p:custDataLst>
          </p:nvPr>
        </p:nvPicPr>
        <p:blipFill>
          <a:blip r:embed="rId4"/>
          <a:stretch>
            <a:fillRect/>
          </a:stretch>
        </p:blipFill>
        <p:spPr>
          <a:xfrm>
            <a:off x="295275" y="2253615"/>
            <a:ext cx="3823970" cy="3225800"/>
          </a:xfrm>
          <a:prstGeom prst="rect">
            <a:avLst/>
          </a:prstGeom>
        </p:spPr>
      </p:pic>
      <p:pic>
        <p:nvPicPr>
          <p:cNvPr id="5" name="图片 4"/>
          <p:cNvPicPr>
            <a:picLocks noChangeAspect="1"/>
          </p:cNvPicPr>
          <p:nvPr>
            <p:custDataLst>
              <p:tags r:id="rId5"/>
            </p:custDataLst>
          </p:nvPr>
        </p:nvPicPr>
        <p:blipFill>
          <a:blip r:embed="rId6"/>
          <a:stretch>
            <a:fillRect/>
          </a:stretch>
        </p:blipFill>
        <p:spPr>
          <a:xfrm>
            <a:off x="4809490" y="2715895"/>
            <a:ext cx="2127250" cy="2381250"/>
          </a:xfrm>
          <a:prstGeom prst="rect">
            <a:avLst/>
          </a:prstGeom>
        </p:spPr>
      </p:pic>
      <p:sp>
        <p:nvSpPr>
          <p:cNvPr id="6" name="文本框 5"/>
          <p:cNvSpPr txBox="1"/>
          <p:nvPr/>
        </p:nvSpPr>
        <p:spPr>
          <a:xfrm>
            <a:off x="644525" y="5694680"/>
            <a:ext cx="3358515" cy="368300"/>
          </a:xfrm>
          <a:prstGeom prst="rect">
            <a:avLst/>
          </a:prstGeom>
          <a:noFill/>
        </p:spPr>
        <p:txBody>
          <a:bodyPr wrap="square" rtlCol="0">
            <a:spAutoFit/>
          </a:bodyPr>
          <a:p>
            <a:pPr algn="ctr"/>
            <a:r>
              <a:rPr lang="zh-CN" altLang="en-US">
                <a:solidFill>
                  <a:schemeClr val="bg1"/>
                </a:solidFill>
              </a:rPr>
              <a:t>摄像机视角的彩色</a:t>
            </a:r>
            <a:r>
              <a:rPr lang="zh-CN" altLang="en-US">
                <a:solidFill>
                  <a:schemeClr val="bg1"/>
                </a:solidFill>
              </a:rPr>
              <a:t>图</a:t>
            </a:r>
            <a:endParaRPr lang="zh-CN" altLang="en-US">
              <a:solidFill>
                <a:schemeClr val="bg1"/>
              </a:solidFill>
            </a:endParaRPr>
          </a:p>
        </p:txBody>
      </p:sp>
      <p:sp>
        <p:nvSpPr>
          <p:cNvPr id="7" name="文本框 6"/>
          <p:cNvSpPr txBox="1"/>
          <p:nvPr>
            <p:custDataLst>
              <p:tags r:id="rId7"/>
            </p:custDataLst>
          </p:nvPr>
        </p:nvSpPr>
        <p:spPr>
          <a:xfrm>
            <a:off x="4238625" y="5694680"/>
            <a:ext cx="3358515" cy="368300"/>
          </a:xfrm>
          <a:prstGeom prst="rect">
            <a:avLst/>
          </a:prstGeom>
          <a:noFill/>
        </p:spPr>
        <p:txBody>
          <a:bodyPr wrap="square" rtlCol="0">
            <a:spAutoFit/>
          </a:bodyPr>
          <a:p>
            <a:pPr algn="ctr"/>
            <a:r>
              <a:rPr lang="zh-CN" altLang="en-US">
                <a:solidFill>
                  <a:schemeClr val="bg1"/>
                </a:solidFill>
              </a:rPr>
              <a:t>光源视角的</a:t>
            </a:r>
            <a:r>
              <a:rPr lang="zh-CN" altLang="en-US">
                <a:solidFill>
                  <a:schemeClr val="bg1"/>
                </a:solidFill>
              </a:rPr>
              <a:t>灰度图</a:t>
            </a:r>
            <a:endParaRPr lang="zh-CN" altLang="en-US">
              <a:solidFill>
                <a:schemeClr val="bg1"/>
              </a:solidFill>
            </a:endParaRPr>
          </a:p>
        </p:txBody>
      </p:sp>
      <p:sp>
        <p:nvSpPr>
          <p:cNvPr id="8" name="文本框 7"/>
          <p:cNvSpPr txBox="1"/>
          <p:nvPr>
            <p:custDataLst>
              <p:tags r:id="rId8"/>
            </p:custDataLst>
          </p:nvPr>
        </p:nvSpPr>
        <p:spPr>
          <a:xfrm>
            <a:off x="8049895" y="5694680"/>
            <a:ext cx="3358515" cy="368300"/>
          </a:xfrm>
          <a:prstGeom prst="rect">
            <a:avLst/>
          </a:prstGeom>
          <a:noFill/>
        </p:spPr>
        <p:txBody>
          <a:bodyPr wrap="square" rtlCol="0">
            <a:spAutoFit/>
          </a:bodyPr>
          <a:p>
            <a:pPr algn="ctr"/>
            <a:r>
              <a:rPr lang="zh-CN" altLang="en-US">
                <a:solidFill>
                  <a:schemeClr val="bg1"/>
                </a:solidFill>
              </a:rPr>
              <a:t>摄像机视角的</a:t>
            </a:r>
            <a:r>
              <a:rPr lang="zh-CN" altLang="en-US">
                <a:solidFill>
                  <a:schemeClr val="bg1"/>
                </a:solidFill>
              </a:rPr>
              <a:t>灰度图</a:t>
            </a:r>
            <a:endParaRPr lang="zh-CN" altLang="en-US">
              <a:solidFill>
                <a:schemeClr val="bg1"/>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accent3">
            <a:lumMod val="50000"/>
          </a:schemeClr>
        </a:solidFill>
        <a:effectLst/>
      </p:bgPr>
    </p:bg>
    <p:spTree>
      <p:nvGrpSpPr>
        <p:cNvPr id="1" name=""/>
        <p:cNvGrpSpPr/>
        <p:nvPr/>
      </p:nvGrpSpPr>
      <p:grpSpPr/>
      <p:sp>
        <p:nvSpPr>
          <p:cNvPr id="5" name="文本框 4"/>
          <p:cNvSpPr txBox="1"/>
          <p:nvPr/>
        </p:nvSpPr>
        <p:spPr>
          <a:xfrm>
            <a:off x="659130" y="473075"/>
            <a:ext cx="5436870" cy="922020"/>
          </a:xfrm>
          <a:prstGeom prst="rect">
            <a:avLst/>
          </a:prstGeom>
          <a:noFill/>
        </p:spPr>
        <p:txBody>
          <a:bodyPr wrap="square" rtlCol="0">
            <a:spAutoFit/>
          </a:bodyPr>
          <a:p>
            <a:r>
              <a:rPr lang="en-US" altLang="zh-CN" sz="5400">
                <a:solidFill>
                  <a:schemeClr val="bg1"/>
                </a:solidFill>
                <a:sym typeface="+mn-ea"/>
              </a:rPr>
              <a:t>Russian roulette</a:t>
            </a:r>
            <a:endParaRPr lang="en-US" altLang="zh-CN" sz="5400">
              <a:solidFill>
                <a:schemeClr val="bg1"/>
              </a:solidFill>
              <a:sym typeface="+mn-ea"/>
            </a:endParaRPr>
          </a:p>
        </p:txBody>
      </p:sp>
      <p:sp>
        <p:nvSpPr>
          <p:cNvPr id="3" name="文本框 2"/>
          <p:cNvSpPr txBox="1"/>
          <p:nvPr/>
        </p:nvSpPr>
        <p:spPr>
          <a:xfrm>
            <a:off x="731520" y="1703070"/>
            <a:ext cx="10049510" cy="4966335"/>
          </a:xfrm>
          <a:prstGeom prst="rect">
            <a:avLst/>
          </a:prstGeom>
          <a:noFill/>
        </p:spPr>
        <p:txBody>
          <a:bodyPr wrap="square" rtlCol="0">
            <a:noAutofit/>
          </a:bodyPr>
          <a:p>
            <a:r>
              <a:rPr lang="zh-CN" altLang="en-US">
                <a:solidFill>
                  <a:schemeClr val="bg1"/>
                </a:solidFill>
                <a:sym typeface="+mn-ea"/>
              </a:rPr>
              <a:t>float shade(vec3 p, vec3 wo)</a:t>
            </a:r>
            <a:endParaRPr lang="zh-CN" altLang="en-US">
              <a:solidFill>
                <a:schemeClr val="bg1"/>
              </a:solidFill>
            </a:endParaRPr>
          </a:p>
          <a:p>
            <a:r>
              <a:rPr lang="zh-CN" altLang="en-US">
                <a:solidFill>
                  <a:schemeClr val="bg1"/>
                </a:solidFill>
                <a:sym typeface="+mn-ea"/>
              </a:rPr>
              <a:t>{</a:t>
            </a:r>
            <a:endParaRPr lang="zh-CN" altLang="en-US">
              <a:solidFill>
                <a:schemeClr val="bg1"/>
              </a:solidFill>
            </a:endParaRPr>
          </a:p>
          <a:p>
            <a:r>
              <a:rPr lang="zh-CN" altLang="en-US">
                <a:solidFill>
                  <a:schemeClr val="bg1"/>
                </a:solidFill>
                <a:sym typeface="+mn-ea"/>
              </a:rPr>
              <a:t>    float prob = 0.6;</a:t>
            </a:r>
            <a:r>
              <a:rPr lang="zh-CN" altLang="en-US">
                <a:solidFill>
                  <a:srgbClr val="92D050"/>
                </a:solidFill>
                <a:sym typeface="+mn-ea"/>
              </a:rPr>
              <a:t>// 随便指定一个概率值</a:t>
            </a:r>
            <a:endParaRPr lang="zh-CN" altLang="en-US">
              <a:solidFill>
                <a:srgbClr val="92D050"/>
              </a:solidFill>
            </a:endParaRPr>
          </a:p>
          <a:p>
            <a:r>
              <a:rPr lang="zh-CN" altLang="en-US">
                <a:solidFill>
                  <a:schemeClr val="bg1"/>
                </a:solidFill>
                <a:sym typeface="+mn-ea"/>
              </a:rPr>
              <a:t>    float num = random(0,1);</a:t>
            </a:r>
            <a:r>
              <a:rPr lang="zh-CN" altLang="en-US">
                <a:solidFill>
                  <a:srgbClr val="92D050"/>
                </a:solidFill>
                <a:sym typeface="+mn-ea"/>
              </a:rPr>
              <a:t>// 随机获取一个0-1的数值</a:t>
            </a:r>
            <a:endParaRPr lang="zh-CN" altLang="en-US">
              <a:solidFill>
                <a:srgbClr val="92D050"/>
              </a:solidFill>
            </a:endParaRPr>
          </a:p>
          <a:p>
            <a:r>
              <a:rPr lang="zh-CN" altLang="en-US">
                <a:solidFill>
                  <a:schemeClr val="bg1"/>
                </a:solidFill>
                <a:sym typeface="+mn-ea"/>
              </a:rPr>
              <a:t>    if(num &gt; prob)</a:t>
            </a:r>
            <a:endParaRPr lang="zh-CN" altLang="en-US">
              <a:solidFill>
                <a:schemeClr val="bg1"/>
              </a:solidFill>
            </a:endParaRPr>
          </a:p>
          <a:p>
            <a:r>
              <a:rPr lang="zh-CN" altLang="en-US">
                <a:solidFill>
                  <a:schemeClr val="bg1"/>
                </a:solidFill>
                <a:sym typeface="+mn-ea"/>
              </a:rPr>
              <a:t>    {</a:t>
            </a:r>
            <a:endParaRPr lang="zh-CN" altLang="en-US">
              <a:solidFill>
                <a:schemeClr val="bg1"/>
              </a:solidFill>
            </a:endParaRPr>
          </a:p>
          <a:p>
            <a:r>
              <a:rPr lang="zh-CN" altLang="en-US">
                <a:sym typeface="+mn-ea"/>
              </a:rPr>
              <a:t>       </a:t>
            </a:r>
            <a:r>
              <a:rPr lang="zh-CN" altLang="en-US">
                <a:solidFill>
                  <a:srgbClr val="92D050"/>
                </a:solidFill>
                <a:sym typeface="+mn-ea"/>
              </a:rPr>
              <a:t> // 1-prob 的概率不发射光线</a:t>
            </a:r>
            <a:endParaRPr lang="zh-CN" altLang="en-US">
              <a:solidFill>
                <a:srgbClr val="92D050"/>
              </a:solidFill>
            </a:endParaRPr>
          </a:p>
          <a:p>
            <a:r>
              <a:rPr lang="zh-CN" altLang="en-US">
                <a:solidFill>
                  <a:schemeClr val="bg1"/>
                </a:solidFill>
                <a:sym typeface="+mn-ea"/>
              </a:rPr>
              <a:t>        return 0.0;</a:t>
            </a:r>
            <a:endParaRPr lang="zh-CN" altLang="en-US">
              <a:solidFill>
                <a:schemeClr val="bg1"/>
              </a:solidFill>
            </a:endParaRPr>
          </a:p>
          <a:p>
            <a:r>
              <a:rPr lang="zh-CN" altLang="en-US">
                <a:solidFill>
                  <a:schemeClr val="bg1"/>
                </a:solidFill>
                <a:sym typeface="+mn-ea"/>
              </a:rPr>
              <a:t>    }</a:t>
            </a:r>
            <a:endParaRPr lang="zh-CN" altLang="en-US">
              <a:solidFill>
                <a:schemeClr val="bg1"/>
              </a:solidFill>
            </a:endParaRPr>
          </a:p>
          <a:p>
            <a:r>
              <a:rPr lang="zh-CN" altLang="en-US">
                <a:solidFill>
                  <a:schemeClr val="bg1"/>
                </a:solidFill>
                <a:sym typeface="+mn-ea"/>
              </a:rPr>
              <a:t>    vec3 wi = random() by pdf;</a:t>
            </a:r>
            <a:endParaRPr lang="zh-CN" altLang="en-US">
              <a:solidFill>
                <a:schemeClr val="bg1"/>
              </a:solidFill>
            </a:endParaRPr>
          </a:p>
          <a:p>
            <a:r>
              <a:rPr lang="zh-CN" altLang="en-US">
                <a:solidFill>
                  <a:schemeClr val="bg1"/>
                </a:solidFill>
                <a:sym typeface="+mn-ea"/>
              </a:rPr>
              <a:t>    ray r = ray(p, wi);</a:t>
            </a:r>
            <a:endParaRPr lang="zh-CN" altLang="en-US">
              <a:solidFill>
                <a:schemeClr val="bg1"/>
              </a:solidFill>
            </a:endParaRPr>
          </a:p>
          <a:p>
            <a:r>
              <a:rPr lang="zh-CN" altLang="en-US">
                <a:solidFill>
                  <a:schemeClr val="bg1"/>
                </a:solidFill>
                <a:sym typeface="+mn-ea"/>
              </a:rPr>
              <a:t>    if(r hit light)</a:t>
            </a:r>
            <a:endParaRPr lang="zh-CN" altLang="en-US">
              <a:solidFill>
                <a:schemeClr val="bg1"/>
              </a:solidFill>
            </a:endParaRPr>
          </a:p>
          <a:p>
            <a:r>
              <a:rPr lang="zh-CN" altLang="en-US">
                <a:solidFill>
                  <a:schemeClr val="bg1"/>
                </a:solidFill>
                <a:sym typeface="+mn-ea"/>
              </a:rPr>
              <a:t>        return fr(p, wi, wo) * li * dot(n, wi) / pdf(wi) / prob;</a:t>
            </a:r>
            <a:r>
              <a:rPr lang="zh-CN" altLang="en-US">
                <a:solidFill>
                  <a:srgbClr val="92D050"/>
                </a:solidFill>
                <a:sym typeface="+mn-ea"/>
              </a:rPr>
              <a:t>// 记得要除以发射光线的概率prob</a:t>
            </a:r>
            <a:endParaRPr lang="zh-CN" altLang="en-US">
              <a:solidFill>
                <a:srgbClr val="92D050"/>
              </a:solidFill>
            </a:endParaRPr>
          </a:p>
          <a:p>
            <a:r>
              <a:rPr lang="zh-CN" altLang="en-US">
                <a:solidFill>
                  <a:schemeClr val="bg1"/>
                </a:solidFill>
                <a:sym typeface="+mn-ea"/>
              </a:rPr>
              <a:t>    else if(r hit object at o)</a:t>
            </a:r>
            <a:endParaRPr lang="zh-CN" altLang="en-US">
              <a:solidFill>
                <a:schemeClr val="bg1"/>
              </a:solidFill>
            </a:endParaRPr>
          </a:p>
          <a:p>
            <a:r>
              <a:rPr lang="zh-CN" altLang="en-US">
                <a:solidFill>
                  <a:schemeClr val="bg1"/>
                </a:solidFill>
                <a:sym typeface="+mn-ea"/>
              </a:rPr>
              <a:t>        return fr(p, wi, wo) * shade(o, -wi) * dot(n, wi) / pdf(wi) / prob;</a:t>
            </a:r>
            <a:endParaRPr lang="zh-CN" altLang="en-US">
              <a:solidFill>
                <a:schemeClr val="bg1"/>
              </a:solidFill>
            </a:endParaRPr>
          </a:p>
          <a:p>
            <a:r>
              <a:rPr lang="zh-CN" altLang="en-US">
                <a:solidFill>
                  <a:schemeClr val="bg1"/>
                </a:solidFill>
                <a:sym typeface="+mn-ea"/>
              </a:rPr>
              <a:t>}</a:t>
            </a:r>
            <a:endParaRPr lang="zh-CN" altLang="en-US">
              <a:solidFill>
                <a:schemeClr val="bg1"/>
              </a:solidFill>
              <a:sym typeface="+mn-ea"/>
            </a:endParaRPr>
          </a:p>
        </p:txBody>
      </p:sp>
      <p:sp>
        <p:nvSpPr>
          <p:cNvPr id="2" name="文本框 1"/>
          <p:cNvSpPr txBox="1"/>
          <p:nvPr/>
        </p:nvSpPr>
        <p:spPr>
          <a:xfrm>
            <a:off x="6315710" y="473075"/>
            <a:ext cx="5122545" cy="922020"/>
          </a:xfrm>
          <a:prstGeom prst="rect">
            <a:avLst/>
          </a:prstGeom>
          <a:noFill/>
        </p:spPr>
        <p:txBody>
          <a:bodyPr wrap="square" rtlCol="0">
            <a:spAutoFit/>
          </a:bodyPr>
          <a:p>
            <a:r>
              <a:rPr lang="zh-CN" altLang="en-US">
                <a:solidFill>
                  <a:schemeClr val="bg1"/>
                </a:solidFill>
              </a:rPr>
              <a:t>如何解决无线递归问题？</a:t>
            </a:r>
            <a:endParaRPr lang="zh-CN" altLang="en-US">
              <a:solidFill>
                <a:schemeClr val="bg1"/>
              </a:solidFill>
            </a:endParaRPr>
          </a:p>
          <a:p>
            <a:pPr marL="285750" indent="-285750">
              <a:buFont typeface="Arial" panose="020B0604020202020204" pitchFamily="34" charset="0"/>
              <a:buChar char="•"/>
            </a:pPr>
            <a:r>
              <a:rPr lang="zh-CN" altLang="en-US">
                <a:solidFill>
                  <a:schemeClr val="bg1"/>
                </a:solidFill>
              </a:rPr>
              <a:t>设置深度</a:t>
            </a:r>
            <a:endParaRPr lang="zh-CN" altLang="en-US">
              <a:solidFill>
                <a:schemeClr val="bg1"/>
              </a:solidFill>
            </a:endParaRPr>
          </a:p>
          <a:p>
            <a:pPr marL="285750" indent="-285750">
              <a:buFont typeface="Arial" panose="020B0604020202020204" pitchFamily="34" charset="0"/>
              <a:buChar char="•"/>
            </a:pPr>
            <a:r>
              <a:rPr lang="zh-CN" altLang="en-US">
                <a:solidFill>
                  <a:schemeClr val="bg1"/>
                </a:solidFill>
              </a:rPr>
              <a:t>俄罗斯轮盘赌</a:t>
            </a:r>
            <a:endParaRPr lang="zh-CN" altLang="en-US">
              <a:solidFill>
                <a:schemeClr val="bg1"/>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accent3">
            <a:lumMod val="50000"/>
          </a:schemeClr>
        </a:solidFill>
        <a:effectLst/>
      </p:bgPr>
    </p:bg>
    <p:spTree>
      <p:nvGrpSpPr>
        <p:cNvPr id="1" name=""/>
        <p:cNvGrpSpPr/>
        <p:nvPr/>
      </p:nvGrpSpPr>
      <p:grpSpPr/>
      <p:sp>
        <p:nvSpPr>
          <p:cNvPr id="5" name="文本框 4"/>
          <p:cNvSpPr txBox="1"/>
          <p:nvPr/>
        </p:nvSpPr>
        <p:spPr>
          <a:xfrm>
            <a:off x="659130" y="473075"/>
            <a:ext cx="5436870" cy="922020"/>
          </a:xfrm>
          <a:prstGeom prst="rect">
            <a:avLst/>
          </a:prstGeom>
          <a:noFill/>
        </p:spPr>
        <p:txBody>
          <a:bodyPr wrap="square" rtlCol="0">
            <a:spAutoFit/>
          </a:bodyPr>
          <a:p>
            <a:r>
              <a:rPr lang="en-US" altLang="zh-CN" sz="5400">
                <a:solidFill>
                  <a:schemeClr val="bg1"/>
                </a:solidFill>
                <a:sym typeface="+mn-ea"/>
              </a:rPr>
              <a:t>Next...</a:t>
            </a:r>
            <a:endParaRPr lang="en-US" altLang="zh-CN" sz="5400">
              <a:solidFill>
                <a:schemeClr val="bg1"/>
              </a:solidFill>
              <a:sym typeface="+mn-ea"/>
            </a:endParaRPr>
          </a:p>
        </p:txBody>
      </p:sp>
      <p:sp>
        <p:nvSpPr>
          <p:cNvPr id="3" name="文本框 2"/>
          <p:cNvSpPr txBox="1"/>
          <p:nvPr/>
        </p:nvSpPr>
        <p:spPr>
          <a:xfrm>
            <a:off x="2282190" y="2237740"/>
            <a:ext cx="6899275" cy="2174875"/>
          </a:xfrm>
          <a:prstGeom prst="rect">
            <a:avLst/>
          </a:prstGeom>
          <a:noFill/>
        </p:spPr>
        <p:txBody>
          <a:bodyPr wrap="square" rtlCol="0">
            <a:noAutofit/>
          </a:bodyPr>
          <a:p>
            <a:pPr marL="285750" indent="-285750">
              <a:buFont typeface="Arial" panose="020B0604020202020204" pitchFamily="34" charset="0"/>
              <a:buChar char="•"/>
            </a:pPr>
            <a:r>
              <a:rPr lang="zh-CN" altLang="en-US" sz="2400">
                <a:solidFill>
                  <a:schemeClr val="bg1"/>
                </a:solidFill>
                <a:sym typeface="+mn-ea"/>
              </a:rPr>
              <a:t>实时环境光照？</a:t>
            </a:r>
            <a:endParaRPr lang="zh-CN" altLang="en-US" sz="2400">
              <a:solidFill>
                <a:schemeClr val="bg1"/>
              </a:solidFill>
              <a:sym typeface="+mn-ea"/>
            </a:endParaRPr>
          </a:p>
          <a:p>
            <a:pPr marL="285750" indent="-285750">
              <a:buFont typeface="Arial" panose="020B0604020202020204" pitchFamily="34" charset="0"/>
              <a:buChar char="•"/>
            </a:pPr>
            <a:r>
              <a:rPr lang="zh-CN" altLang="en-US" sz="2400">
                <a:solidFill>
                  <a:schemeClr val="bg1"/>
                </a:solidFill>
                <a:sym typeface="+mn-ea"/>
              </a:rPr>
              <a:t>实时全局光照？</a:t>
            </a:r>
            <a:endParaRPr lang="zh-CN" altLang="en-US" sz="2400">
              <a:solidFill>
                <a:schemeClr val="bg1"/>
              </a:solidFill>
              <a:sym typeface="+mn-ea"/>
            </a:endParaRPr>
          </a:p>
          <a:p>
            <a:pPr marL="285750" indent="-285750">
              <a:buFont typeface="Arial" panose="020B0604020202020204" pitchFamily="34" charset="0"/>
              <a:buChar char="•"/>
            </a:pPr>
            <a:r>
              <a:rPr lang="zh-CN" altLang="en-US" sz="2400">
                <a:solidFill>
                  <a:schemeClr val="bg1"/>
                </a:solidFill>
                <a:sym typeface="+mn-ea"/>
              </a:rPr>
              <a:t>实时光线</a:t>
            </a:r>
            <a:r>
              <a:rPr lang="zh-CN" altLang="en-US" sz="2400">
                <a:solidFill>
                  <a:schemeClr val="bg1"/>
                </a:solidFill>
                <a:sym typeface="+mn-ea"/>
              </a:rPr>
              <a:t>追踪？</a:t>
            </a:r>
            <a:endParaRPr lang="zh-CN" altLang="en-US" sz="2400">
              <a:solidFill>
                <a:schemeClr val="bg1"/>
              </a:solidFill>
              <a:sym typeface="+mn-ea"/>
            </a:endParaRPr>
          </a:p>
          <a:p>
            <a:pPr marL="285750" indent="-285750">
              <a:buFont typeface="Arial" panose="020B0604020202020204" pitchFamily="34" charset="0"/>
              <a:buChar char="•"/>
            </a:pPr>
            <a:r>
              <a:rPr lang="zh-CN" altLang="en-US" sz="2400">
                <a:solidFill>
                  <a:schemeClr val="bg1"/>
                </a:solidFill>
                <a:sym typeface="+mn-ea"/>
              </a:rPr>
              <a:t>利用神经网络来推断光线</a:t>
            </a:r>
            <a:r>
              <a:rPr lang="zh-CN" altLang="en-US" sz="2400">
                <a:solidFill>
                  <a:schemeClr val="bg1"/>
                </a:solidFill>
                <a:sym typeface="+mn-ea"/>
              </a:rPr>
              <a:t>追踪？</a:t>
            </a:r>
            <a:endParaRPr lang="zh-CN" altLang="en-US" sz="2400">
              <a:solidFill>
                <a:schemeClr val="bg1"/>
              </a:solidFill>
              <a:sym typeface="+mn-e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3">
            <a:lumMod val="50000"/>
          </a:schemeClr>
        </a:solidFill>
        <a:effectLst/>
      </p:bgPr>
    </p:bg>
    <p:spTree>
      <p:nvGrpSpPr>
        <p:cNvPr id="1" name=""/>
        <p:cNvGrpSpPr/>
        <p:nvPr/>
      </p:nvGrpSpPr>
      <p:grpSpPr/>
      <p:sp>
        <p:nvSpPr>
          <p:cNvPr id="2" name="标题 1"/>
          <p:cNvSpPr>
            <a:spLocks noGrp="1"/>
          </p:cNvSpPr>
          <p:nvPr>
            <p:ph type="ctrTitle"/>
          </p:nvPr>
        </p:nvSpPr>
        <p:spPr>
          <a:xfrm>
            <a:off x="789940" y="534670"/>
            <a:ext cx="8013065" cy="981075"/>
          </a:xfrm>
        </p:spPr>
        <p:txBody>
          <a:bodyPr>
            <a:normAutofit fontScale="90000"/>
          </a:bodyPr>
          <a:p>
            <a:r>
              <a:rPr lang="en-US" altLang="zh-CN">
                <a:solidFill>
                  <a:schemeClr val="bg1"/>
                </a:solidFill>
                <a:sym typeface="+mn-ea"/>
              </a:rPr>
              <a:t>What is  shadow map?</a:t>
            </a:r>
            <a:endParaRPr lang="en-US" altLang="zh-CN">
              <a:solidFill>
                <a:schemeClr val="bg1"/>
              </a:solidFill>
            </a:endParaRPr>
          </a:p>
        </p:txBody>
      </p:sp>
      <p:sp>
        <p:nvSpPr>
          <p:cNvPr id="6" name="文本框 5"/>
          <p:cNvSpPr txBox="1"/>
          <p:nvPr/>
        </p:nvSpPr>
        <p:spPr>
          <a:xfrm>
            <a:off x="789940" y="1365250"/>
            <a:ext cx="10123170" cy="5077460"/>
          </a:xfrm>
          <a:prstGeom prst="rect">
            <a:avLst/>
          </a:prstGeom>
          <a:noFill/>
        </p:spPr>
        <p:txBody>
          <a:bodyPr wrap="square" rtlCol="0">
            <a:spAutoFit/>
          </a:bodyPr>
          <a:p>
            <a:pPr indent="457200" fontAlgn="auto">
              <a:lnSpc>
                <a:spcPct val="150000"/>
              </a:lnSpc>
            </a:pPr>
            <a:r>
              <a:rPr>
                <a:solidFill>
                  <a:schemeClr val="bg1"/>
                </a:solidFill>
              </a:rPr>
              <a:t>// Shadow pass</a:t>
            </a:r>
            <a:endParaRPr>
              <a:solidFill>
                <a:schemeClr val="bg1"/>
              </a:solidFill>
            </a:endParaRPr>
          </a:p>
          <a:p>
            <a:pPr indent="457200" fontAlgn="auto">
              <a:lnSpc>
                <a:spcPct val="150000"/>
              </a:lnSpc>
            </a:pPr>
            <a:r>
              <a:rPr>
                <a:solidFill>
                  <a:schemeClr val="bg1"/>
                </a:solidFill>
              </a:rPr>
              <a:t>if (this.lights[l].entity.hasShadowMap == true) {</a:t>
            </a:r>
            <a:endParaRPr>
              <a:solidFill>
                <a:schemeClr val="bg1"/>
              </a:solidFill>
            </a:endParaRPr>
          </a:p>
          <a:p>
            <a:pPr indent="457200" fontAlgn="auto">
              <a:lnSpc>
                <a:spcPct val="150000"/>
              </a:lnSpc>
            </a:pPr>
            <a:r>
              <a:rPr>
                <a:solidFill>
                  <a:schemeClr val="bg1"/>
                </a:solidFill>
              </a:rPr>
              <a:t>    for (let i = 0; i &lt; this.shadowMeshes.length; i++) {</a:t>
            </a:r>
            <a:endParaRPr>
              <a:solidFill>
                <a:schemeClr val="bg1"/>
              </a:solidFill>
            </a:endParaRPr>
          </a:p>
          <a:p>
            <a:pPr indent="457200" fontAlgn="auto">
              <a:lnSpc>
                <a:spcPct val="150000"/>
              </a:lnSpc>
            </a:pPr>
            <a:r>
              <a:rPr>
                <a:solidFill>
                  <a:schemeClr val="bg1"/>
                </a:solidFill>
              </a:rPr>
              <a:t>        this.shadowMeshes[i].draw(this.camera);</a:t>
            </a:r>
            <a:endParaRPr>
              <a:solidFill>
                <a:schemeClr val="bg1"/>
              </a:solidFill>
            </a:endParaRPr>
          </a:p>
          <a:p>
            <a:pPr indent="457200" fontAlgn="auto">
              <a:lnSpc>
                <a:spcPct val="150000"/>
              </a:lnSpc>
            </a:pPr>
            <a:r>
              <a:rPr>
                <a:solidFill>
                  <a:schemeClr val="bg1"/>
                </a:solidFill>
              </a:rPr>
              <a:t>    }</a:t>
            </a:r>
            <a:endParaRPr>
              <a:solidFill>
                <a:schemeClr val="bg1"/>
              </a:solidFill>
            </a:endParaRPr>
          </a:p>
          <a:p>
            <a:pPr indent="457200" fontAlgn="auto">
              <a:lnSpc>
                <a:spcPct val="150000"/>
              </a:lnSpc>
            </a:pPr>
            <a:r>
              <a:rPr>
                <a:solidFill>
                  <a:schemeClr val="bg1"/>
                </a:solidFill>
              </a:rPr>
              <a:t>}</a:t>
            </a:r>
            <a:endParaRPr>
              <a:solidFill>
                <a:schemeClr val="bg1"/>
              </a:solidFill>
            </a:endParaRPr>
          </a:p>
          <a:p>
            <a:pPr indent="457200" fontAlgn="auto">
              <a:lnSpc>
                <a:spcPct val="150000"/>
              </a:lnSpc>
            </a:pPr>
            <a:r>
              <a:rPr>
                <a:solidFill>
                  <a:schemeClr val="bg1"/>
                </a:solidFill>
              </a:rPr>
              <a:t>// Camera pass</a:t>
            </a:r>
            <a:endParaRPr>
              <a:solidFill>
                <a:schemeClr val="bg1"/>
              </a:solidFill>
            </a:endParaRPr>
          </a:p>
          <a:p>
            <a:pPr indent="457200" fontAlgn="auto">
              <a:lnSpc>
                <a:spcPct val="150000"/>
              </a:lnSpc>
            </a:pPr>
            <a:r>
              <a:rPr>
                <a:solidFill>
                  <a:schemeClr val="bg1"/>
                </a:solidFill>
              </a:rPr>
              <a:t>for (let i = 0; i &lt; this.meshes.length; i++) {</a:t>
            </a:r>
            <a:endParaRPr>
              <a:solidFill>
                <a:schemeClr val="bg1"/>
              </a:solidFill>
            </a:endParaRPr>
          </a:p>
          <a:p>
            <a:pPr indent="457200" fontAlgn="auto">
              <a:lnSpc>
                <a:spcPct val="150000"/>
              </a:lnSpc>
            </a:pPr>
            <a:r>
              <a:rPr>
                <a:solidFill>
                  <a:schemeClr val="bg1"/>
                </a:solidFill>
              </a:rPr>
              <a:t>    this.gl.useProgram(this.meshes[i].shader.program.glShaderProgram);</a:t>
            </a:r>
            <a:endParaRPr>
              <a:solidFill>
                <a:schemeClr val="bg1"/>
              </a:solidFill>
            </a:endParaRPr>
          </a:p>
          <a:p>
            <a:pPr indent="457200" fontAlgn="auto">
              <a:lnSpc>
                <a:spcPct val="150000"/>
              </a:lnSpc>
            </a:pPr>
            <a:r>
              <a:rPr>
                <a:solidFill>
                  <a:schemeClr val="bg1"/>
                </a:solidFill>
              </a:rPr>
              <a:t>    this.gl.uniform3fv(this.meshes[i].shader.program.uniforms.uLightPos, this.lights[l].entity.lightPos);</a:t>
            </a:r>
            <a:endParaRPr>
              <a:solidFill>
                <a:schemeClr val="bg1"/>
              </a:solidFill>
            </a:endParaRPr>
          </a:p>
          <a:p>
            <a:pPr indent="457200" fontAlgn="auto">
              <a:lnSpc>
                <a:spcPct val="150000"/>
              </a:lnSpc>
            </a:pPr>
            <a:r>
              <a:rPr>
                <a:solidFill>
                  <a:schemeClr val="bg1"/>
                </a:solidFill>
              </a:rPr>
              <a:t>    this.meshes[i].draw(this.camera);</a:t>
            </a:r>
            <a:endParaRPr>
              <a:solidFill>
                <a:schemeClr val="bg1"/>
              </a:solidFill>
            </a:endParaRPr>
          </a:p>
          <a:p>
            <a:pPr indent="457200" fontAlgn="auto">
              <a:lnSpc>
                <a:spcPct val="150000"/>
              </a:lnSpc>
            </a:pPr>
            <a:r>
              <a:rPr>
                <a:solidFill>
                  <a:schemeClr val="bg1"/>
                </a:solidFill>
              </a:rPr>
              <a:t>}</a:t>
            </a:r>
            <a:endParaRPr>
              <a:solidFill>
                <a:schemeClr val="bg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3">
            <a:lumMod val="50000"/>
          </a:schemeClr>
        </a:solidFill>
        <a:effectLst/>
      </p:bgPr>
    </p:bg>
    <p:spTree>
      <p:nvGrpSpPr>
        <p:cNvPr id="1" name=""/>
        <p:cNvGrpSpPr/>
        <p:nvPr/>
      </p:nvGrpSpPr>
      <p:grpSpPr/>
      <p:sp>
        <p:nvSpPr>
          <p:cNvPr id="2" name="标题 1"/>
          <p:cNvSpPr>
            <a:spLocks noGrp="1"/>
          </p:cNvSpPr>
          <p:nvPr>
            <p:ph type="ctrTitle"/>
          </p:nvPr>
        </p:nvSpPr>
        <p:spPr>
          <a:xfrm>
            <a:off x="789940" y="534670"/>
            <a:ext cx="7648575" cy="981075"/>
          </a:xfrm>
        </p:spPr>
        <p:txBody>
          <a:bodyPr>
            <a:normAutofit fontScale="90000"/>
          </a:bodyPr>
          <a:p>
            <a:r>
              <a:rPr lang="en-US" altLang="zh-CN">
                <a:solidFill>
                  <a:schemeClr val="bg1"/>
                </a:solidFill>
              </a:rPr>
              <a:t>How to use </a:t>
            </a:r>
            <a:r>
              <a:rPr lang="en-US" altLang="zh-CN">
                <a:solidFill>
                  <a:schemeClr val="bg1"/>
                </a:solidFill>
              </a:rPr>
              <a:t>a shadow map?</a:t>
            </a:r>
            <a:endParaRPr lang="en-US" altLang="zh-CN">
              <a:solidFill>
                <a:schemeClr val="bg1"/>
              </a:solidFill>
            </a:endParaRPr>
          </a:p>
        </p:txBody>
      </p:sp>
      <p:sp>
        <p:nvSpPr>
          <p:cNvPr id="6" name="文本框 5"/>
          <p:cNvSpPr txBox="1"/>
          <p:nvPr/>
        </p:nvSpPr>
        <p:spPr>
          <a:xfrm>
            <a:off x="789940" y="1654810"/>
            <a:ext cx="10123170" cy="4523105"/>
          </a:xfrm>
          <a:prstGeom prst="rect">
            <a:avLst/>
          </a:prstGeom>
          <a:noFill/>
        </p:spPr>
        <p:txBody>
          <a:bodyPr wrap="square" rtlCol="0">
            <a:spAutoFit/>
          </a:bodyPr>
          <a:p>
            <a:pPr indent="457200" fontAlgn="auto">
              <a:lnSpc>
                <a:spcPct val="150000"/>
              </a:lnSpc>
            </a:pPr>
            <a:r>
              <a:rPr lang="zh-CN" altLang="en-US" sz="2400">
                <a:solidFill>
                  <a:schemeClr val="bg1"/>
                </a:solidFill>
              </a:rPr>
              <a:t>我们在光源视角下渲染一张场景深度图，这张深度图保存了在光源视角下最前面的物体的深度，然后我们在渲染自己场景时，将在相机视角下的点转化到光源视角下（LookFromLight），再通过裁剪矩阵（Project）投影到视图上，此时我们可以知道场景中某一点在光源视角下应当对应那个位置的像素，通过比较之前得到的深度图对应位置像素的值，我们可以知道，当前视角下的这个点在光源位置来看，是否被遮挡住了</a:t>
            </a:r>
            <a:r>
              <a:rPr lang="en-US" altLang="zh-CN" sz="2400">
                <a:solidFill>
                  <a:schemeClr val="bg1"/>
                </a:solidFill>
              </a:rPr>
              <a:t>?</a:t>
            </a:r>
            <a:endParaRPr lang="en-US" altLang="zh-CN" sz="2400">
              <a:solidFill>
                <a:schemeClr val="bg1"/>
              </a:solidFill>
            </a:endParaRPr>
          </a:p>
          <a:p>
            <a:pPr indent="457200" fontAlgn="auto">
              <a:lnSpc>
                <a:spcPct val="150000"/>
              </a:lnSpc>
            </a:pPr>
            <a:r>
              <a:rPr lang="zh-CN" altLang="en-US" sz="2400">
                <a:solidFill>
                  <a:schemeClr val="bg1"/>
                </a:solidFill>
              </a:rPr>
              <a:t>如果遮挡住了，那么将</a:t>
            </a:r>
            <a:r>
              <a:rPr lang="en-US" altLang="zh-CN" sz="2400">
                <a:solidFill>
                  <a:schemeClr val="bg1"/>
                </a:solidFill>
              </a:rPr>
              <a:t>V</a:t>
            </a:r>
            <a:r>
              <a:rPr lang="zh-CN" altLang="en-US" sz="2400">
                <a:solidFill>
                  <a:schemeClr val="bg1"/>
                </a:solidFill>
              </a:rPr>
              <a:t>取为</a:t>
            </a:r>
            <a:r>
              <a:rPr lang="en-US" altLang="zh-CN" sz="2400">
                <a:solidFill>
                  <a:schemeClr val="bg1"/>
                </a:solidFill>
              </a:rPr>
              <a:t>0</a:t>
            </a:r>
            <a:r>
              <a:rPr lang="zh-CN" altLang="en-US" sz="2400">
                <a:solidFill>
                  <a:schemeClr val="bg1"/>
                </a:solidFill>
              </a:rPr>
              <a:t>，如果没有遮挡住，那么将</a:t>
            </a:r>
            <a:r>
              <a:rPr lang="en-US" altLang="zh-CN" sz="2400">
                <a:solidFill>
                  <a:schemeClr val="bg1"/>
                </a:solidFill>
              </a:rPr>
              <a:t>V</a:t>
            </a:r>
            <a:r>
              <a:rPr lang="zh-CN" altLang="en-US" sz="2400">
                <a:solidFill>
                  <a:schemeClr val="bg1"/>
                </a:solidFill>
              </a:rPr>
              <a:t>取为</a:t>
            </a:r>
            <a:r>
              <a:rPr lang="en-US" altLang="zh-CN" sz="2400">
                <a:solidFill>
                  <a:schemeClr val="bg1"/>
                </a:solidFill>
              </a:rPr>
              <a:t>1</a:t>
            </a:r>
            <a:r>
              <a:rPr lang="zh-CN" altLang="en-US" sz="2400">
                <a:solidFill>
                  <a:schemeClr val="bg1"/>
                </a:solidFill>
              </a:rPr>
              <a:t>，那么我们可以正确的得到阴影。</a:t>
            </a:r>
            <a:endParaRPr lang="zh-CN" altLang="en-US" sz="2400">
              <a:solidFill>
                <a:schemeClr val="bg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3">
            <a:lumMod val="50000"/>
          </a:schemeClr>
        </a:solidFill>
        <a:effectLst/>
      </p:bgPr>
    </p:bg>
    <p:spTree>
      <p:nvGrpSpPr>
        <p:cNvPr id="1" name=""/>
        <p:cNvGrpSpPr/>
        <p:nvPr/>
      </p:nvGrpSpPr>
      <p:grpSpPr/>
      <p:sp>
        <p:nvSpPr>
          <p:cNvPr id="2" name="标题 1"/>
          <p:cNvSpPr>
            <a:spLocks noGrp="1"/>
          </p:cNvSpPr>
          <p:nvPr>
            <p:ph type="ctrTitle"/>
          </p:nvPr>
        </p:nvSpPr>
        <p:spPr>
          <a:xfrm>
            <a:off x="789940" y="534670"/>
            <a:ext cx="7648575" cy="981075"/>
          </a:xfrm>
        </p:spPr>
        <p:txBody>
          <a:bodyPr>
            <a:normAutofit fontScale="90000"/>
          </a:bodyPr>
          <a:p>
            <a:pPr algn="l"/>
            <a:r>
              <a:rPr lang="en-US" altLang="zh-CN">
                <a:solidFill>
                  <a:schemeClr val="bg1"/>
                </a:solidFill>
              </a:rPr>
              <a:t>implementation details</a:t>
            </a:r>
            <a:endParaRPr lang="en-US" altLang="zh-CN">
              <a:solidFill>
                <a:schemeClr val="bg1"/>
              </a:solidFill>
            </a:endParaRPr>
          </a:p>
        </p:txBody>
      </p:sp>
      <p:sp>
        <p:nvSpPr>
          <p:cNvPr id="6" name="文本框 5"/>
          <p:cNvSpPr txBox="1"/>
          <p:nvPr/>
        </p:nvSpPr>
        <p:spPr>
          <a:xfrm>
            <a:off x="789940" y="1308100"/>
            <a:ext cx="10123170" cy="1125220"/>
          </a:xfrm>
          <a:prstGeom prst="rect">
            <a:avLst/>
          </a:prstGeom>
          <a:noFill/>
        </p:spPr>
        <p:txBody>
          <a:bodyPr wrap="square" rtlCol="0">
            <a:noAutofit/>
          </a:bodyPr>
          <a:p>
            <a:pPr indent="457200" fontAlgn="auto">
              <a:lnSpc>
                <a:spcPct val="150000"/>
              </a:lnSpc>
            </a:pPr>
            <a:r>
              <a:rPr lang="zh-CN" altLang="en-US" sz="2400">
                <a:solidFill>
                  <a:schemeClr val="bg1"/>
                </a:solidFill>
              </a:rPr>
              <a:t>因此，我们在实现细节上面临的主要问题就是，怎么把光源视角的深度图转换成摄像机视角的深度，然后再将两者的深度进行比较。即完成CalcLightMVP(translate, scale)函数。</a:t>
            </a:r>
            <a:endParaRPr lang="en-US" altLang="zh-CN" sz="2400">
              <a:solidFill>
                <a:schemeClr val="bg1"/>
              </a:solidFill>
            </a:endParaRPr>
          </a:p>
        </p:txBody>
      </p:sp>
      <p:sp>
        <p:nvSpPr>
          <p:cNvPr id="3" name="标题 1"/>
          <p:cNvSpPr>
            <a:spLocks noGrp="1"/>
          </p:cNvSpPr>
          <p:nvPr>
            <p:custDataLst>
              <p:tags r:id="rId1"/>
            </p:custDataLst>
          </p:nvPr>
        </p:nvSpPr>
        <p:spPr>
          <a:xfrm>
            <a:off x="916940" y="2933700"/>
            <a:ext cx="7648575" cy="981075"/>
          </a:xfrm>
          <a:prstGeom prst="rect">
            <a:avLst/>
          </a:prstGeom>
        </p:spPr>
        <p:txBody>
          <a:bodyPr vert="horz" lIns="91440" tIns="45720" rIns="91440" bIns="45720" rtlCol="0" anchor="b">
            <a:normAutofit fontScale="9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altLang="zh-CN">
                <a:solidFill>
                  <a:schemeClr val="bg1"/>
                </a:solidFill>
              </a:rPr>
              <a:t>Model Matrix</a:t>
            </a:r>
            <a:endParaRPr lang="en-US" altLang="zh-CN">
              <a:solidFill>
                <a:schemeClr val="bg1"/>
              </a:solidFill>
            </a:endParaRPr>
          </a:p>
        </p:txBody>
      </p:sp>
      <p:sp>
        <p:nvSpPr>
          <p:cNvPr id="4" name="文本框 3"/>
          <p:cNvSpPr txBox="1"/>
          <p:nvPr/>
        </p:nvSpPr>
        <p:spPr>
          <a:xfrm>
            <a:off x="916940" y="3916045"/>
            <a:ext cx="10506710" cy="1106805"/>
          </a:xfrm>
          <a:prstGeom prst="rect">
            <a:avLst/>
          </a:prstGeom>
          <a:noFill/>
        </p:spPr>
        <p:txBody>
          <a:bodyPr wrap="square" rtlCol="0">
            <a:spAutoFit/>
          </a:bodyPr>
          <a:p>
            <a:pPr marL="285750" indent="-285750">
              <a:buFont typeface="Arial" panose="020B0604020202020204" pitchFamily="34" charset="0"/>
              <a:buChar char="•"/>
            </a:pPr>
            <a:r>
              <a:rPr lang="zh-CN" altLang="en-US">
                <a:solidFill>
                  <a:schemeClr val="bg1"/>
                </a:solidFill>
              </a:rPr>
              <a:t>让顶点坐标从模型空间 → 世界空间</a:t>
            </a:r>
            <a:endParaRPr lang="zh-CN" altLang="en-US">
              <a:solidFill>
                <a:schemeClr val="bg1"/>
              </a:solidFill>
            </a:endParaRPr>
          </a:p>
          <a:p>
            <a:pPr marL="285750" indent="-285750">
              <a:buFont typeface="Arial" panose="020B0604020202020204" pitchFamily="34" charset="0"/>
              <a:buChar char="•"/>
            </a:pPr>
            <a:r>
              <a:rPr lang="en-US" altLang="zh-CN" sz="2400">
                <a:solidFill>
                  <a:schemeClr val="bg1"/>
                </a:solidFill>
              </a:rPr>
              <a:t>对顶点依次进行了：缩放→旋转→平移（注意：顺序问题，不能改变。）（矩阵的左乘/复合Transform的顺序很重要）</a:t>
            </a:r>
            <a:endParaRPr lang="en-US" altLang="zh-CN" sz="2400">
              <a:solidFill>
                <a:schemeClr val="bg1"/>
              </a:solidFill>
            </a:endParaRPr>
          </a:p>
        </p:txBody>
      </p:sp>
      <p:pic>
        <p:nvPicPr>
          <p:cNvPr id="7" name="图片 6"/>
          <p:cNvPicPr>
            <a:picLocks noChangeAspect="1"/>
          </p:cNvPicPr>
          <p:nvPr>
            <p:custDataLst>
              <p:tags r:id="rId2"/>
            </p:custDataLst>
          </p:nvPr>
        </p:nvPicPr>
        <p:blipFill>
          <a:blip r:embed="rId3"/>
          <a:stretch>
            <a:fillRect/>
          </a:stretch>
        </p:blipFill>
        <p:spPr>
          <a:xfrm>
            <a:off x="3274060" y="5332730"/>
            <a:ext cx="3746500" cy="103505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3">
            <a:lumMod val="50000"/>
          </a:schemeClr>
        </a:solidFill>
        <a:effectLst/>
      </p:bgPr>
    </p:bg>
    <p:spTree>
      <p:nvGrpSpPr>
        <p:cNvPr id="1" name=""/>
        <p:cNvGrpSpPr/>
        <p:nvPr/>
      </p:nvGrpSpPr>
      <p:grpSpPr/>
      <p:sp>
        <p:nvSpPr>
          <p:cNvPr id="2" name="标题 1"/>
          <p:cNvSpPr>
            <a:spLocks noGrp="1"/>
          </p:cNvSpPr>
          <p:nvPr>
            <p:ph type="ctrTitle"/>
          </p:nvPr>
        </p:nvSpPr>
        <p:spPr>
          <a:xfrm>
            <a:off x="789940" y="534670"/>
            <a:ext cx="7648575" cy="981075"/>
          </a:xfrm>
        </p:spPr>
        <p:txBody>
          <a:bodyPr>
            <a:normAutofit fontScale="90000"/>
          </a:bodyPr>
          <a:p>
            <a:pPr algn="l"/>
            <a:r>
              <a:rPr lang="en-US" altLang="zh-CN">
                <a:solidFill>
                  <a:schemeClr val="bg1"/>
                </a:solidFill>
              </a:rPr>
              <a:t>View Matrix</a:t>
            </a:r>
            <a:endParaRPr lang="en-US" altLang="zh-CN">
              <a:solidFill>
                <a:schemeClr val="bg1"/>
              </a:solidFill>
            </a:endParaRPr>
          </a:p>
        </p:txBody>
      </p:sp>
      <p:sp>
        <p:nvSpPr>
          <p:cNvPr id="6" name="文本框 5"/>
          <p:cNvSpPr txBox="1"/>
          <p:nvPr/>
        </p:nvSpPr>
        <p:spPr>
          <a:xfrm>
            <a:off x="789940" y="1308100"/>
            <a:ext cx="10123170" cy="2285365"/>
          </a:xfrm>
          <a:prstGeom prst="rect">
            <a:avLst/>
          </a:prstGeom>
          <a:noFill/>
        </p:spPr>
        <p:txBody>
          <a:bodyPr wrap="square" rtlCol="0">
            <a:noAutofit/>
          </a:bodyPr>
          <a:p>
            <a:pPr marL="285750" indent="-285750" fontAlgn="auto">
              <a:lnSpc>
                <a:spcPct val="150000"/>
              </a:lnSpc>
              <a:buFont typeface="Arial" panose="020B0604020202020204" pitchFamily="34" charset="0"/>
              <a:buChar char="•"/>
            </a:pPr>
            <a:r>
              <a:rPr lang="zh-CN" altLang="en-US" sz="2400">
                <a:solidFill>
                  <a:schemeClr val="bg1"/>
                </a:solidFill>
              </a:rPr>
              <a:t>世界空间 → 视觉空间（以camera为中心的空间坐标系）</a:t>
            </a:r>
            <a:endParaRPr lang="zh-CN" altLang="en-US" sz="2400">
              <a:solidFill>
                <a:schemeClr val="bg1"/>
              </a:solidFill>
            </a:endParaRPr>
          </a:p>
          <a:p>
            <a:pPr marL="285750" indent="-285750" fontAlgn="auto">
              <a:lnSpc>
                <a:spcPct val="150000"/>
              </a:lnSpc>
              <a:buFont typeface="Arial" panose="020B0604020202020204" pitchFamily="34" charset="0"/>
              <a:buChar char="•"/>
            </a:pPr>
            <a:r>
              <a:rPr lang="zh-CN" altLang="en-US" sz="2400">
                <a:solidFill>
                  <a:schemeClr val="bg1"/>
                </a:solidFill>
              </a:rPr>
              <a:t>要想得到view矩阵，可以这样理解：把camera放在世界坐标的原点（逆过程），那么得到的矩阵的逆矩阵就是V矩阵</a:t>
            </a:r>
            <a:endParaRPr lang="zh-CN" altLang="en-US" sz="2400">
              <a:solidFill>
                <a:schemeClr val="bg1"/>
              </a:solidFill>
            </a:endParaRPr>
          </a:p>
        </p:txBody>
      </p:sp>
      <p:pic>
        <p:nvPicPr>
          <p:cNvPr id="7" name="图片 6"/>
          <p:cNvPicPr>
            <a:picLocks noChangeAspect="1"/>
          </p:cNvPicPr>
          <p:nvPr>
            <p:custDataLst>
              <p:tags r:id="rId1"/>
            </p:custDataLst>
          </p:nvPr>
        </p:nvPicPr>
        <p:blipFill>
          <a:blip r:embed="rId2"/>
          <a:stretch>
            <a:fillRect/>
          </a:stretch>
        </p:blipFill>
        <p:spPr>
          <a:xfrm>
            <a:off x="3253740" y="3952875"/>
            <a:ext cx="5184775" cy="143256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3">
            <a:lumMod val="50000"/>
          </a:schemeClr>
        </a:solidFill>
        <a:effectLst/>
      </p:bgPr>
    </p:bg>
    <p:spTree>
      <p:nvGrpSpPr>
        <p:cNvPr id="1" name=""/>
        <p:cNvGrpSpPr/>
        <p:nvPr/>
      </p:nvGrpSpPr>
      <p:grpSpPr/>
      <p:sp>
        <p:nvSpPr>
          <p:cNvPr id="2" name="标题 1"/>
          <p:cNvSpPr>
            <a:spLocks noGrp="1"/>
          </p:cNvSpPr>
          <p:nvPr>
            <p:ph type="ctrTitle"/>
          </p:nvPr>
        </p:nvSpPr>
        <p:spPr>
          <a:xfrm>
            <a:off x="789940" y="534670"/>
            <a:ext cx="7648575" cy="981075"/>
          </a:xfrm>
        </p:spPr>
        <p:txBody>
          <a:bodyPr>
            <a:normAutofit fontScale="90000"/>
          </a:bodyPr>
          <a:p>
            <a:pPr algn="l"/>
            <a:r>
              <a:rPr lang="en-US" altLang="zh-CN">
                <a:solidFill>
                  <a:schemeClr val="bg1"/>
                </a:solidFill>
              </a:rPr>
              <a:t>Projection Matrix</a:t>
            </a:r>
            <a:endParaRPr lang="en-US" altLang="zh-CN">
              <a:solidFill>
                <a:schemeClr val="bg1"/>
              </a:solidFill>
            </a:endParaRPr>
          </a:p>
        </p:txBody>
      </p:sp>
      <p:sp>
        <p:nvSpPr>
          <p:cNvPr id="6" name="文本框 5"/>
          <p:cNvSpPr txBox="1"/>
          <p:nvPr/>
        </p:nvSpPr>
        <p:spPr>
          <a:xfrm>
            <a:off x="789940" y="1308100"/>
            <a:ext cx="10123170" cy="2375535"/>
          </a:xfrm>
          <a:prstGeom prst="rect">
            <a:avLst/>
          </a:prstGeom>
          <a:noFill/>
        </p:spPr>
        <p:txBody>
          <a:bodyPr wrap="square" rtlCol="0">
            <a:noAutofit/>
          </a:bodyPr>
          <a:p>
            <a:pPr marL="285750" indent="-285750" fontAlgn="auto">
              <a:lnSpc>
                <a:spcPct val="150000"/>
              </a:lnSpc>
              <a:buFont typeface="Arial" panose="020B0604020202020204" pitchFamily="34" charset="0"/>
              <a:buChar char="•"/>
            </a:pPr>
            <a:r>
              <a:rPr lang="zh-CN" altLang="en-US" sz="2400">
                <a:solidFill>
                  <a:schemeClr val="bg1"/>
                </a:solidFill>
              </a:rPr>
              <a:t>视觉空间</a:t>
            </a:r>
            <a:r>
              <a:rPr lang="zh-CN" altLang="en-US" sz="2400">
                <a:solidFill>
                  <a:schemeClr val="bg1"/>
                </a:solidFill>
                <a:sym typeface="+mn-ea"/>
              </a:rPr>
              <a:t>→裁剪空间</a:t>
            </a:r>
            <a:endParaRPr lang="zh-CN" altLang="en-US" sz="2400">
              <a:solidFill>
                <a:schemeClr val="bg1"/>
              </a:solidFill>
            </a:endParaRPr>
          </a:p>
          <a:p>
            <a:pPr marL="285750" indent="-285750" fontAlgn="auto">
              <a:lnSpc>
                <a:spcPct val="150000"/>
              </a:lnSpc>
              <a:buFont typeface="Arial" panose="020B0604020202020204" pitchFamily="34" charset="0"/>
              <a:buChar char="•"/>
            </a:pPr>
            <a:r>
              <a:rPr lang="zh-CN" altLang="en-US" sz="2400">
                <a:solidFill>
                  <a:schemeClr val="bg1"/>
                </a:solidFill>
              </a:rPr>
              <a:t>对x，y，z分量进行缩放，用w分量做范围值。如果xyz都在w范围内，那么就是可见的</a:t>
            </a:r>
            <a:endParaRPr lang="zh-CN" altLang="en-US" sz="2400">
              <a:solidFill>
                <a:schemeClr val="bg1"/>
              </a:solidFill>
            </a:endParaRPr>
          </a:p>
          <a:p>
            <a:pPr marL="285750" indent="-285750" fontAlgn="auto">
              <a:lnSpc>
                <a:spcPct val="150000"/>
              </a:lnSpc>
              <a:buFont typeface="Arial" panose="020B0604020202020204" pitchFamily="34" charset="0"/>
              <a:buChar char="•"/>
            </a:pPr>
            <a:r>
              <a:rPr lang="zh-CN" altLang="en-US" sz="2400">
                <a:solidFill>
                  <a:schemeClr val="bg1"/>
                </a:solidFill>
              </a:rPr>
              <a:t>为了使在裁剪空间中深度是呈线性关系，投影变换采用正交投影</a:t>
            </a:r>
            <a:endParaRPr lang="zh-CN" altLang="en-US" sz="2400">
              <a:solidFill>
                <a:schemeClr val="bg1"/>
              </a:solidFill>
            </a:endParaRPr>
          </a:p>
          <a:p>
            <a:pPr marL="285750" indent="-285750" fontAlgn="auto">
              <a:lnSpc>
                <a:spcPct val="150000"/>
              </a:lnSpc>
              <a:buFont typeface="Arial" panose="020B0604020202020204" pitchFamily="34" charset="0"/>
              <a:buChar char="•"/>
            </a:pPr>
            <a:r>
              <a:rPr lang="zh-CN" altLang="en-US" sz="2400">
                <a:solidFill>
                  <a:schemeClr val="bg1"/>
                </a:solidFill>
              </a:rPr>
              <a:t>通俗的来说，我们将</a:t>
            </a:r>
            <a:r>
              <a:rPr lang="en-US" altLang="zh-CN" sz="2400">
                <a:solidFill>
                  <a:schemeClr val="bg1"/>
                </a:solidFill>
              </a:rPr>
              <a:t>z</a:t>
            </a:r>
            <a:r>
              <a:rPr lang="zh-CN" altLang="en-US" sz="2400">
                <a:solidFill>
                  <a:schemeClr val="bg1"/>
                </a:solidFill>
              </a:rPr>
              <a:t>轴舍弃，把屏幕上的像素点都挤进</a:t>
            </a:r>
            <a:r>
              <a:rPr lang="en-US" altLang="zh-CN" sz="2400">
                <a:solidFill>
                  <a:schemeClr val="bg1"/>
                </a:solidFill>
              </a:rPr>
              <a:t>xy</a:t>
            </a:r>
            <a:r>
              <a:rPr lang="zh-CN" altLang="en-US" sz="2400">
                <a:solidFill>
                  <a:schemeClr val="bg1"/>
                </a:solidFill>
              </a:rPr>
              <a:t>空间，分别进行平移、缩放操作</a:t>
            </a:r>
            <a:endParaRPr lang="zh-CN" altLang="en-US" sz="2400">
              <a:solidFill>
                <a:schemeClr val="bg1"/>
              </a:solidFill>
            </a:endParaRPr>
          </a:p>
          <a:p>
            <a:pPr marL="285750" indent="-285750" fontAlgn="auto">
              <a:lnSpc>
                <a:spcPct val="150000"/>
              </a:lnSpc>
              <a:buFont typeface="Arial" panose="020B0604020202020204" pitchFamily="34" charset="0"/>
              <a:buChar char="•"/>
            </a:pPr>
            <a:endParaRPr lang="zh-CN" altLang="en-US" sz="2400">
              <a:solidFill>
                <a:schemeClr val="bg1"/>
              </a:solidFill>
            </a:endParaRPr>
          </a:p>
        </p:txBody>
      </p:sp>
      <p:pic>
        <p:nvPicPr>
          <p:cNvPr id="3" name="图片 2"/>
          <p:cNvPicPr>
            <a:picLocks noChangeAspect="1"/>
          </p:cNvPicPr>
          <p:nvPr>
            <p:custDataLst>
              <p:tags r:id="rId1"/>
            </p:custDataLst>
          </p:nvPr>
        </p:nvPicPr>
        <p:blipFill>
          <a:blip r:embed="rId2"/>
          <a:stretch>
            <a:fillRect/>
          </a:stretch>
        </p:blipFill>
        <p:spPr>
          <a:xfrm>
            <a:off x="910590" y="4275455"/>
            <a:ext cx="5766435" cy="1471930"/>
          </a:xfrm>
          <a:prstGeom prst="rect">
            <a:avLst/>
          </a:prstGeom>
        </p:spPr>
      </p:pic>
      <p:pic>
        <p:nvPicPr>
          <p:cNvPr id="4" name="图片 3"/>
          <p:cNvPicPr>
            <a:picLocks noChangeAspect="1"/>
          </p:cNvPicPr>
          <p:nvPr>
            <p:custDataLst>
              <p:tags r:id="rId3"/>
            </p:custDataLst>
          </p:nvPr>
        </p:nvPicPr>
        <p:blipFill>
          <a:blip r:embed="rId4"/>
          <a:stretch>
            <a:fillRect/>
          </a:stretch>
        </p:blipFill>
        <p:spPr>
          <a:xfrm>
            <a:off x="7251700" y="4344035"/>
            <a:ext cx="4457700" cy="10668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3">
            <a:lumMod val="50000"/>
          </a:schemeClr>
        </a:solidFill>
        <a:effectLst/>
      </p:bgPr>
    </p:bg>
    <p:spTree>
      <p:nvGrpSpPr>
        <p:cNvPr id="1" name=""/>
        <p:cNvGrpSpPr/>
        <p:nvPr/>
      </p:nvGrpSpPr>
      <p:grpSpPr/>
      <p:sp>
        <p:nvSpPr>
          <p:cNvPr id="2" name="标题 1"/>
          <p:cNvSpPr>
            <a:spLocks noGrp="1"/>
          </p:cNvSpPr>
          <p:nvPr>
            <p:ph type="ctrTitle"/>
          </p:nvPr>
        </p:nvSpPr>
        <p:spPr>
          <a:xfrm>
            <a:off x="837565" y="240030"/>
            <a:ext cx="9832975" cy="1061085"/>
          </a:xfrm>
        </p:spPr>
        <p:txBody>
          <a:bodyPr>
            <a:normAutofit/>
          </a:bodyPr>
          <a:p>
            <a:r>
              <a:rPr lang="en-US" altLang="zh-CN">
                <a:solidFill>
                  <a:schemeClr val="bg1"/>
                </a:solidFill>
              </a:rPr>
              <a:t>Why does this problem arise</a:t>
            </a:r>
            <a:r>
              <a:rPr lang="zh-CN" altLang="en-US">
                <a:solidFill>
                  <a:schemeClr val="bg1"/>
                </a:solidFill>
              </a:rPr>
              <a:t>？</a:t>
            </a:r>
            <a:endParaRPr lang="zh-CN" altLang="en-US">
              <a:solidFill>
                <a:schemeClr val="bg1"/>
              </a:solidFill>
            </a:endParaRPr>
          </a:p>
        </p:txBody>
      </p:sp>
      <p:pic>
        <p:nvPicPr>
          <p:cNvPr id="9" name="图片 8"/>
          <p:cNvPicPr>
            <a:picLocks noChangeAspect="1"/>
          </p:cNvPicPr>
          <p:nvPr>
            <p:custDataLst>
              <p:tags r:id="rId1"/>
            </p:custDataLst>
          </p:nvPr>
        </p:nvPicPr>
        <p:blipFill>
          <a:blip r:embed="rId2"/>
          <a:stretch>
            <a:fillRect/>
          </a:stretch>
        </p:blipFill>
        <p:spPr>
          <a:xfrm>
            <a:off x="2080895" y="1650365"/>
            <a:ext cx="6961505" cy="3557270"/>
          </a:xfrm>
          <a:prstGeom prst="rect">
            <a:avLst/>
          </a:prstGeom>
        </p:spPr>
      </p:pic>
    </p:spTree>
  </p:cSld>
  <p:clrMapOvr>
    <a:masterClrMapping/>
  </p:clrMapOvr>
</p:sld>
</file>

<file path=ppt/tags/tag1.xml><?xml version="1.0" encoding="utf-8"?>
<p:tagLst xmlns:p="http://schemas.openxmlformats.org/presentationml/2006/main">
  <p:tag name="KSO_WM_BEAUTIFY_FLAG" val=""/>
</p:tagLst>
</file>

<file path=ppt/tags/tag10.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4.xml><?xml version="1.0" encoding="utf-8"?>
<p:tagLst xmlns:p="http://schemas.openxmlformats.org/presentationml/2006/main">
  <p:tag name="KSO_WM_BEAUTIFY_FLAG" val=""/>
</p:tagLst>
</file>

<file path=ppt/tags/tag15.xml><?xml version="1.0" encoding="utf-8"?>
<p:tagLst xmlns:p="http://schemas.openxmlformats.org/presentationml/2006/main">
  <p:tag name="KSO_WM_BEAUTIFY_FLAG" val=""/>
</p:tagLst>
</file>

<file path=ppt/tags/tag16.xml><?xml version="1.0" encoding="utf-8"?>
<p:tagLst xmlns:p="http://schemas.openxmlformats.org/presentationml/2006/main">
  <p:tag name="KSO_WM_BEAUTIFY_FLAG" val=""/>
</p:tagLst>
</file>

<file path=ppt/tags/tag17.xml><?xml version="1.0" encoding="utf-8"?>
<p:tagLst xmlns:p="http://schemas.openxmlformats.org/presentationml/2006/main">
  <p:tag name="KSO_WM_BEAUTIFY_FLAG" val=""/>
</p:tagLst>
</file>

<file path=ppt/tags/tag18.xml><?xml version="1.0" encoding="utf-8"?>
<p:tagLst xmlns:p="http://schemas.openxmlformats.org/presentationml/2006/main">
  <p:tag name="KSO_WM_BEAUTIFY_FLAG" val=""/>
</p:tagLst>
</file>

<file path=ppt/tags/tag19.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20.xml><?xml version="1.0" encoding="utf-8"?>
<p:tagLst xmlns:p="http://schemas.openxmlformats.org/presentationml/2006/main">
  <p:tag name="KSO_WM_BEAUTIFY_FLAG" val=""/>
</p:tagLst>
</file>

<file path=ppt/tags/tag21.xml><?xml version="1.0" encoding="utf-8"?>
<p:tagLst xmlns:p="http://schemas.openxmlformats.org/presentationml/2006/main">
  <p:tag name="KSO_WM_BEAUTIFY_FLAG" val=""/>
</p:tagLst>
</file>

<file path=ppt/tags/tag22.xml><?xml version="1.0" encoding="utf-8"?>
<p:tagLst xmlns:p="http://schemas.openxmlformats.org/presentationml/2006/main">
  <p:tag name="KSO_WM_BEAUTIFY_FLAG" val=""/>
</p:tagLst>
</file>

<file path=ppt/tags/tag23.xml><?xml version="1.0" encoding="utf-8"?>
<p:tagLst xmlns:p="http://schemas.openxmlformats.org/presentationml/2006/main">
  <p:tag name="KSO_WM_BEAUTIFY_FLAG" val=""/>
</p:tagLst>
</file>

<file path=ppt/tags/tag24.xml><?xml version="1.0" encoding="utf-8"?>
<p:tagLst xmlns:p="http://schemas.openxmlformats.org/presentationml/2006/main">
  <p:tag name="KSO_WM_BEAUTIFY_FLAG" val=""/>
</p:tagLst>
</file>

<file path=ppt/tags/tag25.xml><?xml version="1.0" encoding="utf-8"?>
<p:tagLst xmlns:p="http://schemas.openxmlformats.org/presentationml/2006/main">
  <p:tag name="KSO_WM_BEAUTIFY_FLAG" val=""/>
</p:tagLst>
</file>

<file path=ppt/tags/tag26.xml><?xml version="1.0" encoding="utf-8"?>
<p:tagLst xmlns:p="http://schemas.openxmlformats.org/presentationml/2006/main">
  <p:tag name="KSO_WM_BEAUTIFY_FLAG" val=""/>
</p:tagLst>
</file>

<file path=ppt/tags/tag27.xml><?xml version="1.0" encoding="utf-8"?>
<p:tagLst xmlns:p="http://schemas.openxmlformats.org/presentationml/2006/main">
  <p:tag name="KSO_WM_BEAUTIFY_FLAG" val=""/>
</p:tagLst>
</file>

<file path=ppt/tags/tag28.xml><?xml version="1.0" encoding="utf-8"?>
<p:tagLst xmlns:p="http://schemas.openxmlformats.org/presentationml/2006/main">
  <p:tag name="KSO_WM_BEAUTIFY_FLAG" val=""/>
</p:tagLst>
</file>

<file path=ppt/tags/tag29.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30.xml><?xml version="1.0" encoding="utf-8"?>
<p:tagLst xmlns:p="http://schemas.openxmlformats.org/presentationml/2006/main">
  <p:tag name="KSO_WM_BEAUTIFY_FLAG" val=""/>
</p:tagLst>
</file>

<file path=ppt/tags/tag31.xml><?xml version="1.0" encoding="utf-8"?>
<p:tagLst xmlns:p="http://schemas.openxmlformats.org/presentationml/2006/main">
  <p:tag name="KSO_WPP_MARK_KEY" val="1e837941-0fc9-488c-b21e-95bbcabbe5fe"/>
  <p:tag name="COMMONDATA" val="eyJoZGlkIjoiZWE2OTE4MDYwYjQwYzkxYmYwYzRmMjFiNjE4ZmE3NjkifQ=="/>
</p:tagLst>
</file>

<file path=ppt/tags/tag4.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otalTime>0</TotalTime>
  <Words>5626</Words>
  <Application>WPS 演示</Application>
  <PresentationFormat>宽屏</PresentationFormat>
  <Paragraphs>251</Paragraphs>
  <Slides>31</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31</vt:i4>
      </vt:variant>
    </vt:vector>
  </HeadingPairs>
  <TitlesOfParts>
    <vt:vector size="40" baseType="lpstr">
      <vt:lpstr>Arial</vt:lpstr>
      <vt:lpstr>宋体</vt:lpstr>
      <vt:lpstr>Wingdings</vt:lpstr>
      <vt:lpstr>Cambria Math</vt:lpstr>
      <vt:lpstr>Calibri</vt:lpstr>
      <vt:lpstr>微软雅黑</vt:lpstr>
      <vt:lpstr>Arial Unicode MS</vt:lpstr>
      <vt:lpstr>黑体</vt:lpstr>
      <vt:lpstr>Office 主题</vt:lpstr>
      <vt:lpstr>Real-time Shadows</vt:lpstr>
      <vt:lpstr>The Rendering Equation</vt:lpstr>
      <vt:lpstr>What is  shadow map?</vt:lpstr>
      <vt:lpstr>What is  shadow map?</vt:lpstr>
      <vt:lpstr>How to use a shadow map?</vt:lpstr>
      <vt:lpstr>implementation details</vt:lpstr>
      <vt:lpstr>View Matrix</vt:lpstr>
      <vt:lpstr>View Matrix</vt:lpstr>
      <vt:lpstr>The Rendering Equation</vt:lpstr>
      <vt:lpstr>Why does this problem arise？</vt:lpstr>
      <vt:lpstr>Percentage Closer Filtering</vt:lpstr>
      <vt:lpstr>Percentage Closer Filtering</vt:lpstr>
      <vt:lpstr>Percentage Closer Filtering</vt:lpstr>
      <vt:lpstr>Percentage Closer Filtering</vt:lpstr>
      <vt:lpstr>Percentage Closer Filtering</vt:lpstr>
      <vt:lpstr>Percentage Closer Filtering</vt:lpstr>
      <vt:lpstr>Percentage Closer Soft Shadows</vt:lpstr>
      <vt:lpstr>The cause of this problem</vt:lpstr>
      <vt:lpstr>The cause of this problem</vt:lpstr>
      <vt:lpstr>How to get radius?</vt:lpstr>
      <vt:lpstr>Get blocker’s depth</vt:lpstr>
      <vt:lpstr>How to get radius?</vt:lpstr>
      <vt:lpstr>Real-time Shadows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沈钰屹</dc:creator>
  <cp:lastModifiedBy>Brain Cleaver</cp:lastModifiedBy>
  <cp:revision>2</cp:revision>
  <dcterms:created xsi:type="dcterms:W3CDTF">2023-04-24T05:39:00Z</dcterms:created>
  <dcterms:modified xsi:type="dcterms:W3CDTF">2023-04-24T14:04:55Z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5381B2FBF4AC4A4391FE939748FDF272_12</vt:lpwstr>
  </property>
  <property fmtid="{D5CDD505-2E9C-101B-9397-08002B2CF9AE}" pid="3" name="KSOProductBuildVer">
    <vt:lpwstr>2052-11.1.0.14036</vt:lpwstr>
  </property>
</Properties>
</file>