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BE358-E1D9-40BC-98D0-488BB5A2F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179BA2-24CD-43A0-9F9F-67E952E03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DA508-1FB5-425E-B1A1-D8E72C72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1E5D-866F-4E93-9FFE-E8C3C2D6E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D69AF-18DE-4F98-B04A-84DCA27A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AF084-3AC2-46FA-AB97-7436BD5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7426-618A-4A05-80B8-10B7C92F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7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8A00E-B406-48AC-9C6D-E77645E6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430DE-CA38-49D0-AEA3-118F3F8A3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D90B7-1575-4EC8-83A5-4D226B52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1E5D-866F-4E93-9FFE-E8C3C2D6E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F0A23-C58A-4BC0-B790-426A53ED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57F75-C53C-4A28-8AC7-2ECA0107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7426-618A-4A05-80B8-10B7C92F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6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F557F5-E415-4A41-8170-8905D3BB0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C2BEA-1B40-4480-AC72-0850A5890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E4973-0B11-408A-ADF6-05FE658B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1E5D-866F-4E93-9FFE-E8C3C2D6E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EF28E-66C1-4DFC-9DB3-32090B5E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1882F-3968-4FE7-92D6-9EAAD13C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7426-618A-4A05-80B8-10B7C92F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20391-714F-4993-B0BF-7CA46DA7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BC0A4-1056-489A-A676-92A653E6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9C87B-7648-4089-B230-B9AB03C9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1E5D-866F-4E93-9FFE-E8C3C2D6E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0F17D-15F5-4BD4-A9AC-FE25648F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77750-7929-43E2-9BB7-FDBD7A5D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7426-618A-4A05-80B8-10B7C92F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7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2DDCC-801B-42B6-9DA1-A6C48B1C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5C5F3E-2048-446F-908B-DD6233290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ED319-9673-466F-8547-16A3C625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1E5D-866F-4E93-9FFE-E8C3C2D6E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401F4-5E8C-476A-BA17-0CA99753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4C2E6-C743-419B-9522-640BC410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7426-618A-4A05-80B8-10B7C92F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3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6F517-7041-4712-BF89-2D65DC08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81C75-F865-465E-B74D-89CFD9395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E997E8-D254-413D-B416-E5088BF8C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BCF11-5948-4A81-BD1E-38EE5264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1E5D-866F-4E93-9FFE-E8C3C2D6E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F500A-43F2-49AC-ACCD-40D3FBE0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83D1B9-07CE-4034-9253-8A57E989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7426-618A-4A05-80B8-10B7C92F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0410D-05CD-4E99-B720-2962226F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811A1-BC59-4255-BA02-3DB13611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7D0276-E786-4D3B-B5DD-0FE86E21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223192-11EF-43B7-B6EE-617AAD4E0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5F5F5E-1A24-4420-8463-3E2E180C6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7098D1-0177-403C-812E-D1E2339D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1E5D-866F-4E93-9FFE-E8C3C2D6E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5B2C39-A21C-438B-8348-5CBF814E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0FA464-18DE-4C16-B67D-8B3150CE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7426-618A-4A05-80B8-10B7C92F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3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7DE77-0303-4DF3-901E-B3F148F5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0DD91-7A44-41C6-80A9-3616CE12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1E5D-866F-4E93-9FFE-E8C3C2D6E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3E0711-B681-4191-920B-D093630C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6DB8A0-0ADE-4F81-BFAF-AA21355B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7426-618A-4A05-80B8-10B7C92F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8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6B45CA-5807-4650-9EA3-A87FE46D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1E5D-866F-4E93-9FFE-E8C3C2D6E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3B4E70-5EC4-4654-8035-C74FE434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CD98B-2B29-44EE-9537-F8945A2B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7426-618A-4A05-80B8-10B7C92F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9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6535B-86A4-4FF7-AFDB-E07441BC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CE379-8AD5-40A7-84E1-310D8047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37C31F-E07E-49F4-8F20-B39646EAF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BE2508-9439-4CAA-A459-2F0D36F0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1E5D-866F-4E93-9FFE-E8C3C2D6E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C36E5-AF0B-418D-957D-59D422B5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6B094-3316-4609-9357-7E5AFABD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7426-618A-4A05-80B8-10B7C92F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39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CBAA8-3189-4A01-A167-FD96C27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0A36E5-FC7D-4E4D-9CDF-9C29EFB9E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347B52-7D6E-4B5B-8EB1-8B694FD2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FD26F2-94B5-4D7A-BD37-46561B64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1E5D-866F-4E93-9FFE-E8C3C2D6E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814E8-6188-4E23-B4B1-01B3FE55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582666-40D8-4C4C-AD24-CB997471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7426-618A-4A05-80B8-10B7C92F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E1CB41-13D0-4DB8-B025-DE35F266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41B05-9B9D-4A73-923E-55700A79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B243D-A9DC-4C8B-BE50-7A7C7FB31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31E5D-866F-4E93-9FFE-E8C3C2D6E9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4D909-17A6-4AC4-B73F-FC0749968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66452-26F1-4E40-9A4D-6B3B0EB19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A7426-618A-4A05-80B8-10B7C92F8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79592F5-344F-4A0B-9787-CE5271283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5166"/>
              </p:ext>
            </p:extLst>
          </p:nvPr>
        </p:nvGraphicFramePr>
        <p:xfrm>
          <a:off x="4743601" y="1607950"/>
          <a:ext cx="718036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180">
                  <a:extLst>
                    <a:ext uri="{9D8B030D-6E8A-4147-A177-3AD203B41FA5}">
                      <a16:colId xmlns:a16="http://schemas.microsoft.com/office/drawing/2014/main" val="3619003178"/>
                    </a:ext>
                  </a:extLst>
                </a:gridCol>
                <a:gridCol w="3590180">
                  <a:extLst>
                    <a:ext uri="{9D8B030D-6E8A-4147-A177-3AD203B41FA5}">
                      <a16:colId xmlns:a16="http://schemas.microsoft.com/office/drawing/2014/main" val="2480482064"/>
                    </a:ext>
                  </a:extLst>
                </a:gridCol>
              </a:tblGrid>
              <a:tr h="263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648907"/>
                  </a:ext>
                </a:extLst>
              </a:tr>
              <a:tr h="263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확률분포 </a:t>
                      </a:r>
                      <a:r>
                        <a:rPr lang="en-US" altLang="ko-KR" sz="1400" b="1" dirty="0"/>
                        <a:t>or </a:t>
                      </a:r>
                      <a:r>
                        <a:rPr lang="ko-KR" altLang="en-US" sz="1400" b="1" dirty="0"/>
                        <a:t>히스토그램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57034"/>
                  </a:ext>
                </a:extLst>
              </a:tr>
              <a:tr h="263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빈도 수 그래프</a:t>
                      </a:r>
                      <a:r>
                        <a:rPr lang="en-US" altLang="ko-KR" sz="1400" b="1" dirty="0"/>
                        <a:t>(Bar / Pie chart)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11664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D8E8D8-250B-46CD-BCF9-94165AB38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0330"/>
              </p:ext>
            </p:extLst>
          </p:nvPr>
        </p:nvGraphicFramePr>
        <p:xfrm>
          <a:off x="4683061" y="3575604"/>
          <a:ext cx="752612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063">
                  <a:extLst>
                    <a:ext uri="{9D8B030D-6E8A-4147-A177-3AD203B41FA5}">
                      <a16:colId xmlns:a16="http://schemas.microsoft.com/office/drawing/2014/main" val="3619003178"/>
                    </a:ext>
                  </a:extLst>
                </a:gridCol>
                <a:gridCol w="3763063">
                  <a:extLst>
                    <a:ext uri="{9D8B030D-6E8A-4147-A177-3AD203B41FA5}">
                      <a16:colId xmlns:a16="http://schemas.microsoft.com/office/drawing/2014/main" val="2480482064"/>
                    </a:ext>
                  </a:extLst>
                </a:gridCol>
              </a:tblGrid>
              <a:tr h="263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648907"/>
                  </a:ext>
                </a:extLst>
              </a:tr>
              <a:tr h="263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Y(Target : </a:t>
                      </a:r>
                      <a:r>
                        <a:rPr lang="ko-KR" altLang="en-US" sz="1400" b="1" dirty="0"/>
                        <a:t>목표변수</a:t>
                      </a:r>
                      <a:r>
                        <a:rPr lang="en-US" altLang="ko-KR" sz="1400" b="1" dirty="0"/>
                        <a:t>) : </a:t>
                      </a:r>
                      <a:r>
                        <a:rPr lang="ko-KR" altLang="en-US" sz="1400" b="1" dirty="0"/>
                        <a:t>연속 </a:t>
                      </a:r>
                      <a:r>
                        <a:rPr lang="en-US" altLang="ko-KR" sz="1400" b="1" dirty="0"/>
                        <a:t>/ X : </a:t>
                      </a:r>
                      <a:r>
                        <a:rPr lang="ko-KR" altLang="en-US" sz="1400" b="1" dirty="0"/>
                        <a:t>연속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산점도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/>
                        <a:t>회귀 그래프 </a:t>
                      </a: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 err="1"/>
                        <a:t>히트맵</a:t>
                      </a:r>
                      <a:endParaRPr lang="en-US" altLang="ko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57034"/>
                  </a:ext>
                </a:extLst>
              </a:tr>
              <a:tr h="263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Y(Target : </a:t>
                      </a:r>
                      <a:r>
                        <a:rPr lang="ko-KR" altLang="en-US" sz="1400" b="1" dirty="0"/>
                        <a:t>목표변수</a:t>
                      </a:r>
                      <a:r>
                        <a:rPr lang="en-US" altLang="ko-KR" sz="1400" b="1" dirty="0"/>
                        <a:t>) : </a:t>
                      </a:r>
                      <a:r>
                        <a:rPr lang="ko-KR" altLang="en-US" sz="1400" b="1" dirty="0"/>
                        <a:t>연속 </a:t>
                      </a:r>
                      <a:r>
                        <a:rPr lang="en-US" altLang="ko-KR" sz="1400" b="1" dirty="0"/>
                        <a:t>/ X : </a:t>
                      </a:r>
                      <a:r>
                        <a:rPr lang="ko-KR" altLang="en-US" sz="1400" b="1" dirty="0"/>
                        <a:t>범주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막대 그래프 </a:t>
                      </a: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/>
                        <a:t>상자그래프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116648"/>
                  </a:ext>
                </a:extLst>
              </a:tr>
              <a:tr h="263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Y(Target : </a:t>
                      </a:r>
                      <a:r>
                        <a:rPr lang="ko-KR" altLang="en-US" sz="1400" b="1" dirty="0"/>
                        <a:t>목표변수</a:t>
                      </a:r>
                      <a:r>
                        <a:rPr lang="en-US" altLang="ko-KR" sz="1400" b="1" dirty="0"/>
                        <a:t>) : </a:t>
                      </a:r>
                      <a:r>
                        <a:rPr lang="ko-KR" altLang="en-US" sz="1400" b="1" dirty="0"/>
                        <a:t>연속 </a:t>
                      </a:r>
                      <a:r>
                        <a:rPr lang="en-US" altLang="ko-KR" sz="1400" b="1" dirty="0"/>
                        <a:t>/ X : </a:t>
                      </a:r>
                      <a:r>
                        <a:rPr lang="ko-KR" altLang="en-US" sz="1400" b="1" dirty="0"/>
                        <a:t>시간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순서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선 그래프 </a:t>
                      </a: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/>
                        <a:t>포인트 그래프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154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49AF57-BE5D-4114-B95D-AECF33A7B692}"/>
              </a:ext>
            </a:extLst>
          </p:cNvPr>
          <p:cNvSpPr txBox="1"/>
          <p:nvPr/>
        </p:nvSpPr>
        <p:spPr>
          <a:xfrm>
            <a:off x="4683061" y="1023175"/>
            <a:ext cx="8324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단일변수</a:t>
            </a:r>
            <a:r>
              <a:rPr lang="en-US" altLang="ko-KR" b="1" dirty="0"/>
              <a:t>(DDA</a:t>
            </a:r>
            <a:r>
              <a:rPr lang="ko-KR" altLang="en-US" b="1" dirty="0"/>
              <a:t>분석</a:t>
            </a:r>
            <a:r>
              <a:rPr lang="en-US" altLang="ko-KR" b="1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sz="1400" b="1" dirty="0"/>
              <a:t>하나의 컬럼</a:t>
            </a:r>
            <a:r>
              <a:rPr lang="en-US" altLang="ko-KR" sz="1400" b="1" dirty="0"/>
              <a:t>(feature)</a:t>
            </a:r>
            <a:r>
              <a:rPr lang="ko-KR" altLang="en-US" sz="1400" b="1" dirty="0"/>
              <a:t>변수를 사용</a:t>
            </a:r>
            <a:r>
              <a:rPr lang="ko-KR" altLang="en-US" sz="1400" dirty="0"/>
              <a:t> </a:t>
            </a:r>
            <a:r>
              <a:rPr lang="en-US" altLang="ko-KR" sz="1400" b="1" dirty="0"/>
              <a:t>~&gt;</a:t>
            </a:r>
            <a:r>
              <a:rPr lang="en-US" altLang="ko-KR" sz="1400" dirty="0"/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데이터 신뢰성 확인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이상치</a:t>
            </a:r>
            <a:r>
              <a:rPr lang="en-US" altLang="ko-KR" sz="1400" b="1" dirty="0">
                <a:solidFill>
                  <a:srgbClr val="FF0000"/>
                </a:solidFill>
              </a:rPr>
              <a:t>/</a:t>
            </a:r>
            <a:r>
              <a:rPr lang="ko-KR" altLang="en-US" sz="1400" b="1" dirty="0">
                <a:solidFill>
                  <a:srgbClr val="FF0000"/>
                </a:solidFill>
              </a:rPr>
              <a:t>불순물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5FD65-0FB7-4392-B68A-DD19956C146C}"/>
              </a:ext>
            </a:extLst>
          </p:cNvPr>
          <p:cNvSpPr txBox="1"/>
          <p:nvPr/>
        </p:nvSpPr>
        <p:spPr>
          <a:xfrm>
            <a:off x="4683061" y="3003616"/>
            <a:ext cx="6345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다변수</a:t>
            </a:r>
            <a:r>
              <a:rPr lang="en-US" altLang="ko-KR" b="1" dirty="0"/>
              <a:t>(EDA</a:t>
            </a:r>
            <a:r>
              <a:rPr lang="ko-KR" altLang="en-US" b="1" dirty="0"/>
              <a:t>분석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sz="1400" b="1" dirty="0"/>
              <a:t>여러 개의 컬럼</a:t>
            </a:r>
            <a:r>
              <a:rPr lang="en-US" altLang="ko-KR" sz="1400" b="1" dirty="0"/>
              <a:t>(feature)</a:t>
            </a:r>
            <a:r>
              <a:rPr lang="ko-KR" altLang="en-US" sz="1400" b="1" dirty="0"/>
              <a:t>변수 사용 </a:t>
            </a:r>
            <a:r>
              <a:rPr lang="en-US" altLang="ko-KR" sz="1400" b="1" dirty="0"/>
              <a:t>~&gt; </a:t>
            </a:r>
            <a:r>
              <a:rPr lang="ko-KR" altLang="en-US" sz="1400" b="1" dirty="0"/>
              <a:t>변수간 분석 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A56207-20F6-41C2-A47E-6F81F2A52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01" y="757424"/>
            <a:ext cx="4440060" cy="44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6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EF94E-E487-42A5-9644-6F0AA2555AB8}"/>
              </a:ext>
            </a:extLst>
          </p:cNvPr>
          <p:cNvSpPr txBox="1"/>
          <p:nvPr/>
        </p:nvSpPr>
        <p:spPr>
          <a:xfrm>
            <a:off x="201336" y="151002"/>
            <a:ext cx="115859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 분석 절차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DDA : </a:t>
            </a:r>
            <a:r>
              <a:rPr lang="ko-KR" altLang="en-US" b="1" dirty="0"/>
              <a:t>묘사적 데이터 분석</a:t>
            </a:r>
            <a:endParaRPr lang="en-US" altLang="ko-KR" b="1" dirty="0"/>
          </a:p>
          <a:p>
            <a:pPr lvl="1"/>
            <a:r>
              <a:rPr lang="en-US" altLang="ko-KR" b="1" dirty="0"/>
              <a:t>-</a:t>
            </a:r>
            <a:r>
              <a:rPr lang="ko-KR" altLang="en-US" b="1" dirty="0"/>
              <a:t>가져온 데이터의 통계량을 확인하고 분석하고자 하는 </a:t>
            </a:r>
            <a:r>
              <a:rPr lang="ko-KR" altLang="en-US" b="1" dirty="0" err="1"/>
              <a:t>타겟값</a:t>
            </a:r>
            <a:r>
              <a:rPr lang="ko-KR" altLang="en-US" b="1" dirty="0"/>
              <a:t> 찾기</a:t>
            </a:r>
            <a:r>
              <a:rPr lang="en-US" altLang="ko-KR" b="1" dirty="0"/>
              <a:t>(Y[</a:t>
            </a:r>
            <a:r>
              <a:rPr lang="ko-KR" altLang="en-US" b="1" dirty="0"/>
              <a:t>종속변수</a:t>
            </a:r>
            <a:r>
              <a:rPr lang="en-US" altLang="ko-KR" b="1" dirty="0"/>
              <a:t>]) , </a:t>
            </a:r>
          </a:p>
          <a:p>
            <a:pPr lvl="1"/>
            <a:r>
              <a:rPr lang="en-US" altLang="ko-KR" b="1" dirty="0"/>
              <a:t> </a:t>
            </a:r>
            <a:r>
              <a:rPr lang="ko-KR" altLang="en-US" b="1" dirty="0"/>
              <a:t>다른 변수</a:t>
            </a:r>
            <a:r>
              <a:rPr lang="en-US" altLang="ko-KR" b="1" dirty="0"/>
              <a:t>(X[</a:t>
            </a:r>
            <a:r>
              <a:rPr lang="ko-KR" altLang="en-US" b="1" dirty="0"/>
              <a:t>독립변수</a:t>
            </a:r>
            <a:r>
              <a:rPr lang="en-US" altLang="ko-KR" b="1" dirty="0"/>
              <a:t>])</a:t>
            </a:r>
            <a:r>
              <a:rPr lang="ko-KR" altLang="en-US" b="1" dirty="0"/>
              <a:t>의 특징 파악</a:t>
            </a:r>
            <a:r>
              <a:rPr lang="en-US" altLang="ko-KR" b="1" dirty="0"/>
              <a:t>(</a:t>
            </a:r>
            <a:r>
              <a:rPr lang="ko-KR" altLang="en-US" b="1" dirty="0"/>
              <a:t>시각화</a:t>
            </a:r>
            <a:r>
              <a:rPr lang="en-US" altLang="ko-KR" b="1" dirty="0"/>
              <a:t>[</a:t>
            </a:r>
            <a:r>
              <a:rPr lang="ko-KR" altLang="en-US" b="1" dirty="0"/>
              <a:t>단일변수분석</a:t>
            </a:r>
            <a:r>
              <a:rPr lang="en-US" altLang="ko-KR" b="1" dirty="0"/>
              <a:t>]</a:t>
            </a:r>
            <a:r>
              <a:rPr lang="ko-KR" altLang="en-US" b="1" dirty="0"/>
              <a:t>를 통해 데이터의 신뢰성 확보</a:t>
            </a:r>
            <a:r>
              <a:rPr lang="en-US" altLang="ko-KR" b="1" dirty="0"/>
              <a:t>)</a:t>
            </a:r>
            <a:r>
              <a:rPr lang="ko-KR" altLang="en-US" b="1" dirty="0"/>
              <a:t>하는 절차</a:t>
            </a:r>
            <a:endParaRPr lang="en-US" altLang="ko-KR" b="1" dirty="0"/>
          </a:p>
          <a:p>
            <a:r>
              <a:rPr lang="en-US" altLang="ko-KR" b="1" dirty="0"/>
              <a:t>2. EDA : </a:t>
            </a:r>
            <a:r>
              <a:rPr lang="ko-KR" altLang="en-US" b="1" dirty="0"/>
              <a:t>탐색적 데이터 분석</a:t>
            </a:r>
            <a:endParaRPr lang="en-US" altLang="ko-KR" b="1" dirty="0"/>
          </a:p>
          <a:p>
            <a:r>
              <a:rPr lang="en-US" altLang="ko-KR" b="1" dirty="0"/>
              <a:t>      -Y</a:t>
            </a:r>
            <a:r>
              <a:rPr lang="ko-KR" altLang="en-US" b="1" dirty="0"/>
              <a:t>라는 목표 변수와 </a:t>
            </a:r>
            <a:r>
              <a:rPr lang="en-US" altLang="ko-KR" b="1" dirty="0"/>
              <a:t>X</a:t>
            </a:r>
            <a:r>
              <a:rPr lang="ko-KR" altLang="en-US" b="1" dirty="0"/>
              <a:t>라는 설명 변수들 간 관계를 파악하는 단계 </a:t>
            </a:r>
            <a:r>
              <a:rPr lang="en-US" altLang="ko-KR" b="1" dirty="0"/>
              <a:t>~&gt; </a:t>
            </a:r>
            <a:r>
              <a:rPr lang="ko-KR" altLang="en-US" b="1" dirty="0"/>
              <a:t>데이터간 관계성</a:t>
            </a:r>
            <a:r>
              <a:rPr lang="en-US" altLang="ko-KR" b="1" dirty="0"/>
              <a:t>(</a:t>
            </a:r>
            <a:r>
              <a:rPr lang="ko-KR" altLang="en-US" b="1" dirty="0"/>
              <a:t>경향성</a:t>
            </a:r>
            <a:r>
              <a:rPr lang="en-US" altLang="ko-KR" b="1" dirty="0"/>
              <a:t>, Trend)</a:t>
            </a:r>
            <a:r>
              <a:rPr lang="ko-KR" altLang="en-US" b="1" dirty="0"/>
              <a:t> 파악</a:t>
            </a:r>
            <a:endParaRPr lang="en-US" altLang="ko-KR" b="1" dirty="0"/>
          </a:p>
          <a:p>
            <a:r>
              <a:rPr lang="en-US" altLang="ko-KR" b="1" dirty="0"/>
              <a:t>        </a:t>
            </a:r>
            <a:r>
              <a:rPr lang="ko-KR" altLang="en-US" b="1" dirty="0"/>
              <a:t>시각화</a:t>
            </a:r>
            <a:r>
              <a:rPr lang="en-US" altLang="ko-KR" b="1" dirty="0"/>
              <a:t>!!(</a:t>
            </a:r>
            <a:r>
              <a:rPr lang="ko-KR" altLang="en-US" b="1" dirty="0"/>
              <a:t>다 변수 분석</a:t>
            </a:r>
            <a:r>
              <a:rPr lang="en-US" altLang="ko-KR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BA3426-35AD-4980-9EA2-F6AC1E34A050}"/>
              </a:ext>
            </a:extLst>
          </p:cNvPr>
          <p:cNvSpPr txBox="1"/>
          <p:nvPr/>
        </p:nvSpPr>
        <p:spPr>
          <a:xfrm>
            <a:off x="336430" y="3096883"/>
            <a:ext cx="10136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시각화 라이브러리</a:t>
            </a:r>
            <a:endParaRPr lang="en-US" altLang="ko-KR" b="1" dirty="0"/>
          </a:p>
          <a:p>
            <a:r>
              <a:rPr lang="en-US" altLang="ko-KR" b="1" dirty="0" err="1"/>
              <a:t>Matplot</a:t>
            </a:r>
            <a:r>
              <a:rPr lang="en-US" altLang="ko-KR" b="1" dirty="0"/>
              <a:t> : MATLAB</a:t>
            </a:r>
            <a:r>
              <a:rPr lang="ko-KR" altLang="en-US" b="1" dirty="0"/>
              <a:t>기반 파이썬 라이브러리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Seaborn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 err="1"/>
              <a:t>Matplot</a:t>
            </a:r>
            <a:r>
              <a:rPr lang="en-US" altLang="ko-KR" b="1" dirty="0"/>
              <a:t> </a:t>
            </a:r>
            <a:r>
              <a:rPr lang="ko-KR" altLang="en-US" b="1" dirty="0"/>
              <a:t>라이브러리를 기반</a:t>
            </a:r>
            <a:r>
              <a:rPr lang="en-US" altLang="ko-KR" b="1" dirty="0"/>
              <a:t>, </a:t>
            </a:r>
            <a:r>
              <a:rPr lang="ko-KR" altLang="en-US" b="1" dirty="0"/>
              <a:t>통계 전용 시각화 툴</a:t>
            </a:r>
            <a:r>
              <a:rPr lang="en-US" altLang="ko-KR" b="1" dirty="0"/>
              <a:t>, Pandas </a:t>
            </a:r>
            <a:r>
              <a:rPr lang="ko-KR" altLang="en-US" b="1" dirty="0"/>
              <a:t>라이브러리와 연계가 잘됨</a:t>
            </a:r>
          </a:p>
        </p:txBody>
      </p:sp>
    </p:spTree>
    <p:extLst>
      <p:ext uri="{BB962C8B-B14F-4D97-AF65-F5344CB8AC3E}">
        <p14:creationId xmlns:p14="http://schemas.microsoft.com/office/powerpoint/2010/main" val="10550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218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신화원</dc:creator>
  <cp:lastModifiedBy>신화원</cp:lastModifiedBy>
  <cp:revision>8</cp:revision>
  <dcterms:created xsi:type="dcterms:W3CDTF">2021-05-10T17:13:59Z</dcterms:created>
  <dcterms:modified xsi:type="dcterms:W3CDTF">2021-05-11T18:40:15Z</dcterms:modified>
</cp:coreProperties>
</file>