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package/2006/relationships/metadata/extended-properties" Target="docProps/app0.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sldIdLst>
    <p:sldId id="256" r:id="rId5"/>
    <p:sldId id="258" r:id="rId6"/>
    <p:sldId id="266" r:id="rId7"/>
    <p:sldId id="267" r:id="rId8"/>
    <p:sldId id="268" r:id="rId9"/>
    <p:sldId id="261" r:id="rId10"/>
    <p:sldId id="262" r:id="rId11"/>
    <p:sldId id="263" r:id="rId12"/>
    <p:sldId id="264" r:id="rId13"/>
    <p:sldId id="269" r:id="rId14"/>
    <p:sldId id="270" r:id="rId15"/>
    <p:sldId id="271"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9EF0F9-196B-FB62-10D5-8BFC46CF00FE}" name="Гость" initials="Го" userId="S::urn:spo:anon#19851c1406632f556ead0436193906fc75e2baeb5518c5c0c3b2071ccde190a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67571-BC08-38C3-19D5-71DA3348A9AB}" v="7" dt="2023-03-04T19:43:59.116"/>
    <p1510:client id="{44922D30-03C9-8280-489E-2979E71F15ED}" v="338" dt="2023-03-04T20:23:03.665"/>
    <p1510:client id="{A21411B1-5ED1-4832-B651-EF992AA39619}" v="111" dt="2023-03-04T14:32:39.704"/>
    <p1510:client id="{D8E81795-4B4D-31A6-6DCF-BC0B3FC48373}" v="105" dt="2023-03-04T19:41:36.007"/>
    <p1510:client id="{FB7F3D17-7D09-4A0B-AB6D-223E519C8E9D}" v="16" dt="2023-03-04T19:26:43.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759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9681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5652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8670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296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77629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172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158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106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2281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482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3/4/2023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97051489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patocfelix.github.io/ru/" TargetMode="External"/><Relationship Id="rId2" Type="http://schemas.openxmlformats.org/officeDocument/2006/relationships/hyperlink" Target="mailto:1032199092@pfur.ru" TargetMode="External"/><Relationship Id="rId1" Type="http://schemas.openxmlformats.org/officeDocument/2006/relationships/slideLayout" Target="../slideLayouts/slideLayout4.xml"/><Relationship Id="rId4" Type="http://schemas.openxmlformats.org/officeDocument/2006/relationships/hyperlink" Target="mailto:103225073@pfur.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8460" y="1337969"/>
            <a:ext cx="3065480" cy="2166835"/>
          </a:xfrm>
        </p:spPr>
        <p:txBody>
          <a:bodyPr anchor="b">
            <a:normAutofit/>
          </a:bodyPr>
          <a:lstStyle/>
          <a:p>
            <a:pPr marL="0" lvl="0" indent="0" algn="l">
              <a:buNone/>
            </a:pPr>
            <a:r>
              <a:rPr lang="ru-RU" sz="3500"/>
              <a:t>Химические реакции, стохастическое горение</a:t>
            </a:r>
          </a:p>
        </p:txBody>
      </p:sp>
      <p:sp>
        <p:nvSpPr>
          <p:cNvPr id="3" name="Subtitle 2"/>
          <p:cNvSpPr>
            <a:spLocks noGrp="1"/>
          </p:cNvSpPr>
          <p:nvPr>
            <p:ph type="subTitle" idx="1"/>
          </p:nvPr>
        </p:nvSpPr>
        <p:spPr>
          <a:xfrm>
            <a:off x="5598459" y="3563169"/>
            <a:ext cx="3065478" cy="860898"/>
          </a:xfrm>
        </p:spPr>
        <p:txBody>
          <a:bodyPr vert="horz" lIns="91440" tIns="45720" rIns="91440" bIns="45720" rtlCol="0" anchor="t">
            <a:normAutofit/>
          </a:bodyPr>
          <a:lstStyle/>
          <a:p>
            <a:pPr algn="l"/>
            <a:br>
              <a:rPr lang="ru-RU" sz="1500"/>
            </a:br>
            <a:r>
              <a:rPr lang="ru-RU" sz="1500">
                <a:cs typeface="Calibri"/>
              </a:rPr>
              <a:t>Российский Университет Дружбы Народов</a:t>
            </a:r>
          </a:p>
        </p:txBody>
      </p:sp>
      <p:sp>
        <p:nvSpPr>
          <p:cNvPr id="29" name="Freeform: Shape 2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51435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Picture 5">
            <a:extLst>
              <a:ext uri="{FF2B5EF4-FFF2-40B4-BE49-F238E27FC236}">
                <a16:creationId xmlns:a16="http://schemas.microsoft.com/office/drawing/2014/main" id="{5402221D-5315-2E4C-4454-9EB00474293A}"/>
              </a:ext>
            </a:extLst>
          </p:cNvPr>
          <p:cNvPicPr>
            <a:picLocks noChangeAspect="1"/>
          </p:cNvPicPr>
          <p:nvPr/>
        </p:nvPicPr>
        <p:blipFill rotWithShape="1">
          <a:blip r:embed="rId2"/>
          <a:srcRect r="-3" b="2423"/>
          <a:stretch/>
        </p:blipFill>
        <p:spPr>
          <a:xfrm>
            <a:off x="20" y="10"/>
            <a:ext cx="5271352" cy="51434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Date Placeholder 3"/>
          <p:cNvSpPr>
            <a:spLocks noGrp="1"/>
          </p:cNvSpPr>
          <p:nvPr>
            <p:ph type="dt" sz="half" idx="10"/>
          </p:nvPr>
        </p:nvSpPr>
        <p:spPr>
          <a:xfrm>
            <a:off x="6080289" y="521208"/>
            <a:ext cx="2037618" cy="274320"/>
          </a:xfrm>
        </p:spPr>
        <p:txBody>
          <a:bodyPr>
            <a:normAutofit/>
          </a:bodyPr>
          <a:lstStyle/>
          <a:p>
            <a:pPr marL="0" lvl="0" indent="0" algn="r">
              <a:spcAft>
                <a:spcPts val="600"/>
              </a:spcAft>
              <a:buNone/>
            </a:pPr>
            <a:r>
              <a:rPr lang="ru-RU" sz="800">
                <a:solidFill>
                  <a:schemeClr val="tx1">
                    <a:alpha val="80000"/>
                  </a:schemeClr>
                </a:solidFill>
              </a:rPr>
              <a:t>01 января 1970</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44773F-CF12-EFEF-9705-99A19DE00AAB}"/>
              </a:ext>
            </a:extLst>
          </p:cNvPr>
          <p:cNvSpPr>
            <a:spLocks noGrp="1"/>
          </p:cNvSpPr>
          <p:nvPr>
            <p:ph type="title"/>
          </p:nvPr>
        </p:nvSpPr>
        <p:spPr>
          <a:xfrm>
            <a:off x="3724072" y="471951"/>
            <a:ext cx="4939868" cy="964620"/>
          </a:xfrm>
        </p:spPr>
        <p:txBody>
          <a:bodyPr vert="horz" lIns="91440" tIns="45720" rIns="91440" bIns="45720" rtlCol="0" anchor="b">
            <a:normAutofit/>
          </a:bodyPr>
          <a:lstStyle/>
          <a:p>
            <a:r>
              <a:rPr lang="en-US" sz="1800" b="1" dirty="0" err="1">
                <a:ea typeface="+mj-lt"/>
                <a:cs typeface="+mj-lt"/>
              </a:rPr>
              <a:t>Решение</a:t>
            </a:r>
            <a:r>
              <a:rPr lang="en-US" sz="1800" b="1" dirty="0">
                <a:ea typeface="+mj-lt"/>
                <a:cs typeface="+mj-lt"/>
              </a:rPr>
              <a:t> </a:t>
            </a:r>
            <a:r>
              <a:rPr lang="en-US" sz="1800" b="1" dirty="0" err="1">
                <a:ea typeface="+mj-lt"/>
                <a:cs typeface="+mj-lt"/>
              </a:rPr>
              <a:t>обыкновенных</a:t>
            </a:r>
            <a:r>
              <a:rPr lang="en-US" sz="1800" b="1" dirty="0">
                <a:ea typeface="+mj-lt"/>
                <a:cs typeface="+mj-lt"/>
              </a:rPr>
              <a:t> </a:t>
            </a:r>
            <a:r>
              <a:rPr lang="en-US" sz="1800" b="1" dirty="0" err="1">
                <a:ea typeface="+mj-lt"/>
                <a:cs typeface="+mj-lt"/>
              </a:rPr>
              <a:t>дифференциальных</a:t>
            </a:r>
            <a:r>
              <a:rPr lang="en-US" sz="1800" b="1" dirty="0">
                <a:ea typeface="+mj-lt"/>
                <a:cs typeface="+mj-lt"/>
              </a:rPr>
              <a:t> </a:t>
            </a:r>
            <a:r>
              <a:rPr lang="en-US" sz="1800" b="1" dirty="0" err="1">
                <a:ea typeface="+mj-lt"/>
                <a:cs typeface="+mj-lt"/>
              </a:rPr>
              <a:t>уравнений</a:t>
            </a:r>
            <a:r>
              <a:rPr lang="en-US" sz="1800" b="1" dirty="0">
                <a:ea typeface="+mj-lt"/>
                <a:cs typeface="+mj-lt"/>
              </a:rPr>
              <a:t> </a:t>
            </a:r>
            <a:r>
              <a:rPr lang="en-US" sz="1800" b="1" dirty="0" err="1">
                <a:ea typeface="+mj-lt"/>
                <a:cs typeface="+mj-lt"/>
              </a:rPr>
              <a:t>Дифференциальные</a:t>
            </a:r>
            <a:r>
              <a:rPr lang="en-US" sz="1800" b="1" dirty="0">
                <a:ea typeface="+mj-lt"/>
                <a:cs typeface="+mj-lt"/>
              </a:rPr>
              <a:t> </a:t>
            </a:r>
            <a:r>
              <a:rPr lang="en-US" sz="1800" b="1" dirty="0" err="1">
                <a:ea typeface="+mj-lt"/>
                <a:cs typeface="+mj-lt"/>
              </a:rPr>
              <a:t>уравнения</a:t>
            </a:r>
            <a:r>
              <a:rPr lang="en-US" sz="1800" b="1" dirty="0">
                <a:ea typeface="+mj-lt"/>
                <a:cs typeface="+mj-lt"/>
              </a:rPr>
              <a:t> </a:t>
            </a:r>
            <a:endParaRPr lang="ru-RU" sz="1800" dirty="0">
              <a:ea typeface="+mj-lt"/>
              <a:cs typeface="+mj-lt"/>
            </a:endParaRPr>
          </a:p>
          <a:p>
            <a:endParaRPr lang="ru-RU" sz="2100">
              <a:cs typeface="Calibri Light"/>
            </a:endParaRPr>
          </a:p>
        </p:txBody>
      </p:sp>
      <p:sp>
        <p:nvSpPr>
          <p:cNvPr id="3" name="Объект 2">
            <a:extLst>
              <a:ext uri="{FF2B5EF4-FFF2-40B4-BE49-F238E27FC236}">
                <a16:creationId xmlns:a16="http://schemas.microsoft.com/office/drawing/2014/main" id="{E25EC1AC-8B4C-4BA8-3459-B76ECA4D7895}"/>
              </a:ext>
            </a:extLst>
          </p:cNvPr>
          <p:cNvSpPr>
            <a:spLocks noGrp="1"/>
          </p:cNvSpPr>
          <p:nvPr>
            <p:ph idx="1"/>
          </p:nvPr>
        </p:nvSpPr>
        <p:spPr>
          <a:xfrm>
            <a:off x="706890" y="1332942"/>
            <a:ext cx="8301630" cy="3813973"/>
          </a:xfrm>
        </p:spPr>
        <p:txBody>
          <a:bodyPr vert="horz" lIns="91440" tIns="45720" rIns="91440" bIns="45720" rtlCol="0">
            <a:normAutofit lnSpcReduction="10000"/>
          </a:bodyPr>
          <a:lstStyle/>
          <a:p>
            <a:endParaRPr lang="ru-RU" sz="1400">
              <a:ea typeface="+mn-lt"/>
              <a:cs typeface="+mn-lt"/>
            </a:endParaRPr>
          </a:p>
          <a:p>
            <a:pPr marL="0" indent="0">
              <a:buNone/>
            </a:pPr>
            <a:r>
              <a:rPr lang="ru-RU" sz="1400" dirty="0">
                <a:ea typeface="+mn-lt"/>
                <a:cs typeface="+mn-lt"/>
              </a:rPr>
              <a:t> часто возникают при описании физических процессов. Действительно, одной из основных задач является такая: пусть наша система описывается переменными x1, . . . , </a:t>
            </a:r>
            <a:r>
              <a:rPr lang="ru-RU" sz="1400" dirty="0" err="1">
                <a:ea typeface="+mn-lt"/>
                <a:cs typeface="+mn-lt"/>
              </a:rPr>
              <a:t>xN</a:t>
            </a:r>
            <a:r>
              <a:rPr lang="ru-RU" sz="1400" dirty="0">
                <a:ea typeface="+mn-lt"/>
                <a:cs typeface="+mn-lt"/>
              </a:rPr>
              <a:t> , и мы знаем их значения в некоторый момент времени t0, а хотим узнать значения в другой момент t &gt; t0. При этом известны также скорости изменения переменных x1, . . . , </a:t>
            </a:r>
            <a:r>
              <a:rPr lang="ru-RU" sz="1400" dirty="0" err="1">
                <a:ea typeface="+mn-lt"/>
                <a:cs typeface="+mn-lt"/>
              </a:rPr>
              <a:t>xN</a:t>
            </a:r>
            <a:r>
              <a:rPr lang="ru-RU" sz="1400" dirty="0">
                <a:ea typeface="+mn-lt"/>
                <a:cs typeface="+mn-lt"/>
              </a:rPr>
              <a:t> : dx1 </a:t>
            </a:r>
            <a:r>
              <a:rPr lang="ru-RU" sz="1400" dirty="0" err="1">
                <a:ea typeface="+mn-lt"/>
                <a:cs typeface="+mn-lt"/>
              </a:rPr>
              <a:t>dt</a:t>
            </a:r>
            <a:r>
              <a:rPr lang="ru-RU" sz="1400" dirty="0">
                <a:ea typeface="+mn-lt"/>
                <a:cs typeface="+mn-lt"/>
              </a:rPr>
              <a:t> = f1(t, x1, . . . , </a:t>
            </a:r>
            <a:r>
              <a:rPr lang="ru-RU" sz="1400" dirty="0" err="1">
                <a:ea typeface="+mn-lt"/>
                <a:cs typeface="+mn-lt"/>
              </a:rPr>
              <a:t>xN</a:t>
            </a:r>
            <a:r>
              <a:rPr lang="ru-RU" sz="1400" dirty="0">
                <a:ea typeface="+mn-lt"/>
                <a:cs typeface="+mn-lt"/>
              </a:rPr>
              <a:t> ), . . . , </a:t>
            </a:r>
            <a:r>
              <a:rPr lang="ru-RU" sz="1400" dirty="0" err="1">
                <a:ea typeface="+mn-lt"/>
                <a:cs typeface="+mn-lt"/>
              </a:rPr>
              <a:t>dxN</a:t>
            </a:r>
            <a:r>
              <a:rPr lang="ru-RU" sz="1400" dirty="0">
                <a:ea typeface="+mn-lt"/>
                <a:cs typeface="+mn-lt"/>
              </a:rPr>
              <a:t> </a:t>
            </a:r>
            <a:r>
              <a:rPr lang="ru-RU" sz="1400" dirty="0" err="1">
                <a:ea typeface="+mn-lt"/>
                <a:cs typeface="+mn-lt"/>
              </a:rPr>
              <a:t>dt</a:t>
            </a:r>
            <a:r>
              <a:rPr lang="ru-RU" sz="1400" dirty="0">
                <a:ea typeface="+mn-lt"/>
                <a:cs typeface="+mn-lt"/>
              </a:rPr>
              <a:t> = </a:t>
            </a:r>
            <a:r>
              <a:rPr lang="ru-RU" sz="1400" dirty="0" err="1">
                <a:ea typeface="+mn-lt"/>
                <a:cs typeface="+mn-lt"/>
              </a:rPr>
              <a:t>fN</a:t>
            </a:r>
            <a:r>
              <a:rPr lang="ru-RU" sz="1400" dirty="0">
                <a:ea typeface="+mn-lt"/>
                <a:cs typeface="+mn-lt"/>
              </a:rPr>
              <a:t> (t, x1, . . . , </a:t>
            </a:r>
            <a:r>
              <a:rPr lang="ru-RU" sz="1400" dirty="0" err="1">
                <a:ea typeface="+mn-lt"/>
                <a:cs typeface="+mn-lt"/>
              </a:rPr>
              <a:t>xN</a:t>
            </a:r>
            <a:r>
              <a:rPr lang="ru-RU" sz="1400" dirty="0">
                <a:ea typeface="+mn-lt"/>
                <a:cs typeface="+mn-lt"/>
              </a:rPr>
              <a:t> ). (2.17) В обыкновенных дифференциальных уравнениях все переменные x1, . . . , </a:t>
            </a:r>
            <a:r>
              <a:rPr lang="ru-RU" sz="1400" dirty="0" err="1">
                <a:ea typeface="+mn-lt"/>
                <a:cs typeface="+mn-lt"/>
              </a:rPr>
              <a:t>xN</a:t>
            </a:r>
            <a:r>
              <a:rPr lang="ru-RU" sz="1400" dirty="0">
                <a:ea typeface="+mn-lt"/>
                <a:cs typeface="+mn-lt"/>
              </a:rPr>
              <a:t> являются функциями одной независимой переменной t. Мы будем рассматривать уравнения только с первыми производными по времени (первого порядка), так как уравнение n-го порядка можно свести к системе n уравнений первого порядка (пример в разделе 2.3.1). Обозначим набор наших переменных x1, . . . , </a:t>
            </a:r>
            <a:r>
              <a:rPr lang="ru-RU" sz="1400" dirty="0" err="1">
                <a:ea typeface="+mn-lt"/>
                <a:cs typeface="+mn-lt"/>
              </a:rPr>
              <a:t>xN</a:t>
            </a:r>
            <a:r>
              <a:rPr lang="ru-RU" sz="1400" dirty="0">
                <a:ea typeface="+mn-lt"/>
                <a:cs typeface="+mn-lt"/>
              </a:rPr>
              <a:t> ≡ X, а набор функций f1, . . . , </a:t>
            </a:r>
            <a:r>
              <a:rPr lang="ru-RU" sz="1400" dirty="0" err="1">
                <a:ea typeface="+mn-lt"/>
                <a:cs typeface="+mn-lt"/>
              </a:rPr>
              <a:t>fN</a:t>
            </a:r>
            <a:r>
              <a:rPr lang="ru-RU" sz="1400" dirty="0">
                <a:ea typeface="+mn-lt"/>
                <a:cs typeface="+mn-lt"/>
              </a:rPr>
              <a:t> ≡ F, тогда систему уравнений (2.17) можно записать в символическом виде: </a:t>
            </a:r>
            <a:r>
              <a:rPr lang="ru-RU" sz="1400" dirty="0" err="1">
                <a:ea typeface="+mn-lt"/>
                <a:cs typeface="+mn-lt"/>
              </a:rPr>
              <a:t>dX</a:t>
            </a:r>
            <a:r>
              <a:rPr lang="ru-RU" sz="1400" dirty="0">
                <a:ea typeface="+mn-lt"/>
                <a:cs typeface="+mn-lt"/>
              </a:rPr>
              <a:t> </a:t>
            </a:r>
            <a:r>
              <a:rPr lang="ru-RU" sz="1400" dirty="0" err="1">
                <a:ea typeface="+mn-lt"/>
                <a:cs typeface="+mn-lt"/>
              </a:rPr>
              <a:t>dt</a:t>
            </a:r>
            <a:r>
              <a:rPr lang="ru-RU" sz="1400" dirty="0">
                <a:ea typeface="+mn-lt"/>
                <a:cs typeface="+mn-lt"/>
              </a:rPr>
              <a:t> = F(t, X). (2.18) Мы хотим описать эволюцию системы на промежутке времени от t0 до t1 &gt; t0. Совокупность полученных зависимостей всех переменных, входящих в X, от времени называется решением системы. Для того, чтобы решение системы (2.18) (или (2.17)) было однозначным, необходимо задать N начальных условий — значений X0. Если все эти значения известны при t = t0, такая задача называется задачей Коши. Когда значения некоторых переменных заданы при t = t0, а некоторых — при t = t1, имеем краевую задачу. Будем рассматривать только первый случай. Естественно, невозможно знать состояние системы в каждый момент времени, потому что их бесконечно много, а мы можем иметь дело только с конечными числами. Поэтому поступим так же, как мы уже делали раньше: разделим наш интервал времени (t0, t1) на k равных частей и обозначим ∆t = (t1 − t0)/k (хотя приращения ∆t не обязательно должны быть равными). Ясно, что достаточно уметь находить значения X(t + ∆t)</a:t>
            </a:r>
            <a:endParaRPr lang="ru-RU" sz="1400" dirty="0">
              <a:cs typeface="Calibri"/>
            </a:endParaRPr>
          </a:p>
        </p:txBody>
      </p:sp>
      <p:pic>
        <p:nvPicPr>
          <p:cNvPr id="5" name="Picture 4" descr="Много вопросительных знаков на черном фоне">
            <a:extLst>
              <a:ext uri="{FF2B5EF4-FFF2-40B4-BE49-F238E27FC236}">
                <a16:creationId xmlns:a16="http://schemas.microsoft.com/office/drawing/2014/main" id="{109ADAB2-1C02-1AA4-43A3-3346E0A133FF}"/>
              </a:ext>
            </a:extLst>
          </p:cNvPr>
          <p:cNvPicPr>
            <a:picLocks noChangeAspect="1"/>
          </p:cNvPicPr>
          <p:nvPr/>
        </p:nvPicPr>
        <p:blipFill rotWithShape="1">
          <a:blip r:embed="rId2"/>
          <a:srcRect l="58768" r="1" b="1"/>
          <a:stretch/>
        </p:blipFill>
        <p:spPr>
          <a:xfrm>
            <a:off x="20" y="10"/>
            <a:ext cx="577152" cy="5143490"/>
          </a:xfrm>
          <a:prstGeom prst="rect">
            <a:avLst/>
          </a:prstGeom>
          <a:effectLst/>
        </p:spPr>
      </p:pic>
      <p:cxnSp>
        <p:nvCxnSpPr>
          <p:cNvPr id="26" name="Straight Connector 2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rgbClr val="6882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0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B9BF0441-AC84-1BF6-E0A8-2785C2C23C2B}"/>
              </a:ext>
            </a:extLst>
          </p:cNvPr>
          <p:cNvSpPr>
            <a:spLocks noGrp="1"/>
          </p:cNvSpPr>
          <p:nvPr>
            <p:ph idx="1"/>
          </p:nvPr>
        </p:nvSpPr>
        <p:spPr>
          <a:xfrm>
            <a:off x="499408" y="404346"/>
            <a:ext cx="8161991" cy="4228376"/>
          </a:xfrm>
        </p:spPr>
        <p:txBody>
          <a:bodyPr vert="horz" lIns="91440" tIns="45720" rIns="91440" bIns="45720" rtlCol="0" anchor="t">
            <a:normAutofit/>
          </a:bodyPr>
          <a:lstStyle/>
          <a:p>
            <a:pPr marL="0" indent="0">
              <a:buNone/>
            </a:pPr>
            <a:r>
              <a:rPr lang="ru-RU" sz="1500" dirty="0">
                <a:ea typeface="+mn-lt"/>
                <a:cs typeface="+mn-lt"/>
              </a:rPr>
              <a:t>по значениям X(t). Повторяя эту процедуру необходимое число раз получим значения X(t) в любой момент времени. Чем меньше ∆t, тем точнее наше решение. Приведем несколько простых способов. </a:t>
            </a:r>
            <a:endParaRPr lang="ru-RU" sz="1500">
              <a:ea typeface="+mn-lt"/>
              <a:cs typeface="+mn-lt"/>
            </a:endParaRPr>
          </a:p>
          <a:p>
            <a:r>
              <a:rPr lang="ru-RU" sz="1500" dirty="0">
                <a:ea typeface="+mn-lt"/>
                <a:cs typeface="+mn-lt"/>
              </a:rPr>
              <a:t>Метод Эйлера</a:t>
            </a:r>
          </a:p>
          <a:p>
            <a:pPr marL="0" indent="0">
              <a:buNone/>
            </a:pPr>
            <a:r>
              <a:rPr lang="ru-RU" sz="1500" dirty="0">
                <a:ea typeface="+mn-lt"/>
                <a:cs typeface="+mn-lt"/>
              </a:rPr>
              <a:t>  Вычислим значения функций F(t, X(t)). Если за малый интервал времени ∆t эти значения меняются слабо, то приближенно можно считать, что X(t+∆t) = X(t)+F(t, X(t)) ∆t. Видно, что этот метод максимально прост, однако мы не рекомендуем его применять по двум причинам: 1) он имеет низкую точность и, что более важно, 2) отклонения вычисленных значений X от точного решения нарастают со временем — метод неустойчив. </a:t>
            </a:r>
          </a:p>
          <a:p>
            <a:pPr marL="0" indent="0">
              <a:buNone/>
            </a:pPr>
            <a:endParaRPr lang="ru-RU" sz="1500" dirty="0">
              <a:ea typeface="+mn-lt"/>
              <a:cs typeface="+mn-lt"/>
            </a:endParaRPr>
          </a:p>
          <a:p>
            <a:pPr marL="0" indent="0">
              <a:buNone/>
            </a:pPr>
            <a:r>
              <a:rPr lang="ru-RU" sz="1500" dirty="0">
                <a:ea typeface="+mn-lt"/>
                <a:cs typeface="+mn-lt"/>
              </a:rPr>
              <a:t>Метод Эйлера несимметричен — при продвижении на промежутке (t, t+ +∆t) мы используем значение производной лишь в его начальной точке. Это приводит к тому, что метод Эйлера имеет первый порядок точности по ∆t, то есть погрешность расчетов пропорциональна ∆t. Описанные далее два метода частично исправляют этот недостаток.</a:t>
            </a:r>
            <a:endParaRPr lang="ru-RU" sz="15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89472" y="1590018"/>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16801" y="1007270"/>
            <a:ext cx="1899624"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2617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0"/>
            <a:ext cx="9144000" cy="5149390"/>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E5766F4-9AE2-C0FC-1C53-1E3E9618F265}"/>
              </a:ext>
            </a:extLst>
          </p:cNvPr>
          <p:cNvSpPr>
            <a:spLocks noGrp="1"/>
          </p:cNvSpPr>
          <p:nvPr>
            <p:ph type="title"/>
          </p:nvPr>
        </p:nvSpPr>
        <p:spPr>
          <a:xfrm>
            <a:off x="3429000" y="451308"/>
            <a:ext cx="5086350" cy="1004022"/>
          </a:xfrm>
        </p:spPr>
        <p:txBody>
          <a:bodyPr vert="horz" lIns="91440" tIns="45720" rIns="91440" bIns="45720" rtlCol="0">
            <a:normAutofit/>
          </a:bodyPr>
          <a:lstStyle/>
          <a:p>
            <a:pPr marL="285750" indent="-285750">
              <a:spcBef>
                <a:spcPts val="1000"/>
              </a:spcBef>
              <a:buFont typeface="Arial"/>
              <a:buChar char="•"/>
            </a:pPr>
            <a:r>
              <a:rPr lang="ru-RU" sz="2100" dirty="0">
                <a:latin typeface="Calibri"/>
                <a:cs typeface="Calibri"/>
              </a:rPr>
              <a:t>Методы Рунге – Кутта второго порядка </a:t>
            </a:r>
            <a:br>
              <a:rPr lang="ru-RU" sz="2100" dirty="0">
                <a:latin typeface="Calibri"/>
                <a:cs typeface="Calibri"/>
              </a:rPr>
            </a:br>
            <a:br>
              <a:rPr lang="ru-RU" sz="2100" dirty="0">
                <a:latin typeface="Calibri"/>
                <a:cs typeface="Calibri"/>
              </a:rPr>
            </a:br>
            <a:endParaRPr lang="ru-RU" sz="2100" dirty="0">
              <a:latin typeface="Calibri"/>
              <a:cs typeface="Calibri"/>
            </a:endParaRPr>
          </a:p>
        </p:txBody>
      </p:sp>
      <p:pic>
        <p:nvPicPr>
          <p:cNvPr id="5" name="Picture 4" descr="Формулы, записанные на класснаядоска">
            <a:extLst>
              <a:ext uri="{FF2B5EF4-FFF2-40B4-BE49-F238E27FC236}">
                <a16:creationId xmlns:a16="http://schemas.microsoft.com/office/drawing/2014/main" id="{A618556D-693C-2736-3404-AF7EE8A0A4B1}"/>
              </a:ext>
            </a:extLst>
          </p:cNvPr>
          <p:cNvPicPr>
            <a:picLocks noChangeAspect="1"/>
          </p:cNvPicPr>
          <p:nvPr/>
        </p:nvPicPr>
        <p:blipFill rotWithShape="1">
          <a:blip r:embed="rId2"/>
          <a:srcRect l="32735" r="30719"/>
          <a:stretch/>
        </p:blipFill>
        <p:spPr>
          <a:xfrm>
            <a:off x="20" y="10"/>
            <a:ext cx="2816049" cy="51434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Объект 2">
            <a:extLst>
              <a:ext uri="{FF2B5EF4-FFF2-40B4-BE49-F238E27FC236}">
                <a16:creationId xmlns:a16="http://schemas.microsoft.com/office/drawing/2014/main" id="{C440DC84-5F92-4F08-3C25-117B21AC90F9}"/>
              </a:ext>
            </a:extLst>
          </p:cNvPr>
          <p:cNvSpPr>
            <a:spLocks noGrp="1"/>
          </p:cNvSpPr>
          <p:nvPr>
            <p:ph idx="1"/>
          </p:nvPr>
        </p:nvSpPr>
        <p:spPr>
          <a:xfrm>
            <a:off x="3429000" y="1651468"/>
            <a:ext cx="5086350" cy="2925548"/>
          </a:xfrm>
        </p:spPr>
        <p:txBody>
          <a:bodyPr vert="horz" lIns="91440" tIns="45720" rIns="91440" bIns="45720" rtlCol="0" anchor="t">
            <a:normAutofit/>
          </a:bodyPr>
          <a:lstStyle/>
          <a:p>
            <a:pPr>
              <a:buNone/>
            </a:pPr>
            <a:r>
              <a:rPr lang="ru-RU" sz="1200" b="1">
                <a:cs typeface="Calibri"/>
              </a:rPr>
              <a:t>-Метод 1 (метод средней точки).</a:t>
            </a:r>
            <a:endParaRPr lang="ru-RU" sz="1200" b="1">
              <a:ea typeface="+mn-lt"/>
              <a:cs typeface="+mn-lt"/>
            </a:endParaRPr>
          </a:p>
          <a:p>
            <a:pPr marL="0" indent="0">
              <a:buNone/>
            </a:pPr>
            <a:r>
              <a:rPr lang="ru-RU" sz="1200">
                <a:ea typeface="+mn-lt"/>
                <a:cs typeface="+mn-lt"/>
              </a:rPr>
              <a:t>Опять вычислим значения производных в начальной точке, но сместимся только на половину шага: X(t + ∆t 2 ) = X(t) + F(t, X(t))∆t 2 . Теперь можно вычислить значения производных в точке t + ∆t/2, используя промежуточные значения переменных в этой точке X. Затем делается полный шаг снова из начальной точки: X(t + ∆t) = X(t) + F(t + ∆t 2 , X)∆t. </a:t>
            </a:r>
            <a:endParaRPr lang="ru-RU" sz="1200"/>
          </a:p>
          <a:p>
            <a:pPr marL="0" indent="0">
              <a:buNone/>
            </a:pPr>
            <a:r>
              <a:rPr lang="ru-RU" sz="1200" b="1">
                <a:ea typeface="+mn-lt"/>
                <a:cs typeface="+mn-lt"/>
              </a:rPr>
              <a:t>-Метод 2.</a:t>
            </a:r>
            <a:r>
              <a:rPr lang="ru-RU" sz="1200">
                <a:ea typeface="+mn-lt"/>
                <a:cs typeface="+mn-lt"/>
              </a:rPr>
              <a:t> </a:t>
            </a:r>
          </a:p>
          <a:p>
            <a:pPr marL="0" indent="0">
              <a:buNone/>
            </a:pPr>
            <a:r>
              <a:rPr lang="ru-RU" sz="1200">
                <a:ea typeface="+mn-lt"/>
                <a:cs typeface="+mn-lt"/>
              </a:rPr>
              <a:t>Можно действовать по-другому — брать не значения производных в средней точке, а среднее от значений в крайних точках интервала ∆t: X = X(t) + F(t, X(t)) ∆t, X(t + ∆t) = X(t) + 1 2 ¡ F(t, X(t)) + F(t + ∆t, X) ¢ ∆t. Как легко можно видеть, этот метод совпадает с методом средней точки для половинных временн´ых шагов t + ∆t/2, t + 3∆t/2, . . .. </a:t>
            </a:r>
            <a:endParaRPr lang="ru-RU" sz="1200"/>
          </a:p>
          <a:p>
            <a:pPr marL="0" indent="0">
              <a:buNone/>
            </a:pPr>
            <a:r>
              <a:rPr lang="ru-RU" sz="1200">
                <a:ea typeface="+mn-lt"/>
                <a:cs typeface="+mn-lt"/>
              </a:rPr>
              <a:t>Мы рассмотрели лишь наиболее простые методы решения обыкновенных дифференциальных уравнений. </a:t>
            </a:r>
            <a:endParaRPr lang="ru-RU" sz="1200">
              <a:cs typeface="Calibri"/>
            </a:endParaRPr>
          </a:p>
        </p:txBody>
      </p:sp>
    </p:spTree>
    <p:extLst>
      <p:ext uri="{BB962C8B-B14F-4D97-AF65-F5344CB8AC3E}">
        <p14:creationId xmlns:p14="http://schemas.microsoft.com/office/powerpoint/2010/main" val="406759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87" y="-1039626"/>
            <a:ext cx="1818655" cy="270839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8250" y="-253937"/>
            <a:ext cx="1226966" cy="1226966"/>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0989" y="-4941"/>
            <a:ext cx="3044545" cy="1911083"/>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697193" y="1099335"/>
            <a:ext cx="889281" cy="88928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168" y="3899057"/>
            <a:ext cx="1833680" cy="1774587"/>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327340" y="4079920"/>
            <a:ext cx="696350" cy="69635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550983" y="550733"/>
            <a:ext cx="4042034"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25212" y="24962"/>
            <a:ext cx="5093576"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оловок 1">
            <a:extLst>
              <a:ext uri="{FF2B5EF4-FFF2-40B4-BE49-F238E27FC236}">
                <a16:creationId xmlns:a16="http://schemas.microsoft.com/office/drawing/2014/main" id="{C2D56A32-77E4-579C-EB27-308CB54FC3B0}"/>
              </a:ext>
            </a:extLst>
          </p:cNvPr>
          <p:cNvSpPr>
            <a:spLocks noGrp="1"/>
          </p:cNvSpPr>
          <p:nvPr>
            <p:ph type="title"/>
          </p:nvPr>
        </p:nvSpPr>
        <p:spPr>
          <a:xfrm>
            <a:off x="2403481" y="1765230"/>
            <a:ext cx="4337037" cy="1613040"/>
          </a:xfrm>
          <a:noFill/>
        </p:spPr>
        <p:txBody>
          <a:bodyPr vert="horz" lIns="91440" tIns="45720" rIns="91440" bIns="45720" rtlCol="0" anchor="ctr">
            <a:normAutofit/>
          </a:bodyPr>
          <a:lstStyle/>
          <a:p>
            <a:pPr algn="ctr"/>
            <a:r>
              <a:rPr lang="en-US" sz="2700" kern="1200">
                <a:solidFill>
                  <a:srgbClr val="080808"/>
                </a:solidFill>
                <a:latin typeface="+mj-lt"/>
                <a:ea typeface="+mj-ea"/>
                <a:cs typeface="+mj-cs"/>
              </a:rPr>
              <a:t>СПАСИБО ЗА ВНИМАНИЕ</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2367" y="4093193"/>
            <a:ext cx="1673846" cy="1926608"/>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90044" y="3932659"/>
            <a:ext cx="719989" cy="71998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2191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Докладчик</a:t>
            </a:r>
          </a:p>
        </p:txBody>
      </p:sp>
      <p:sp>
        <p:nvSpPr>
          <p:cNvPr id="3" name="Content Placeholder 2"/>
          <p:cNvSpPr>
            <a:spLocks noGrp="1"/>
          </p:cNvSpPr>
          <p:nvPr>
            <p:ph sz="half" idx="1"/>
          </p:nvPr>
        </p:nvSpPr>
        <p:spPr>
          <a:xfrm>
            <a:off x="164353" y="1201271"/>
            <a:ext cx="8238544" cy="3218360"/>
          </a:xfrm>
        </p:spPr>
        <p:txBody>
          <a:bodyPr vert="horz" lIns="91440" tIns="45720" rIns="91440" bIns="45720" rtlCol="0" anchor="t">
            <a:normAutofit fontScale="55000" lnSpcReduction="20000"/>
          </a:bodyPr>
          <a:lstStyle/>
          <a:p>
            <a:pPr marL="0" lvl="0" indent="0">
              <a:buNone/>
            </a:pPr>
            <a:r>
              <a:rPr sz="1600"/>
              <a:t>Ду </a:t>
            </a:r>
            <a:r>
              <a:rPr sz="1600" err="1"/>
              <a:t>нашсименту</a:t>
            </a:r>
            <a:r>
              <a:rPr sz="1600"/>
              <a:t> Висенте Феликс</a:t>
            </a:r>
            <a:endParaRPr lang="ru-RU" sz="1600">
              <a:cs typeface="Calibri"/>
            </a:endParaRPr>
          </a:p>
          <a:p>
            <a:pPr marL="0" lvl="0" indent="0">
              <a:buNone/>
            </a:pPr>
            <a:r>
              <a:rPr sz="1600">
                <a:hlinkClick r:id="rId2"/>
              </a:rPr>
              <a:t>1032199092@pfur.ru</a:t>
            </a:r>
            <a:endParaRPr sz="1600">
              <a:cs typeface="Calibri"/>
            </a:endParaRPr>
          </a:p>
          <a:p>
            <a:pPr>
              <a:buNone/>
            </a:pPr>
            <a:r>
              <a:rPr lang="en-US" sz="1600">
                <a:ea typeface="+mn-lt"/>
                <a:cs typeface="+mn-lt"/>
                <a:hlinkClick r:id="rId3"/>
              </a:rPr>
              <a:t>https://kpatocfelix.github.io/ru/</a:t>
            </a:r>
            <a:endParaRPr lang="ru-RU" sz="1600">
              <a:ea typeface="+mn-lt"/>
              <a:cs typeface="+mn-lt"/>
            </a:endParaRPr>
          </a:p>
          <a:p>
            <a:pPr marL="0" indent="0">
              <a:buNone/>
            </a:pPr>
            <a:endParaRPr lang="ru-RU" sz="1600">
              <a:ea typeface="+mn-lt"/>
              <a:cs typeface="+mn-lt"/>
            </a:endParaRPr>
          </a:p>
          <a:p>
            <a:pPr>
              <a:buNone/>
            </a:pPr>
            <a:r>
              <a:rPr lang="ru-RU" sz="1600" err="1">
                <a:ea typeface="+mn-lt"/>
                <a:cs typeface="+mn-lt"/>
              </a:rPr>
              <a:t>Тейшеира</a:t>
            </a:r>
            <a:r>
              <a:rPr lang="ru-RU" sz="1600">
                <a:ea typeface="+mn-lt"/>
                <a:cs typeface="+mn-lt"/>
              </a:rPr>
              <a:t> боа Морте </a:t>
            </a:r>
            <a:r>
              <a:rPr lang="ru-RU" sz="1600" err="1">
                <a:ea typeface="+mn-lt"/>
                <a:cs typeface="+mn-lt"/>
              </a:rPr>
              <a:t>Селмилтон</a:t>
            </a:r>
            <a:endParaRPr lang="ru-RU" sz="1600">
              <a:ea typeface="+mn-lt"/>
              <a:cs typeface="+mn-lt"/>
            </a:endParaRPr>
          </a:p>
          <a:p>
            <a:pPr>
              <a:buNone/>
            </a:pPr>
            <a:r>
              <a:rPr lang="ru-RU" sz="1600">
                <a:ea typeface="+mn-lt"/>
                <a:cs typeface="+mn-lt"/>
                <a:hlinkClick r:id="rId2"/>
              </a:rPr>
              <a:t>103219909</a:t>
            </a:r>
            <a:r>
              <a:rPr lang="en-US" sz="1600">
                <a:ea typeface="+mn-lt"/>
                <a:cs typeface="+mn-lt"/>
                <a:hlinkClick r:id="rId2"/>
              </a:rPr>
              <a:t>4</a:t>
            </a:r>
            <a:r>
              <a:rPr lang="ru-RU" sz="1600">
                <a:ea typeface="+mn-lt"/>
                <a:cs typeface="+mn-lt"/>
                <a:hlinkClick r:id="rId2"/>
              </a:rPr>
              <a:t>@pfur.ru</a:t>
            </a:r>
            <a:endParaRPr lang="ru-RU" sz="1600">
              <a:ea typeface="+mn-lt"/>
              <a:cs typeface="+mn-lt"/>
            </a:endParaRPr>
          </a:p>
          <a:p>
            <a:pPr>
              <a:buNone/>
            </a:pPr>
            <a:endParaRPr lang="ru-RU" sz="1600">
              <a:cs typeface="Calibri"/>
            </a:endParaRPr>
          </a:p>
          <a:p>
            <a:pPr>
              <a:buNone/>
            </a:pPr>
            <a:r>
              <a:rPr lang="ru-RU" sz="1600" err="1">
                <a:cs typeface="Calibri"/>
              </a:rPr>
              <a:t>Еленга</a:t>
            </a:r>
            <a:r>
              <a:rPr lang="ru-RU" sz="1600">
                <a:cs typeface="Calibri"/>
              </a:rPr>
              <a:t> </a:t>
            </a:r>
            <a:r>
              <a:rPr lang="ru-RU" sz="1600" err="1">
                <a:cs typeface="Calibri"/>
              </a:rPr>
              <a:t>Невлора</a:t>
            </a:r>
            <a:r>
              <a:rPr lang="ru-RU" sz="1600">
                <a:cs typeface="Calibri"/>
              </a:rPr>
              <a:t> </a:t>
            </a:r>
            <a:r>
              <a:rPr lang="ru-RU" sz="1600" err="1">
                <a:cs typeface="Calibri"/>
              </a:rPr>
              <a:t>Люглеш</a:t>
            </a:r>
            <a:endParaRPr lang="ru-RU" sz="1600">
              <a:cs typeface="Calibri"/>
            </a:endParaRPr>
          </a:p>
          <a:p>
            <a:pPr>
              <a:buNone/>
            </a:pPr>
            <a:r>
              <a:rPr lang="ru-RU" sz="1600">
                <a:cs typeface="Calibri"/>
                <a:hlinkClick r:id="rId4"/>
              </a:rPr>
              <a:t>103225073@pfur.ru</a:t>
            </a:r>
            <a:endParaRPr lang="ru-RU" sz="1600">
              <a:cs typeface="Calibri"/>
            </a:endParaRPr>
          </a:p>
          <a:p>
            <a:pPr>
              <a:buNone/>
            </a:pPr>
            <a:endParaRPr lang="ru-RU" sz="1600">
              <a:cs typeface="Calibri"/>
            </a:endParaRPr>
          </a:p>
          <a:p>
            <a:pPr>
              <a:buNone/>
            </a:pPr>
            <a:r>
              <a:rPr lang="ru-RU" sz="1600">
                <a:cs typeface="Calibri"/>
              </a:rPr>
              <a:t>Габриель Тьери</a:t>
            </a:r>
          </a:p>
          <a:p>
            <a:pPr>
              <a:buNone/>
            </a:pPr>
            <a:endParaRPr lang="ru-RU" sz="1600">
              <a:cs typeface="Calibri"/>
            </a:endParaRPr>
          </a:p>
          <a:p>
            <a:pPr marL="0" indent="0">
              <a:buNone/>
            </a:pPr>
            <a:endParaRPr lang="ru-RU" sz="1600"/>
          </a:p>
          <a:p>
            <a:pPr marL="0" lvl="0" indent="0">
              <a:buNone/>
            </a:pPr>
            <a:r>
              <a:rPr sz="1600">
                <a:hlinkClick r:id="rId3"/>
              </a:rPr>
              <a:t>https://kpatocfelix.github.io/ru/</a:t>
            </a:r>
            <a:endParaRPr sz="1600">
              <a:cs typeface="Calibri"/>
              <a:hlinkClick r:id="rId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6B1F24B-A6A0-C243-6AC4-BAF3DEBFEB34}"/>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a:r>
              <a:rPr lang="en-US" sz="2700" kern="1200">
                <a:solidFill>
                  <a:srgbClr val="FFFFFF"/>
                </a:solidFill>
                <a:latin typeface="+mj-lt"/>
                <a:ea typeface="+mj-ea"/>
                <a:cs typeface="+mj-cs"/>
              </a:rPr>
              <a:t>Алгоритм решения задачи</a:t>
            </a:r>
          </a:p>
        </p:txBody>
      </p:sp>
      <p:pic>
        <p:nvPicPr>
          <p:cNvPr id="5" name="Рисунок 5" descr="Изображение выглядит как бутылка&#10;&#10;Автоматически созданное описание">
            <a:extLst>
              <a:ext uri="{FF2B5EF4-FFF2-40B4-BE49-F238E27FC236}">
                <a16:creationId xmlns:a16="http://schemas.microsoft.com/office/drawing/2014/main" id="{E32ECC32-C9E7-8054-32EF-7EC68AD47A5A}"/>
              </a:ext>
            </a:extLst>
          </p:cNvPr>
          <p:cNvPicPr>
            <a:picLocks noGrp="1" noChangeAspect="1"/>
          </p:cNvPicPr>
          <p:nvPr>
            <p:ph idx="1"/>
          </p:nvPr>
        </p:nvPicPr>
        <p:blipFill>
          <a:blip r:embed="rId2"/>
          <a:stretch>
            <a:fillRect/>
          </a:stretch>
        </p:blipFill>
        <p:spPr>
          <a:xfrm>
            <a:off x="3873933" y="482599"/>
            <a:ext cx="4503633" cy="4176554"/>
          </a:xfrm>
          <a:prstGeom prst="rect">
            <a:avLst/>
          </a:prstGeom>
        </p:spPr>
      </p:pic>
    </p:spTree>
    <p:extLst>
      <p:ext uri="{BB962C8B-B14F-4D97-AF65-F5344CB8AC3E}">
        <p14:creationId xmlns:p14="http://schemas.microsoft.com/office/powerpoint/2010/main" val="246428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ED802DFC-9284-B02A-37DC-8D8FDF7A7C06}"/>
              </a:ext>
            </a:extLst>
          </p:cNvPr>
          <p:cNvSpPr>
            <a:spLocks noGrp="1"/>
          </p:cNvSpPr>
          <p:nvPr>
            <p:ph type="title"/>
          </p:nvPr>
        </p:nvSpPr>
        <p:spPr>
          <a:xfrm>
            <a:off x="482600" y="241300"/>
            <a:ext cx="8178799" cy="851803"/>
          </a:xfrm>
        </p:spPr>
        <p:txBody>
          <a:bodyPr vert="horz" lIns="91440" tIns="45720" rIns="91440" bIns="45720" rtlCol="0" anchor="ctr">
            <a:normAutofit/>
          </a:bodyPr>
          <a:lstStyle/>
          <a:p>
            <a:r>
              <a:rPr lang="en-US" sz="2700" kern="1200">
                <a:solidFill>
                  <a:schemeClr val="tx1"/>
                </a:solidFill>
                <a:latin typeface="+mj-lt"/>
                <a:ea typeface="+mj-ea"/>
                <a:cs typeface="+mj-cs"/>
              </a:rPr>
              <a:t>Мономолекулярная экзотермическая реакция</a:t>
            </a:r>
          </a:p>
        </p:txBody>
      </p:sp>
      <p:sp>
        <p:nvSpPr>
          <p:cNvPr id="3" name="Объект 2">
            <a:extLst>
              <a:ext uri="{FF2B5EF4-FFF2-40B4-BE49-F238E27FC236}">
                <a16:creationId xmlns:a16="http://schemas.microsoft.com/office/drawing/2014/main" id="{27A8E254-EB13-48B6-195C-79AB73550580}"/>
              </a:ext>
            </a:extLst>
          </p:cNvPr>
          <p:cNvSpPr>
            <a:spLocks noGrp="1"/>
          </p:cNvSpPr>
          <p:nvPr>
            <p:ph sz="half" idx="1"/>
          </p:nvPr>
        </p:nvSpPr>
        <p:spPr>
          <a:xfrm>
            <a:off x="482600" y="1337235"/>
            <a:ext cx="8178799" cy="3295487"/>
          </a:xfrm>
        </p:spPr>
        <p:txBody>
          <a:bodyPr vert="horz" lIns="91440" tIns="45720" rIns="91440" bIns="45720" rtlCol="0">
            <a:normAutofit/>
          </a:bodyPr>
          <a:lstStyle/>
          <a:p>
            <a:r>
              <a:rPr lang="en-US" sz="1400"/>
              <a:t> Рассмотрим мономолекулярную экзотермическую химическую реакцию. В ней одна молекула вещества A превращается в одну молекулу вещества B. В химии такие молекулы называются изомерами. Смысл такой химической реакции состоит в том, что активный атом или группа атомов внутри молекулы переходят из одного устойчивого положения в другое. При этом выделяется энергия q (теплота реакции). Для наглядного представления происходящего процесса удобно ввести координату реакции x, которая меняется в пределах от 0 (вещество A) до 1 (вещество B). Промежуточные значения x соответствуют различным стадиям реакции. Например, если активный атом один, то x — это просто его координата вдоль траектории между устойчивыми положениями. Для простоты рассмотрим именно этот случай. Примерный график зависимости потенциальной энергии от x приведен на рис. 2.10. Для того, чтобы произошла реакция, необходимо вначале затратить энергию активации Ea (иначе все возможные экзотермические реакции давно бы произошли, и наше собственное существование было бы невозможно). На графике это выражено потенциальным барьером, который необходимо преодолеть (от точки A до точки C). Затем система скатывается в потенциальную яму до точки B с выделением теплоты реакции q. Выделившаяся энергия перераспределяется по внутренним степеням свободы молекулы B. </a:t>
            </a:r>
          </a:p>
        </p:txBody>
      </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89472" y="1590018"/>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16801" y="1007270"/>
            <a:ext cx="1899624"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053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DABB470C-2BD6-1DAE-2BB9-79939D69B9F9}"/>
              </a:ext>
            </a:extLst>
          </p:cNvPr>
          <p:cNvSpPr>
            <a:spLocks noGrp="1"/>
          </p:cNvSpPr>
          <p:nvPr>
            <p:ph sz="half" idx="1"/>
          </p:nvPr>
        </p:nvSpPr>
        <p:spPr>
          <a:xfrm>
            <a:off x="473202" y="2105406"/>
            <a:ext cx="2571750" cy="2558034"/>
          </a:xfrm>
        </p:spPr>
        <p:txBody>
          <a:bodyPr vert="horz" lIns="91440" tIns="45720" rIns="91440" bIns="45720" rtlCol="0" anchor="t">
            <a:normAutofit/>
          </a:bodyPr>
          <a:lstStyle/>
          <a:p>
            <a:r>
              <a:rPr lang="en-US" sz="1600"/>
              <a:t>Рассмотрим среду, состоящую из N0 Рис. 2.10. Зависимость потенциальной энергии от координаты реакции молекул вещества A при температуре T0. При нормальных температурах обычно Ea À kT.</a:t>
            </a:r>
          </a:p>
        </p:txBody>
      </p:sp>
      <p:pic>
        <p:nvPicPr>
          <p:cNvPr id="8" name="Рисунок 8">
            <a:extLst>
              <a:ext uri="{FF2B5EF4-FFF2-40B4-BE49-F238E27FC236}">
                <a16:creationId xmlns:a16="http://schemas.microsoft.com/office/drawing/2014/main" id="{258C2B29-0A69-9B17-D62A-6129BA35A611}"/>
              </a:ext>
            </a:extLst>
          </p:cNvPr>
          <p:cNvPicPr>
            <a:picLocks noGrp="1" noChangeAspect="1"/>
          </p:cNvPicPr>
          <p:nvPr>
            <p:ph sz="half" idx="2"/>
          </p:nvPr>
        </p:nvPicPr>
        <p:blipFill>
          <a:blip r:embed="rId2"/>
          <a:stretch>
            <a:fillRect/>
          </a:stretch>
        </p:blipFill>
        <p:spPr>
          <a:xfrm>
            <a:off x="4239868" y="480060"/>
            <a:ext cx="3679498" cy="4183380"/>
          </a:xfrm>
          <a:prstGeom prst="rect">
            <a:avLst/>
          </a:prstGeom>
        </p:spPr>
      </p:pic>
    </p:spTree>
    <p:extLst>
      <p:ext uri="{BB962C8B-B14F-4D97-AF65-F5344CB8AC3E}">
        <p14:creationId xmlns:p14="http://schemas.microsoft.com/office/powerpoint/2010/main" val="218139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16783" y="1637417"/>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369218"/>
                <a:ext cx="7886700" cy="3263504"/>
              </a:xfrm>
            </p:spPr>
            <p:txBody>
              <a:bodyPr>
                <a:normAutofit/>
              </a:bodyPr>
              <a:lstStyle/>
              <a:p>
                <a:pPr marL="0" lvl="0" indent="0">
                  <a:buNone/>
                </a:pPr>
                <a:r>
                  <a:rPr lang="ru-RU" sz="2000"/>
                  <a:t> Почему же реакции все-таки иногда происходят?</a:t>
                </a:r>
              </a:p>
              <a:p>
                <a:pPr marL="0" lvl="0" indent="0">
                  <a:buNone/>
                </a:pPr>
                <a:r>
                  <a:rPr lang="ru-RU" sz="2000"/>
                  <a:t>Дело в том, что существует тепловое движение, за счет которого энергия активного атома </a:t>
                </a:r>
                <a:r>
                  <a:rPr lang="af-ZA" sz="2000"/>
                  <a:t>E </a:t>
                </a:r>
                <a:r>
                  <a:rPr lang="ru-RU" sz="2000"/>
                  <a:t>может иногда становиться заметно большей, чем </a:t>
                </a:r>
                <a:r>
                  <a:rPr lang="af-ZA" sz="2000"/>
                  <a:t>kT. </a:t>
                </a:r>
                <a:r>
                  <a:rPr lang="ru-RU" sz="2000"/>
                  <a:t>Можно считать, что состояния активных атомов подчиняются распределению Больцмана </a:t>
                </a:r>
                <a:r>
                  <a:rPr lang="af-ZA" sz="2000"/>
                  <a:t>f(E)=</a:t>
                </a:r>
                <a14:m>
                  <m:oMath xmlns:m="http://schemas.openxmlformats.org/officeDocument/2006/math">
                    <m:f>
                      <m:fPr>
                        <m:ctrlPr>
                          <a:rPr lang="ar-AE" sz="2000" i="1">
                            <a:latin typeface="Cambria Math" panose="02040503050406030204" pitchFamily="18" charset="0"/>
                          </a:rPr>
                        </m:ctrlPr>
                      </m:fPr>
                      <m:num>
                        <m:r>
                          <a:rPr lang="ar-AE" sz="2000">
                            <a:latin typeface="Cambria Math" panose="02040503050406030204" pitchFamily="18" charset="0"/>
                          </a:rPr>
                          <m:t>1</m:t>
                        </m:r>
                      </m:num>
                      <m:den>
                        <m:r>
                          <a:rPr lang="ar-AE" sz="2000">
                            <a:latin typeface="Cambria Math" panose="02040503050406030204" pitchFamily="18" charset="0"/>
                          </a:rPr>
                          <m:t>𝐾𝑇</m:t>
                        </m:r>
                      </m:den>
                    </m:f>
                  </m:oMath>
                </a14:m>
                <a:r>
                  <a:rPr lang="ar-AE" sz="2000"/>
                  <a:t> </a:t>
                </a:r>
                <a:r>
                  <a:rPr lang="af-ZA" sz="2000"/>
                  <a:t>EXP</a:t>
                </a:r>
                <a:r>
                  <a:rPr lang="af-ZA" sz="2000" baseline="30000"/>
                  <a:t>(-E/KT)</a:t>
                </a:r>
              </a:p>
              <a:p>
                <a:pPr marL="0" lvl="0" indent="0">
                  <a:buNone/>
                </a:pPr>
                <a:r>
                  <a:rPr lang="ru-RU" sz="2000"/>
                  <a:t>За характерное время </a:t>
                </a:r>
                <a:r>
                  <a:rPr lang="el-GR" sz="2000" i="1"/>
                  <a:t>τ</a:t>
                </a:r>
                <a:r>
                  <a:rPr lang="el-GR" sz="2000"/>
                  <a:t> </a:t>
                </a:r>
                <a:r>
                  <a:rPr lang="ru-RU" sz="2000"/>
                  <a:t>могут прореагировать все молекулы, энергия активного атома в которых больше, чем </a:t>
                </a:r>
                <a:r>
                  <a:rPr lang="af-ZA" sz="2000"/>
                  <a:t>E</a:t>
                </a:r>
                <a:r>
                  <a:rPr lang="af-ZA" sz="2000" baseline="-25000"/>
                  <a:t>a</a:t>
                </a:r>
                <a:r>
                  <a:rPr lang="af-ZA" sz="2000"/>
                  <a:t>. </a:t>
                </a:r>
                <a:r>
                  <a:rPr lang="ru-RU" sz="2000"/>
                  <a:t>Доля таких молекул выражается интегралом</a:t>
                </a:r>
              </a:p>
              <a:p>
                <a:pPr marL="0" lvl="0" indent="0">
                  <a:buNone/>
                </a:pPr>
                <a14:m>
                  <m:oMathPara xmlns:m="http://schemas.openxmlformats.org/officeDocument/2006/math">
                    <m:oMathParaPr>
                      <m:jc m:val="center"/>
                    </m:oMathParaPr>
                    <m:oMath xmlns:m="http://schemas.openxmlformats.org/officeDocument/2006/math">
                      <m:r>
                        <a:rPr lang="ru-RU" sz="2000">
                          <a:latin typeface="Cambria Math" panose="02040503050406030204" pitchFamily="18" charset="0"/>
                        </a:rPr>
                        <m:t>𝛼</m:t>
                      </m:r>
                      <m:r>
                        <a:rPr lang="ru-RU" sz="2000">
                          <a:latin typeface="Cambria Math" panose="02040503050406030204" pitchFamily="18" charset="0"/>
                        </a:rPr>
                        <m:t>=</m:t>
                      </m:r>
                      <m:nary>
                        <m:naryPr>
                          <m:limLoc m:val="subSup"/>
                          <m:ctrlPr>
                            <a:rPr lang="ar-AE" sz="2000" i="1">
                              <a:latin typeface="Cambria Math" panose="02040503050406030204" pitchFamily="18" charset="0"/>
                            </a:rPr>
                          </m:ctrlPr>
                        </m:naryPr>
                        <m:sub>
                          <m:r>
                            <a:rPr lang="ar-AE" sz="2000">
                              <a:latin typeface="Cambria Math" panose="02040503050406030204" pitchFamily="18" charset="0"/>
                            </a:rPr>
                            <m:t>𝐸</m:t>
                          </m:r>
                          <m:r>
                            <a:rPr lang="ar-AE" sz="2000" baseline="-25000">
                              <a:latin typeface="Cambria Math" panose="02040503050406030204" pitchFamily="18" charset="0"/>
                            </a:rPr>
                            <m:t>𝑎</m:t>
                          </m:r>
                          <m:r>
                            <a:rPr lang="ar-AE" sz="2000">
                              <a:latin typeface="Cambria Math" panose="02040503050406030204" pitchFamily="18" charset="0"/>
                            </a:rPr>
                            <m:t> </m:t>
                          </m:r>
                        </m:sub>
                        <m:sup>
                          <m:r>
                            <a:rPr lang="ar-AE" sz="2000">
                              <a:latin typeface="Cambria Math" panose="02040503050406030204" pitchFamily="18" charset="0"/>
                            </a:rPr>
                            <m:t>∞</m:t>
                          </m:r>
                        </m:sup>
                        <m:e>
                          <m:r>
                            <m:rPr>
                              <m:sty m:val="p"/>
                            </m:rPr>
                            <a:rPr lang="af-ZA" sz="2000">
                              <a:latin typeface="Cambria Math" panose="02040503050406030204" pitchFamily="18" charset="0"/>
                            </a:rPr>
                            <m:t>f</m:t>
                          </m:r>
                          <m:d>
                            <m:dPr>
                              <m:ctrlPr>
                                <a:rPr lang="ar-AE" sz="2000" i="1">
                                  <a:latin typeface="Cambria Math" panose="02040503050406030204" pitchFamily="18" charset="0"/>
                                </a:rPr>
                              </m:ctrlPr>
                            </m:dPr>
                            <m:e>
                              <m:r>
                                <m:rPr>
                                  <m:sty m:val="p"/>
                                </m:rPr>
                                <a:rPr lang="af-ZA" sz="2000">
                                  <a:latin typeface="Cambria Math" panose="02040503050406030204" pitchFamily="18" charset="0"/>
                                </a:rPr>
                                <m:t>E</m:t>
                              </m:r>
                            </m:e>
                          </m:d>
                        </m:e>
                      </m:nary>
                      <m:r>
                        <m:rPr>
                          <m:sty m:val="p"/>
                        </m:rPr>
                        <a:rPr lang="af-ZA" sz="2000">
                          <a:latin typeface="Cambria Math" panose="02040503050406030204" pitchFamily="18" charset="0"/>
                        </a:rPr>
                        <m:t>d</m:t>
                      </m:r>
                      <m:r>
                        <a:rPr lang="af-ZA" sz="2000">
                          <a:latin typeface="Cambria Math" panose="02040503050406030204" pitchFamily="18" charset="0"/>
                        </a:rPr>
                        <m:t>𝐸</m:t>
                      </m:r>
                      <m:r>
                        <a:rPr lang="af-ZA" sz="2000">
                          <a:latin typeface="Cambria Math" panose="02040503050406030204" pitchFamily="18" charset="0"/>
                        </a:rPr>
                        <m:t>=</m:t>
                      </m:r>
                      <m:r>
                        <a:rPr lang="af-ZA" sz="2000">
                          <a:latin typeface="Cambria Math" panose="02040503050406030204" pitchFamily="18" charset="0"/>
                        </a:rPr>
                        <m:t>𝐸𝑋</m:t>
                      </m:r>
                      <m:sSup>
                        <m:sSupPr>
                          <m:ctrlPr>
                            <a:rPr lang="ar-AE" sz="2000" i="1">
                              <a:latin typeface="Cambria Math" panose="02040503050406030204" pitchFamily="18" charset="0"/>
                            </a:rPr>
                          </m:ctrlPr>
                        </m:sSupPr>
                        <m:e>
                          <m:r>
                            <a:rPr lang="ar-AE" sz="2000">
                              <a:latin typeface="Cambria Math" panose="02040503050406030204" pitchFamily="18" charset="0"/>
                            </a:rPr>
                            <m:t>𝑃</m:t>
                          </m:r>
                        </m:e>
                        <m:sup>
                          <m:f>
                            <m:fPr>
                              <m:ctrlPr>
                                <a:rPr lang="ar-AE" sz="2000" i="1">
                                  <a:latin typeface="Cambria Math" panose="02040503050406030204" pitchFamily="18" charset="0"/>
                                </a:rPr>
                              </m:ctrlPr>
                            </m:fPr>
                            <m:num>
                              <m:r>
                                <a:rPr lang="ar-AE" sz="2000">
                                  <a:latin typeface="Cambria Math" panose="02040503050406030204" pitchFamily="18" charset="0"/>
                                </a:rPr>
                                <m:t>−</m:t>
                              </m:r>
                              <m:r>
                                <a:rPr lang="ar-AE" sz="2000">
                                  <a:latin typeface="Cambria Math" panose="02040503050406030204" pitchFamily="18" charset="0"/>
                                </a:rPr>
                                <m:t>𝐸</m:t>
                              </m:r>
                            </m:num>
                            <m:den>
                              <m:r>
                                <a:rPr lang="ar-AE" sz="2000">
                                  <a:latin typeface="Cambria Math" panose="02040503050406030204" pitchFamily="18" charset="0"/>
                                </a:rPr>
                                <m:t>𝐾𝑇</m:t>
                              </m:r>
                            </m:den>
                          </m:f>
                        </m:sup>
                      </m:sSup>
                    </m:oMath>
                  </m:oMathPara>
                </a14:m>
                <a:endParaRPr lang="ar-AE"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369218"/>
                <a:ext cx="7886700" cy="3263504"/>
              </a:xfrm>
              <a:blipFill>
                <a:blip r:embed="rId2"/>
                <a:stretch>
                  <a:fillRect l="-773" t="-2056" b="-374"/>
                </a:stretch>
              </a:blipFill>
            </p:spPr>
            <p:txBody>
              <a:bodyPr/>
              <a:lstStyle/>
              <a:p>
                <a:r>
                  <a:rPr lang="ru-RU">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29505EE-16B7-40EE-BFC8-6D6CA244ABE9}"/>
                  </a:ext>
                </a:extLst>
              </p:cNvPr>
              <p:cNvSpPr>
                <a:spLocks noGrp="1"/>
              </p:cNvSpPr>
              <p:nvPr>
                <p:ph idx="1"/>
              </p:nvPr>
            </p:nvSpPr>
            <p:spPr>
              <a:xfrm>
                <a:off x="498045" y="611276"/>
                <a:ext cx="8163354" cy="4021446"/>
              </a:xfrm>
            </p:spPr>
            <p:txBody>
              <a:bodyPr>
                <a:normAutofit/>
              </a:bodyPr>
              <a:lstStyle/>
              <a:p>
                <a:pPr marL="0" lvl="0" indent="0">
                  <a:buNone/>
                </a:pPr>
                <a:r>
                  <a:rPr lang="ru-RU" sz="1400"/>
                  <a:t>Это выражение можно рассматривать также как вероятность того, что для данной молекулы произойдет реакция за характерное время </a:t>
                </a:r>
                <a:r>
                  <a:rPr lang="el-GR" sz="1400"/>
                  <a:t>τ , </a:t>
                </a:r>
                <a:r>
                  <a:rPr lang="ru-RU" sz="1400"/>
                  <a:t>которое имеет физический смысл времени между столкновениями молекул или времени перераспределения энергии между внутренними колебательными степенями свободы молекулы. На каждом шаге по времени для каждой молекулы вычисляется энергия текущего состояния активного атома </a:t>
                </a:r>
                <a:r>
                  <a:rPr lang="en-US" sz="1400"/>
                  <a:t>E. </a:t>
                </a:r>
                <a:r>
                  <a:rPr lang="ru-RU" sz="1400"/>
                  <a:t>Если </a:t>
                </a:r>
                <a:r>
                  <a:rPr lang="en-US" sz="1400"/>
                  <a:t>E &gt; </a:t>
                </a:r>
                <a:r>
                  <a:rPr lang="en-US" sz="1400" err="1"/>
                  <a:t>Ea</a:t>
                </a:r>
                <a:r>
                  <a:rPr lang="en-US" sz="1400"/>
                  <a:t>, </a:t>
                </a:r>
                <a:r>
                  <a:rPr lang="ru-RU" sz="1400"/>
                  <a:t>реакция происходит, иначе — нет. Для моделирования необходимо иметь генератор случайных чисел с экспоненциальным распределением. Оказывается, это можно сделать достаточно просто, вычисляя случайное значение текущей энергии по формуле </a:t>
                </a:r>
                <a:r>
                  <a:rPr lang="en-US" sz="1400"/>
                  <a:t>E = −</a:t>
                </a:r>
                <a:r>
                  <a:rPr lang="en-US" sz="1400" err="1"/>
                  <a:t>kT</a:t>
                </a:r>
                <a:r>
                  <a:rPr lang="en-US" sz="1400"/>
                  <a:t> ln.</a:t>
                </a:r>
              </a:p>
              <a:p>
                <a:pPr marL="0" lvl="0" indent="0">
                  <a:buNone/>
                </a:pPr>
                <a:r>
                  <a:rPr lang="ru-RU" sz="1400"/>
                  <a:t>Проследим за судьбой выделившейся энергии. Один крайний случай — теплопроводность вещества нулевая, тепло остается там, где произошла реакция, и никак не влияет на реакцию других молекул. Реакция происходит при постоянной температуре непрореагировавших молекул </a:t>
                </a:r>
                <a:r>
                  <a:rPr lang="en-US" sz="1400"/>
                  <a:t>T</a:t>
                </a:r>
                <a:r>
                  <a:rPr lang="en-US" sz="1400" baseline="-25000"/>
                  <a:t>0</a:t>
                </a:r>
                <a:r>
                  <a:rPr lang="en-US" sz="1400"/>
                  <a:t>. </a:t>
                </a:r>
                <a:r>
                  <a:rPr lang="ru-RU" sz="1400"/>
                  <a:t>Тогда изменение со временем их числа задается уравнением.</a:t>
                </a:r>
              </a:p>
              <a:p>
                <a:pPr marL="0" lvl="0" indent="0">
                  <a:buNone/>
                </a:pPr>
                <a14:m>
                  <m:oMathPara xmlns:m="http://schemas.openxmlformats.org/officeDocument/2006/math">
                    <m:oMathParaPr>
                      <m:jc m:val="centerGroup"/>
                    </m:oMathParaPr>
                    <m:oMath xmlns:m="http://schemas.openxmlformats.org/officeDocument/2006/math">
                      <m:f>
                        <m:fPr>
                          <m:ctrlPr>
                            <a:rPr lang="ar-AE" sz="1400" i="1">
                              <a:latin typeface="Cambria Math" panose="02040503050406030204" pitchFamily="18" charset="0"/>
                            </a:rPr>
                          </m:ctrlPr>
                        </m:fPr>
                        <m:num>
                          <m:r>
                            <a:rPr lang="ar-AE" sz="1400">
                              <a:latin typeface="Cambria Math" panose="02040503050406030204" pitchFamily="18" charset="0"/>
                            </a:rPr>
                            <m:t>𝑑𝑁</m:t>
                          </m:r>
                        </m:num>
                        <m:den>
                          <m:r>
                            <a:rPr lang="ar-AE" sz="1400">
                              <a:latin typeface="Cambria Math" panose="02040503050406030204" pitchFamily="18" charset="0"/>
                            </a:rPr>
                            <m:t>𝑑𝑡</m:t>
                          </m:r>
                        </m:den>
                      </m:f>
                      <m:r>
                        <a:rPr lang="ar-AE" sz="1400">
                          <a:latin typeface="Cambria Math" panose="02040503050406030204" pitchFamily="18" charset="0"/>
                        </a:rPr>
                        <m:t>=−</m:t>
                      </m:r>
                      <m:f>
                        <m:fPr>
                          <m:ctrlPr>
                            <a:rPr lang="ar-AE" sz="1400" i="1">
                              <a:latin typeface="Cambria Math" panose="02040503050406030204" pitchFamily="18" charset="0"/>
                            </a:rPr>
                          </m:ctrlPr>
                        </m:fPr>
                        <m:num>
                          <m:r>
                            <a:rPr lang="ar-AE" sz="1400">
                              <a:latin typeface="Cambria Math" panose="02040503050406030204" pitchFamily="18" charset="0"/>
                            </a:rPr>
                            <m:t>𝑁</m:t>
                          </m:r>
                        </m:num>
                        <m:den>
                          <m:r>
                            <a:rPr lang="ar-AE" sz="1400">
                              <a:latin typeface="Cambria Math" panose="02040503050406030204" pitchFamily="18" charset="0"/>
                            </a:rPr>
                            <m:t>𝑡</m:t>
                          </m:r>
                        </m:den>
                      </m:f>
                      <m:r>
                        <a:rPr lang="ar-AE" sz="1400">
                          <a:latin typeface="Cambria Math" panose="02040503050406030204" pitchFamily="18" charset="0"/>
                        </a:rPr>
                        <m:t>𝑒𝑥𝑝</m:t>
                      </m:r>
                      <m:d>
                        <m:dPr>
                          <m:ctrlPr>
                            <a:rPr lang="ar-AE" sz="1400" i="1">
                              <a:latin typeface="Cambria Math" panose="02040503050406030204" pitchFamily="18" charset="0"/>
                            </a:rPr>
                          </m:ctrlPr>
                        </m:dPr>
                        <m:e>
                          <m:f>
                            <m:fPr>
                              <m:ctrlPr>
                                <a:rPr lang="ar-AE" sz="1400" i="1">
                                  <a:latin typeface="Cambria Math" panose="02040503050406030204" pitchFamily="18" charset="0"/>
                                </a:rPr>
                              </m:ctrlPr>
                            </m:fPr>
                            <m:num>
                              <m:r>
                                <a:rPr lang="ar-AE" sz="1400">
                                  <a:latin typeface="Cambria Math" panose="02040503050406030204" pitchFamily="18" charset="0"/>
                                </a:rPr>
                                <m:t>−</m:t>
                              </m:r>
                              <m:r>
                                <a:rPr lang="ar-AE" sz="1400">
                                  <a:latin typeface="Cambria Math" panose="02040503050406030204" pitchFamily="18" charset="0"/>
                                </a:rPr>
                                <m:t>𝐸𝑎</m:t>
                              </m:r>
                              <m:r>
                                <a:rPr lang="ar-AE" sz="1400" baseline="-25000">
                                  <a:latin typeface="Cambria Math" panose="02040503050406030204" pitchFamily="18" charset="0"/>
                                </a:rPr>
                                <m:t> </m:t>
                              </m:r>
                            </m:num>
                            <m:den>
                              <m:r>
                                <a:rPr lang="ar-AE" sz="1400">
                                  <a:latin typeface="Cambria Math" panose="02040503050406030204" pitchFamily="18" charset="0"/>
                                </a:rPr>
                                <m:t>𝑘𝑇</m:t>
                              </m:r>
                              <m:r>
                                <a:rPr lang="ar-AE" sz="1400" baseline="-25000">
                                  <a:latin typeface="Cambria Math" panose="02040503050406030204" pitchFamily="18" charset="0"/>
                                </a:rPr>
                                <m:t>0</m:t>
                              </m:r>
                              <m:r>
                                <a:rPr lang="ar-AE" sz="1400">
                                  <a:latin typeface="Cambria Math" panose="02040503050406030204" pitchFamily="18" charset="0"/>
                                </a:rPr>
                                <m:t> </m:t>
                              </m:r>
                            </m:den>
                          </m:f>
                        </m:e>
                      </m:d>
                      <m:r>
                        <a:rPr lang="ar-AE" sz="1400">
                          <a:latin typeface="Cambria Math" panose="02040503050406030204" pitchFamily="18" charset="0"/>
                        </a:rPr>
                        <m:t>=−</m:t>
                      </m:r>
                      <m:r>
                        <a:rPr lang="ar-AE" sz="1400">
                          <a:latin typeface="Cambria Math" panose="02040503050406030204" pitchFamily="18" charset="0"/>
                        </a:rPr>
                        <m:t>𝑢𝑁</m:t>
                      </m:r>
                    </m:oMath>
                  </m:oMathPara>
                </a14:m>
                <a:endParaRPr lang="ar-AE" sz="1400"/>
              </a:p>
              <a:p>
                <a:pPr marL="0" lvl="0" indent="0">
                  <a:buNone/>
                </a:pPr>
                <a:r>
                  <a:rPr lang="ar-AE" sz="1400"/>
                  <a:t>:::</a:t>
                </a:r>
                <a:endParaRPr lang="ru-RU" sz="1400"/>
              </a:p>
            </p:txBody>
          </p:sp>
        </mc:Choice>
        <mc:Fallback xmlns="">
          <p:sp>
            <p:nvSpPr>
              <p:cNvPr id="3" name="Espaço Reservado para Conteúdo 2">
                <a:extLst>
                  <a:ext uri="{FF2B5EF4-FFF2-40B4-BE49-F238E27FC236}">
                    <a16:creationId xmlns:a16="http://schemas.microsoft.com/office/drawing/2014/main" id="{E29505EE-16B7-40EE-BFC8-6D6CA244ABE9}"/>
                  </a:ext>
                </a:extLst>
              </p:cNvPr>
              <p:cNvSpPr>
                <a:spLocks noGrp="1" noRot="1" noChangeAspect="1" noMove="1" noResize="1" noEditPoints="1" noAdjustHandles="1" noChangeArrowheads="1" noChangeShapeType="1" noTextEdit="1"/>
              </p:cNvSpPr>
              <p:nvPr>
                <p:ph idx="1"/>
              </p:nvPr>
            </p:nvSpPr>
            <p:spPr>
              <a:xfrm>
                <a:off x="498045" y="611276"/>
                <a:ext cx="8163354" cy="4021446"/>
              </a:xfrm>
              <a:blipFill>
                <a:blip r:embed="rId2"/>
                <a:stretch>
                  <a:fillRect l="-299" t="-606" r="-597"/>
                </a:stretch>
              </a:blipFill>
            </p:spPr>
            <p:txBody>
              <a:bodyPr/>
              <a:lstStyle/>
              <a:p>
                <a:r>
                  <a:rPr lang="en-US">
                    <a:noFill/>
                  </a:rPr>
                  <a:t> </a:t>
                </a:r>
              </a:p>
            </p:txBody>
          </p:sp>
        </mc:Fallback>
      </mc:AlternateContent>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89472" y="1590018"/>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16801" y="1007270"/>
            <a:ext cx="1899624"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7209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3CDCE5CA-4F04-3FA3-4C28-BEF37B455F6D}"/>
                  </a:ext>
                </a:extLst>
              </p:cNvPr>
              <p:cNvSpPr>
                <a:spLocks noGrp="1"/>
              </p:cNvSpPr>
              <p:nvPr>
                <p:ph idx="1"/>
              </p:nvPr>
            </p:nvSpPr>
            <p:spPr>
              <a:xfrm>
                <a:off x="482600" y="1337235"/>
                <a:ext cx="8178799" cy="3295487"/>
              </a:xfrm>
            </p:spPr>
            <p:txBody>
              <a:bodyPr>
                <a:normAutofit/>
              </a:bodyPr>
              <a:lstStyle/>
              <a:p>
                <a:pPr marL="0" lvl="0" indent="0">
                  <a:buNone/>
                </a:pPr>
                <a:r>
                  <a:rPr lang="ar-AE" sz="1500"/>
                  <a:t> </a:t>
                </a:r>
                <a:r>
                  <a:rPr lang="ru-RU" sz="1500"/>
                  <a:t>Заметим, что скорость химической реакции, приведенная к одной молекуле, </a:t>
                </a:r>
                <a14:m>
                  <m:oMath xmlns:m="http://schemas.openxmlformats.org/officeDocument/2006/math">
                    <m:r>
                      <a:rPr lang="ru-RU" sz="1500">
                        <a:latin typeface="Cambria Math" panose="02040503050406030204" pitchFamily="18" charset="0"/>
                      </a:rPr>
                      <m:t>𝑢</m:t>
                    </m:r>
                    <m:r>
                      <a:rPr lang="ru-RU" sz="1500">
                        <a:latin typeface="Cambria Math" panose="02040503050406030204" pitchFamily="18" charset="0"/>
                      </a:rPr>
                      <m:t>=</m:t>
                    </m:r>
                    <m:f>
                      <m:fPr>
                        <m:ctrlPr>
                          <a:rPr lang="ar-AE" sz="1500" i="1">
                            <a:latin typeface="Cambria Math" panose="02040503050406030204" pitchFamily="18" charset="0"/>
                          </a:rPr>
                        </m:ctrlPr>
                      </m:fPr>
                      <m:num>
                        <m:r>
                          <a:rPr lang="ar-AE" sz="1500">
                            <a:latin typeface="Cambria Math" panose="02040503050406030204" pitchFamily="18" charset="0"/>
                          </a:rPr>
                          <m:t>1</m:t>
                        </m:r>
                      </m:num>
                      <m:den>
                        <m:r>
                          <a:rPr lang="ar-AE" sz="1500">
                            <a:latin typeface="Cambria Math" panose="02040503050406030204" pitchFamily="18" charset="0"/>
                          </a:rPr>
                          <m:t>𝑇</m:t>
                        </m:r>
                      </m:den>
                    </m:f>
                    <m:r>
                      <a:rPr lang="ar-AE" sz="1500">
                        <a:latin typeface="Cambria Math" panose="02040503050406030204" pitchFamily="18" charset="0"/>
                      </a:rPr>
                      <m:t>𝑒𝑥𝑝</m:t>
                    </m:r>
                    <m:d>
                      <m:dPr>
                        <m:ctrlPr>
                          <a:rPr lang="ar-AE" sz="1500" i="1">
                            <a:latin typeface="Cambria Math" panose="02040503050406030204" pitchFamily="18" charset="0"/>
                          </a:rPr>
                        </m:ctrlPr>
                      </m:dPr>
                      <m:e>
                        <m:f>
                          <m:fPr>
                            <m:ctrlPr>
                              <a:rPr lang="ar-AE" sz="1500" i="1">
                                <a:latin typeface="Cambria Math" panose="02040503050406030204" pitchFamily="18" charset="0"/>
                              </a:rPr>
                            </m:ctrlPr>
                          </m:fPr>
                          <m:num>
                            <m:r>
                              <a:rPr lang="ar-AE" sz="1500">
                                <a:latin typeface="Cambria Math" panose="02040503050406030204" pitchFamily="18" charset="0"/>
                              </a:rPr>
                              <m:t>−</m:t>
                            </m:r>
                            <m:r>
                              <a:rPr lang="ar-AE" sz="1500">
                                <a:latin typeface="Cambria Math" panose="02040503050406030204" pitchFamily="18" charset="0"/>
                              </a:rPr>
                              <m:t>𝐸</m:t>
                            </m:r>
                            <m:r>
                              <a:rPr lang="ar-AE" sz="1500">
                                <a:latin typeface="Cambria Math" panose="02040503050406030204" pitchFamily="18" charset="0"/>
                              </a:rPr>
                              <m:t> </m:t>
                            </m:r>
                            <m:r>
                              <a:rPr lang="ar-AE" sz="1500">
                                <a:latin typeface="Cambria Math" panose="02040503050406030204" pitchFamily="18" charset="0"/>
                              </a:rPr>
                              <m:t>𝑎</m:t>
                            </m:r>
                            <m:r>
                              <a:rPr lang="ar-AE" sz="1500">
                                <a:latin typeface="Cambria Math" panose="02040503050406030204" pitchFamily="18" charset="0"/>
                              </a:rPr>
                              <m:t> </m:t>
                            </m:r>
                          </m:num>
                          <m:den>
                            <m:r>
                              <a:rPr lang="ar-AE" sz="1500">
                                <a:latin typeface="Cambria Math" panose="02040503050406030204" pitchFamily="18" charset="0"/>
                              </a:rPr>
                              <m:t>𝑘𝑇</m:t>
                            </m:r>
                            <m:r>
                              <a:rPr lang="ar-AE" sz="1500">
                                <a:latin typeface="Cambria Math" panose="02040503050406030204" pitchFamily="18" charset="0"/>
                              </a:rPr>
                              <m:t> </m:t>
                            </m:r>
                            <m:r>
                              <a:rPr lang="ar-AE" sz="1500">
                                <a:latin typeface="Cambria Math" panose="02040503050406030204" pitchFamily="18" charset="0"/>
                              </a:rPr>
                              <m:t>0</m:t>
                            </m:r>
                            <m:r>
                              <a:rPr lang="ar-AE" sz="1500">
                                <a:latin typeface="Cambria Math" panose="02040503050406030204" pitchFamily="18" charset="0"/>
                              </a:rPr>
                              <m:t> </m:t>
                            </m:r>
                          </m:den>
                        </m:f>
                      </m:e>
                    </m:d>
                  </m:oMath>
                </a14:m>
                <a:r>
                  <a:rPr lang="ar-AE" sz="1500"/>
                  <a:t> </a:t>
                </a:r>
                <a:r>
                  <a:rPr lang="ru-RU" sz="1500"/>
                  <a:t>не зависит от времени. В этом случае решение уравнения хорошо известно </a:t>
                </a:r>
                <a:r>
                  <a:rPr lang="en-US" sz="1500"/>
                  <a:t>N=N</a:t>
                </a:r>
                <a:r>
                  <a:rPr lang="en-US" sz="1500" baseline="-25000"/>
                  <a:t>0</a:t>
                </a:r>
                <a:r>
                  <a:rPr lang="en-US" sz="1500"/>
                  <a:t>exp(-ut). </a:t>
                </a:r>
                <a:r>
                  <a:rPr lang="ru-RU" sz="1500"/>
                  <a:t>То же самое происходит,если теплопроводность среды бесконечна, а температура стенок поддерживается постоянной и равной </a:t>
                </a:r>
                <a:r>
                  <a:rPr lang="en-US" sz="1500"/>
                  <a:t>T</a:t>
                </a:r>
                <a:r>
                  <a:rPr lang="en-US" sz="1500" baseline="-25000"/>
                  <a:t>0</a:t>
                </a:r>
                <a:r>
                  <a:rPr lang="en-US" sz="1500"/>
                  <a:t>.</a:t>
                </a:r>
              </a:p>
              <a:p>
                <a:pPr marL="0" lvl="0" indent="0">
                  <a:buNone/>
                </a:pPr>
                <a:r>
                  <a:rPr lang="ru-RU" sz="1500"/>
                  <a:t>Другой крайний случай — когда выделившаяся энергия мгновенно перераспределяется между всеми молекулами (бесконечная теплопроводность), а стенки тепло не проводят (процесс адиабатический). Тогда при реакции одной молекулы температура среды увеличивается на $</a:t>
                </a:r>
                <a:r>
                  <a:rPr lang="en-US" sz="1500"/>
                  <a:t>T=  $. </a:t>
                </a:r>
                <a:r>
                  <a:rPr lang="ru-RU" sz="1500"/>
                  <a:t>Здесь </a:t>
                </a:r>
                <a:r>
                  <a:rPr lang="en-US" sz="1500"/>
                  <a:t>c — </a:t>
                </a:r>
                <a:r>
                  <a:rPr lang="ru-RU" sz="1500"/>
                  <a:t>теплоемкость одной молекулы, она считается одинаковой для веществ </a:t>
                </a:r>
                <a:r>
                  <a:rPr lang="en-US" sz="1500"/>
                  <a:t>A </a:t>
                </a:r>
                <a:r>
                  <a:rPr lang="ru-RU" sz="1500"/>
                  <a:t>и </a:t>
                </a:r>
                <a:r>
                  <a:rPr lang="en-US" sz="1500"/>
                  <a:t>B , </a:t>
                </a:r>
                <a:r>
                  <a:rPr lang="ru-RU" sz="1500"/>
                  <a:t>хотя нетрудно задать и различные значения. В этом случае необходимо решать систему уравнений</a:t>
                </a:r>
              </a:p>
              <a:p>
                <a:pPr marL="0" lvl="0" indent="0">
                  <a:buNone/>
                </a:pPr>
                <a14:m>
                  <m:oMathPara xmlns:m="http://schemas.openxmlformats.org/officeDocument/2006/math">
                    <m:oMathParaPr>
                      <m:jc m:val="center"/>
                    </m:oMathParaPr>
                    <m:oMath xmlns:m="http://schemas.openxmlformats.org/officeDocument/2006/math">
                      <m:m>
                        <m:mPr>
                          <m:mcs>
                            <m:mc>
                              <m:mcPr>
                                <m:count m:val="1"/>
                                <m:mcJc m:val="center"/>
                              </m:mcPr>
                            </m:mc>
                          </m:mcs>
                          <m:ctrlPr>
                            <a:rPr lang="ar-AE" sz="1500" i="1">
                              <a:latin typeface="Cambria Math" panose="02040503050406030204" pitchFamily="18" charset="0"/>
                            </a:rPr>
                          </m:ctrlPr>
                        </m:mPr>
                        <m:mr>
                          <m:e>
                            <m:f>
                              <m:fPr>
                                <m:ctrlPr>
                                  <a:rPr lang="ar-AE" sz="1500" i="1">
                                    <a:latin typeface="Cambria Math" panose="02040503050406030204" pitchFamily="18" charset="0"/>
                                  </a:rPr>
                                </m:ctrlPr>
                              </m:fPr>
                              <m:num>
                                <m:r>
                                  <a:rPr lang="ar-AE" sz="1500">
                                    <a:latin typeface="Cambria Math" panose="02040503050406030204" pitchFamily="18" charset="0"/>
                                  </a:rPr>
                                  <m:t>𝑑𝑁</m:t>
                                </m:r>
                              </m:num>
                              <m:den>
                                <m:r>
                                  <a:rPr lang="ar-AE" sz="1500">
                                    <a:latin typeface="Cambria Math" panose="02040503050406030204" pitchFamily="18" charset="0"/>
                                  </a:rPr>
                                  <m:t>𝑑𝑡</m:t>
                                </m:r>
                              </m:den>
                            </m:f>
                            <m:r>
                              <a:rPr lang="ar-AE" sz="1500">
                                <a:latin typeface="Cambria Math" panose="02040503050406030204" pitchFamily="18" charset="0"/>
                              </a:rPr>
                              <m:t>=−</m:t>
                            </m:r>
                            <m:f>
                              <m:fPr>
                                <m:ctrlPr>
                                  <a:rPr lang="ar-AE" sz="1500" i="1">
                                    <a:latin typeface="Cambria Math" panose="02040503050406030204" pitchFamily="18" charset="0"/>
                                  </a:rPr>
                                </m:ctrlPr>
                              </m:fPr>
                              <m:num>
                                <m:r>
                                  <a:rPr lang="ar-AE" sz="1500">
                                    <a:latin typeface="Cambria Math" panose="02040503050406030204" pitchFamily="18" charset="0"/>
                                  </a:rPr>
                                  <m:t>𝑁</m:t>
                                </m:r>
                              </m:num>
                              <m:den>
                                <m:r>
                                  <a:rPr lang="ar-AE" sz="1500">
                                    <a:latin typeface="Cambria Math" panose="02040503050406030204" pitchFamily="18" charset="0"/>
                                  </a:rPr>
                                  <m:t>𝑡</m:t>
                                </m:r>
                              </m:den>
                            </m:f>
                            <m:r>
                              <a:rPr lang="ar-AE" sz="1500">
                                <a:latin typeface="Cambria Math" panose="02040503050406030204" pitchFamily="18" charset="0"/>
                              </a:rPr>
                              <m:t>𝑒𝑥𝑝</m:t>
                            </m:r>
                            <m:d>
                              <m:dPr>
                                <m:ctrlPr>
                                  <a:rPr lang="ar-AE" sz="1500" i="1">
                                    <a:latin typeface="Cambria Math" panose="02040503050406030204" pitchFamily="18" charset="0"/>
                                  </a:rPr>
                                </m:ctrlPr>
                              </m:dPr>
                              <m:e>
                                <m:f>
                                  <m:fPr>
                                    <m:ctrlPr>
                                      <a:rPr lang="ar-AE" sz="1500" i="1">
                                        <a:latin typeface="Cambria Math" panose="02040503050406030204" pitchFamily="18" charset="0"/>
                                      </a:rPr>
                                    </m:ctrlPr>
                                  </m:fPr>
                                  <m:num>
                                    <m:r>
                                      <a:rPr lang="ar-AE" sz="1500">
                                        <a:latin typeface="Cambria Math" panose="02040503050406030204" pitchFamily="18" charset="0"/>
                                      </a:rPr>
                                      <m:t>−</m:t>
                                    </m:r>
                                    <m:r>
                                      <a:rPr lang="ar-AE" sz="1500">
                                        <a:latin typeface="Cambria Math" panose="02040503050406030204" pitchFamily="18" charset="0"/>
                                      </a:rPr>
                                      <m:t>𝐸𝑎</m:t>
                                    </m:r>
                                    <m:r>
                                      <a:rPr lang="ar-AE" sz="1500">
                                        <a:latin typeface="Cambria Math" panose="02040503050406030204" pitchFamily="18" charset="0"/>
                                      </a:rPr>
                                      <m:t> </m:t>
                                    </m:r>
                                  </m:num>
                                  <m:den>
                                    <m:r>
                                      <a:rPr lang="ar-AE" sz="1500">
                                        <a:latin typeface="Cambria Math" panose="02040503050406030204" pitchFamily="18" charset="0"/>
                                      </a:rPr>
                                      <m:t>𝑘𝑇</m:t>
                                    </m:r>
                                    <m:r>
                                      <a:rPr lang="ar-AE" sz="1500" baseline="-25000">
                                        <a:latin typeface="Cambria Math" panose="02040503050406030204" pitchFamily="18" charset="0"/>
                                      </a:rPr>
                                      <m:t>0</m:t>
                                    </m:r>
                                    <m:r>
                                      <a:rPr lang="ar-AE" sz="1500">
                                        <a:latin typeface="Cambria Math" panose="02040503050406030204" pitchFamily="18" charset="0"/>
                                      </a:rPr>
                                      <m:t> </m:t>
                                    </m:r>
                                  </m:den>
                                </m:f>
                              </m:e>
                            </m:d>
                          </m:e>
                        </m:mr>
                      </m:m>
                    </m:oMath>
                  </m:oMathPara>
                </a14:m>
                <a:endParaRPr lang="ar-AE" sz="1500"/>
              </a:p>
              <a:p>
                <a:pPr marL="0" lvl="0" indent="0">
                  <a:buNone/>
                </a:pPr>
                <a14:m>
                  <m:oMathPara xmlns:m="http://schemas.openxmlformats.org/officeDocument/2006/math">
                    <m:oMathParaPr>
                      <m:jc m:val="center"/>
                    </m:oMathParaPr>
                    <m:oMath xmlns:m="http://schemas.openxmlformats.org/officeDocument/2006/math">
                      <m:f>
                        <m:fPr>
                          <m:ctrlPr>
                            <a:rPr lang="ar-AE" sz="1500" i="1">
                              <a:latin typeface="Cambria Math" panose="02040503050406030204" pitchFamily="18" charset="0"/>
                            </a:rPr>
                          </m:ctrlPr>
                        </m:fPr>
                        <m:num>
                          <m:r>
                            <a:rPr lang="ar-AE" sz="1500">
                              <a:latin typeface="Cambria Math" panose="02040503050406030204" pitchFamily="18" charset="0"/>
                            </a:rPr>
                            <m:t>𝑑𝑇</m:t>
                          </m:r>
                        </m:num>
                        <m:den>
                          <m:r>
                            <a:rPr lang="ar-AE" sz="1500">
                              <a:latin typeface="Cambria Math" panose="02040503050406030204" pitchFamily="18" charset="0"/>
                            </a:rPr>
                            <m:t>𝑑𝑡</m:t>
                          </m:r>
                        </m:den>
                      </m:f>
                      <m:r>
                        <a:rPr lang="ar-AE" sz="1500">
                          <a:latin typeface="Cambria Math" panose="02040503050406030204" pitchFamily="18" charset="0"/>
                        </a:rPr>
                        <m:t>=−</m:t>
                      </m:r>
                      <m:f>
                        <m:fPr>
                          <m:ctrlPr>
                            <a:rPr lang="ar-AE" sz="1500" i="1">
                              <a:latin typeface="Cambria Math" panose="02040503050406030204" pitchFamily="18" charset="0"/>
                            </a:rPr>
                          </m:ctrlPr>
                        </m:fPr>
                        <m:num>
                          <m:r>
                            <a:rPr lang="ar-AE" sz="1500">
                              <a:latin typeface="Cambria Math" panose="02040503050406030204" pitchFamily="18" charset="0"/>
                            </a:rPr>
                            <m:t>𝑞</m:t>
                          </m:r>
                        </m:num>
                        <m:den>
                          <m:r>
                            <a:rPr lang="ar-AE" sz="1500">
                              <a:latin typeface="Cambria Math" panose="02040503050406030204" pitchFamily="18" charset="0"/>
                            </a:rPr>
                            <m:t>𝑁</m:t>
                          </m:r>
                          <m:r>
                            <a:rPr lang="ar-AE" sz="1500" baseline="-25000">
                              <a:latin typeface="Cambria Math" panose="02040503050406030204" pitchFamily="18" charset="0"/>
                            </a:rPr>
                            <m:t>0</m:t>
                          </m:r>
                          <m:r>
                            <a:rPr lang="ar-AE" sz="1500">
                              <a:latin typeface="Cambria Math" panose="02040503050406030204" pitchFamily="18" charset="0"/>
                            </a:rPr>
                            <m:t>𝑐</m:t>
                          </m:r>
                        </m:den>
                      </m:f>
                      <m:d>
                        <m:dPr>
                          <m:ctrlPr>
                            <a:rPr lang="ar-AE" sz="1500" i="1">
                              <a:latin typeface="Cambria Math" panose="02040503050406030204" pitchFamily="18" charset="0"/>
                            </a:rPr>
                          </m:ctrlPr>
                        </m:dPr>
                        <m:e>
                          <m:f>
                            <m:fPr>
                              <m:ctrlPr>
                                <a:rPr lang="ar-AE" sz="1500" i="1">
                                  <a:latin typeface="Cambria Math" panose="02040503050406030204" pitchFamily="18" charset="0"/>
                                </a:rPr>
                              </m:ctrlPr>
                            </m:fPr>
                            <m:num>
                              <m:r>
                                <a:rPr lang="ar-AE" sz="1500">
                                  <a:latin typeface="Cambria Math" panose="02040503050406030204" pitchFamily="18" charset="0"/>
                                </a:rPr>
                                <m:t>𝑑𝑁</m:t>
                              </m:r>
                            </m:num>
                            <m:den>
                              <m:r>
                                <a:rPr lang="ar-AE" sz="1500">
                                  <a:latin typeface="Cambria Math" panose="02040503050406030204" pitchFamily="18" charset="0"/>
                                </a:rPr>
                                <m:t>𝑑𝑇</m:t>
                              </m:r>
                            </m:den>
                          </m:f>
                        </m:e>
                      </m:d>
                    </m:oMath>
                  </m:oMathPara>
                </a14:m>
                <a:endParaRPr lang="ar-AE" sz="1500"/>
              </a:p>
              <a:p>
                <a:pPr marL="0" lvl="0" indent="0">
                  <a:buNone/>
                </a:pPr>
                <a:endParaRPr lang="ru-RU" sz="1500"/>
              </a:p>
            </p:txBody>
          </p:sp>
        </mc:Choice>
        <mc:Fallback>
          <p:sp>
            <p:nvSpPr>
              <p:cNvPr id="3" name="Espaço Reservado para Conteúdo 2">
                <a:extLst>
                  <a:ext uri="{FF2B5EF4-FFF2-40B4-BE49-F238E27FC236}">
                    <a16:creationId xmlns:a16="http://schemas.microsoft.com/office/drawing/2014/main" id="{3CDCE5CA-4F04-3FA3-4C28-BEF37B455F6D}"/>
                  </a:ext>
                </a:extLst>
              </p:cNvPr>
              <p:cNvSpPr>
                <a:spLocks noGrp="1" noRot="1" noChangeAspect="1" noMove="1" noResize="1" noEditPoints="1" noAdjustHandles="1" noChangeArrowheads="1" noChangeShapeType="1" noTextEdit="1"/>
              </p:cNvSpPr>
              <p:nvPr>
                <p:ph idx="1"/>
              </p:nvPr>
            </p:nvSpPr>
            <p:spPr>
              <a:xfrm>
                <a:off x="482600" y="1337235"/>
                <a:ext cx="8178799" cy="3295487"/>
              </a:xfrm>
              <a:blipFill>
                <a:blip r:embed="rId2"/>
                <a:stretch>
                  <a:fillRect l="-373" r="-522"/>
                </a:stretch>
              </a:blipFill>
            </p:spPr>
            <p:txBody>
              <a:bodyPr/>
              <a:lstStyle/>
              <a:p>
                <a:r>
                  <a:rPr lang="ru-RU">
                    <a:noFill/>
                  </a:rPr>
                  <a:t> </a:t>
                </a:r>
              </a:p>
            </p:txBody>
          </p:sp>
        </mc:Fallback>
      </mc:AlternateContent>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89472" y="1590018"/>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16801" y="1007270"/>
            <a:ext cx="1899624"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758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4CBB9BB8-6543-6168-29B8-382A01F2EC57}"/>
                  </a:ext>
                </a:extLst>
              </p:cNvPr>
              <p:cNvSpPr>
                <a:spLocks noGrp="1"/>
              </p:cNvSpPr>
              <p:nvPr>
                <p:ph idx="1"/>
              </p:nvPr>
            </p:nvSpPr>
            <p:spPr>
              <a:xfrm>
                <a:off x="413093" y="534046"/>
                <a:ext cx="8414122" cy="3993053"/>
              </a:xfrm>
            </p:spPr>
            <p:txBody>
              <a:bodyPr>
                <a:normAutofit/>
              </a:bodyPr>
              <a:lstStyle/>
              <a:p>
                <a:pPr marL="0" lvl="0" indent="0">
                  <a:buNone/>
                </a:pPr>
                <a:r>
                  <a:rPr lang="ru-RU" sz="1100"/>
                  <a:t>Второе уравнение описывает скорость увеличения температуры системы</a:t>
                </a:r>
                <a:r>
                  <a:rPr lang="en-US" sz="1100"/>
                  <a:t>c</a:t>
                </a:r>
                <a:r>
                  <a:rPr lang="ru-RU" sz="1100"/>
                  <a:t>за счет выделяющейся энергии. Здесь существует положительная обратная связь. Повышение температуры приводит к увеличению вероятности перехода для следующих молекул, то есть к увеличению скорости</a:t>
                </a:r>
                <a:r>
                  <a:rPr lang="en-US" sz="1100"/>
                  <a:t>c</a:t>
                </a:r>
                <a:r>
                  <a:rPr lang="ru-RU" sz="1100"/>
                  <a:t>реакции и дальнейшему росту температуры. При некоторых соотношениях величин </a:t>
                </a:r>
                <a:r>
                  <a:rPr lang="en-US" sz="1100"/>
                  <a:t>E</a:t>
                </a:r>
                <a:r>
                  <a:rPr lang="en-US" sz="1100" baseline="-25000"/>
                  <a:t>a</a:t>
                </a:r>
                <a:r>
                  <a:rPr lang="en-US" sz="1100"/>
                  <a:t>, c, q </a:t>
                </a:r>
                <a:r>
                  <a:rPr lang="ru-RU" sz="1100"/>
                  <a:t>возможно интересное явление: вначале в течение длительного времени количество прореагировавшего вещества почти не увеличивается, а затем за короткое время реакция проходит практически полностью. Это явление называется тепловым взрывом.</a:t>
                </a:r>
              </a:p>
              <a:p>
                <a:pPr marL="0" lvl="0" indent="0">
                  <a:buNone/>
                </a:pPr>
                <a:endParaRPr lang="en-US" sz="1100"/>
              </a:p>
              <a:p>
                <a:pPr marL="0" lvl="0" indent="0">
                  <a:buNone/>
                </a:pPr>
                <a:r>
                  <a:rPr lang="ru-RU" sz="1100"/>
                  <a:t>Следует подчеркнуть, что дифференциальные уравнения соответствуют нашей системе только в пределе </a:t>
                </a:r>
                <a:r>
                  <a:rPr lang="en-US" sz="1100"/>
                  <a:t>N</a:t>
                </a:r>
                <a:r>
                  <a:rPr lang="en-US" sz="1100" baseline="-25000"/>
                  <a:t>0</a:t>
                </a:r>
                <a:r>
                  <a:rPr lang="en-US" sz="1100"/>
                  <a:t> → ∞. </a:t>
                </a:r>
                <a:r>
                  <a:rPr lang="ru-RU" sz="1100"/>
                  <a:t>При конечном числе частиц результаты моделирования будут различаться от опыта к опыту. Можно провести несколько расчетов и усреднить полученные решения, отклонения средних значений от решения дифференциальных уравнений будут уменьшаться с ростом числа опытов </a:t>
                </a:r>
                <a:r>
                  <a:rPr lang="en-US" sz="1100"/>
                  <a:t>n </a:t>
                </a:r>
                <a:r>
                  <a:rPr lang="ru-RU" sz="1100"/>
                  <a:t>как 1/</a:t>
                </a:r>
                <a14:m>
                  <m:oMath xmlns:m="http://schemas.openxmlformats.org/officeDocument/2006/math">
                    <m:rad>
                      <m:radPr>
                        <m:ctrlPr>
                          <a:rPr lang="ar-AE" sz="1100" i="1">
                            <a:latin typeface="Cambria Math" panose="02040503050406030204" pitchFamily="18" charset="0"/>
                          </a:rPr>
                        </m:ctrlPr>
                      </m:radPr>
                      <m:deg/>
                      <m:e>
                        <m:r>
                          <a:rPr lang="ar-AE" sz="1100">
                            <a:latin typeface="Cambria Math" panose="02040503050406030204" pitchFamily="18" charset="0"/>
                          </a:rPr>
                          <m:t>𝑛</m:t>
                        </m:r>
                      </m:e>
                    </m:rad>
                  </m:oMath>
                </a14:m>
                <a:r>
                  <a:rPr lang="ar-AE" sz="1100"/>
                  <a:t>. </a:t>
                </a:r>
                <a:r>
                  <a:rPr lang="ru-RU" sz="1100"/>
                  <a:t>Ясно, что в реальности коэффициент теплопроводности имеет некоторое промежуточное значение. В этом случае обычно распространяется волна горения. Кроме распространения тепла по объему реагирующего вещества обычно происходит еще и теплоотвод в окружающую среду. Если вклад излучения мал, поток тепла пропорционален разнице температур </a:t>
                </a:r>
                <a:r>
                  <a:rPr lang="en-US" sz="1100"/>
                  <a:t>j = </a:t>
                </a:r>
                <a:r>
                  <a:rPr lang="el-GR" sz="1100"/>
                  <a:t>α(</a:t>
                </a:r>
                <a:r>
                  <a:rPr lang="en-US" sz="1100"/>
                  <a:t>T − T</a:t>
                </a:r>
                <a:r>
                  <a:rPr lang="en-US" sz="1100" baseline="-25000"/>
                  <a:t>0</a:t>
                </a:r>
                <a:r>
                  <a:rPr lang="en-US" sz="1100"/>
                  <a:t>), </a:t>
                </a:r>
                <a:r>
                  <a:rPr lang="ru-RU" sz="1100"/>
                  <a:t>где </a:t>
                </a:r>
                <a:r>
                  <a:rPr lang="en-US" sz="1100"/>
                  <a:t>T</a:t>
                </a:r>
                <a:r>
                  <a:rPr lang="en-US" sz="1100" baseline="-25000"/>
                  <a:t>0</a:t>
                </a:r>
                <a:r>
                  <a:rPr lang="en-US" sz="1100"/>
                  <a:t> — </a:t>
                </a:r>
                <a:r>
                  <a:rPr lang="ru-RU" sz="1100"/>
                  <a:t>температура окружающей среды (логично принять ее равной начальной температуре вещества </a:t>
                </a:r>
                <a:r>
                  <a:rPr lang="en-US" sz="1100"/>
                  <a:t>T0), </a:t>
                </a:r>
                <a:r>
                  <a:rPr lang="ru-RU" sz="1100"/>
                  <a:t>а </a:t>
                </a:r>
                <a:r>
                  <a:rPr lang="el-GR" sz="1100"/>
                  <a:t>α — </a:t>
                </a:r>
                <a:r>
                  <a:rPr lang="ru-RU" sz="1100"/>
                  <a:t>некий постоянный коэффициент. Если теплоотвод достаточно велик, то температура повышается мало, и реакция замедляется. В природе для каждой прямой реакции существует обратная — вещество </a:t>
                </a:r>
                <a:r>
                  <a:rPr lang="en-US" sz="1100"/>
                  <a:t>B </a:t>
                </a:r>
                <a:r>
                  <a:rPr lang="ru-RU" sz="1100"/>
                  <a:t>может превращаться в вещество </a:t>
                </a:r>
                <a:r>
                  <a:rPr lang="en-US" sz="1100"/>
                  <a:t>A. </a:t>
                </a:r>
                <a:r>
                  <a:rPr lang="ru-RU" sz="1100"/>
                  <a:t>Эта реакция эндотермическая — в ее ходе поглощается тепло </a:t>
                </a:r>
                <a:r>
                  <a:rPr lang="en-US" sz="1100"/>
                  <a:t>q. </a:t>
                </a:r>
                <a:r>
                  <a:rPr lang="ru-RU" sz="1100"/>
                  <a:t>Энергия активации обратной реакции </a:t>
                </a:r>
                <a:r>
                  <a:rPr lang="en-US" sz="1100"/>
                  <a:t>E’</a:t>
                </a:r>
                <a:r>
                  <a:rPr lang="en-US" sz="1100" baseline="-25000"/>
                  <a:t>a</a:t>
                </a:r>
                <a:r>
                  <a:rPr lang="en-US" sz="1100"/>
                  <a:t> = E</a:t>
                </a:r>
                <a:r>
                  <a:rPr lang="en-US" sz="1100" baseline="-25000"/>
                  <a:t>a</a:t>
                </a:r>
                <a:r>
                  <a:rPr lang="en-US" sz="1100"/>
                  <a:t>+q. </a:t>
                </a:r>
                <a:r>
                  <a:rPr lang="ru-RU" sz="1100"/>
                  <a:t>По мере хода прямой реакции скорость обратной реакции увеличивается, и в конце концов наступает равновесие, когда скорости прямой и обратной реакций сравниваются. Концентрации веществ </a:t>
                </a:r>
                <a:r>
                  <a:rPr lang="en-US" sz="1100"/>
                  <a:t>A </a:t>
                </a:r>
                <a:r>
                  <a:rPr lang="ru-RU" sz="1100"/>
                  <a:t>и </a:t>
                </a:r>
                <a:r>
                  <a:rPr lang="en-US" sz="1100"/>
                  <a:t>B </a:t>
                </a:r>
                <a:r>
                  <a:rPr lang="ru-RU" sz="1100"/>
                  <a:t>в равновесии связаны законом Больцмана </a:t>
                </a:r>
                <a:r>
                  <a:rPr lang="en-US" sz="1100"/>
                  <a:t>n</a:t>
                </a:r>
                <a:r>
                  <a:rPr lang="en-US" sz="1100" baseline="-25000"/>
                  <a:t>A</a:t>
                </a:r>
                <a:r>
                  <a:rPr lang="en-US" sz="1100"/>
                  <a:t>/n</a:t>
                </a:r>
                <a:r>
                  <a:rPr lang="en-US" sz="1100" baseline="-25000"/>
                  <a:t>B</a:t>
                </a:r>
                <a:r>
                  <a:rPr lang="en-US" sz="1100"/>
                  <a:t> = exp(−q/kT).</a:t>
                </a:r>
                <a:r>
                  <a:rPr lang="ru-RU" sz="1100"/>
                  <a:t>Чем меньше температура, тем полнее происходит превращение. </a:t>
                </a:r>
              </a:p>
            </p:txBody>
          </p:sp>
        </mc:Choice>
        <mc:Fallback>
          <p:sp>
            <p:nvSpPr>
              <p:cNvPr id="3" name="Espaço Reservado para Conteúdo 2">
                <a:extLst>
                  <a:ext uri="{FF2B5EF4-FFF2-40B4-BE49-F238E27FC236}">
                    <a16:creationId xmlns:a16="http://schemas.microsoft.com/office/drawing/2014/main" id="{4CBB9BB8-6543-6168-29B8-382A01F2EC57}"/>
                  </a:ext>
                </a:extLst>
              </p:cNvPr>
              <p:cNvSpPr>
                <a:spLocks noGrp="1" noRot="1" noChangeAspect="1" noMove="1" noResize="1" noEditPoints="1" noAdjustHandles="1" noChangeArrowheads="1" noChangeShapeType="1" noTextEdit="1"/>
              </p:cNvSpPr>
              <p:nvPr>
                <p:ph idx="1"/>
              </p:nvPr>
            </p:nvSpPr>
            <p:spPr>
              <a:xfrm>
                <a:off x="413093" y="534046"/>
                <a:ext cx="8414122" cy="3993053"/>
              </a:xfrm>
              <a:blipFill>
                <a:blip r:embed="rId2"/>
                <a:stretch>
                  <a:fillRect t="-458"/>
                </a:stretch>
              </a:blipFill>
            </p:spPr>
            <p:txBody>
              <a:bodyPr/>
              <a:lstStyle/>
              <a:p>
                <a:r>
                  <a:rPr lang="ru-RU">
                    <a:noFill/>
                  </a:rPr>
                  <a:t> </a:t>
                </a:r>
              </a:p>
            </p:txBody>
          </p:sp>
        </mc:Fallback>
      </mc:AlternateContent>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89472" y="1590018"/>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16801" y="1007270"/>
            <a:ext cx="1899624"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8913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1efff03-f47b-4416-a782-2ecbcb16c7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968D03E0C8DB634AA559AE1C094D08A8" ma:contentTypeVersion="15" ma:contentTypeDescription="Создание документа." ma:contentTypeScope="" ma:versionID="cd0e2975a4f922606993e9f8379e2fa4">
  <xsd:schema xmlns:xsd="http://www.w3.org/2001/XMLSchema" xmlns:xs="http://www.w3.org/2001/XMLSchema" xmlns:p="http://schemas.microsoft.com/office/2006/metadata/properties" xmlns:ns3="9e60e325-f65a-40b5-bf2e-e72d30c4c432" xmlns:ns4="41efff03-f47b-4416-a782-2ecbcb16c7e9" targetNamespace="http://schemas.microsoft.com/office/2006/metadata/properties" ma:root="true" ma:fieldsID="8cd5189304a81747ce0b428a0a23b537" ns3:_="" ns4:_="">
    <xsd:import namespace="9e60e325-f65a-40b5-bf2e-e72d30c4c432"/>
    <xsd:import namespace="41efff03-f47b-4416-a782-2ecbcb16c7e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Location" minOccurs="0"/>
                <xsd:element ref="ns4:MediaServiceOCR"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60e325-f65a-40b5-bf2e-e72d30c4c432"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internalName="SharedWithDetails" ma:readOnly="true">
      <xsd:simpleType>
        <xsd:restriction base="dms:Note">
          <xsd:maxLength value="255"/>
        </xsd:restriction>
      </xsd:simpleType>
    </xsd:element>
    <xsd:element name="SharingHintHash" ma:index="10" nillable="true" ma:displayName="Хэш подсказки о совместном доступе"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efff03-f47b-4416-a782-2ecbcb16c7e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3AA92D-3867-4DFD-A1A2-7A674757FF54}">
  <ds:schemaRefs>
    <ds:schemaRef ds:uri="41efff03-f47b-4416-a782-2ecbcb16c7e9"/>
    <ds:schemaRef ds:uri="9e60e325-f65a-40b5-bf2e-e72d30c4c4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3BDAB3D-9152-48F5-BFF4-1F08544EFFD2}">
  <ds:schemaRefs>
    <ds:schemaRef ds:uri="http://schemas.microsoft.com/sharepoint/v3/contenttype/forms"/>
  </ds:schemaRefs>
</ds:datastoreItem>
</file>

<file path=customXml/itemProps3.xml><?xml version="1.0" encoding="utf-8"?>
<ds:datastoreItem xmlns:ds="http://schemas.openxmlformats.org/officeDocument/2006/customXml" ds:itemID="{B97E51AF-5B84-4982-8C32-CC74504695B9}">
  <ds:schemaRefs>
    <ds:schemaRef ds:uri="41efff03-f47b-4416-a782-2ecbcb16c7e9"/>
    <ds:schemaRef ds:uri="9e60e325-f65a-40b5-bf2e-e72d30c4c4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Экран (16:9)</PresentationFormat>
  <Slides>13</Slides>
  <Notes>0</Notes>
  <HiddenSlides>0</HiddenSlide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Office Theme</vt:lpstr>
      <vt:lpstr>Химические реакции, стохастическое горение</vt:lpstr>
      <vt:lpstr>Докладчик</vt:lpstr>
      <vt:lpstr>Алгоритм решения задачи</vt:lpstr>
      <vt:lpstr>Мономолекулярная экзотермическая реакция</vt:lpstr>
      <vt:lpstr>Презентация PowerPoint</vt:lpstr>
      <vt:lpstr>Презентация PowerPoint</vt:lpstr>
      <vt:lpstr>Презентация PowerPoint</vt:lpstr>
      <vt:lpstr>Презентация PowerPoint</vt:lpstr>
      <vt:lpstr>Презентация PowerPoint</vt:lpstr>
      <vt:lpstr>Решение обыкновенных дифференциальных уравнений Дифференциальные уравнения  </vt:lpstr>
      <vt:lpstr>Презентация PowerPoint</vt:lpstr>
      <vt:lpstr>Методы Рунге – Кутта второго порядка   </vt:lpstr>
      <vt:lpstr>СПАСИБО ЗА ВНИМАНИЕ</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Структура научной презентации</dc:title>
  <dc:creator>Ду нашсименту Висенте Феликс</dc:creator>
  <cp:keywords/>
  <cp:revision>199</cp:revision>
  <dcterms:created xsi:type="dcterms:W3CDTF">2023-03-03T08:45:33Z</dcterms:created>
  <dcterms:modified xsi:type="dcterms:W3CDTF">2023-03-04T20:24:40Z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abel-lang">
    <vt:lpwstr>russian</vt:lpwstr>
  </property>
  <property fmtid="{D5CDD505-2E9C-101B-9397-08002B2CF9AE}" pid="4" name="babel-otherlangs">
    <vt:lpwstr>english</vt:lpwstr>
  </property>
  <property fmtid="{D5CDD505-2E9C-101B-9397-08002B2CF9AE}" pid="5" name="date">
    <vt:lpwstr>01 января 1970</vt:lpwstr>
  </property>
  <property fmtid="{D5CDD505-2E9C-101B-9397-08002B2CF9AE}" pid="6" name="header-includes">
    <vt:lpwstr/>
  </property>
  <property fmtid="{D5CDD505-2E9C-101B-9397-08002B2CF9AE}" pid="7" name="institute">
    <vt:lpwstr/>
  </property>
  <property fmtid="{D5CDD505-2E9C-101B-9397-08002B2CF9AE}" pid="8" name="section-titles">
    <vt:lpwstr>True</vt:lpwstr>
  </property>
  <property fmtid="{D5CDD505-2E9C-101B-9397-08002B2CF9AE}" pid="9" name="slide_level">
    <vt:lpwstr>2</vt:lpwstr>
  </property>
  <property fmtid="{D5CDD505-2E9C-101B-9397-08002B2CF9AE}" pid="10" name="subtitle">
    <vt:lpwstr>Простейший шаблон</vt:lpwstr>
  </property>
  <property fmtid="{D5CDD505-2E9C-101B-9397-08002B2CF9AE}" pid="11" name="theme">
    <vt:lpwstr>metropolis</vt:lpwstr>
  </property>
  <property fmtid="{D5CDD505-2E9C-101B-9397-08002B2CF9AE}" pid="12" name="toc">
    <vt:lpwstr>False</vt:lpwstr>
  </property>
  <property fmtid="{D5CDD505-2E9C-101B-9397-08002B2CF9AE}" pid="13" name="toc-title">
    <vt:lpwstr>Содержание</vt:lpwstr>
  </property>
  <property fmtid="{D5CDD505-2E9C-101B-9397-08002B2CF9AE}" pid="14" name="ContentTypeId">
    <vt:lpwstr>0x010100968D03E0C8DB634AA559AE1C094D08A8</vt:lpwstr>
  </property>
</Properties>
</file>