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8" r:id="rId13"/>
    <p:sldId id="269" r:id="rId14"/>
    <p:sldId id="272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6B1E0-EA4A-4567-9F64-0D94069F0454}" type="datetimeFigureOut">
              <a:rPr lang="en-IN" smtClean="0"/>
              <a:pPr/>
              <a:t>31-01-2014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92F9-6D13-4EF0-BEE1-D1BCC0B95F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PBS Resources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Sarita K H</a:t>
            </a:r>
          </a:p>
          <a:p>
            <a:r>
              <a:rPr lang="en-IN" dirty="0" smtClean="0"/>
              <a:t>31 Jan 2014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Resource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pPr>
              <a:buNone/>
            </a:pPr>
            <a:r>
              <a:rPr lang="en-IN" dirty="0" smtClean="0"/>
              <a:t>PBS </a:t>
            </a:r>
            <a:r>
              <a:rPr lang="en-IN" dirty="0"/>
              <a:t>supplies the following types of resources: </a:t>
            </a:r>
          </a:p>
          <a:p>
            <a:pPr>
              <a:buNone/>
            </a:pPr>
            <a:r>
              <a:rPr lang="en-IN" dirty="0"/>
              <a:t>Boolean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duration </a:t>
            </a:r>
          </a:p>
          <a:p>
            <a:pPr>
              <a:buNone/>
            </a:pPr>
            <a:r>
              <a:rPr lang="en-IN" dirty="0" smtClean="0"/>
              <a:t>float </a:t>
            </a:r>
          </a:p>
          <a:p>
            <a:pPr>
              <a:buNone/>
            </a:pPr>
            <a:r>
              <a:rPr lang="en-IN" dirty="0" smtClean="0"/>
              <a:t>long </a:t>
            </a:r>
          </a:p>
          <a:p>
            <a:pPr>
              <a:buNone/>
            </a:pPr>
            <a:r>
              <a:rPr lang="en-IN" dirty="0" smtClean="0"/>
              <a:t>size </a:t>
            </a:r>
          </a:p>
          <a:p>
            <a:pPr>
              <a:buNone/>
            </a:pPr>
            <a:r>
              <a:rPr lang="en-IN" dirty="0" smtClean="0"/>
              <a:t>string </a:t>
            </a:r>
          </a:p>
          <a:p>
            <a:pPr>
              <a:buNone/>
            </a:pPr>
            <a:r>
              <a:rPr lang="en-IN" dirty="0" err="1" smtClean="0"/>
              <a:t>string_array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Resource names are case-insensitive. </a:t>
            </a:r>
          </a:p>
          <a:p>
            <a:pPr>
              <a:buNone/>
            </a:pPr>
            <a:r>
              <a:rPr lang="en-IN" dirty="0" smtClean="0"/>
              <a:t>String resource values are case-sensitive.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Resource Value Caveats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•</a:t>
            </a:r>
            <a:r>
              <a:rPr lang="en-IN" dirty="0"/>
              <a:t>It is not recommended to set the value for </a:t>
            </a:r>
            <a:r>
              <a:rPr lang="en-IN" dirty="0" err="1"/>
              <a:t>resources_available.ncpus</a:t>
            </a:r>
            <a:r>
              <a:rPr lang="en-IN" dirty="0"/>
              <a:t>. The exception is when you want to oversubscribe CPUs. </a:t>
            </a:r>
            <a:endParaRPr lang="en-IN" u="sng" dirty="0"/>
          </a:p>
          <a:p>
            <a:pPr>
              <a:buNone/>
            </a:pPr>
            <a:r>
              <a:rPr lang="en-IN" dirty="0"/>
              <a:t>•Do not attempt to set values for </a:t>
            </a:r>
            <a:r>
              <a:rPr lang="en-IN" dirty="0" err="1"/>
              <a:t>resources_available</a:t>
            </a:r>
            <a:r>
              <a:rPr lang="en-IN" dirty="0"/>
              <a:t>.&lt;resource&gt; for dynamic resources.</a:t>
            </a:r>
          </a:p>
          <a:p>
            <a:pPr>
              <a:buNone/>
            </a:pPr>
            <a:r>
              <a:rPr lang="en-IN" dirty="0"/>
              <a:t>•Do not set values for any resources, except those such as shared scratch space or floating licenses, at the server or a queue, because the scheduler will not allocate more than the specified value.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example, if you set </a:t>
            </a:r>
            <a:r>
              <a:rPr lang="en-IN" dirty="0" err="1"/>
              <a:t>resources_available.walltime</a:t>
            </a:r>
            <a:r>
              <a:rPr lang="en-IN" dirty="0"/>
              <a:t> at the server to 10:00:00, and one job requests 5 hours and one job requests 6 hours, only one job will be allowed to run at a time, regardless of other idle resources.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</a:t>
            </a:r>
            <a:r>
              <a:rPr lang="en-IN" b="1" dirty="0" err="1" smtClean="0"/>
              <a:t>resourcedef</a:t>
            </a:r>
            <a:r>
              <a:rPr lang="en-IN" b="1" dirty="0" smtClean="0"/>
              <a:t>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Global </a:t>
            </a:r>
            <a:r>
              <a:rPr lang="en-IN" dirty="0"/>
              <a:t>custom resources are defined in PBS_HOME/</a:t>
            </a:r>
            <a:r>
              <a:rPr lang="en-IN" dirty="0" err="1"/>
              <a:t>server_priv</a:t>
            </a:r>
            <a:r>
              <a:rPr lang="en-IN" dirty="0"/>
              <a:t>/</a:t>
            </a:r>
            <a:r>
              <a:rPr lang="en-IN" dirty="0" err="1"/>
              <a:t>resourcedef</a:t>
            </a:r>
            <a:r>
              <a:rPr lang="en-IN" dirty="0"/>
              <a:t>. The format of each line in PBS_HOME/</a:t>
            </a:r>
            <a:r>
              <a:rPr lang="en-IN" dirty="0" err="1"/>
              <a:t>server_priv</a:t>
            </a:r>
            <a:r>
              <a:rPr lang="en-IN" dirty="0"/>
              <a:t>/</a:t>
            </a:r>
            <a:r>
              <a:rPr lang="en-IN" dirty="0" err="1"/>
              <a:t>resourcedef</a:t>
            </a:r>
            <a:r>
              <a:rPr lang="en-IN" dirty="0"/>
              <a:t> is: 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i="1" dirty="0"/>
              <a:t>&lt;resource name&gt; [type=&lt;resource type&gt;] [flag=&lt;resource flag&gt;] </a:t>
            </a:r>
            <a:endParaRPr lang="en-IN" i="1" dirty="0" smtClean="0"/>
          </a:p>
          <a:p>
            <a:pPr>
              <a:buNone/>
            </a:pPr>
            <a:endParaRPr lang="en-IN" dirty="0"/>
          </a:p>
          <a:p>
            <a:r>
              <a:rPr lang="en-IN" i="1" dirty="0"/>
              <a:t>&lt;</a:t>
            </a:r>
            <a:r>
              <a:rPr lang="en-IN" i="1" dirty="0" err="1"/>
              <a:t>resource_name</a:t>
            </a:r>
            <a:r>
              <a:rPr lang="en-IN" i="1" dirty="0"/>
              <a:t>&gt; is any string made up of alphanumeric characters, where the first character is alphabetic. Resource names must start with an alphabetic character and can contain alphanumeric, underscore (“_”), and dash (“-”) characters: [a-</a:t>
            </a:r>
            <a:r>
              <a:rPr lang="en-IN" i="1" dirty="0" err="1"/>
              <a:t>zA</a:t>
            </a:r>
            <a:r>
              <a:rPr lang="en-IN" i="1" dirty="0"/>
              <a:t>-Z][a-zA-Z0-9_]*. </a:t>
            </a:r>
          </a:p>
          <a:p>
            <a:r>
              <a:rPr lang="en-IN" dirty="0"/>
              <a:t>The length of each line in PBS_HOME/</a:t>
            </a:r>
            <a:r>
              <a:rPr lang="en-IN" dirty="0" err="1"/>
              <a:t>server_priv</a:t>
            </a:r>
            <a:r>
              <a:rPr lang="en-IN" dirty="0"/>
              <a:t>/</a:t>
            </a:r>
            <a:r>
              <a:rPr lang="en-IN" dirty="0" err="1"/>
              <a:t>resourcedef</a:t>
            </a:r>
            <a:r>
              <a:rPr lang="en-IN" dirty="0"/>
              <a:t> file should not be more than 254 characters. There is no limit to the number of custom resources that can be defined.</a:t>
            </a:r>
            <a:r>
              <a:rPr lang="en-IN" i="1" dirty="0"/>
              <a:t>&lt;resource name&gt; [type=&lt;resource type&gt;] [flag=&lt;resource flag&gt;]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Resource Accumulation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When </a:t>
            </a:r>
            <a:r>
              <a:rPr lang="en-IN" dirty="0"/>
              <a:t>you define a custom resource, you can specify whether it is server-level or host-level, and whether it is consumable or </a:t>
            </a:r>
            <a:r>
              <a:rPr lang="en-IN" dirty="0" smtClean="0"/>
              <a:t>not by </a:t>
            </a:r>
            <a:r>
              <a:rPr lang="en-IN" dirty="0"/>
              <a:t>setting resource accumulation flags in the resource definition in PBS_HOME/</a:t>
            </a:r>
            <a:r>
              <a:rPr lang="en-IN" dirty="0" err="1"/>
              <a:t>server_priv</a:t>
            </a:r>
            <a:r>
              <a:rPr lang="en-IN" dirty="0"/>
              <a:t>/</a:t>
            </a:r>
            <a:r>
              <a:rPr lang="en-IN" dirty="0" err="1"/>
              <a:t>resourcedef</a:t>
            </a:r>
            <a:r>
              <a:rPr lang="en-IN" dirty="0"/>
              <a:t>. </a:t>
            </a: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consumable resource is tracked, or accumulated, in the server, queue or </a:t>
            </a:r>
            <a:r>
              <a:rPr lang="en-IN" dirty="0" err="1"/>
              <a:t>vnode</a:t>
            </a:r>
            <a:r>
              <a:rPr lang="en-IN" dirty="0"/>
              <a:t> </a:t>
            </a:r>
            <a:r>
              <a:rPr lang="en-IN" dirty="0" err="1"/>
              <a:t>resources_assigned</a:t>
            </a:r>
            <a:r>
              <a:rPr lang="en-IN" dirty="0"/>
              <a:t> attribute. The resource accumulation flags determine where the value of </a:t>
            </a:r>
            <a:r>
              <a:rPr lang="en-IN" dirty="0" err="1"/>
              <a:t>resources_assigned</a:t>
            </a:r>
            <a:r>
              <a:rPr lang="en-IN" dirty="0"/>
              <a:t>.&lt;resource&gt; is incremented.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Accumulation flags ..</a:t>
            </a:r>
            <a:r>
              <a:rPr lang="en-IN" dirty="0" err="1" smtClean="0"/>
              <a:t>ctnd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(</a:t>
            </a:r>
            <a:r>
              <a:rPr lang="en-IN" dirty="0"/>
              <a:t>none of h, n, f, or q)</a:t>
            </a:r>
          </a:p>
          <a:p>
            <a:pPr>
              <a:buNone/>
            </a:pPr>
            <a:r>
              <a:rPr lang="en-IN" dirty="0"/>
              <a:t>Indicates a queue-level or server-level resource that is not consumable.</a:t>
            </a:r>
          </a:p>
          <a:p>
            <a:pPr>
              <a:buNone/>
            </a:pPr>
            <a:r>
              <a:rPr lang="en-IN" dirty="0"/>
              <a:t>h</a:t>
            </a:r>
          </a:p>
          <a:p>
            <a:pPr>
              <a:buNone/>
            </a:pPr>
            <a:r>
              <a:rPr lang="en-IN" dirty="0"/>
              <a:t>Indicates a host-level resource. Used alone, means that the resource is not consumable. Required for any resource that will be used inside a select statement. This flag selects hardware. This flag indicates that the resource must be requested inside of a select statement. </a:t>
            </a:r>
          </a:p>
          <a:p>
            <a:pPr>
              <a:buNone/>
            </a:pPr>
            <a:r>
              <a:rPr lang="en-IN" dirty="0"/>
              <a:t>Example: for a Boolean resource named "green": </a:t>
            </a:r>
          </a:p>
          <a:p>
            <a:pPr>
              <a:buNone/>
            </a:pPr>
            <a:r>
              <a:rPr lang="en-IN" dirty="0" err="1"/>
              <a:t>ngreen</a:t>
            </a:r>
            <a:r>
              <a:rPr lang="en-IN" dirty="0"/>
              <a:t> type=</a:t>
            </a:r>
            <a:r>
              <a:rPr lang="en-IN" dirty="0" err="1"/>
              <a:t>boolean</a:t>
            </a:r>
            <a:r>
              <a:rPr lang="en-IN" dirty="0"/>
              <a:t> flag=h </a:t>
            </a:r>
          </a:p>
          <a:p>
            <a:pPr>
              <a:buNone/>
            </a:pPr>
            <a:r>
              <a:rPr lang="en-IN" dirty="0"/>
              <a:t>The amount is consumable at the host level, for all </a:t>
            </a:r>
            <a:r>
              <a:rPr lang="en-IN" dirty="0" err="1"/>
              <a:t>vnodes</a:t>
            </a:r>
            <a:r>
              <a:rPr lang="en-IN" dirty="0"/>
              <a:t> assigned to the job. Must be consumable or time-based. Cannot be used with Boolean or string resources. The “h” flag must also be used. </a:t>
            </a:r>
          </a:p>
          <a:p>
            <a:pPr>
              <a:buNone/>
            </a:pPr>
            <a:r>
              <a:rPr lang="en-IN" dirty="0"/>
              <a:t>This flag specifies that the resource is accumulated at the </a:t>
            </a:r>
            <a:r>
              <a:rPr lang="en-IN" dirty="0" err="1"/>
              <a:t>vnode</a:t>
            </a:r>
            <a:r>
              <a:rPr lang="en-IN" dirty="0"/>
              <a:t> level, meaning that the value of </a:t>
            </a:r>
            <a:r>
              <a:rPr lang="en-IN" dirty="0" err="1"/>
              <a:t>resources_assigned</a:t>
            </a:r>
            <a:r>
              <a:rPr lang="en-IN" dirty="0"/>
              <a:t>.&lt;resource&gt; is incremented at relevant </a:t>
            </a:r>
            <a:r>
              <a:rPr lang="en-IN" dirty="0" err="1"/>
              <a:t>vnodes</a:t>
            </a:r>
            <a:r>
              <a:rPr lang="en-IN" dirty="0"/>
              <a:t> when a job is allocated this resource or when a reservation requesting this resource on this </a:t>
            </a:r>
            <a:r>
              <a:rPr lang="en-IN" dirty="0" err="1"/>
              <a:t>vnode</a:t>
            </a:r>
            <a:r>
              <a:rPr lang="en-IN" dirty="0"/>
              <a:t> starts.</a:t>
            </a:r>
          </a:p>
          <a:p>
            <a:pPr>
              <a:buNone/>
            </a:pPr>
            <a:r>
              <a:rPr lang="en-IN" dirty="0"/>
              <a:t>This flag is not used with dynamic consumable resources. The scheduler will not oversubscribe dynamic consumable resources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Accumulation flags ..</a:t>
            </a:r>
            <a:r>
              <a:rPr lang="en-IN" dirty="0" err="1" smtClean="0"/>
              <a:t>ctnd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f</a:t>
            </a:r>
          </a:p>
          <a:p>
            <a:pPr>
              <a:buNone/>
            </a:pPr>
            <a:r>
              <a:rPr lang="en-IN" dirty="0" smtClean="0"/>
              <a:t>The amount is consumable at the host level for only the first </a:t>
            </a:r>
            <a:r>
              <a:rPr lang="en-IN" dirty="0" err="1" smtClean="0"/>
              <a:t>vnode</a:t>
            </a:r>
            <a:r>
              <a:rPr lang="en-IN" dirty="0" smtClean="0"/>
              <a:t> allocated to the job (</a:t>
            </a:r>
            <a:r>
              <a:rPr lang="en-IN" dirty="0" err="1" smtClean="0"/>
              <a:t>vnode</a:t>
            </a:r>
            <a:r>
              <a:rPr lang="en-IN" dirty="0" smtClean="0"/>
              <a:t> with first task.) Must be consumable or time-based. Cannot be used with Boolean or string resources. The “h” flag must also be used.</a:t>
            </a:r>
          </a:p>
          <a:p>
            <a:pPr>
              <a:buNone/>
            </a:pPr>
            <a:r>
              <a:rPr lang="en-IN" dirty="0" smtClean="0"/>
              <a:t>This flag specifies that the resource is accumulated at the first </a:t>
            </a:r>
            <a:r>
              <a:rPr lang="en-IN" dirty="0" err="1" smtClean="0"/>
              <a:t>vnode</a:t>
            </a:r>
            <a:r>
              <a:rPr lang="en-IN" dirty="0" smtClean="0"/>
              <a:t>, meaning that the value of </a:t>
            </a:r>
            <a:r>
              <a:rPr lang="en-IN" dirty="0" err="1" smtClean="0"/>
              <a:t>resources_assigned</a:t>
            </a:r>
            <a:r>
              <a:rPr lang="en-IN" dirty="0" smtClean="0"/>
              <a:t>.&lt;resource&gt; is incremented only at the first </a:t>
            </a:r>
            <a:r>
              <a:rPr lang="en-IN" dirty="0" err="1" smtClean="0"/>
              <a:t>vnode</a:t>
            </a:r>
            <a:r>
              <a:rPr lang="en-IN" dirty="0" smtClean="0"/>
              <a:t> when a job is allocated this resource or when a reservation requesting this resource on this </a:t>
            </a:r>
            <a:r>
              <a:rPr lang="en-IN" dirty="0" err="1" smtClean="0"/>
              <a:t>vnode</a:t>
            </a:r>
            <a:r>
              <a:rPr lang="en-IN" dirty="0" smtClean="0"/>
              <a:t> starts.</a:t>
            </a:r>
          </a:p>
          <a:p>
            <a:pPr>
              <a:buNone/>
            </a:pPr>
            <a:r>
              <a:rPr lang="en-IN" dirty="0" smtClean="0"/>
              <a:t>q</a:t>
            </a:r>
            <a:endParaRPr lang="en-IN" dirty="0"/>
          </a:p>
          <a:p>
            <a:pPr>
              <a:buNone/>
            </a:pPr>
            <a:r>
              <a:rPr lang="en-IN" dirty="0"/>
              <a:t>The amount is consumable at the Queue and Server level. When a job is assigned one unit of a resource with this flag, the </a:t>
            </a:r>
            <a:r>
              <a:rPr lang="en-IN" dirty="0" err="1"/>
              <a:t>resources_assigned</a:t>
            </a:r>
            <a:r>
              <a:rPr lang="en-IN" dirty="0"/>
              <a:t>.&lt;resource&gt; attribute at the server and any queue is incremented by one. Must be consumable or time-based.</a:t>
            </a:r>
          </a:p>
          <a:p>
            <a:pPr>
              <a:buNone/>
            </a:pPr>
            <a:r>
              <a:rPr lang="en-IN" dirty="0"/>
              <a:t>This flag specifies that the resource is accumulated at the queue and server level, meaning that the value of </a:t>
            </a:r>
            <a:r>
              <a:rPr lang="en-IN" dirty="0" err="1"/>
              <a:t>resources_assigned</a:t>
            </a:r>
            <a:r>
              <a:rPr lang="en-IN" dirty="0"/>
              <a:t>.&lt;resource&gt; is incremented at each queue and at the server when a job is allocated this resource. When a reservation starts, allocated resources are added to the server’s </a:t>
            </a:r>
            <a:r>
              <a:rPr lang="en-IN" dirty="0" err="1"/>
              <a:t>resources_assigned</a:t>
            </a:r>
            <a:r>
              <a:rPr lang="en-IN" dirty="0"/>
              <a:t> attribute. </a:t>
            </a:r>
          </a:p>
          <a:p>
            <a:pPr>
              <a:buNone/>
            </a:pPr>
            <a:r>
              <a:rPr lang="en-IN" dirty="0"/>
              <a:t>This flag is not used with dynamic consumable resources. The scheduler will not oversubscribe dynamic consumable resources.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Resource </a:t>
            </a:r>
            <a:r>
              <a:rPr lang="en-IN" b="1" dirty="0"/>
              <a:t>Permission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When </a:t>
            </a:r>
            <a:r>
              <a:rPr lang="en-IN" dirty="0"/>
              <a:t>you define a custom resource, you can specify whether unprivileged users have permission to view or request the resource, and whether users can </a:t>
            </a:r>
            <a:r>
              <a:rPr lang="en-IN" dirty="0" err="1"/>
              <a:t>qalter</a:t>
            </a:r>
            <a:r>
              <a:rPr lang="en-IN" dirty="0"/>
              <a:t> a request for that resource. </a:t>
            </a:r>
          </a:p>
          <a:p>
            <a:pPr>
              <a:buNone/>
            </a:pPr>
            <a:r>
              <a:rPr lang="en-IN" dirty="0" err="1"/>
              <a:t>i</a:t>
            </a:r>
            <a:endParaRPr lang="en-IN" dirty="0"/>
          </a:p>
          <a:p>
            <a:pPr>
              <a:buNone/>
            </a:pPr>
            <a:r>
              <a:rPr lang="en-IN" dirty="0"/>
              <a:t>“Invisible”. Users cannot view or request the resource. Users cannot </a:t>
            </a:r>
            <a:r>
              <a:rPr lang="en-IN" dirty="0" err="1"/>
              <a:t>qalter</a:t>
            </a:r>
            <a:r>
              <a:rPr lang="en-IN" dirty="0"/>
              <a:t> a resource request for this resource.</a:t>
            </a:r>
          </a:p>
          <a:p>
            <a:pPr>
              <a:buNone/>
            </a:pPr>
            <a:r>
              <a:rPr lang="en-IN" dirty="0"/>
              <a:t>r</a:t>
            </a:r>
          </a:p>
          <a:p>
            <a:pPr>
              <a:buNone/>
            </a:pPr>
            <a:r>
              <a:rPr lang="en-IN" dirty="0"/>
              <a:t>“Read only”. Users can view the resource, but cannot request it or </a:t>
            </a:r>
            <a:r>
              <a:rPr lang="en-IN" dirty="0" err="1"/>
              <a:t>qalter</a:t>
            </a:r>
            <a:r>
              <a:rPr lang="en-IN" dirty="0"/>
              <a:t> a resource request for this resource.</a:t>
            </a:r>
          </a:p>
          <a:p>
            <a:pPr>
              <a:buNone/>
            </a:pPr>
            <a:r>
              <a:rPr lang="en-IN" dirty="0"/>
              <a:t>(neither </a:t>
            </a:r>
            <a:r>
              <a:rPr lang="en-IN" dirty="0" err="1"/>
              <a:t>i</a:t>
            </a:r>
            <a:r>
              <a:rPr lang="en-IN" dirty="0"/>
              <a:t> nor r)</a:t>
            </a:r>
          </a:p>
          <a:p>
            <a:pPr>
              <a:buNone/>
            </a:pPr>
            <a:r>
              <a:rPr lang="en-IN" dirty="0"/>
              <a:t>Users can view and request the resource, and </a:t>
            </a:r>
            <a:r>
              <a:rPr lang="en-IN" dirty="0" err="1"/>
              <a:t>qalter</a:t>
            </a:r>
            <a:r>
              <a:rPr lang="en-IN" dirty="0"/>
              <a:t> a resource request for this resource.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– Admin guide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5.14.2.7 Example </a:t>
            </a:r>
            <a:r>
              <a:rPr lang="en-IN" b="1" dirty="0"/>
              <a:t>of Defining Each Type of Custom </a:t>
            </a:r>
            <a:r>
              <a:rPr lang="en-IN" b="1" dirty="0" smtClean="0"/>
              <a:t>Resource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PBS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PBS </a:t>
            </a:r>
            <a:r>
              <a:rPr lang="en-IN" dirty="0"/>
              <a:t>resources represent things such as CPUs, memory, application licenses, switches, scratch space, and time. They can also represent whether or not something is true, for example, whether a machine is dedicated to a particular project.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Built-in </a:t>
            </a:r>
            <a:r>
              <a:rPr lang="en-IN" b="1" dirty="0"/>
              <a:t>and Custom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Built-in </a:t>
            </a:r>
            <a:r>
              <a:rPr lang="en-IN" dirty="0"/>
              <a:t>resources are the resources that are already defined for you in PBS.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Ex: arch, </a:t>
            </a:r>
            <a:r>
              <a:rPr lang="en-IN" dirty="0" err="1" smtClean="0"/>
              <a:t>aoe</a:t>
            </a:r>
            <a:r>
              <a:rPr lang="en-IN" dirty="0" smtClean="0"/>
              <a:t>, host, </a:t>
            </a:r>
            <a:r>
              <a:rPr lang="en-IN" dirty="0" err="1" smtClean="0"/>
              <a:t>mem</a:t>
            </a:r>
            <a:r>
              <a:rPr lang="en-IN" dirty="0" smtClean="0"/>
              <a:t>, </a:t>
            </a:r>
            <a:r>
              <a:rPr lang="en-IN" dirty="0" err="1" smtClean="0"/>
              <a:t>ncpus</a:t>
            </a:r>
            <a:r>
              <a:rPr lang="en-IN" dirty="0"/>
              <a:t> </a:t>
            </a:r>
            <a:r>
              <a:rPr lang="en-IN" dirty="0" smtClean="0"/>
              <a:t>etc.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Custom resources are those that you define, or that PBS creates for some systems.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example, if you wanted a resource to represent scratch space, you could define a resource called Scratch, and specify a script which queries for the amount of available scratch space.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Server</a:t>
            </a:r>
            <a:r>
              <a:rPr lang="en-IN" b="1" dirty="0"/>
              <a:t>, Queue, and </a:t>
            </a:r>
            <a:r>
              <a:rPr lang="en-IN" b="1" dirty="0" err="1"/>
              <a:t>Vnode</a:t>
            </a:r>
            <a:r>
              <a:rPr lang="en-IN" b="1" dirty="0"/>
              <a:t>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server </a:t>
            </a:r>
            <a:r>
              <a:rPr lang="en-IN" dirty="0" smtClean="0"/>
              <a:t>resource </a:t>
            </a:r>
            <a:r>
              <a:rPr lang="en-IN" dirty="0"/>
              <a:t>is a resource that is available at the server. A server resource is available to be consumed or matched at the server if you set the server’s </a:t>
            </a:r>
            <a:r>
              <a:rPr lang="en-IN" dirty="0" err="1"/>
              <a:t>resources_available</a:t>
            </a:r>
            <a:r>
              <a:rPr lang="en-IN" dirty="0"/>
              <a:t>.&lt;resource name&gt; attribute to the available or matching value.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example, you can define a custom resource called </a:t>
            </a:r>
            <a:r>
              <a:rPr lang="en-IN" dirty="0" err="1"/>
              <a:t>FloatingLicenses</a:t>
            </a:r>
            <a:r>
              <a:rPr lang="en-IN" dirty="0"/>
              <a:t> and set the server’s </a:t>
            </a:r>
            <a:r>
              <a:rPr lang="en-IN" dirty="0" err="1"/>
              <a:t>resources_available.FloatingLicenses</a:t>
            </a:r>
            <a:r>
              <a:rPr lang="en-IN" dirty="0"/>
              <a:t> attribute to the number of available floating licenses. </a:t>
            </a:r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It is a </a:t>
            </a:r>
            <a:r>
              <a:rPr lang="en-IN" dirty="0"/>
              <a:t>job-wide resource. This means that a job can request this resource for the entire job, but not for individual chunks. 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 &amp; </a:t>
            </a:r>
            <a:r>
              <a:rPr lang="en-IN" dirty="0" err="1" smtClean="0"/>
              <a:t>Vnode</a:t>
            </a:r>
            <a:r>
              <a:rPr lang="en-IN" dirty="0" smtClean="0"/>
              <a:t> 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queue </a:t>
            </a:r>
            <a:r>
              <a:rPr lang="en-IN" dirty="0" smtClean="0"/>
              <a:t>resource </a:t>
            </a:r>
            <a:r>
              <a:rPr lang="en-IN" dirty="0"/>
              <a:t>is available to be consumed or matched by jobs in the queue if you set the queue’s </a:t>
            </a:r>
            <a:r>
              <a:rPr lang="en-IN" dirty="0" err="1"/>
              <a:t>resources_available</a:t>
            </a:r>
            <a:r>
              <a:rPr lang="en-IN" dirty="0"/>
              <a:t>.&lt;resource name&gt; </a:t>
            </a:r>
            <a:r>
              <a:rPr lang="en-IN" dirty="0" smtClean="0"/>
              <a:t>attribute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queue resource is a job-wide resource. A job can request a queue resource for the entire job, but not for individual chunks. </a:t>
            </a:r>
            <a:r>
              <a:rPr lang="en-IN" dirty="0" smtClean="0"/>
              <a:t> </a:t>
            </a:r>
            <a:r>
              <a:rPr lang="en-IN" dirty="0"/>
              <a:t>to the available or matching value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err="1" smtClean="0"/>
              <a:t>vnode</a:t>
            </a:r>
            <a:r>
              <a:rPr lang="en-IN" dirty="0" smtClean="0"/>
              <a:t> resource, also called a </a:t>
            </a:r>
            <a:r>
              <a:rPr lang="en-IN" dirty="0" err="1" smtClean="0"/>
              <a:t>vnode</a:t>
            </a:r>
            <a:r>
              <a:rPr lang="en-IN" dirty="0" smtClean="0"/>
              <a:t>-level or host-level resource, is available only at </a:t>
            </a:r>
            <a:r>
              <a:rPr lang="en-IN" dirty="0" err="1" smtClean="0"/>
              <a:t>vnodes</a:t>
            </a:r>
            <a:r>
              <a:rPr lang="en-IN" dirty="0" smtClean="0"/>
              <a:t>. </a:t>
            </a:r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 err="1" smtClean="0"/>
              <a:t>vnode</a:t>
            </a:r>
            <a:r>
              <a:rPr lang="en-IN" dirty="0" smtClean="0"/>
              <a:t> resource is a chunk-level resource, meaning that it can be requested for a job only inside of a chunk.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Consumable </a:t>
            </a:r>
            <a:r>
              <a:rPr lang="en-IN" b="1" dirty="0"/>
              <a:t>and Non-consumable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consumable resource is one that is reduced by being used.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Ex: </a:t>
            </a:r>
            <a:r>
              <a:rPr lang="en-IN" dirty="0" err="1" smtClean="0"/>
              <a:t>ncpus</a:t>
            </a:r>
            <a:r>
              <a:rPr lang="en-IN" dirty="0"/>
              <a:t>, </a:t>
            </a:r>
            <a:r>
              <a:rPr lang="en-IN" dirty="0" err="1"/>
              <a:t>mem</a:t>
            </a:r>
            <a:r>
              <a:rPr lang="en-IN" dirty="0"/>
              <a:t> and </a:t>
            </a:r>
            <a:r>
              <a:rPr lang="en-IN" dirty="0" err="1"/>
              <a:t>vmem</a:t>
            </a:r>
            <a:r>
              <a:rPr lang="en-IN" dirty="0"/>
              <a:t> by default, and any custom resource defined with the -n or -f flags.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A non-consumable resource is not reduced through use, meaning that allocation to one job does not affect allocation to other jobs. The scheduler matches jobs to non-consumable resources.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Examples </a:t>
            </a:r>
            <a:r>
              <a:rPr lang="en-IN" dirty="0"/>
              <a:t>of non-consumable resources are </a:t>
            </a:r>
            <a:r>
              <a:rPr lang="en-IN" dirty="0" err="1"/>
              <a:t>walltime</a:t>
            </a:r>
            <a:r>
              <a:rPr lang="en-IN" dirty="0"/>
              <a:t>, file, </a:t>
            </a:r>
            <a:r>
              <a:rPr lang="en-IN" dirty="0" err="1"/>
              <a:t>cput</a:t>
            </a:r>
            <a:r>
              <a:rPr lang="en-IN" dirty="0"/>
              <a:t>, </a:t>
            </a:r>
            <a:r>
              <a:rPr lang="en-IN" dirty="0" err="1"/>
              <a:t>pcput</a:t>
            </a:r>
            <a:r>
              <a:rPr lang="en-IN" dirty="0"/>
              <a:t>, </a:t>
            </a:r>
            <a:r>
              <a:rPr lang="en-IN" dirty="0" err="1"/>
              <a:t>pmem</a:t>
            </a:r>
            <a:r>
              <a:rPr lang="en-IN" dirty="0"/>
              <a:t>, </a:t>
            </a:r>
            <a:r>
              <a:rPr lang="en-IN" dirty="0" err="1"/>
              <a:t>pvmem</a:t>
            </a:r>
            <a:r>
              <a:rPr lang="en-IN" dirty="0"/>
              <a:t>, nice, or Boolean resources.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Static </a:t>
            </a:r>
            <a:r>
              <a:rPr lang="en-IN" b="1" dirty="0"/>
              <a:t>and Dynamic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Static </a:t>
            </a:r>
            <a:r>
              <a:rPr lang="en-IN" dirty="0"/>
              <a:t>resources are managed by PBS and have values that are fixed until you change them or until you change the hardware and </a:t>
            </a:r>
            <a:r>
              <a:rPr lang="en-IN" dirty="0" err="1"/>
              <a:t>MoM</a:t>
            </a:r>
            <a:r>
              <a:rPr lang="en-IN" dirty="0"/>
              <a:t> reports a new value for memory or number of CPUs. </a:t>
            </a:r>
          </a:p>
          <a:p>
            <a:r>
              <a:rPr lang="en-IN" dirty="0"/>
              <a:t>Dynamic resources are not under the control of PBS, meaning that they can change independently of PBS. Dynamic resources are reported via a script; PBS runs a query to discover the available amount. Server dynamic resources use a script that runs at the server’s host. Host-level (</a:t>
            </a:r>
            <a:r>
              <a:rPr lang="en-IN" dirty="0" err="1"/>
              <a:t>MoM</a:t>
            </a:r>
            <a:r>
              <a:rPr lang="en-IN" dirty="0"/>
              <a:t>) dynamic resources use a script that runs at the execution host.</a:t>
            </a:r>
          </a:p>
          <a:p>
            <a:r>
              <a:rPr lang="en-IN" dirty="0"/>
              <a:t>Static and dynamic resources can be available at the server or host level.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Shared </a:t>
            </a:r>
            <a:r>
              <a:rPr lang="en-IN" b="1" dirty="0"/>
              <a:t>and Non-shared </a:t>
            </a:r>
            <a:r>
              <a:rPr lang="en-IN" b="1" dirty="0" err="1"/>
              <a:t>Vnode</a:t>
            </a:r>
            <a:r>
              <a:rPr lang="en-IN" b="1" dirty="0"/>
              <a:t>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Non-shared </a:t>
            </a:r>
            <a:r>
              <a:rPr lang="en-IN" dirty="0" err="1" smtClean="0"/>
              <a:t>vnode</a:t>
            </a:r>
            <a:r>
              <a:rPr lang="en-IN" dirty="0" smtClean="0"/>
              <a:t> resources</a:t>
            </a:r>
            <a:endParaRPr lang="en-IN" dirty="0"/>
          </a:p>
          <a:p>
            <a:r>
              <a:rPr lang="en-IN" dirty="0"/>
              <a:t>Most </a:t>
            </a:r>
            <a:r>
              <a:rPr lang="en-IN" dirty="0" err="1"/>
              <a:t>vnode</a:t>
            </a:r>
            <a:r>
              <a:rPr lang="en-IN" dirty="0"/>
              <a:t> resources are not shared. When a resource is defined at one </a:t>
            </a:r>
            <a:r>
              <a:rPr lang="en-IN" dirty="0" err="1"/>
              <a:t>vnode</a:t>
            </a:r>
            <a:r>
              <a:rPr lang="en-IN" dirty="0"/>
              <a:t> for use by jobs only at that </a:t>
            </a:r>
            <a:r>
              <a:rPr lang="en-IN" dirty="0" err="1"/>
              <a:t>vnode</a:t>
            </a:r>
            <a:r>
              <a:rPr lang="en-IN" dirty="0"/>
              <a:t>, the resource is not shared.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/>
              <a:t>example, when </a:t>
            </a:r>
            <a:r>
              <a:rPr lang="en-IN" dirty="0" err="1"/>
              <a:t>resources_available.ncpus</a:t>
            </a:r>
            <a:r>
              <a:rPr lang="en-IN" dirty="0"/>
              <a:t> is set to 4 on a single-</a:t>
            </a:r>
            <a:r>
              <a:rPr lang="en-IN" dirty="0" err="1"/>
              <a:t>vnode</a:t>
            </a:r>
            <a:r>
              <a:rPr lang="en-IN" dirty="0"/>
              <a:t> machine, and no other </a:t>
            </a:r>
            <a:r>
              <a:rPr lang="en-IN" dirty="0" err="1"/>
              <a:t>vnodes</a:t>
            </a:r>
            <a:r>
              <a:rPr lang="en-IN" dirty="0"/>
              <a:t> have </a:t>
            </a:r>
            <a:r>
              <a:rPr lang="en-IN" dirty="0" err="1"/>
              <a:t>resources_available.ncpus</a:t>
            </a:r>
            <a:r>
              <a:rPr lang="en-IN" dirty="0"/>
              <a:t> defined as a pointer to this resource, this resource is not shared.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Shared </a:t>
            </a:r>
            <a:r>
              <a:rPr lang="en-IN" dirty="0" err="1" smtClean="0"/>
              <a:t>vnode</a:t>
            </a:r>
            <a:r>
              <a:rPr lang="en-IN" dirty="0" smtClean="0"/>
              <a:t> resources</a:t>
            </a:r>
            <a:endParaRPr lang="en-IN" dirty="0"/>
          </a:p>
          <a:p>
            <a:r>
              <a:rPr lang="en-IN" dirty="0"/>
              <a:t>When more than one </a:t>
            </a:r>
            <a:r>
              <a:rPr lang="en-IN" dirty="0" err="1"/>
              <a:t>vnode</a:t>
            </a:r>
            <a:r>
              <a:rPr lang="en-IN" dirty="0"/>
              <a:t> needs access to the same actual resource, that resource can be shared among those </a:t>
            </a:r>
            <a:r>
              <a:rPr lang="en-IN" dirty="0" err="1"/>
              <a:t>vnodes</a:t>
            </a:r>
            <a:r>
              <a:rPr lang="en-IN" dirty="0"/>
              <a:t>. The resource is defined at one </a:t>
            </a:r>
            <a:r>
              <a:rPr lang="en-IN" dirty="0" err="1"/>
              <a:t>vnode</a:t>
            </a:r>
            <a:r>
              <a:rPr lang="en-IN" dirty="0"/>
              <a:t>, and the other </a:t>
            </a:r>
            <a:r>
              <a:rPr lang="en-IN" dirty="0" err="1"/>
              <a:t>vnodes</a:t>
            </a:r>
            <a:r>
              <a:rPr lang="en-IN" dirty="0"/>
              <a:t> that supply the resource contain a pointer to that </a:t>
            </a:r>
            <a:r>
              <a:rPr lang="en-IN" dirty="0" err="1"/>
              <a:t>vnode</a:t>
            </a:r>
            <a:r>
              <a:rPr lang="en-IN" dirty="0"/>
              <a:t>. Any of the </a:t>
            </a:r>
            <a:r>
              <a:rPr lang="en-IN" dirty="0" err="1"/>
              <a:t>vnodes</a:t>
            </a:r>
            <a:r>
              <a:rPr lang="en-IN" dirty="0"/>
              <a:t> can supply that resource to a job, but only up to the amount where the total being used by jobs is less than or equal to the total available at the </a:t>
            </a:r>
            <a:r>
              <a:rPr lang="en-IN" dirty="0" err="1"/>
              <a:t>vnode</a:t>
            </a:r>
            <a:r>
              <a:rPr lang="en-IN" dirty="0"/>
              <a:t> where the resource is defined.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Job-wide </a:t>
            </a:r>
            <a:r>
              <a:rPr lang="en-IN" b="1" dirty="0"/>
              <a:t>and Chunk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job-wide resource applies to the entire job, and is available at the server or queue, but not at the host level. Job-wide resources are requested outside of a select statement, using this form: </a:t>
            </a:r>
          </a:p>
          <a:p>
            <a:pPr>
              <a:buNone/>
            </a:pPr>
            <a:r>
              <a:rPr lang="en-IN" dirty="0"/>
              <a:t>For example, to request one hour of </a:t>
            </a:r>
            <a:r>
              <a:rPr lang="en-IN" dirty="0" err="1"/>
              <a:t>walltime</a:t>
            </a:r>
            <a:r>
              <a:rPr lang="en-IN" dirty="0"/>
              <a:t> for a job: </a:t>
            </a:r>
            <a:endParaRPr lang="en-IN" dirty="0" smtClean="0"/>
          </a:p>
          <a:p>
            <a:pPr>
              <a:buNone/>
            </a:pPr>
            <a:r>
              <a:rPr lang="en-IN" i="1" dirty="0"/>
              <a:t>-l &lt;resource name&gt;=&lt;value&gt; </a:t>
            </a:r>
            <a:endParaRPr lang="en-IN" dirty="0"/>
          </a:p>
          <a:p>
            <a:pPr>
              <a:buNone/>
            </a:pPr>
            <a:r>
              <a:rPr lang="en-IN" dirty="0"/>
              <a:t>Examples of job-wide resources are </a:t>
            </a:r>
            <a:r>
              <a:rPr lang="en-IN" dirty="0" err="1"/>
              <a:t>walltime</a:t>
            </a:r>
            <a:r>
              <a:rPr lang="en-IN" dirty="0"/>
              <a:t>, scratch space, and licenses.</a:t>
            </a:r>
            <a:r>
              <a:rPr lang="en-IN" i="1" dirty="0"/>
              <a:t>-l &lt;resource name&gt;=&lt;value&gt; -l </a:t>
            </a:r>
            <a:r>
              <a:rPr lang="en-IN" i="1" dirty="0" err="1"/>
              <a:t>walltime</a:t>
            </a:r>
            <a:r>
              <a:rPr lang="en-IN" i="1" dirty="0"/>
              <a:t>=1:00:00 </a:t>
            </a:r>
            <a:endParaRPr lang="en-IN" i="1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 </a:t>
            </a:r>
            <a:r>
              <a:rPr lang="en-IN" dirty="0"/>
              <a:t>chunk resource applies to the part of the job running on that chunk, and is available at the host level. Chunk resources are requested inside a select statement. A single chunk is requested using this form: </a:t>
            </a:r>
            <a:endParaRPr lang="en-IN" dirty="0" smtClean="0"/>
          </a:p>
          <a:p>
            <a:pPr>
              <a:buNone/>
            </a:pPr>
            <a:r>
              <a:rPr lang="en-IN" i="1" dirty="0"/>
              <a:t>-l select=&lt;resource name&gt;=&lt;value&gt;:&lt;resource name&gt;=&lt;value&gt; </a:t>
            </a:r>
            <a:endParaRPr lang="en-IN" dirty="0"/>
          </a:p>
          <a:p>
            <a:pPr>
              <a:buNone/>
            </a:pPr>
            <a:r>
              <a:rPr lang="en-IN" dirty="0"/>
              <a:t>For example, one chunk might have 2 CPUs and 4GB of memory: </a:t>
            </a:r>
            <a:r>
              <a:rPr lang="en-IN" i="1" dirty="0"/>
              <a:t>-l select=&lt;resource name&gt;=&lt;value&gt;:&lt;resource name&gt;=&lt;value&gt; </a:t>
            </a:r>
          </a:p>
          <a:p>
            <a:pPr>
              <a:buNone/>
            </a:pPr>
            <a:r>
              <a:rPr lang="en-IN" dirty="0"/>
              <a:t>-l select=</a:t>
            </a:r>
            <a:r>
              <a:rPr lang="en-IN" dirty="0" err="1"/>
              <a:t>ncpus</a:t>
            </a:r>
            <a:r>
              <a:rPr lang="en-IN" dirty="0"/>
              <a:t>=2:mem=4gb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1784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PBS Resources</vt:lpstr>
      <vt:lpstr>PBS Resources</vt:lpstr>
      <vt:lpstr>Built-in and Custom Resources</vt:lpstr>
      <vt:lpstr>Server, Queue, and Vnode Resources</vt:lpstr>
      <vt:lpstr>Queue &amp; Vnode resource</vt:lpstr>
      <vt:lpstr>Consumable and Non-consumable Resources</vt:lpstr>
      <vt:lpstr>Static and Dynamic Resources</vt:lpstr>
      <vt:lpstr>Shared and Non-shared Vnode Resources</vt:lpstr>
      <vt:lpstr>Job-wide and Chunk Resources</vt:lpstr>
      <vt:lpstr>Resource Types</vt:lpstr>
      <vt:lpstr>Resource Value Caveats </vt:lpstr>
      <vt:lpstr>The resourcedef File</vt:lpstr>
      <vt:lpstr>Resource Accumulation Flags</vt:lpstr>
      <vt:lpstr>Accumulation flags ..ctnd</vt:lpstr>
      <vt:lpstr>Accumulation flags ..ctnd</vt:lpstr>
      <vt:lpstr>Resource Permission Flags</vt:lpstr>
      <vt:lpstr>Examples – Admin guide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saritah</dc:creator>
  <cp:lastModifiedBy>saritah</cp:lastModifiedBy>
  <cp:revision>33</cp:revision>
  <dcterms:created xsi:type="dcterms:W3CDTF">2014-01-30T10:20:01Z</dcterms:created>
  <dcterms:modified xsi:type="dcterms:W3CDTF">2014-01-31T08:23:44Z</dcterms:modified>
</cp:coreProperties>
</file>