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3" r:id="rId3"/>
    <p:sldId id="257" r:id="rId4"/>
    <p:sldId id="804" r:id="rId5"/>
    <p:sldId id="291" r:id="rId6"/>
    <p:sldId id="258" r:id="rId7"/>
    <p:sldId id="264" r:id="rId8"/>
    <p:sldId id="265" r:id="rId9"/>
    <p:sldId id="266" r:id="rId10"/>
    <p:sldId id="259" r:id="rId11"/>
    <p:sldId id="269" r:id="rId12"/>
    <p:sldId id="803" r:id="rId13"/>
    <p:sldId id="801" r:id="rId14"/>
    <p:sldId id="802" r:id="rId15"/>
    <p:sldId id="513" r:id="rId16"/>
    <p:sldId id="514" r:id="rId17"/>
    <p:sldId id="776" r:id="rId18"/>
    <p:sldId id="515" r:id="rId19"/>
    <p:sldId id="534" r:id="rId20"/>
    <p:sldId id="646" r:id="rId21"/>
    <p:sldId id="778" r:id="rId22"/>
    <p:sldId id="777" r:id="rId23"/>
    <p:sldId id="800" r:id="rId24"/>
    <p:sldId id="292" r:id="rId25"/>
    <p:sldId id="506" r:id="rId26"/>
    <p:sldId id="619" r:id="rId27"/>
    <p:sldId id="769" r:id="rId28"/>
    <p:sldId id="525" r:id="rId29"/>
    <p:sldId id="532" r:id="rId30"/>
    <p:sldId id="533" r:id="rId31"/>
    <p:sldId id="620" r:id="rId32"/>
    <p:sldId id="518" r:id="rId33"/>
    <p:sldId id="519" r:id="rId34"/>
    <p:sldId id="799" r:id="rId35"/>
    <p:sldId id="521" r:id="rId36"/>
    <p:sldId id="52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98208" autoAdjust="0"/>
  </p:normalViewPr>
  <p:slideViewPr>
    <p:cSldViewPr>
      <p:cViewPr>
        <p:scale>
          <a:sx n="100" d="100"/>
          <a:sy n="100" d="100"/>
        </p:scale>
        <p:origin x="1133"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08BCBC-C4FE-46CB-B057-E987508E49E1}" type="datetimeFigureOut">
              <a:rPr lang="en-US" smtClean="0"/>
              <a:t>5/12/2022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D8633-B5AA-4D50-9EE9-7BAD164591A8}" type="slidenum">
              <a:rPr lang="en-US" smtClean="0"/>
              <a:t>‹#›</a:t>
            </a:fld>
            <a:endParaRPr lang="en-US"/>
          </a:p>
        </p:txBody>
      </p:sp>
    </p:spTree>
    <p:extLst>
      <p:ext uri="{BB962C8B-B14F-4D97-AF65-F5344CB8AC3E}">
        <p14:creationId xmlns:p14="http://schemas.microsoft.com/office/powerpoint/2010/main" val="498181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3" name="Slide Image Placeholder 1"/>
          <p:cNvSpPr>
            <a:spLocks noGrp="1" noRot="1" noChangeAspect="1"/>
          </p:cNvSpPr>
          <p:nvPr>
            <p:ph type="sldImg"/>
          </p:nvPr>
        </p:nvSpPr>
        <p:spPr bwMode="auto">
          <a:xfrm>
            <a:off x="1209675" y="685800"/>
            <a:ext cx="443865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lstStyle/>
          <a:p>
            <a:pPr marL="0" indent="0" fontAlgn="auto">
              <a:spcBef>
                <a:spcPts val="0"/>
              </a:spcBef>
              <a:spcAft>
                <a:spcPts val="0"/>
              </a:spcAft>
              <a:buFontTx/>
              <a:buNone/>
              <a:defRPr/>
            </a:pPr>
            <a:r>
              <a:rPr lang="en-US" baseline="0">
                <a:ea typeface="+mn-ea"/>
                <a:cs typeface="+mn-cs"/>
              </a:rPr>
              <a:t>Class Notes: WHY NO TO USE BACKFILL WITH FAIRSHARE:  SECTION 4.8.9.iv</a:t>
            </a:r>
            <a:endParaRPr lang="en-US" sz="1300" b="0" i="0" u="none" strike="noStrike" kern="1200" baseline="0">
              <a:solidFill>
                <a:schemeClr val="tx1"/>
              </a:solidFill>
              <a:latin typeface="+mn-lt"/>
            </a:endParaRPr>
          </a:p>
          <a:p>
            <a:endParaRPr lang="en-US" sz="1300" b="0" i="0" u="none" strike="noStrike" kern="1200" baseline="0">
              <a:solidFill>
                <a:schemeClr val="tx1"/>
              </a:solidFill>
              <a:latin typeface="+mn-lt"/>
            </a:endParaRPr>
          </a:p>
          <a:p>
            <a:r>
              <a:rPr lang="en-US" sz="1300" b="0" i="0" u="none" strike="noStrike" kern="1200" baseline="0">
                <a:solidFill>
                  <a:schemeClr val="tx1"/>
                </a:solidFill>
                <a:latin typeface="+mn-lt"/>
              </a:rPr>
              <a:t>The results may be non-intuitive. Fairshare will cause relative job priorities to change with each scheduling cycle. It is possible that while a large job waits for a slot, jobs from the same entity or group will be chosen as the filler jobs, and the usage from these small jobs will lower the priority of the large job.</a:t>
            </a:r>
          </a:p>
          <a:p>
            <a:endParaRPr lang="en-US" sz="1300" b="0" i="0" u="none" strike="noStrike" kern="1200" baseline="0">
              <a:solidFill>
                <a:schemeClr val="tx1"/>
              </a:solidFill>
              <a:latin typeface="+mn-lt"/>
            </a:endParaRPr>
          </a:p>
          <a:p>
            <a:r>
              <a:rPr lang="en-US" sz="1300" b="0" i="0" u="none" strike="noStrike" kern="1200" baseline="0">
                <a:solidFill>
                  <a:schemeClr val="tx1"/>
                </a:solidFill>
                <a:latin typeface="+mn-lt"/>
              </a:rPr>
              <a:t>For example, if a user has a large job that is the most deserving but cannot run, smaller jobs owned by that user will chew up the user</a:t>
            </a:r>
            <a:r>
              <a:rPr lang="fr-FR" sz="1300" b="0" i="0" u="none" strike="noStrike" kern="1200" baseline="0">
                <a:solidFill>
                  <a:schemeClr val="tx1"/>
                </a:solidFill>
                <a:latin typeface="+mn-lt"/>
              </a:rPr>
              <a:t>'</a:t>
            </a:r>
            <a:r>
              <a:rPr lang="en-US" sz="1300" b="0" i="0" u="none" strike="noStrike" kern="1200" baseline="0">
                <a:solidFill>
                  <a:schemeClr val="tx1"/>
                </a:solidFill>
                <a:latin typeface="+mn-lt"/>
              </a:rPr>
              <a:t>s usage, and prevent the large job from ever being likely to run. Also, if the small jobs are owned by a user in one area of the fairshare tree, no large jobs owned by anyone else in that section of the fairshare tree are likely to be able to run. </a:t>
            </a:r>
          </a:p>
          <a:p>
            <a:endParaRPr lang="en-US" sz="1300" b="0" i="0" u="none" strike="noStrike" kern="1200" baseline="0">
              <a:solidFill>
                <a:schemeClr val="tx1"/>
              </a:solidFill>
              <a:latin typeface="+mn-lt"/>
            </a:endParaRPr>
          </a:p>
          <a:p>
            <a:r>
              <a:rPr lang="en-US" sz="1300" b="0" i="0" u="none" strike="noStrike" kern="1200" baseline="0">
                <a:solidFill>
                  <a:schemeClr val="tx1"/>
                </a:solidFill>
                <a:latin typeface="+mn-lt"/>
              </a:rPr>
              <a:t>SPID 2525</a:t>
            </a:r>
          </a:p>
          <a:p>
            <a:endParaRPr lang="en-US" baseline="0">
              <a:ea typeface="+mn-ea"/>
              <a:cs typeface="+mn-cs"/>
            </a:endParaRPr>
          </a:p>
        </p:txBody>
      </p:sp>
      <p:sp>
        <p:nvSpPr>
          <p:cNvPr id="2" name="Slide Number Placeholder 1"/>
          <p:cNvSpPr>
            <a:spLocks noGrp="1"/>
          </p:cNvSpPr>
          <p:nvPr>
            <p:ph type="sldNum" sz="quarter" idx="10"/>
          </p:nvPr>
        </p:nvSpPr>
        <p:spPr/>
        <p:txBody>
          <a:bodyPr/>
          <a:lstStyle/>
          <a:p>
            <a:pPr>
              <a:defRPr/>
            </a:pPr>
            <a:fld id="{5BEC4EE2-0D29-5942-91E7-F1497C8D6ABA}" type="slidenum">
              <a:rPr lang="en-US" smtClean="0"/>
              <a:pPr>
                <a:defRPr/>
              </a:pPr>
              <a:t>12</a:t>
            </a:fld>
            <a:endParaRPr lang="en-US"/>
          </a:p>
        </p:txBody>
      </p:sp>
    </p:spTree>
    <p:extLst>
      <p:ext uri="{BB962C8B-B14F-4D97-AF65-F5344CB8AC3E}">
        <p14:creationId xmlns:p14="http://schemas.microsoft.com/office/powerpoint/2010/main" val="3285209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3" name="Slide Image Placeholder 1"/>
          <p:cNvSpPr>
            <a:spLocks noGrp="1" noRot="1" noChangeAspect="1"/>
          </p:cNvSpPr>
          <p:nvPr>
            <p:ph type="sldImg"/>
          </p:nvPr>
        </p:nvSpPr>
        <p:spPr bwMode="auto">
          <a:xfrm>
            <a:off x="1209675" y="685800"/>
            <a:ext cx="443865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lstStyle/>
          <a:p>
            <a:pPr marL="0" indent="0" fontAlgn="auto">
              <a:spcBef>
                <a:spcPts val="0"/>
              </a:spcBef>
              <a:spcAft>
                <a:spcPts val="0"/>
              </a:spcAft>
              <a:buFontTx/>
              <a:buNone/>
              <a:defRPr/>
            </a:pPr>
            <a:r>
              <a:rPr lang="en-US" baseline="0">
                <a:ea typeface="+mn-ea"/>
                <a:cs typeface="+mn-cs"/>
              </a:rPr>
              <a:t>Class Notes: WHY NO TO USE BACKFILL WITH FAIRSHARE:  SECTION 4.8.9.iv</a:t>
            </a:r>
            <a:endParaRPr lang="en-US" sz="1300" b="0" i="0" u="none" strike="noStrike" kern="1200" baseline="0">
              <a:solidFill>
                <a:schemeClr val="tx1"/>
              </a:solidFill>
              <a:latin typeface="+mn-lt"/>
            </a:endParaRPr>
          </a:p>
          <a:p>
            <a:endParaRPr lang="en-US" sz="1300" b="0" i="0" u="none" strike="noStrike" kern="1200" baseline="0">
              <a:solidFill>
                <a:schemeClr val="tx1"/>
              </a:solidFill>
              <a:latin typeface="+mn-lt"/>
            </a:endParaRPr>
          </a:p>
          <a:p>
            <a:r>
              <a:rPr lang="en-US" sz="1300" b="0" i="0" u="none" strike="noStrike" kern="1200" baseline="0">
                <a:solidFill>
                  <a:schemeClr val="tx1"/>
                </a:solidFill>
                <a:latin typeface="+mn-lt"/>
              </a:rPr>
              <a:t>The results may be non-intuitive. Fairshare will cause relative job priorities to change with each scheduling cycle. It is possible that while a large job waits for a slot, jobs from the same entity or group will be chosen as the filler jobs, and the usage from these small jobs will lower the priority of the large job.</a:t>
            </a:r>
          </a:p>
          <a:p>
            <a:endParaRPr lang="en-US" sz="1300" b="0" i="0" u="none" strike="noStrike" kern="1200" baseline="0">
              <a:solidFill>
                <a:schemeClr val="tx1"/>
              </a:solidFill>
              <a:latin typeface="+mn-lt"/>
            </a:endParaRPr>
          </a:p>
          <a:p>
            <a:r>
              <a:rPr lang="en-US" sz="1300" b="0" i="0" u="none" strike="noStrike" kern="1200" baseline="0">
                <a:solidFill>
                  <a:schemeClr val="tx1"/>
                </a:solidFill>
                <a:latin typeface="+mn-lt"/>
              </a:rPr>
              <a:t>For example, if a user has a large job that is the most deserving but cannot run, smaller jobs owned by that user will chew up the user</a:t>
            </a:r>
            <a:r>
              <a:rPr lang="fr-FR" sz="1300" b="0" i="0" u="none" strike="noStrike" kern="1200" baseline="0">
                <a:solidFill>
                  <a:schemeClr val="tx1"/>
                </a:solidFill>
                <a:latin typeface="+mn-lt"/>
              </a:rPr>
              <a:t>'</a:t>
            </a:r>
            <a:r>
              <a:rPr lang="en-US" sz="1300" b="0" i="0" u="none" strike="noStrike" kern="1200" baseline="0">
                <a:solidFill>
                  <a:schemeClr val="tx1"/>
                </a:solidFill>
                <a:latin typeface="+mn-lt"/>
              </a:rPr>
              <a:t>s usage, and prevent the large job from ever being likely to run. Also, if the small jobs are owned by a user in one area of the fairshare tree, no large jobs owned by anyone else in that section of the fairshare tree are likely to be able to run. </a:t>
            </a:r>
          </a:p>
          <a:p>
            <a:endParaRPr lang="en-US" sz="1300" b="0" i="0" u="none" strike="noStrike" kern="1200" baseline="0">
              <a:solidFill>
                <a:schemeClr val="tx1"/>
              </a:solidFill>
              <a:latin typeface="+mn-lt"/>
            </a:endParaRPr>
          </a:p>
          <a:p>
            <a:r>
              <a:rPr lang="en-US" sz="1300" b="0" i="0" u="none" strike="noStrike" kern="1200" baseline="0">
                <a:solidFill>
                  <a:schemeClr val="tx1"/>
                </a:solidFill>
                <a:latin typeface="+mn-lt"/>
              </a:rPr>
              <a:t>SPID 2525</a:t>
            </a:r>
          </a:p>
          <a:p>
            <a:endParaRPr lang="en-US" baseline="0">
              <a:ea typeface="+mn-ea"/>
              <a:cs typeface="+mn-cs"/>
            </a:endParaRPr>
          </a:p>
        </p:txBody>
      </p:sp>
      <p:sp>
        <p:nvSpPr>
          <p:cNvPr id="2" name="Slide Number Placeholder 1"/>
          <p:cNvSpPr>
            <a:spLocks noGrp="1"/>
          </p:cNvSpPr>
          <p:nvPr>
            <p:ph type="sldNum" sz="quarter" idx="10"/>
          </p:nvPr>
        </p:nvSpPr>
        <p:spPr/>
        <p:txBody>
          <a:bodyPr/>
          <a:lstStyle/>
          <a:p>
            <a:pPr>
              <a:defRPr/>
            </a:pPr>
            <a:fld id="{5BEC4EE2-0D29-5942-91E7-F1497C8D6ABA}" type="slidenum">
              <a:rPr lang="en-US" smtClean="0"/>
              <a:pPr>
                <a:defRPr/>
              </a:pPr>
              <a:t>23</a:t>
            </a:fld>
            <a:endParaRPr lang="en-US"/>
          </a:p>
        </p:txBody>
      </p:sp>
    </p:spTree>
    <p:extLst>
      <p:ext uri="{BB962C8B-B14F-4D97-AF65-F5344CB8AC3E}">
        <p14:creationId xmlns:p14="http://schemas.microsoft.com/office/powerpoint/2010/main" val="2804282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7" name="Slide Image Placeholder 1"/>
          <p:cNvSpPr>
            <a:spLocks noGrp="1" noRot="1" noChangeAspect="1"/>
          </p:cNvSpPr>
          <p:nvPr>
            <p:ph type="sldImg"/>
          </p:nvPr>
        </p:nvSpPr>
        <p:spPr bwMode="auto">
          <a:xfrm>
            <a:off x="1209675" y="685800"/>
            <a:ext cx="443865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5365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285750" indent="-285750">
              <a:spcBef>
                <a:spcPct val="0"/>
              </a:spcBef>
              <a:buFontTx/>
              <a:buChar char="•"/>
            </a:pPr>
            <a:endParaRPr lang="en-US">
              <a:latin typeface="Calibri" charset="0"/>
            </a:endParaRPr>
          </a:p>
        </p:txBody>
      </p:sp>
      <p:sp>
        <p:nvSpPr>
          <p:cNvPr id="2" name="Slide Number Placeholder 1"/>
          <p:cNvSpPr>
            <a:spLocks noGrp="1"/>
          </p:cNvSpPr>
          <p:nvPr>
            <p:ph type="sldNum" sz="quarter" idx="10"/>
          </p:nvPr>
        </p:nvSpPr>
        <p:spPr/>
        <p:txBody>
          <a:bodyPr/>
          <a:lstStyle/>
          <a:p>
            <a:pPr>
              <a:defRPr/>
            </a:pPr>
            <a:fld id="{5BEC4EE2-0D29-5942-91E7-F1497C8D6ABA}" type="slidenum">
              <a:rPr lang="en-US" smtClean="0"/>
              <a:pPr>
                <a:defRPr/>
              </a:pPr>
              <a:t>25</a:t>
            </a:fld>
            <a:endParaRPr lang="en-US"/>
          </a:p>
        </p:txBody>
      </p:sp>
    </p:spTree>
    <p:extLst>
      <p:ext uri="{BB962C8B-B14F-4D97-AF65-F5344CB8AC3E}">
        <p14:creationId xmlns:p14="http://schemas.microsoft.com/office/powerpoint/2010/main" val="3256112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BEC4EE2-0D29-5942-91E7-F1497C8D6ABA}" type="slidenum">
              <a:rPr lang="en-US" smtClean="0"/>
              <a:pPr>
                <a:defRPr/>
              </a:pPr>
              <a:t>26</a:t>
            </a:fld>
            <a:endParaRPr lang="en-US"/>
          </a:p>
        </p:txBody>
      </p:sp>
    </p:spTree>
    <p:extLst>
      <p:ext uri="{BB962C8B-B14F-4D97-AF65-F5344CB8AC3E}">
        <p14:creationId xmlns:p14="http://schemas.microsoft.com/office/powerpoint/2010/main" val="142226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09" name="Slide Image Placeholder 1"/>
          <p:cNvSpPr>
            <a:spLocks noGrp="1" noRot="1" noChangeAspect="1"/>
          </p:cNvSpPr>
          <p:nvPr>
            <p:ph type="sldImg"/>
          </p:nvPr>
        </p:nvSpPr>
        <p:spPr bwMode="auto">
          <a:xfrm>
            <a:off x="1209675" y="685800"/>
            <a:ext cx="443865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5550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baseline="0">
              <a:latin typeface="Calibri" charset="0"/>
            </a:endParaRPr>
          </a:p>
        </p:txBody>
      </p:sp>
      <p:sp>
        <p:nvSpPr>
          <p:cNvPr id="2" name="Slide Number Placeholder 1"/>
          <p:cNvSpPr>
            <a:spLocks noGrp="1"/>
          </p:cNvSpPr>
          <p:nvPr>
            <p:ph type="sldNum" sz="quarter" idx="10"/>
          </p:nvPr>
        </p:nvSpPr>
        <p:spPr/>
        <p:txBody>
          <a:bodyPr/>
          <a:lstStyle/>
          <a:p>
            <a:pPr>
              <a:defRPr/>
            </a:pPr>
            <a:fld id="{5BEC4EE2-0D29-5942-91E7-F1497C8D6ABA}" type="slidenum">
              <a:rPr lang="en-US" smtClean="0"/>
              <a:pPr>
                <a:defRPr/>
              </a:pPr>
              <a:t>27</a:t>
            </a:fld>
            <a:endParaRPr lang="en-US"/>
          </a:p>
        </p:txBody>
      </p:sp>
    </p:spTree>
    <p:extLst>
      <p:ext uri="{BB962C8B-B14F-4D97-AF65-F5344CB8AC3E}">
        <p14:creationId xmlns:p14="http://schemas.microsoft.com/office/powerpoint/2010/main" val="3745058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lstStyle/>
          <a:p>
            <a:pPr marL="285750" indent="-285750" fontAlgn="auto">
              <a:spcBef>
                <a:spcPts val="0"/>
              </a:spcBef>
              <a:spcAft>
                <a:spcPts val="0"/>
              </a:spcAft>
              <a:buFontTx/>
              <a:buChar char="•"/>
              <a:defRPr/>
            </a:pPr>
            <a:endParaRPr lang="en-US">
              <a:ea typeface="+mn-ea"/>
              <a:cs typeface="+mn-cs"/>
            </a:endParaRPr>
          </a:p>
        </p:txBody>
      </p:sp>
      <p:sp>
        <p:nvSpPr>
          <p:cNvPr id="2" name="Slide Number Placeholder 1"/>
          <p:cNvSpPr>
            <a:spLocks noGrp="1"/>
          </p:cNvSpPr>
          <p:nvPr>
            <p:ph type="sldNum" sz="quarter" idx="10"/>
          </p:nvPr>
        </p:nvSpPr>
        <p:spPr/>
        <p:txBody>
          <a:bodyPr/>
          <a:lstStyle/>
          <a:p>
            <a:pPr>
              <a:defRPr/>
            </a:pPr>
            <a:fld id="{5BEC4EE2-0D29-5942-91E7-F1497C8D6ABA}" type="slidenum">
              <a:rPr lang="en-US" smtClean="0"/>
              <a:pPr>
                <a:defRPr/>
              </a:pPr>
              <a:t>28</a:t>
            </a:fld>
            <a:endParaRPr lang="en-US"/>
          </a:p>
        </p:txBody>
      </p:sp>
    </p:spTree>
    <p:extLst>
      <p:ext uri="{BB962C8B-B14F-4D97-AF65-F5344CB8AC3E}">
        <p14:creationId xmlns:p14="http://schemas.microsoft.com/office/powerpoint/2010/main" val="3477320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563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285750" indent="-285750">
              <a:spcBef>
                <a:spcPct val="0"/>
              </a:spcBef>
              <a:buFontTx/>
              <a:buChar char="•"/>
            </a:pPr>
            <a:endParaRPr lang="en-US">
              <a:latin typeface="Calibri" charset="0"/>
            </a:endParaRPr>
          </a:p>
        </p:txBody>
      </p:sp>
      <p:sp>
        <p:nvSpPr>
          <p:cNvPr id="2" name="Slide Number Placeholder 1"/>
          <p:cNvSpPr>
            <a:spLocks noGrp="1"/>
          </p:cNvSpPr>
          <p:nvPr>
            <p:ph type="sldNum" sz="quarter" idx="10"/>
          </p:nvPr>
        </p:nvSpPr>
        <p:spPr/>
        <p:txBody>
          <a:bodyPr/>
          <a:lstStyle/>
          <a:p>
            <a:pPr>
              <a:defRPr/>
            </a:pPr>
            <a:fld id="{5BEC4EE2-0D29-5942-91E7-F1497C8D6ABA}" type="slidenum">
              <a:rPr lang="en-US" smtClean="0"/>
              <a:pPr>
                <a:defRPr/>
              </a:pPr>
              <a:t>29</a:t>
            </a:fld>
            <a:endParaRPr lang="en-US"/>
          </a:p>
        </p:txBody>
      </p:sp>
    </p:spTree>
    <p:extLst>
      <p:ext uri="{BB962C8B-B14F-4D97-AF65-F5344CB8AC3E}">
        <p14:creationId xmlns:p14="http://schemas.microsoft.com/office/powerpoint/2010/main" val="1345926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5"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564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285750" indent="-285750">
              <a:spcBef>
                <a:spcPct val="0"/>
              </a:spcBef>
              <a:buFontTx/>
              <a:buChar char="•"/>
            </a:pPr>
            <a:endParaRPr lang="en-US">
              <a:latin typeface="Calibri" charset="0"/>
            </a:endParaRPr>
          </a:p>
        </p:txBody>
      </p:sp>
      <p:sp>
        <p:nvSpPr>
          <p:cNvPr id="2" name="Slide Number Placeholder 1"/>
          <p:cNvSpPr>
            <a:spLocks noGrp="1"/>
          </p:cNvSpPr>
          <p:nvPr>
            <p:ph type="sldNum" sz="quarter" idx="10"/>
          </p:nvPr>
        </p:nvSpPr>
        <p:spPr/>
        <p:txBody>
          <a:bodyPr/>
          <a:lstStyle/>
          <a:p>
            <a:pPr>
              <a:defRPr/>
            </a:pPr>
            <a:fld id="{5BEC4EE2-0D29-5942-91E7-F1497C8D6ABA}" type="slidenum">
              <a:rPr lang="en-US" smtClean="0"/>
              <a:pPr>
                <a:defRPr/>
              </a:pPr>
              <a:t>30</a:t>
            </a:fld>
            <a:endParaRPr lang="en-US"/>
          </a:p>
        </p:txBody>
      </p:sp>
    </p:spTree>
    <p:extLst>
      <p:ext uri="{BB962C8B-B14F-4D97-AF65-F5344CB8AC3E}">
        <p14:creationId xmlns:p14="http://schemas.microsoft.com/office/powerpoint/2010/main" val="3813953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BEC4EE2-0D29-5942-91E7-F1497C8D6ABA}" type="slidenum">
              <a:rPr lang="en-US" smtClean="0"/>
              <a:pPr>
                <a:defRPr/>
              </a:pPr>
              <a:t>31</a:t>
            </a:fld>
            <a:endParaRPr lang="en-US"/>
          </a:p>
        </p:txBody>
      </p:sp>
    </p:spTree>
    <p:extLst>
      <p:ext uri="{BB962C8B-B14F-4D97-AF65-F5344CB8AC3E}">
        <p14:creationId xmlns:p14="http://schemas.microsoft.com/office/powerpoint/2010/main" val="1075618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5" name="Slide Image Placeholder 1"/>
          <p:cNvSpPr>
            <a:spLocks noGrp="1" noRot="1" noChangeAspect="1"/>
          </p:cNvSpPr>
          <p:nvPr>
            <p:ph type="sldImg"/>
          </p:nvPr>
        </p:nvSpPr>
        <p:spPr bwMode="auto">
          <a:xfrm>
            <a:off x="1209675" y="685800"/>
            <a:ext cx="443865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548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 name="Slide Number Placeholder 1"/>
          <p:cNvSpPr>
            <a:spLocks noGrp="1"/>
          </p:cNvSpPr>
          <p:nvPr>
            <p:ph type="sldNum" sz="quarter" idx="10"/>
          </p:nvPr>
        </p:nvSpPr>
        <p:spPr/>
        <p:txBody>
          <a:bodyPr/>
          <a:lstStyle/>
          <a:p>
            <a:pPr>
              <a:defRPr/>
            </a:pPr>
            <a:fld id="{5BEC4EE2-0D29-5942-91E7-F1497C8D6ABA}" type="slidenum">
              <a:rPr lang="en-US" smtClean="0"/>
              <a:pPr>
                <a:defRPr/>
              </a:pPr>
              <a:t>32</a:t>
            </a:fld>
            <a:endParaRPr lang="en-US"/>
          </a:p>
        </p:txBody>
      </p:sp>
    </p:spTree>
    <p:extLst>
      <p:ext uri="{BB962C8B-B14F-4D97-AF65-F5344CB8AC3E}">
        <p14:creationId xmlns:p14="http://schemas.microsoft.com/office/powerpoint/2010/main" val="3548431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89" name="Slide Image Placeholder 1"/>
          <p:cNvSpPr>
            <a:spLocks noGrp="1" noRot="1" noChangeAspect="1"/>
          </p:cNvSpPr>
          <p:nvPr>
            <p:ph type="sldImg"/>
          </p:nvPr>
        </p:nvSpPr>
        <p:spPr bwMode="auto">
          <a:xfrm>
            <a:off x="1209675" y="685800"/>
            <a:ext cx="443865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lstStyle/>
          <a:p>
            <a:pPr marL="285750" indent="-285750" fontAlgn="auto">
              <a:spcBef>
                <a:spcPts val="0"/>
              </a:spcBef>
              <a:spcAft>
                <a:spcPts val="0"/>
              </a:spcAft>
              <a:buFontTx/>
              <a:buChar char="•"/>
              <a:defRPr/>
            </a:pPr>
            <a:endParaRPr lang="en-US" baseline="0">
              <a:ea typeface="+mn-ea"/>
              <a:cs typeface="+mn-cs"/>
            </a:endParaRPr>
          </a:p>
          <a:p>
            <a:pPr marL="285750" indent="-285750" fontAlgn="auto">
              <a:spcBef>
                <a:spcPts val="0"/>
              </a:spcBef>
              <a:spcAft>
                <a:spcPts val="0"/>
              </a:spcAft>
              <a:buFontTx/>
              <a:buChar char="•"/>
              <a:defRPr/>
            </a:pPr>
            <a:endParaRPr lang="en-US">
              <a:ea typeface="+mn-ea"/>
              <a:cs typeface="+mn-cs"/>
            </a:endParaRPr>
          </a:p>
        </p:txBody>
      </p:sp>
      <p:sp>
        <p:nvSpPr>
          <p:cNvPr id="2" name="Slide Number Placeholder 1"/>
          <p:cNvSpPr>
            <a:spLocks noGrp="1"/>
          </p:cNvSpPr>
          <p:nvPr>
            <p:ph type="sldNum" sz="quarter" idx="10"/>
          </p:nvPr>
        </p:nvSpPr>
        <p:spPr/>
        <p:txBody>
          <a:bodyPr/>
          <a:lstStyle/>
          <a:p>
            <a:pPr>
              <a:defRPr/>
            </a:pPr>
            <a:fld id="{5BEC4EE2-0D29-5942-91E7-F1497C8D6ABA}" type="slidenum">
              <a:rPr lang="en-US" smtClean="0"/>
              <a:pPr>
                <a:defRPr/>
              </a:pPr>
              <a:t>33</a:t>
            </a:fld>
            <a:endParaRPr lang="en-US"/>
          </a:p>
        </p:txBody>
      </p:sp>
    </p:spTree>
    <p:extLst>
      <p:ext uri="{BB962C8B-B14F-4D97-AF65-F5344CB8AC3E}">
        <p14:creationId xmlns:p14="http://schemas.microsoft.com/office/powerpoint/2010/main" val="20809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7"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lstStyle/>
          <a:p>
            <a:pPr marL="285750" indent="-285750" fontAlgn="auto">
              <a:spcBef>
                <a:spcPts val="0"/>
              </a:spcBef>
              <a:spcAft>
                <a:spcPts val="0"/>
              </a:spcAft>
              <a:buFontTx/>
              <a:buChar char="•"/>
              <a:defRPr/>
            </a:pPr>
            <a:endParaRPr lang="en-US">
              <a:ea typeface="+mn-ea"/>
              <a:cs typeface="+mn-cs"/>
            </a:endParaRPr>
          </a:p>
        </p:txBody>
      </p:sp>
      <p:sp>
        <p:nvSpPr>
          <p:cNvPr id="2" name="Slide Number Placeholder 1"/>
          <p:cNvSpPr>
            <a:spLocks noGrp="1"/>
          </p:cNvSpPr>
          <p:nvPr>
            <p:ph type="sldNum" sz="quarter" idx="10"/>
          </p:nvPr>
        </p:nvSpPr>
        <p:spPr/>
        <p:txBody>
          <a:bodyPr/>
          <a:lstStyle/>
          <a:p>
            <a:pPr>
              <a:defRPr/>
            </a:pPr>
            <a:fld id="{5BEC4EE2-0D29-5942-91E7-F1497C8D6ABA}" type="slidenum">
              <a:rPr lang="en-US" smtClean="0"/>
              <a:pPr>
                <a:defRPr/>
              </a:pPr>
              <a:t>13</a:t>
            </a:fld>
            <a:endParaRPr lang="en-US"/>
          </a:p>
        </p:txBody>
      </p:sp>
    </p:spTree>
    <p:extLst>
      <p:ext uri="{BB962C8B-B14F-4D97-AF65-F5344CB8AC3E}">
        <p14:creationId xmlns:p14="http://schemas.microsoft.com/office/powerpoint/2010/main" val="3761700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285750" indent="-285750">
              <a:buFontTx/>
              <a:buChar char="•"/>
            </a:pPr>
            <a:endParaRPr lang="en-US"/>
          </a:p>
        </p:txBody>
      </p:sp>
      <p:sp>
        <p:nvSpPr>
          <p:cNvPr id="4" name="Slide Number Placeholder 3"/>
          <p:cNvSpPr>
            <a:spLocks noGrp="1"/>
          </p:cNvSpPr>
          <p:nvPr>
            <p:ph type="sldNum" sz="quarter" idx="10"/>
          </p:nvPr>
        </p:nvSpPr>
        <p:spPr/>
        <p:txBody>
          <a:bodyPr/>
          <a:lstStyle/>
          <a:p>
            <a:pPr>
              <a:defRPr/>
            </a:pPr>
            <a:fld id="{5BEC4EE2-0D29-5942-91E7-F1497C8D6ABA}" type="slidenum">
              <a:rPr lang="en-US" smtClean="0"/>
              <a:pPr>
                <a:defRPr/>
              </a:pPr>
              <a:t>34</a:t>
            </a:fld>
            <a:endParaRPr lang="en-US"/>
          </a:p>
        </p:txBody>
      </p:sp>
    </p:spTree>
    <p:extLst>
      <p:ext uri="{BB962C8B-B14F-4D97-AF65-F5344CB8AC3E}">
        <p14:creationId xmlns:p14="http://schemas.microsoft.com/office/powerpoint/2010/main" val="3732498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7" name="Slide Image Placeholder 1"/>
          <p:cNvSpPr>
            <a:spLocks noGrp="1" noRot="1" noChangeAspect="1"/>
          </p:cNvSpPr>
          <p:nvPr>
            <p:ph type="sldImg"/>
          </p:nvPr>
        </p:nvSpPr>
        <p:spPr bwMode="auto">
          <a:xfrm>
            <a:off x="1209675" y="685800"/>
            <a:ext cx="443865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5519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 name="Slide Number Placeholder 1"/>
          <p:cNvSpPr>
            <a:spLocks noGrp="1"/>
          </p:cNvSpPr>
          <p:nvPr>
            <p:ph type="sldNum" sz="quarter" idx="10"/>
          </p:nvPr>
        </p:nvSpPr>
        <p:spPr/>
        <p:txBody>
          <a:bodyPr/>
          <a:lstStyle/>
          <a:p>
            <a:pPr>
              <a:defRPr/>
            </a:pPr>
            <a:fld id="{5BEC4EE2-0D29-5942-91E7-F1497C8D6ABA}" type="slidenum">
              <a:rPr lang="en-US" smtClean="0"/>
              <a:pPr>
                <a:defRPr/>
              </a:pPr>
              <a:t>35</a:t>
            </a:fld>
            <a:endParaRPr lang="en-US"/>
          </a:p>
        </p:txBody>
      </p:sp>
    </p:spTree>
    <p:extLst>
      <p:ext uri="{BB962C8B-B14F-4D97-AF65-F5344CB8AC3E}">
        <p14:creationId xmlns:p14="http://schemas.microsoft.com/office/powerpoint/2010/main" val="1593069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1" name="Slide Image Placeholder 1"/>
          <p:cNvSpPr>
            <a:spLocks noGrp="1" noRot="1" noChangeAspect="1"/>
          </p:cNvSpPr>
          <p:nvPr>
            <p:ph type="sldImg"/>
          </p:nvPr>
        </p:nvSpPr>
        <p:spPr bwMode="auto">
          <a:xfrm>
            <a:off x="1209675" y="685800"/>
            <a:ext cx="443865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5529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285750" indent="-285750">
              <a:spcBef>
                <a:spcPct val="0"/>
              </a:spcBef>
              <a:buFontTx/>
              <a:buChar char="•"/>
            </a:pPr>
            <a:endParaRPr lang="en-US">
              <a:latin typeface="Calibri" charset="0"/>
            </a:endParaRPr>
          </a:p>
        </p:txBody>
      </p:sp>
      <p:sp>
        <p:nvSpPr>
          <p:cNvPr id="2" name="Slide Number Placeholder 1"/>
          <p:cNvSpPr>
            <a:spLocks noGrp="1"/>
          </p:cNvSpPr>
          <p:nvPr>
            <p:ph type="sldNum" sz="quarter" idx="10"/>
          </p:nvPr>
        </p:nvSpPr>
        <p:spPr/>
        <p:txBody>
          <a:bodyPr/>
          <a:lstStyle/>
          <a:p>
            <a:pPr>
              <a:defRPr/>
            </a:pPr>
            <a:fld id="{5BEC4EE2-0D29-5942-91E7-F1497C8D6ABA}" type="slidenum">
              <a:rPr lang="en-US" smtClean="0"/>
              <a:pPr>
                <a:defRPr/>
              </a:pPr>
              <a:t>36</a:t>
            </a:fld>
            <a:endParaRPr lang="en-US"/>
          </a:p>
        </p:txBody>
      </p:sp>
    </p:spTree>
    <p:extLst>
      <p:ext uri="{BB962C8B-B14F-4D97-AF65-F5344CB8AC3E}">
        <p14:creationId xmlns:p14="http://schemas.microsoft.com/office/powerpoint/2010/main" val="1936499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1" name="Slide Image Placeholder 1"/>
          <p:cNvSpPr>
            <a:spLocks noGrp="1" noRot="1" noChangeAspect="1"/>
          </p:cNvSpPr>
          <p:nvPr>
            <p:ph type="sldImg"/>
          </p:nvPr>
        </p:nvSpPr>
        <p:spPr bwMode="auto">
          <a:xfrm>
            <a:off x="1209675" y="685800"/>
            <a:ext cx="443865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5427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 name="Slide Number Placeholder 1"/>
          <p:cNvSpPr>
            <a:spLocks noGrp="1"/>
          </p:cNvSpPr>
          <p:nvPr>
            <p:ph type="sldNum" sz="quarter" idx="10"/>
          </p:nvPr>
        </p:nvSpPr>
        <p:spPr/>
        <p:txBody>
          <a:bodyPr/>
          <a:lstStyle/>
          <a:p>
            <a:pPr>
              <a:defRPr/>
            </a:pPr>
            <a:fld id="{5BEC4EE2-0D29-5942-91E7-F1497C8D6ABA}" type="slidenum">
              <a:rPr lang="en-US" smtClean="0"/>
              <a:pPr>
                <a:defRPr/>
              </a:pPr>
              <a:t>14</a:t>
            </a:fld>
            <a:endParaRPr lang="en-US"/>
          </a:p>
        </p:txBody>
      </p:sp>
    </p:spTree>
    <p:extLst>
      <p:ext uri="{BB962C8B-B14F-4D97-AF65-F5344CB8AC3E}">
        <p14:creationId xmlns:p14="http://schemas.microsoft.com/office/powerpoint/2010/main" val="617195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5" name="Slide Image Placeholder 1"/>
          <p:cNvSpPr>
            <a:spLocks noGrp="1" noRot="1" noChangeAspect="1"/>
          </p:cNvSpPr>
          <p:nvPr>
            <p:ph type="sldImg"/>
          </p:nvPr>
        </p:nvSpPr>
        <p:spPr bwMode="auto">
          <a:xfrm>
            <a:off x="1209675" y="685800"/>
            <a:ext cx="443865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5437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285750" indent="-285750">
              <a:spcBef>
                <a:spcPct val="0"/>
              </a:spcBef>
              <a:buFontTx/>
              <a:buChar char="•"/>
            </a:pPr>
            <a:endParaRPr lang="en-US">
              <a:latin typeface="Calibri" charset="0"/>
            </a:endParaRPr>
          </a:p>
        </p:txBody>
      </p:sp>
      <p:sp>
        <p:nvSpPr>
          <p:cNvPr id="2" name="Slide Number Placeholder 1"/>
          <p:cNvSpPr>
            <a:spLocks noGrp="1"/>
          </p:cNvSpPr>
          <p:nvPr>
            <p:ph type="sldNum" sz="quarter" idx="10"/>
          </p:nvPr>
        </p:nvSpPr>
        <p:spPr/>
        <p:txBody>
          <a:bodyPr/>
          <a:lstStyle/>
          <a:p>
            <a:pPr>
              <a:defRPr/>
            </a:pPr>
            <a:fld id="{5BEC4EE2-0D29-5942-91E7-F1497C8D6ABA}" type="slidenum">
              <a:rPr lang="en-US" smtClean="0"/>
              <a:pPr>
                <a:defRPr/>
              </a:pPr>
              <a:t>15</a:t>
            </a:fld>
            <a:endParaRPr lang="en-US"/>
          </a:p>
        </p:txBody>
      </p:sp>
    </p:spTree>
    <p:extLst>
      <p:ext uri="{BB962C8B-B14F-4D97-AF65-F5344CB8AC3E}">
        <p14:creationId xmlns:p14="http://schemas.microsoft.com/office/powerpoint/2010/main" val="2188253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69"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5447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285750" indent="-285750">
              <a:spcBef>
                <a:spcPct val="0"/>
              </a:spcBef>
              <a:buFontTx/>
              <a:buChar char="•"/>
            </a:pPr>
            <a:endParaRPr lang="en-US">
              <a:latin typeface="Calibri" charset="0"/>
            </a:endParaRPr>
          </a:p>
        </p:txBody>
      </p:sp>
      <p:sp>
        <p:nvSpPr>
          <p:cNvPr id="2" name="Slide Number Placeholder 1"/>
          <p:cNvSpPr>
            <a:spLocks noGrp="1"/>
          </p:cNvSpPr>
          <p:nvPr>
            <p:ph type="sldNum" sz="quarter" idx="10"/>
          </p:nvPr>
        </p:nvSpPr>
        <p:spPr/>
        <p:txBody>
          <a:bodyPr/>
          <a:lstStyle/>
          <a:p>
            <a:pPr>
              <a:defRPr/>
            </a:pPr>
            <a:fld id="{5BEC4EE2-0D29-5942-91E7-F1497C8D6ABA}" type="slidenum">
              <a:rPr lang="en-US" smtClean="0"/>
              <a:pPr>
                <a:defRPr/>
              </a:pPr>
              <a:t>16</a:t>
            </a:fld>
            <a:endParaRPr lang="en-US"/>
          </a:p>
        </p:txBody>
      </p:sp>
    </p:spTree>
    <p:extLst>
      <p:ext uri="{BB962C8B-B14F-4D97-AF65-F5344CB8AC3E}">
        <p14:creationId xmlns:p14="http://schemas.microsoft.com/office/powerpoint/2010/main" val="16888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5457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285750" indent="-285750">
              <a:spcBef>
                <a:spcPct val="0"/>
              </a:spcBef>
              <a:buFontTx/>
              <a:buChar char="•"/>
            </a:pPr>
            <a:endParaRPr lang="en-US">
              <a:latin typeface="Calibri" charset="0"/>
            </a:endParaRPr>
          </a:p>
        </p:txBody>
      </p:sp>
      <p:sp>
        <p:nvSpPr>
          <p:cNvPr id="2" name="Slide Number Placeholder 1"/>
          <p:cNvSpPr>
            <a:spLocks noGrp="1"/>
          </p:cNvSpPr>
          <p:nvPr>
            <p:ph type="sldNum" sz="quarter" idx="10"/>
          </p:nvPr>
        </p:nvSpPr>
        <p:spPr/>
        <p:txBody>
          <a:bodyPr/>
          <a:lstStyle/>
          <a:p>
            <a:pPr>
              <a:defRPr/>
            </a:pPr>
            <a:fld id="{5BEC4EE2-0D29-5942-91E7-F1497C8D6ABA}" type="slidenum">
              <a:rPr lang="en-US" smtClean="0"/>
              <a:pPr>
                <a:defRPr/>
              </a:pPr>
              <a:t>18</a:t>
            </a:fld>
            <a:endParaRPr lang="en-US"/>
          </a:p>
        </p:txBody>
      </p:sp>
    </p:spTree>
    <p:extLst>
      <p:ext uri="{BB962C8B-B14F-4D97-AF65-F5344CB8AC3E}">
        <p14:creationId xmlns:p14="http://schemas.microsoft.com/office/powerpoint/2010/main" val="1928858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49" name="Slide Image Placeholder 1"/>
          <p:cNvSpPr>
            <a:spLocks noGrp="1" noRot="1" noChangeAspect="1"/>
          </p:cNvSpPr>
          <p:nvPr>
            <p:ph type="sldImg"/>
          </p:nvPr>
        </p:nvSpPr>
        <p:spPr bwMode="auto">
          <a:xfrm>
            <a:off x="1209675" y="685800"/>
            <a:ext cx="443865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5652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spcBef>
                <a:spcPct val="0"/>
              </a:spcBef>
              <a:buFontTx/>
              <a:buChar char="•"/>
            </a:pPr>
            <a:endParaRPr lang="en-US">
              <a:latin typeface="Calibri" charset="0"/>
            </a:endParaRPr>
          </a:p>
        </p:txBody>
      </p:sp>
      <p:sp>
        <p:nvSpPr>
          <p:cNvPr id="2" name="Slide Number Placeholder 1"/>
          <p:cNvSpPr>
            <a:spLocks noGrp="1"/>
          </p:cNvSpPr>
          <p:nvPr>
            <p:ph type="sldNum" sz="quarter" idx="10"/>
          </p:nvPr>
        </p:nvSpPr>
        <p:spPr/>
        <p:txBody>
          <a:bodyPr/>
          <a:lstStyle/>
          <a:p>
            <a:pPr>
              <a:defRPr/>
            </a:pPr>
            <a:fld id="{5BEC4EE2-0D29-5942-91E7-F1497C8D6ABA}" type="slidenum">
              <a:rPr lang="en-US" smtClean="0"/>
              <a:pPr>
                <a:defRPr/>
              </a:pPr>
              <a:t>19</a:t>
            </a:fld>
            <a:endParaRPr lang="en-US"/>
          </a:p>
        </p:txBody>
      </p:sp>
    </p:spTree>
    <p:extLst>
      <p:ext uri="{BB962C8B-B14F-4D97-AF65-F5344CB8AC3E}">
        <p14:creationId xmlns:p14="http://schemas.microsoft.com/office/powerpoint/2010/main" val="1889266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BEC4EE2-0D29-5942-91E7-F1497C8D6ABA}" type="slidenum">
              <a:rPr lang="en-US" smtClean="0"/>
              <a:pPr>
                <a:defRPr/>
              </a:pPr>
              <a:t>20</a:t>
            </a:fld>
            <a:endParaRPr lang="en-US"/>
          </a:p>
        </p:txBody>
      </p:sp>
    </p:spTree>
    <p:extLst>
      <p:ext uri="{BB962C8B-B14F-4D97-AF65-F5344CB8AC3E}">
        <p14:creationId xmlns:p14="http://schemas.microsoft.com/office/powerpoint/2010/main" val="1405646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5"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5693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285750" indent="-285750">
              <a:spcBef>
                <a:spcPct val="0"/>
              </a:spcBef>
              <a:buFontTx/>
              <a:buChar char="•"/>
            </a:pPr>
            <a:endParaRPr lang="en-US">
              <a:latin typeface="Calibri" charset="0"/>
            </a:endParaRPr>
          </a:p>
        </p:txBody>
      </p:sp>
      <p:sp>
        <p:nvSpPr>
          <p:cNvPr id="2" name="Slide Number Placeholder 1"/>
          <p:cNvSpPr>
            <a:spLocks noGrp="1"/>
          </p:cNvSpPr>
          <p:nvPr>
            <p:ph type="sldNum" sz="quarter" idx="10"/>
          </p:nvPr>
        </p:nvSpPr>
        <p:spPr/>
        <p:txBody>
          <a:bodyPr/>
          <a:lstStyle/>
          <a:p>
            <a:pPr>
              <a:defRPr/>
            </a:pPr>
            <a:fld id="{5BEC4EE2-0D29-5942-91E7-F1497C8D6ABA}" type="slidenum">
              <a:rPr lang="en-US" smtClean="0"/>
              <a:pPr>
                <a:defRPr/>
              </a:pPr>
              <a:t>22</a:t>
            </a:fld>
            <a:endParaRPr lang="en-US"/>
          </a:p>
        </p:txBody>
      </p:sp>
    </p:spTree>
    <p:extLst>
      <p:ext uri="{BB962C8B-B14F-4D97-AF65-F5344CB8AC3E}">
        <p14:creationId xmlns:p14="http://schemas.microsoft.com/office/powerpoint/2010/main" val="2220403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Interior Slide">
    <p:spTree>
      <p:nvGrpSpPr>
        <p:cNvPr id="1" name=""/>
        <p:cNvGrpSpPr/>
        <p:nvPr/>
      </p:nvGrpSpPr>
      <p:grpSpPr>
        <a:xfrm>
          <a:off x="0" y="0"/>
          <a:ext cx="0" cy="0"/>
          <a:chOff x="0" y="0"/>
          <a:chExt cx="0" cy="0"/>
        </a:xfrm>
      </p:grpSpPr>
      <p:sp>
        <p:nvSpPr>
          <p:cNvPr id="6" name="Rectangle 21"/>
          <p:cNvSpPr>
            <a:spLocks noGrp="1" noChangeArrowheads="1"/>
          </p:cNvSpPr>
          <p:nvPr>
            <p:ph type="title"/>
          </p:nvPr>
        </p:nvSpPr>
        <p:spPr bwMode="auto">
          <a:xfrm>
            <a:off x="457200" y="64546"/>
            <a:ext cx="8346905" cy="51117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2578" tIns="51290" rIns="102578" bIns="51290" numCol="1" anchor="ctr" anchorCtr="0" compatLnSpc="1">
            <a:prstTxWarp prst="textNoShape">
              <a:avLst/>
            </a:prstTxWarp>
          </a:bodyPr>
          <a:lstStyle>
            <a:lvl1pPr marL="0" marR="0" indent="0" algn="l" defTabSz="898905" eaLnBrk="1" fontAlgn="auto" latinLnBrk="0" hangingPunct="1">
              <a:lnSpc>
                <a:spcPct val="100000"/>
              </a:lnSpc>
              <a:spcBef>
                <a:spcPts val="0"/>
              </a:spcBef>
              <a:spcAft>
                <a:spcPts val="0"/>
              </a:spcAft>
              <a:buClrTx/>
              <a:buSzTx/>
              <a:buFontTx/>
              <a:buNone/>
              <a:tabLst/>
              <a:defRPr sz="1765" b="0" i="0">
                <a:solidFill>
                  <a:srgbClr val="DD2430"/>
                </a:solidFill>
                <a:ea typeface="Arial" charset="0"/>
                <a:cs typeface="Consolas Regular" charset="0"/>
              </a:defRPr>
            </a:lvl1pPr>
          </a:lstStyle>
          <a:p>
            <a:r>
              <a:rPr kumimoji="0" lang="en-US" sz="2206" b="1" i="0" u="none" strike="noStrike" kern="0" cap="none" spc="0" normalizeH="0" baseline="0" noProof="0" dirty="0">
                <a:ln>
                  <a:noFill/>
                </a:ln>
                <a:solidFill>
                  <a:srgbClr val="DD2430"/>
                </a:solidFill>
                <a:effectLst/>
                <a:uLnTx/>
                <a:uFillTx/>
                <a:latin typeface="Arial"/>
                <a:ea typeface="ＭＳ Ｐゴシック" charset="0"/>
                <a:cs typeface="Arial"/>
              </a:rPr>
              <a:t>Click to edit Master title style</a:t>
            </a:r>
            <a:endParaRPr lang="en-US" sz="2206" dirty="0">
              <a:solidFill>
                <a:srgbClr val="DD2430"/>
              </a:solidFill>
            </a:endParaRPr>
          </a:p>
        </p:txBody>
      </p:sp>
      <p:sp>
        <p:nvSpPr>
          <p:cNvPr id="7" name="Text Box 15"/>
          <p:cNvSpPr txBox="1">
            <a:spLocks noChangeArrowheads="1"/>
          </p:cNvSpPr>
          <p:nvPr userDrawn="1"/>
        </p:nvSpPr>
        <p:spPr bwMode="auto">
          <a:xfrm>
            <a:off x="8052" y="6766194"/>
            <a:ext cx="3104934" cy="81433"/>
          </a:xfrm>
          <a:prstGeom prst="rect">
            <a:avLst/>
          </a:prstGeom>
          <a:noFill/>
          <a:ln w="9525">
            <a:noFill/>
            <a:miter lim="800000"/>
            <a:headEnd type="none" w="sm" len="sm"/>
            <a:tailEnd type="none" w="sm" len="sm"/>
          </a:ln>
          <a:effectLst/>
        </p:spPr>
        <p:txBody>
          <a:bodyPr wrap="square" lIns="89885" tIns="0" rIns="0" bIns="0" anchor="t">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r" eaLnBrk="0" fontAlgn="base" hangingPunct="0">
              <a:spcBef>
                <a:spcPct val="0"/>
              </a:spcBef>
              <a:spcAft>
                <a:spcPct val="0"/>
              </a:spcAft>
              <a:defRPr sz="2000">
                <a:solidFill>
                  <a:schemeClr val="tx1"/>
                </a:solidFill>
                <a:latin typeface="Arial" charset="0"/>
                <a:ea typeface="Arial" charset="0"/>
                <a:cs typeface="Arial" charset="0"/>
              </a:defRPr>
            </a:lvl9pPr>
          </a:lstStyle>
          <a:p>
            <a:pPr marL="0" marR="0" lvl="0" indent="0" algn="l" defTabSz="898905" eaLnBrk="1" fontAlgn="auto" latinLnBrk="0" hangingPunct="1">
              <a:lnSpc>
                <a:spcPct val="100000"/>
              </a:lnSpc>
              <a:spcBef>
                <a:spcPts val="0"/>
              </a:spcBef>
              <a:spcAft>
                <a:spcPts val="0"/>
              </a:spcAft>
              <a:buClrTx/>
              <a:buSzTx/>
              <a:buFontTx/>
              <a:buNone/>
              <a:tabLst/>
              <a:defRPr/>
            </a:pPr>
            <a:r>
              <a:rPr kumimoji="0" lang="en-US" sz="529" b="0" i="0" u="none" strike="noStrike" kern="0" cap="none" spc="0" normalizeH="0" baseline="0" noProof="0" dirty="0">
                <a:ln>
                  <a:noFill/>
                </a:ln>
                <a:solidFill>
                  <a:schemeClr val="tx1">
                    <a:lumMod val="50000"/>
                  </a:schemeClr>
                </a:solidFill>
                <a:effectLst/>
                <a:uLnTx/>
                <a:uFillTx/>
                <a:latin typeface="Arial" charset="0"/>
                <a:ea typeface="Consolas Regular" charset="0"/>
                <a:cs typeface="Arial" charset="0"/>
              </a:rPr>
              <a:t>Copyright © </a:t>
            </a:r>
            <a:r>
              <a:rPr kumimoji="0" lang="is-IS" sz="529" b="0" i="0" u="none" strike="noStrike" kern="0" cap="none" spc="0" normalizeH="0" baseline="0" noProof="0">
                <a:ln>
                  <a:noFill/>
                </a:ln>
                <a:solidFill>
                  <a:schemeClr val="tx1">
                    <a:lumMod val="50000"/>
                  </a:schemeClr>
                </a:solidFill>
                <a:effectLst/>
                <a:uLnTx/>
                <a:uFillTx/>
                <a:latin typeface="Arial" charset="0"/>
                <a:ea typeface="Consolas Regular" charset="0"/>
                <a:cs typeface="Arial" charset="0"/>
              </a:rPr>
              <a:t>2018</a:t>
            </a:r>
            <a:r>
              <a:rPr kumimoji="0" lang="en-US" sz="529" b="0" i="0" u="none" strike="noStrike" kern="0" cap="none" spc="0" normalizeH="0" baseline="0" noProof="0">
                <a:ln>
                  <a:noFill/>
                </a:ln>
                <a:solidFill>
                  <a:schemeClr val="tx1">
                    <a:lumMod val="50000"/>
                  </a:schemeClr>
                </a:solidFill>
                <a:effectLst/>
                <a:uLnTx/>
                <a:uFillTx/>
                <a:latin typeface="Arial" charset="0"/>
                <a:ea typeface="Consolas Regular" charset="0"/>
                <a:cs typeface="Arial" charset="0"/>
              </a:rPr>
              <a:t> </a:t>
            </a:r>
            <a:r>
              <a:rPr kumimoji="0" lang="en-US" sz="529" b="0" i="0" u="none" strike="noStrike" kern="0" cap="none" spc="0" normalizeH="0" baseline="0" noProof="0" dirty="0">
                <a:ln>
                  <a:noFill/>
                </a:ln>
                <a:solidFill>
                  <a:schemeClr val="tx1">
                    <a:lumMod val="50000"/>
                  </a:schemeClr>
                </a:solidFill>
                <a:effectLst/>
                <a:uLnTx/>
                <a:uFillTx/>
                <a:latin typeface="Arial" charset="0"/>
                <a:ea typeface="Consolas Regular" charset="0"/>
                <a:cs typeface="Arial" charset="0"/>
              </a:rPr>
              <a:t>Altair Engineering, Inc. Proprietary and Confidential. All rights reserved.</a:t>
            </a:r>
            <a:endParaRPr kumimoji="0" lang="en-US" sz="1765" b="0" i="0" u="none" strike="noStrike" kern="0" cap="none" spc="0" normalizeH="0" baseline="0" noProof="0" dirty="0">
              <a:ln>
                <a:noFill/>
              </a:ln>
              <a:solidFill>
                <a:schemeClr val="tx1">
                  <a:lumMod val="50000"/>
                </a:schemeClr>
              </a:solidFill>
              <a:effectLst/>
              <a:uLnTx/>
              <a:uFillTx/>
              <a:latin typeface="Arial" charset="0"/>
              <a:ea typeface="Consolas Regular" charset="0"/>
              <a:cs typeface="Arial" charset="0"/>
            </a:endParaRPr>
          </a:p>
        </p:txBody>
      </p:sp>
      <p:cxnSp>
        <p:nvCxnSpPr>
          <p:cNvPr id="8" name="Straight Connector 7"/>
          <p:cNvCxnSpPr/>
          <p:nvPr userDrawn="1"/>
        </p:nvCxnSpPr>
        <p:spPr>
          <a:xfrm flipH="1">
            <a:off x="457201" y="582889"/>
            <a:ext cx="8320088"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11"/>
          <p:cNvSpPr>
            <a:spLocks noGrp="1"/>
          </p:cNvSpPr>
          <p:nvPr>
            <p:ph type="body" sz="quarter" idx="10" hasCustomPrompt="1"/>
          </p:nvPr>
        </p:nvSpPr>
        <p:spPr>
          <a:xfrm>
            <a:off x="457199" y="595788"/>
            <a:ext cx="8346907" cy="4857922"/>
          </a:xfrm>
          <a:prstGeom prst="rect">
            <a:avLst/>
          </a:prstGeom>
        </p:spPr>
        <p:txBody>
          <a:bodyPr vert="horz" lIns="101870" tIns="50935" rIns="101870" bIns="50935"/>
          <a:lstStyle>
            <a:lvl1pPr marL="280909" marR="0" indent="-280909" algn="l" defTabSz="449452" rtl="0" eaLnBrk="1" fontAlgn="auto" latinLnBrk="0" hangingPunct="1">
              <a:lnSpc>
                <a:spcPct val="140000"/>
              </a:lnSpc>
              <a:spcBef>
                <a:spcPts val="0"/>
              </a:spcBef>
              <a:spcAft>
                <a:spcPts val="0"/>
              </a:spcAft>
              <a:buClr>
                <a:srgbClr val="FF0000"/>
              </a:buClr>
              <a:buSzTx/>
              <a:buFont typeface="Wingdings" charset="2"/>
              <a:buChar char="§"/>
              <a:tabLst/>
              <a:defRPr sz="1765" b="0" i="0">
                <a:solidFill>
                  <a:srgbClr val="000000"/>
                </a:solidFill>
                <a:ea typeface="Arial" charset="0"/>
                <a:cs typeface="Arial" charset="0"/>
              </a:defRPr>
            </a:lvl1pPr>
            <a:lvl2pPr marL="730361" marR="0" indent="-280909" algn="l" defTabSz="449452" rtl="0" eaLnBrk="1" fontAlgn="auto" latinLnBrk="0" hangingPunct="1">
              <a:lnSpc>
                <a:spcPct val="130000"/>
              </a:lnSpc>
              <a:spcBef>
                <a:spcPts val="0"/>
              </a:spcBef>
              <a:spcAft>
                <a:spcPts val="0"/>
              </a:spcAft>
              <a:buClr>
                <a:srgbClr val="FF0000"/>
              </a:buClr>
              <a:buSzTx/>
              <a:buFont typeface="Wingdings" charset="2"/>
              <a:buChar char="§"/>
              <a:tabLst/>
              <a:defRPr sz="1588" b="0" i="0">
                <a:solidFill>
                  <a:srgbClr val="000000"/>
                </a:solidFill>
                <a:ea typeface="Arial" charset="0"/>
                <a:cs typeface="Arial" charset="0"/>
              </a:defRPr>
            </a:lvl2pPr>
            <a:lvl3pPr>
              <a:buClr>
                <a:srgbClr val="FF0000"/>
              </a:buClr>
              <a:defRPr b="0" i="0">
                <a:solidFill>
                  <a:srgbClr val="000000"/>
                </a:solidFill>
                <a:ea typeface="Arial" charset="0"/>
                <a:cs typeface="Arial" charset="0"/>
              </a:defRPr>
            </a:lvl3pPr>
          </a:lstStyle>
          <a:p>
            <a:pPr marL="280909" marR="0" lvl="0" indent="-280909" algn="l" defTabSz="449452" rtl="0" eaLnBrk="1" fontAlgn="auto" latinLnBrk="0" hangingPunct="1">
              <a:lnSpc>
                <a:spcPct val="140000"/>
              </a:lnSpc>
              <a:spcBef>
                <a:spcPts val="0"/>
              </a:spcBef>
              <a:spcAft>
                <a:spcPts val="0"/>
              </a:spcAft>
              <a:buClrTx/>
              <a:buSzTx/>
              <a:buFont typeface="Arial"/>
              <a:buChar char="•"/>
              <a:tabLst/>
              <a:defRPr/>
            </a:pPr>
            <a:r>
              <a:rPr kumimoji="0" lang="en-US" sz="1677" b="1" i="0" u="none" strike="noStrike" kern="1200" cap="none" spc="0" normalizeH="0" baseline="0" noProof="0" dirty="0">
                <a:ln>
                  <a:noFill/>
                </a:ln>
                <a:solidFill>
                  <a:srgbClr val="000000">
                    <a:lumMod val="95000"/>
                    <a:lumOff val="5000"/>
                  </a:srgbClr>
                </a:solidFill>
                <a:effectLst/>
                <a:uLnTx/>
                <a:uFillTx/>
                <a:latin typeface="+mn-lt"/>
                <a:ea typeface="ＭＳ Ｐゴシック" charset="-128"/>
                <a:cs typeface="ＭＳ Ｐゴシック" charset="-128"/>
              </a:rPr>
              <a:t>Insert your bullets here</a:t>
            </a:r>
          </a:p>
          <a:p>
            <a:pPr marL="280909" marR="0" lvl="0" indent="-280909" algn="l" defTabSz="449452" rtl="0" eaLnBrk="1" fontAlgn="auto" latinLnBrk="0" hangingPunct="1">
              <a:lnSpc>
                <a:spcPct val="140000"/>
              </a:lnSpc>
              <a:spcBef>
                <a:spcPts val="0"/>
              </a:spcBef>
              <a:spcAft>
                <a:spcPts val="0"/>
              </a:spcAft>
              <a:buClrTx/>
              <a:buSzTx/>
              <a:buFont typeface="Arial"/>
              <a:buChar char="•"/>
              <a:tabLst/>
              <a:defRPr/>
            </a:pPr>
            <a:r>
              <a:rPr kumimoji="0" lang="en-US" sz="1677" b="1" i="0" u="none" strike="noStrike" kern="1200" cap="none" spc="0" normalizeH="0" baseline="0" noProof="0" dirty="0">
                <a:ln>
                  <a:noFill/>
                </a:ln>
                <a:solidFill>
                  <a:srgbClr val="000000">
                    <a:lumMod val="95000"/>
                    <a:lumOff val="5000"/>
                  </a:srgbClr>
                </a:solidFill>
                <a:effectLst/>
                <a:uLnTx/>
                <a:uFillTx/>
                <a:latin typeface="+mn-lt"/>
                <a:ea typeface="ＭＳ Ｐゴシック" charset="-128"/>
                <a:cs typeface="ＭＳ Ｐゴシック" charset="-128"/>
              </a:rPr>
              <a:t>Insert your bullets here</a:t>
            </a:r>
          </a:p>
          <a:p>
            <a:pPr marL="730361" marR="0" lvl="1" indent="-280909" algn="l" defTabSz="449452" rtl="0" eaLnBrk="1" fontAlgn="auto" latinLnBrk="0" hangingPunct="1">
              <a:lnSpc>
                <a:spcPct val="130000"/>
              </a:lnSpc>
              <a:spcBef>
                <a:spcPts val="0"/>
              </a:spcBef>
              <a:spcAft>
                <a:spcPts val="0"/>
              </a:spcAft>
              <a:buClrTx/>
              <a:buSzTx/>
              <a:buFont typeface="Arial"/>
              <a:buChar char="•"/>
              <a:tabLst/>
              <a:defRPr/>
            </a:pPr>
            <a:r>
              <a:rPr kumimoji="0" lang="en-US" sz="1588"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rPr>
              <a:t>Insert sub-bullets here</a:t>
            </a:r>
          </a:p>
          <a:p>
            <a:pPr marL="730361" marR="0" lvl="1" indent="-280909" algn="l" defTabSz="449452" rtl="0" eaLnBrk="1" fontAlgn="auto" latinLnBrk="0" hangingPunct="1">
              <a:lnSpc>
                <a:spcPct val="130000"/>
              </a:lnSpc>
              <a:spcBef>
                <a:spcPts val="0"/>
              </a:spcBef>
              <a:spcAft>
                <a:spcPts val="0"/>
              </a:spcAft>
              <a:buClrTx/>
              <a:buSzTx/>
              <a:buFont typeface="Arial"/>
              <a:buChar char="•"/>
              <a:tabLst/>
              <a:defRPr/>
            </a:pPr>
            <a:r>
              <a:rPr kumimoji="0" lang="en-US" sz="1588"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rPr>
              <a:t>Insert sub-bullets here</a:t>
            </a:r>
          </a:p>
          <a:p>
            <a:pPr marL="730361" marR="0" lvl="1" indent="-280909" algn="l" defTabSz="449452" rtl="0" eaLnBrk="1" fontAlgn="auto" latinLnBrk="0" hangingPunct="1">
              <a:lnSpc>
                <a:spcPct val="130000"/>
              </a:lnSpc>
              <a:spcBef>
                <a:spcPts val="0"/>
              </a:spcBef>
              <a:spcAft>
                <a:spcPts val="0"/>
              </a:spcAft>
              <a:buClrTx/>
              <a:buSzTx/>
              <a:buFont typeface="Arial"/>
              <a:buChar char="•"/>
              <a:tabLst/>
              <a:defRPr/>
            </a:pPr>
            <a:r>
              <a:rPr kumimoji="0" lang="en-US" sz="1588"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rPr>
              <a:t>Insert sub-bullets here</a:t>
            </a:r>
          </a:p>
          <a:p>
            <a:pPr marL="1161087" marR="0" lvl="2" indent="-280909" algn="l" defTabSz="449452" rtl="0" eaLnBrk="1" fontAlgn="auto" latinLnBrk="0" hangingPunct="1">
              <a:lnSpc>
                <a:spcPct val="130000"/>
              </a:lnSpc>
              <a:spcBef>
                <a:spcPts val="0"/>
              </a:spcBef>
              <a:spcAft>
                <a:spcPts val="0"/>
              </a:spcAft>
              <a:buClrTx/>
              <a:buSzTx/>
              <a:buFont typeface="Arial"/>
              <a:buChar char="•"/>
              <a:tabLst/>
              <a:defRPr/>
            </a:pPr>
            <a:endParaRPr kumimoji="0" lang="en-US" sz="1588"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endParaRPr>
          </a:p>
          <a:p>
            <a:pPr marL="730361" marR="0" lvl="1" indent="-280909" algn="l" defTabSz="449452" rtl="0" eaLnBrk="1" fontAlgn="auto" latinLnBrk="0" hangingPunct="1">
              <a:lnSpc>
                <a:spcPct val="130000"/>
              </a:lnSpc>
              <a:spcBef>
                <a:spcPts val="0"/>
              </a:spcBef>
              <a:spcAft>
                <a:spcPts val="0"/>
              </a:spcAft>
              <a:buClrTx/>
              <a:buSzTx/>
              <a:buFont typeface="Arial"/>
              <a:buChar char="•"/>
              <a:tabLst/>
              <a:defRPr/>
            </a:pPr>
            <a:endParaRPr kumimoji="0" lang="en-US" sz="1588"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endParaRPr>
          </a:p>
        </p:txBody>
      </p:sp>
      <p:pic>
        <p:nvPicPr>
          <p:cNvPr id="2" name="Picture 1" descr="Altair_PBSWorks_RGB_horizontal.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3203" t="15852" r="4490" b="12852"/>
          <a:stretch/>
        </p:blipFill>
        <p:spPr>
          <a:xfrm>
            <a:off x="7910344" y="0"/>
            <a:ext cx="1233656" cy="212754"/>
          </a:xfrm>
          <a:prstGeom prst="rect">
            <a:avLst/>
          </a:prstGeom>
        </p:spPr>
      </p:pic>
    </p:spTree>
    <p:extLst>
      <p:ext uri="{BB962C8B-B14F-4D97-AF65-F5344CB8AC3E}">
        <p14:creationId xmlns:p14="http://schemas.microsoft.com/office/powerpoint/2010/main" val="1569074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PBS Scheduler</a:t>
            </a:r>
          </a:p>
        </p:txBody>
      </p:sp>
      <p:sp>
        <p:nvSpPr>
          <p:cNvPr id="3" name="Subtitle 2"/>
          <p:cNvSpPr>
            <a:spLocks noGrp="1"/>
          </p:cNvSpPr>
          <p:nvPr>
            <p:ph type="subTitle" idx="1"/>
          </p:nvPr>
        </p:nvSpPr>
        <p:spPr/>
        <p:txBody>
          <a:bodyPr/>
          <a:lstStyle/>
          <a:p>
            <a:r>
              <a:rPr lang="en-US" dirty="0"/>
              <a:t>05/09/2018</a:t>
            </a:r>
          </a:p>
          <a:p>
            <a:r>
              <a:rPr lang="en-US" dirty="0"/>
              <a:t>Sarita K 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of jobs</a:t>
            </a:r>
          </a:p>
        </p:txBody>
      </p:sp>
      <p:sp>
        <p:nvSpPr>
          <p:cNvPr id="3" name="Content Placeholder 2"/>
          <p:cNvSpPr>
            <a:spLocks noGrp="1"/>
          </p:cNvSpPr>
          <p:nvPr>
            <p:ph idx="1"/>
          </p:nvPr>
        </p:nvSpPr>
        <p:spPr/>
        <p:txBody>
          <a:bodyPr>
            <a:noAutofit/>
          </a:bodyPr>
          <a:lstStyle/>
          <a:p>
            <a:r>
              <a:rPr lang="en-US" sz="1100" dirty="0"/>
              <a:t>•Put all chunks from a job onto a single host using the place=pack statement.</a:t>
            </a:r>
          </a:p>
          <a:p>
            <a:r>
              <a:rPr lang="en-US" sz="1100" dirty="0"/>
              <a:t>•Put each chunk on a separate host using the place=scatter statement. The number of chunks must be fewer than or equal to the number of hosts.</a:t>
            </a:r>
          </a:p>
          <a:p>
            <a:r>
              <a:rPr lang="en-US" sz="1100" dirty="0"/>
              <a:t>•Put each chunk on a separate </a:t>
            </a:r>
            <a:r>
              <a:rPr lang="en-US" sz="1100" dirty="0" err="1"/>
              <a:t>vnode</a:t>
            </a:r>
            <a:r>
              <a:rPr lang="en-US" sz="1100" dirty="0"/>
              <a:t> using the place=</a:t>
            </a:r>
            <a:r>
              <a:rPr lang="en-US" sz="1100" dirty="0" err="1"/>
              <a:t>vscatter</a:t>
            </a:r>
            <a:r>
              <a:rPr lang="en-US" sz="1100" dirty="0"/>
              <a:t> statement. The number of chunks must be fewer than or equal to the number of </a:t>
            </a:r>
            <a:r>
              <a:rPr lang="en-US" sz="1100" dirty="0" err="1"/>
              <a:t>vnodes</a:t>
            </a:r>
            <a:r>
              <a:rPr lang="en-US" sz="1100" dirty="0"/>
              <a:t>.</a:t>
            </a:r>
          </a:p>
          <a:p>
            <a:r>
              <a:rPr lang="en-US" sz="1100" dirty="0"/>
              <a:t>•Put each chunk anywhere using the place=free statement.</a:t>
            </a:r>
          </a:p>
          <a:p>
            <a:r>
              <a:rPr lang="en-US" sz="1100" dirty="0"/>
              <a:t>_____________________________________________________________________________</a:t>
            </a:r>
          </a:p>
          <a:p>
            <a:r>
              <a:rPr lang="en-US" sz="1100" dirty="0"/>
              <a:t>The place statement has this form:</a:t>
            </a:r>
          </a:p>
          <a:p>
            <a:r>
              <a:rPr lang="en-US" sz="1100" b="1" dirty="0"/>
              <a:t>-l place=[ arrangement ][: sharing ][: grouping]</a:t>
            </a:r>
          </a:p>
          <a:p>
            <a:r>
              <a:rPr lang="en-US" sz="1100" dirty="0"/>
              <a:t>where</a:t>
            </a:r>
          </a:p>
          <a:p>
            <a:r>
              <a:rPr lang="en-US" sz="1100" b="1" dirty="0"/>
              <a:t>arrangement: one of free | pack | scatter | </a:t>
            </a:r>
            <a:r>
              <a:rPr lang="en-US" sz="1100" b="1" dirty="0" err="1"/>
              <a:t>vscatter</a:t>
            </a:r>
            <a:endParaRPr lang="en-US" sz="1100" b="1" dirty="0"/>
          </a:p>
          <a:p>
            <a:r>
              <a:rPr lang="en-US" sz="1100" b="1" dirty="0"/>
              <a:t>sharing: one of excl | shared | </a:t>
            </a:r>
            <a:r>
              <a:rPr lang="en-US" sz="1100" b="1" dirty="0" err="1"/>
              <a:t>exclhost</a:t>
            </a:r>
            <a:endParaRPr lang="en-US" sz="1100" b="1" dirty="0"/>
          </a:p>
          <a:p>
            <a:r>
              <a:rPr lang="en-US" sz="1100" b="1" dirty="0"/>
              <a:t>grouping: can have only one instance of group=resource</a:t>
            </a:r>
          </a:p>
          <a:p>
            <a:r>
              <a:rPr lang="en-US" sz="1100" dirty="0"/>
              <a:t>and where</a:t>
            </a:r>
          </a:p>
          <a:p>
            <a:r>
              <a:rPr lang="en-US" sz="1100" dirty="0"/>
              <a:t>free: Place job on any </a:t>
            </a:r>
            <a:r>
              <a:rPr lang="en-US" sz="1100" dirty="0" err="1"/>
              <a:t>vnode</a:t>
            </a:r>
            <a:r>
              <a:rPr lang="en-US" sz="1100" dirty="0"/>
              <a:t>(s).</a:t>
            </a:r>
          </a:p>
          <a:p>
            <a:r>
              <a:rPr lang="en-US" sz="1100" dirty="0"/>
              <a:t>pack: All chunks will be taken from one host.</a:t>
            </a:r>
          </a:p>
          <a:p>
            <a:r>
              <a:rPr lang="en-US" sz="1100" dirty="0"/>
              <a:t>scatter: Only one chunk with any MPI processes will be taken from a host. A chunk with no MPI processes may be taken from the same node as another chunk.</a:t>
            </a:r>
          </a:p>
          <a:p>
            <a:r>
              <a:rPr lang="en-US" sz="1100" dirty="0" err="1"/>
              <a:t>vscatter</a:t>
            </a:r>
            <a:r>
              <a:rPr lang="en-US" sz="1100" dirty="0"/>
              <a:t>: Only one chunk is taken from any </a:t>
            </a:r>
            <a:r>
              <a:rPr lang="en-US" sz="1100" dirty="0" err="1"/>
              <a:t>vnode</a:t>
            </a:r>
            <a:r>
              <a:rPr lang="en-US" sz="1100" dirty="0"/>
              <a:t>. Each chunk must fit on a </a:t>
            </a:r>
            <a:r>
              <a:rPr lang="en-US" sz="1100" dirty="0" err="1"/>
              <a:t>vnode</a:t>
            </a:r>
            <a:r>
              <a:rPr lang="en-US" sz="1100" dirty="0"/>
              <a:t>.</a:t>
            </a:r>
          </a:p>
          <a:p>
            <a:r>
              <a:rPr lang="en-US" sz="1100" dirty="0"/>
              <a:t>excl: Only this job uses the </a:t>
            </a:r>
            <a:r>
              <a:rPr lang="en-US" sz="1100" dirty="0" err="1"/>
              <a:t>vnodes</a:t>
            </a:r>
            <a:r>
              <a:rPr lang="en-US" sz="1100" dirty="0"/>
              <a:t> chosen.</a:t>
            </a:r>
          </a:p>
          <a:p>
            <a:r>
              <a:rPr lang="en-US" sz="1100" dirty="0"/>
              <a:t>shared: This job can share the </a:t>
            </a:r>
            <a:r>
              <a:rPr lang="en-US" sz="1100" dirty="0" err="1"/>
              <a:t>vnodes</a:t>
            </a:r>
            <a:r>
              <a:rPr lang="en-US" sz="1100" dirty="0"/>
              <a:t> chosen.</a:t>
            </a:r>
          </a:p>
          <a:p>
            <a:r>
              <a:rPr lang="en-US" sz="1100" dirty="0" err="1"/>
              <a:t>exclhost</a:t>
            </a:r>
            <a:r>
              <a:rPr lang="en-US" sz="1100" dirty="0"/>
              <a:t>: The entire host is allocated to the job.</a:t>
            </a:r>
          </a:p>
          <a:p>
            <a:r>
              <a:rPr lang="en-US" sz="1100" dirty="0"/>
              <a:t>group=resource: Chunks will be grouped according to a resource. All nodes in the group must have a common value for the resource, which can be either the built-in resource host or a site-defined node-level resource. Resource must be a string or a string array.</a:t>
            </a:r>
          </a:p>
        </p:txBody>
      </p:sp>
    </p:spTree>
    <p:extLst>
      <p:ext uri="{BB962C8B-B14F-4D97-AF65-F5344CB8AC3E}">
        <p14:creationId xmlns:p14="http://schemas.microsoft.com/office/powerpoint/2010/main" val="248060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Sched_config</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dirty="0"/>
              <a:t>#</a:t>
            </a:r>
          </a:p>
          <a:p>
            <a:pPr>
              <a:buNone/>
            </a:pPr>
            <a:r>
              <a:rPr lang="en-US" dirty="0"/>
              <a:t># </a:t>
            </a:r>
            <a:r>
              <a:rPr lang="en-US" dirty="0" err="1"/>
              <a:t>round_robin</a:t>
            </a:r>
            <a:endParaRPr lang="en-US" dirty="0"/>
          </a:p>
          <a:p>
            <a:pPr>
              <a:buNone/>
            </a:pPr>
            <a:r>
              <a:rPr lang="en-US" dirty="0"/>
              <a:t>#       Run a job from each queue before running second job from the</a:t>
            </a:r>
          </a:p>
          <a:p>
            <a:pPr>
              <a:buNone/>
            </a:pPr>
            <a:r>
              <a:rPr lang="en-US" dirty="0"/>
              <a:t>#       first queue.</a:t>
            </a:r>
          </a:p>
          <a:p>
            <a:pPr>
              <a:buNone/>
            </a:pPr>
            <a:r>
              <a:rPr lang="en-US" dirty="0"/>
              <a:t>#</a:t>
            </a:r>
          </a:p>
          <a:p>
            <a:pPr>
              <a:buNone/>
            </a:pPr>
            <a:r>
              <a:rPr lang="en-US" dirty="0"/>
              <a:t>#       PRIME OPTION</a:t>
            </a:r>
          </a:p>
          <a:p>
            <a:pPr>
              <a:buNone/>
            </a:pPr>
            <a:endParaRPr lang="en-US" dirty="0"/>
          </a:p>
          <a:p>
            <a:pPr>
              <a:buNone/>
            </a:pPr>
            <a:r>
              <a:rPr lang="en-US" dirty="0" err="1"/>
              <a:t>round_robin</a:t>
            </a:r>
            <a:r>
              <a:rPr lang="en-US" dirty="0"/>
              <a:t>: False      all</a:t>
            </a:r>
          </a:p>
          <a:p>
            <a:pPr>
              <a:buNone/>
            </a:pPr>
            <a:endParaRPr lang="en-US" dirty="0"/>
          </a:p>
          <a:p>
            <a:pPr>
              <a:buNone/>
            </a:pPr>
            <a:endParaRPr lang="en-US" dirty="0"/>
          </a:p>
          <a:p>
            <a:pPr>
              <a:buNone/>
            </a:pPr>
            <a:r>
              <a:rPr lang="en-US" dirty="0"/>
              <a:t>#</a:t>
            </a:r>
          </a:p>
          <a:p>
            <a:pPr>
              <a:buNone/>
            </a:pPr>
            <a:r>
              <a:rPr lang="en-US" dirty="0"/>
              <a:t># </a:t>
            </a:r>
            <a:r>
              <a:rPr lang="en-US" dirty="0" err="1"/>
              <a:t>by_queue</a:t>
            </a:r>
            <a:endParaRPr lang="en-US" dirty="0"/>
          </a:p>
          <a:p>
            <a:pPr>
              <a:buNone/>
            </a:pPr>
            <a:r>
              <a:rPr lang="en-US" dirty="0"/>
              <a:t>#       Run jobs by queues.  If both </a:t>
            </a:r>
            <a:r>
              <a:rPr lang="en-US" dirty="0" err="1"/>
              <a:t>round_robin</a:t>
            </a:r>
            <a:r>
              <a:rPr lang="en-US" dirty="0"/>
              <a:t> and </a:t>
            </a:r>
            <a:r>
              <a:rPr lang="en-US" dirty="0" err="1"/>
              <a:t>by_queue</a:t>
            </a:r>
            <a:r>
              <a:rPr lang="en-US" dirty="0"/>
              <a:t> are not set,</a:t>
            </a:r>
          </a:p>
          <a:p>
            <a:pPr>
              <a:buNone/>
            </a:pPr>
            <a:r>
              <a:rPr lang="en-US" dirty="0"/>
              <a:t>#       The scheduler will look at all the jobs on </a:t>
            </a:r>
            <a:r>
              <a:rPr lang="en-US" dirty="0" err="1"/>
              <a:t>on</a:t>
            </a:r>
            <a:r>
              <a:rPr lang="en-US" dirty="0"/>
              <a:t> the server as one</a:t>
            </a:r>
          </a:p>
          <a:p>
            <a:pPr>
              <a:buNone/>
            </a:pPr>
            <a:r>
              <a:rPr lang="en-US" dirty="0"/>
              <a:t>#       large queue, and ignore the queues set by the administrator.</a:t>
            </a:r>
          </a:p>
          <a:p>
            <a:pPr>
              <a:buNone/>
            </a:pPr>
            <a:r>
              <a:rPr lang="en-US" dirty="0"/>
              <a:t>#</a:t>
            </a:r>
          </a:p>
          <a:p>
            <a:pPr>
              <a:buNone/>
            </a:pPr>
            <a:r>
              <a:rPr lang="en-US" dirty="0"/>
              <a:t>#       PRIME OPTION</a:t>
            </a:r>
          </a:p>
          <a:p>
            <a:pPr>
              <a:buNone/>
            </a:pPr>
            <a:endParaRPr lang="en-US" dirty="0"/>
          </a:p>
          <a:p>
            <a:pPr>
              <a:buNone/>
            </a:pPr>
            <a:r>
              <a:rPr lang="en-US" dirty="0" err="1"/>
              <a:t>by_queue</a:t>
            </a:r>
            <a:r>
              <a:rPr lang="en-US" dirty="0"/>
              <a:t>: True          prime</a:t>
            </a:r>
          </a:p>
          <a:p>
            <a:pPr>
              <a:buNone/>
            </a:pPr>
            <a:r>
              <a:rPr lang="en-US" dirty="0" err="1"/>
              <a:t>by_queue</a:t>
            </a:r>
            <a:r>
              <a:rPr lang="en-US" dirty="0"/>
              <a:t>: True          </a:t>
            </a:r>
            <a:r>
              <a:rPr lang="en-US" dirty="0" err="1"/>
              <a:t>non_prime</a:t>
            </a:r>
            <a:endParaRPr lang="en-US" dirty="0"/>
          </a:p>
          <a:p>
            <a:pPr>
              <a:buNone/>
            </a:pPr>
            <a:endParaRPr lang="en-US" dirty="0"/>
          </a:p>
          <a:p>
            <a:r>
              <a:rPr lang="en-US" sz="5600" dirty="0"/>
              <a:t>Give the queue you want considered first the highest priority, then the next queue the next highest priority, and so on. If the queues don’t have priority assigned to them, the order in which they are considered is undefined. To set a queue’s priority, use the </a:t>
            </a:r>
            <a:r>
              <a:rPr lang="en-US" sz="5600" dirty="0" err="1"/>
              <a:t>qmgr</a:t>
            </a:r>
            <a:r>
              <a:rPr lang="en-US" sz="5600" dirty="0"/>
              <a:t> command to assign a value to the priority queue attribute. </a:t>
            </a:r>
          </a:p>
          <a:p>
            <a:endParaRPr lang="en-US" sz="5600" dirty="0"/>
          </a:p>
          <a:p>
            <a:r>
              <a:rPr lang="en-US" sz="5600" dirty="0"/>
              <a:t>You can create express queues, and route jobs into them, if you want to give those jobs special priority.</a:t>
            </a:r>
          </a:p>
          <a:p>
            <a:r>
              <a:rPr lang="en-US" sz="5600" dirty="0"/>
              <a:t>An express queue is a queue whose priority is high enough to qualify as an express queue; the default for qualification is 150, but this can be set using the </a:t>
            </a:r>
            <a:r>
              <a:rPr lang="en-US" sz="5600" dirty="0" err="1"/>
              <a:t>preempt_queue_prio</a:t>
            </a:r>
            <a:r>
              <a:rPr lang="en-US" sz="5600" dirty="0"/>
              <a:t> scheduler parameter. </a:t>
            </a:r>
          </a:p>
        </p:txBody>
      </p:sp>
    </p:spTree>
    <p:extLst>
      <p:ext uri="{BB962C8B-B14F-4D97-AF65-F5344CB8AC3E}">
        <p14:creationId xmlns:p14="http://schemas.microsoft.com/office/powerpoint/2010/main" val="278258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2"/>
          <p:cNvSpPr>
            <a:spLocks noGrp="1" noChangeArrowheads="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Backfilling Around Top Jobs</a:t>
            </a:r>
          </a:p>
        </p:txBody>
      </p:sp>
      <p:sp>
        <p:nvSpPr>
          <p:cNvPr id="328706" name="Rectangle 3"/>
          <p:cNvSpPr>
            <a:spLocks noGrp="1" noChangeArrowheads="1"/>
          </p:cNvSpPr>
          <p:nvPr>
            <p:ph type="body" sz="quarter" idx="10"/>
          </p:nvPr>
        </p:nvSpPr>
        <p:spPr>
          <a:prstGeom prst="rect">
            <a:avLst/>
          </a:prstGeom>
        </p:spPr>
        <p:txBody>
          <a:bodyPr vert="horz" lIns="89875" tIns="44937" rIns="89875" bIns="44937" rtlCol="0">
            <a:noAutofit/>
          </a:bodyPr>
          <a:lstStyle/>
          <a:p>
            <a:pPr>
              <a:lnSpc>
                <a:spcPct val="120000"/>
              </a:lnSpc>
              <a:spcBef>
                <a:spcPts val="786"/>
              </a:spcBef>
              <a:defRPr/>
            </a:pPr>
            <a:r>
              <a:rPr lang="en-US" sz="1588" dirty="0">
                <a:latin typeface="Arial" charset="0"/>
                <a:ea typeface="Consolas Regular" charset="0"/>
                <a:cs typeface="+mn-cs"/>
              </a:rPr>
              <a:t>Fitting smaller jobs around higher-priority jobs</a:t>
            </a:r>
          </a:p>
          <a:p>
            <a:pPr lvl="1">
              <a:lnSpc>
                <a:spcPct val="120000"/>
              </a:lnSpc>
              <a:spcBef>
                <a:spcPts val="786"/>
              </a:spcBef>
              <a:defRPr/>
            </a:pPr>
            <a:r>
              <a:rPr lang="en-US" sz="1412" dirty="0">
                <a:latin typeface="Arial" charset="0"/>
                <a:ea typeface="Consolas Regular" charset="0"/>
                <a:cs typeface="+mn-cs"/>
              </a:rPr>
              <a:t>Scheduler considers highest-priority jobs as top jobs</a:t>
            </a:r>
          </a:p>
          <a:p>
            <a:pPr lvl="1">
              <a:lnSpc>
                <a:spcPct val="120000"/>
              </a:lnSpc>
              <a:spcBef>
                <a:spcPts val="786"/>
              </a:spcBef>
              <a:defRPr/>
            </a:pPr>
            <a:r>
              <a:rPr lang="en-US" sz="1412" dirty="0">
                <a:latin typeface="Arial" charset="0"/>
                <a:ea typeface="Consolas Regular" charset="0"/>
                <a:cs typeface="+mn-cs"/>
              </a:rPr>
              <a:t>By default backfilling policy is enabled (</a:t>
            </a:r>
            <a:r>
              <a:rPr lang="en-US" sz="1412" b="1" dirty="0">
                <a:latin typeface="Consolas" charset="0"/>
                <a:ea typeface="Consolas" charset="0"/>
                <a:cs typeface="Consolas" charset="0"/>
              </a:rPr>
              <a:t>backfill True</a:t>
            </a:r>
            <a:r>
              <a:rPr lang="en-US" sz="1412" dirty="0">
                <a:latin typeface="Arial" charset="0"/>
                <a:ea typeface="Consolas Regular" charset="0"/>
                <a:cs typeface="+mn-cs"/>
              </a:rPr>
              <a:t>)</a:t>
            </a:r>
          </a:p>
          <a:p>
            <a:pPr lvl="2">
              <a:lnSpc>
                <a:spcPct val="120000"/>
              </a:lnSpc>
              <a:spcBef>
                <a:spcPts val="786"/>
              </a:spcBef>
              <a:defRPr/>
            </a:pPr>
            <a:r>
              <a:rPr lang="en-US" sz="1235" dirty="0">
                <a:latin typeface="Arial" charset="0"/>
                <a:ea typeface="Consolas Regular" charset="0"/>
                <a:cs typeface="+mn-cs"/>
              </a:rPr>
              <a:t>Avoid using with </a:t>
            </a:r>
            <a:r>
              <a:rPr lang="en-US" sz="1235" b="1" dirty="0" err="1">
                <a:latin typeface="Arial" charset="0"/>
                <a:ea typeface="Consolas Regular" charset="0"/>
                <a:cs typeface="+mn-cs"/>
              </a:rPr>
              <a:t>fairshare</a:t>
            </a:r>
            <a:r>
              <a:rPr lang="en-US" sz="1235" dirty="0">
                <a:latin typeface="Arial" charset="0"/>
                <a:ea typeface="Consolas Regular" charset="0"/>
                <a:cs typeface="+mn-cs"/>
              </a:rPr>
              <a:t> policy</a:t>
            </a:r>
          </a:p>
          <a:p>
            <a:pPr>
              <a:lnSpc>
                <a:spcPct val="120000"/>
              </a:lnSpc>
              <a:spcBef>
                <a:spcPts val="786"/>
              </a:spcBef>
              <a:defRPr/>
            </a:pPr>
            <a:r>
              <a:rPr lang="en-US" sz="1588" dirty="0">
                <a:latin typeface="Arial" charset="0"/>
                <a:ea typeface="Consolas Regular" charset="0"/>
                <a:cs typeface="+mn-cs"/>
              </a:rPr>
              <a:t>Top job</a:t>
            </a:r>
          </a:p>
          <a:p>
            <a:pPr lvl="1">
              <a:lnSpc>
                <a:spcPct val="120000"/>
              </a:lnSpc>
              <a:spcBef>
                <a:spcPts val="786"/>
              </a:spcBef>
              <a:defRPr/>
            </a:pPr>
            <a:r>
              <a:rPr lang="en-US" sz="1412" dirty="0">
                <a:latin typeface="Arial" charset="0"/>
                <a:ea typeface="Consolas Regular" charset="0"/>
                <a:cs typeface="+mn-cs"/>
              </a:rPr>
              <a:t>Has the highest execution priority according to scheduling policy</a:t>
            </a:r>
          </a:p>
          <a:p>
            <a:pPr lvl="1">
              <a:lnSpc>
                <a:spcPct val="120000"/>
              </a:lnSpc>
              <a:spcBef>
                <a:spcPts val="786"/>
              </a:spcBef>
              <a:defRPr/>
            </a:pPr>
            <a:r>
              <a:rPr lang="en-US" sz="1412" dirty="0">
                <a:latin typeface="Arial" charset="0"/>
                <a:ea typeface="Consolas Regular" charset="0"/>
                <a:cs typeface="+mn-cs"/>
              </a:rPr>
              <a:t>What is considered a top job?</a:t>
            </a:r>
          </a:p>
          <a:p>
            <a:pPr lvl="2">
              <a:lnSpc>
                <a:spcPct val="120000"/>
              </a:lnSpc>
              <a:spcBef>
                <a:spcPts val="786"/>
              </a:spcBef>
              <a:defRPr/>
            </a:pPr>
            <a:r>
              <a:rPr lang="en-US" sz="1235" b="1" dirty="0" err="1">
                <a:latin typeface="Consolas Regular" charset="0"/>
                <a:ea typeface="Consolas Regular" charset="0"/>
                <a:cs typeface="Consolas Regular" charset="0"/>
              </a:rPr>
              <a:t>help_starving_jobs</a:t>
            </a:r>
            <a:r>
              <a:rPr lang="en-US" sz="1235" b="1" dirty="0">
                <a:latin typeface="Consolas Regular" charset="0"/>
                <a:ea typeface="Consolas Regular" charset="0"/>
                <a:cs typeface="Consolas Regular" charset="0"/>
              </a:rPr>
              <a:t> </a:t>
            </a:r>
            <a:r>
              <a:rPr lang="en-US" sz="1235" dirty="0">
                <a:latin typeface="+mj-lt"/>
                <a:ea typeface="Consolas Regular" charset="0"/>
                <a:cs typeface="Consolas Regular" charset="0"/>
              </a:rPr>
              <a:t>(deprecated) </a:t>
            </a:r>
            <a:r>
              <a:rPr lang="en-US" sz="1235" dirty="0">
                <a:latin typeface="+mj-lt"/>
                <a:ea typeface="Consolas Regular" charset="0"/>
                <a:cs typeface="+mn-cs"/>
              </a:rPr>
              <a:t> </a:t>
            </a:r>
            <a:r>
              <a:rPr lang="en-US" sz="1235" dirty="0">
                <a:latin typeface="Arial" charset="0"/>
                <a:ea typeface="Consolas Regular" charset="0"/>
                <a:cs typeface="+mn-cs"/>
              </a:rPr>
              <a:t>is enabled</a:t>
            </a:r>
          </a:p>
          <a:p>
            <a:pPr lvl="2">
              <a:lnSpc>
                <a:spcPct val="120000"/>
              </a:lnSpc>
              <a:spcBef>
                <a:spcPts val="786"/>
              </a:spcBef>
              <a:defRPr/>
            </a:pPr>
            <a:r>
              <a:rPr lang="en-US" sz="1235" b="1" dirty="0" err="1">
                <a:latin typeface="Consolas Regular" charset="0"/>
                <a:ea typeface="Consolas Regular" charset="0"/>
                <a:cs typeface="Consolas Regular" charset="0"/>
              </a:rPr>
              <a:t>strict_ordering</a:t>
            </a:r>
            <a:r>
              <a:rPr lang="en-US" sz="1235" dirty="0">
                <a:latin typeface="Arial" charset="0"/>
                <a:ea typeface="Consolas Regular" charset="0"/>
                <a:cs typeface="+mn-cs"/>
              </a:rPr>
              <a:t> is enabled</a:t>
            </a:r>
          </a:p>
          <a:p>
            <a:pPr lvl="2">
              <a:lnSpc>
                <a:spcPct val="120000"/>
              </a:lnSpc>
              <a:spcBef>
                <a:spcPts val="786"/>
              </a:spcBef>
              <a:defRPr/>
            </a:pPr>
            <a:r>
              <a:rPr lang="en-US" sz="1235" b="1" dirty="0" err="1">
                <a:latin typeface="Consolas Regular" charset="0"/>
                <a:ea typeface="Consolas Regular" charset="0"/>
                <a:cs typeface="Consolas Regular" charset="0"/>
              </a:rPr>
              <a:t>sched_preempted_enforce_resumption</a:t>
            </a:r>
            <a:r>
              <a:rPr lang="en-US" sz="1235" dirty="0">
                <a:latin typeface="Arial" charset="0"/>
                <a:ea typeface="Consolas Regular" charset="0"/>
                <a:cs typeface="+mn-cs"/>
              </a:rPr>
              <a:t> is enabled</a:t>
            </a:r>
          </a:p>
          <a:p>
            <a:pPr lvl="3">
              <a:lnSpc>
                <a:spcPct val="120000"/>
              </a:lnSpc>
              <a:spcBef>
                <a:spcPts val="786"/>
              </a:spcBef>
              <a:buClr>
                <a:srgbClr val="DD2430"/>
              </a:buClr>
              <a:defRPr/>
            </a:pPr>
            <a:r>
              <a:rPr lang="en-US" sz="1235" dirty="0">
                <a:solidFill>
                  <a:srgbClr val="000000"/>
                </a:solidFill>
                <a:latin typeface="Arial" charset="0"/>
              </a:rPr>
              <a:t>Treats preempted jobs like top jobs</a:t>
            </a:r>
          </a:p>
          <a:p>
            <a:pPr lvl="1">
              <a:lnSpc>
                <a:spcPct val="120000"/>
              </a:lnSpc>
              <a:spcBef>
                <a:spcPts val="786"/>
              </a:spcBef>
              <a:buClr>
                <a:srgbClr val="DD2430"/>
              </a:buClr>
              <a:defRPr/>
            </a:pPr>
            <a:r>
              <a:rPr lang="en-US" sz="1412" dirty="0">
                <a:latin typeface="Arial" charset="0"/>
                <a:ea typeface="Consolas Regular" charset="0"/>
                <a:cs typeface="+mn-cs"/>
              </a:rPr>
              <a:t>Using </a:t>
            </a:r>
            <a:r>
              <a:rPr lang="en-US" sz="1412" b="1" dirty="0" err="1">
                <a:latin typeface="Consolas Regular" charset="0"/>
                <a:ea typeface="Consolas Regular" charset="0"/>
                <a:cs typeface="Consolas Regular" charset="0"/>
              </a:rPr>
              <a:t>backfill_depth</a:t>
            </a:r>
            <a:r>
              <a:rPr lang="en-US" sz="1412" dirty="0">
                <a:latin typeface="Arial" charset="0"/>
                <a:ea typeface="Consolas Regular" charset="0"/>
                <a:cs typeface="+mn-cs"/>
              </a:rPr>
              <a:t> server attribute sets the number of top jobs that PBS can backfill around, default = 1</a:t>
            </a:r>
          </a:p>
          <a:p>
            <a:pPr>
              <a:lnSpc>
                <a:spcPct val="120000"/>
              </a:lnSpc>
              <a:spcBef>
                <a:spcPts val="786"/>
              </a:spcBef>
              <a:defRPr/>
            </a:pPr>
            <a:r>
              <a:rPr lang="en-US" sz="1588" dirty="0">
                <a:latin typeface="Arial" charset="0"/>
                <a:ea typeface="Consolas Regular" charset="0"/>
                <a:cs typeface="+mn-cs"/>
              </a:rPr>
              <a:t>Filler job</a:t>
            </a:r>
          </a:p>
          <a:p>
            <a:pPr lvl="1">
              <a:lnSpc>
                <a:spcPct val="120000"/>
              </a:lnSpc>
              <a:spcBef>
                <a:spcPts val="786"/>
              </a:spcBef>
              <a:defRPr/>
            </a:pPr>
            <a:r>
              <a:rPr lang="en-US" sz="1412" dirty="0">
                <a:latin typeface="Arial" charset="0"/>
                <a:ea typeface="Consolas Regular" charset="0"/>
                <a:cs typeface="+mn-cs"/>
              </a:rPr>
              <a:t>Smaller job that fits around top jobs</a:t>
            </a:r>
          </a:p>
          <a:p>
            <a:pPr lvl="1">
              <a:lnSpc>
                <a:spcPct val="120000"/>
              </a:lnSpc>
              <a:spcBef>
                <a:spcPts val="786"/>
              </a:spcBef>
              <a:defRPr/>
            </a:pPr>
            <a:r>
              <a:rPr lang="en-US" sz="1412" dirty="0">
                <a:latin typeface="Arial" charset="0"/>
                <a:ea typeface="Consolas Regular" charset="0"/>
                <a:cs typeface="+mn-cs"/>
              </a:rPr>
              <a:t>Only runs if top job can</a:t>
            </a:r>
            <a:r>
              <a:rPr lang="fr-FR" sz="1412" dirty="0">
                <a:latin typeface="Arial" charset="0"/>
                <a:ea typeface="Consolas Regular" charset="0"/>
                <a:cs typeface="+mn-cs"/>
              </a:rPr>
              <a:t>'</a:t>
            </a:r>
            <a:r>
              <a:rPr lang="en-US" sz="1412" dirty="0">
                <a:latin typeface="Arial" charset="0"/>
                <a:ea typeface="Consolas Regular" charset="0"/>
                <a:cs typeface="+mn-cs"/>
              </a:rPr>
              <a:t>t run during that slot because resources are insufficient for top job</a:t>
            </a:r>
          </a:p>
          <a:p>
            <a:pPr lvl="1">
              <a:lnSpc>
                <a:spcPct val="120000"/>
              </a:lnSpc>
              <a:spcBef>
                <a:spcPts val="786"/>
              </a:spcBef>
              <a:defRPr/>
            </a:pPr>
            <a:r>
              <a:rPr lang="en-US" sz="1412" dirty="0">
                <a:ea typeface="Consolas Regular" charset="0"/>
                <a:cs typeface="+mn-cs"/>
              </a:rPr>
              <a:t>Scheduler will only use filler jobs that have </a:t>
            </a:r>
            <a:r>
              <a:rPr lang="en-US" sz="1412" b="1" dirty="0" err="1">
                <a:latin typeface="Consolas Regular" charset="0"/>
                <a:ea typeface="Consolas Regular" charset="0"/>
                <a:cs typeface="Consolas Regular" charset="0"/>
              </a:rPr>
              <a:t>Resource_List.walltime</a:t>
            </a:r>
            <a:r>
              <a:rPr lang="en-US" sz="1412" dirty="0">
                <a:ea typeface="Consolas Regular" charset="0"/>
                <a:cs typeface="+mn-cs"/>
              </a:rPr>
              <a:t> job attribute set</a:t>
            </a:r>
            <a:endParaRPr lang="en-US" sz="1412" dirty="0">
              <a:latin typeface="Arial" charset="0"/>
              <a:ea typeface="Consolas Regular" charset="0"/>
              <a:cs typeface="+mn-cs"/>
            </a:endParaRPr>
          </a:p>
        </p:txBody>
      </p:sp>
    </p:spTree>
    <p:extLst>
      <p:ext uri="{BB962C8B-B14F-4D97-AF65-F5344CB8AC3E}">
        <p14:creationId xmlns:p14="http://schemas.microsoft.com/office/powerpoint/2010/main" val="123528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Rectangle 2"/>
          <p:cNvSpPr>
            <a:spLocks noGrp="1" noChangeArrowheads="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Strict Ordering</a:t>
            </a:r>
          </a:p>
        </p:txBody>
      </p:sp>
      <p:sp>
        <p:nvSpPr>
          <p:cNvPr id="225282" name="Rectangle 3"/>
          <p:cNvSpPr>
            <a:spLocks noGrp="1" noChangeArrowheads="1"/>
          </p:cNvSpPr>
          <p:nvPr>
            <p:ph type="body" sz="quarter" idx="10"/>
          </p:nvPr>
        </p:nvSpPr>
        <p:spPr bwMode="auto">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875" tIns="44937" rIns="89875" bIns="44937" numCol="1" rtlCol="0" anchor="t" anchorCtr="0" compatLnSpc="1">
            <a:prstTxWarp prst="textNoShape">
              <a:avLst/>
            </a:prstTxWarp>
            <a:noAutofit/>
          </a:bodyPr>
          <a:lstStyle/>
          <a:p>
            <a:pPr marL="374499" indent="-374499" fontAlgn="base">
              <a:lnSpc>
                <a:spcPct val="110000"/>
              </a:lnSpc>
              <a:spcBef>
                <a:spcPct val="0"/>
              </a:spcBef>
              <a:spcAft>
                <a:spcPct val="0"/>
              </a:spcAft>
              <a:buFont typeface="Wingdings" charset="0"/>
              <a:buChar char="§"/>
            </a:pPr>
            <a:r>
              <a:rPr lang="en-US" sz="1588" dirty="0">
                <a:solidFill>
                  <a:schemeClr val="bg2">
                    <a:lumMod val="10000"/>
                  </a:schemeClr>
                </a:solidFill>
                <a:latin typeface="Arial" charset="0"/>
                <a:ea typeface="Consolas Regular" charset="0"/>
                <a:cs typeface="Consolas Regular" charset="0"/>
              </a:rPr>
              <a:t>Scheduling tool wherein jobs are run according to the sorting policy in force</a:t>
            </a:r>
          </a:p>
          <a:p>
            <a:pPr marL="823952" lvl="1" indent="-374499" fontAlgn="base">
              <a:spcBef>
                <a:spcPct val="0"/>
              </a:spcBef>
              <a:spcAft>
                <a:spcPct val="0"/>
              </a:spcAft>
              <a:buFont typeface="Wingdings" charset="0"/>
              <a:buChar char="§"/>
            </a:pPr>
            <a:r>
              <a:rPr lang="en-US" sz="1412" dirty="0">
                <a:solidFill>
                  <a:schemeClr val="bg2">
                    <a:lumMod val="10000"/>
                  </a:schemeClr>
                </a:solidFill>
                <a:latin typeface="Arial" charset="0"/>
                <a:ea typeface="Consolas Regular" charset="0"/>
                <a:cs typeface="Consolas Regular" charset="0"/>
              </a:rPr>
              <a:t>Jobs are not skipped when choosing which job to run (if backfill option is disabled)</a:t>
            </a:r>
          </a:p>
          <a:p>
            <a:pPr marL="823952" lvl="1" indent="-374499" fontAlgn="base">
              <a:spcBef>
                <a:spcPct val="0"/>
              </a:spcBef>
              <a:spcAft>
                <a:spcPct val="0"/>
              </a:spcAft>
              <a:buFont typeface="Wingdings" charset="0"/>
              <a:buChar char="§"/>
            </a:pPr>
            <a:r>
              <a:rPr lang="en-US" sz="1412" dirty="0">
                <a:solidFill>
                  <a:schemeClr val="bg2">
                    <a:lumMod val="10000"/>
                  </a:schemeClr>
                </a:solidFill>
                <a:latin typeface="Arial" charset="0"/>
                <a:ea typeface="Consolas Regular" charset="0"/>
                <a:cs typeface="Consolas Regular" charset="0"/>
              </a:rPr>
              <a:t>If top job cannot run, no job runs</a:t>
            </a:r>
          </a:p>
          <a:p>
            <a:pPr marL="823952" lvl="1" indent="-374499" fontAlgn="base">
              <a:spcBef>
                <a:spcPct val="0"/>
              </a:spcBef>
              <a:spcAft>
                <a:spcPct val="0"/>
              </a:spcAft>
              <a:buFont typeface="Wingdings" charset="0"/>
              <a:buChar char="§"/>
            </a:pPr>
            <a:r>
              <a:rPr lang="en-US" sz="1412" dirty="0">
                <a:solidFill>
                  <a:schemeClr val="bg2">
                    <a:lumMod val="10000"/>
                  </a:schemeClr>
                </a:solidFill>
                <a:latin typeface="Arial" charset="0"/>
                <a:ea typeface="Consolas Regular" charset="0"/>
                <a:cs typeface="Consolas Regular" charset="0"/>
              </a:rPr>
              <a:t>By default, strict ordering is disabled</a:t>
            </a:r>
          </a:p>
          <a:p>
            <a:pPr marL="449452" lvl="1" indent="0" fontAlgn="base">
              <a:lnSpc>
                <a:spcPct val="110000"/>
              </a:lnSpc>
              <a:spcBef>
                <a:spcPct val="0"/>
              </a:spcBef>
              <a:spcAft>
                <a:spcPct val="0"/>
              </a:spcAft>
              <a:buNone/>
            </a:pPr>
            <a:endParaRPr lang="en-US" sz="1412" dirty="0">
              <a:solidFill>
                <a:schemeClr val="bg2">
                  <a:lumMod val="10000"/>
                </a:schemeClr>
              </a:solidFill>
              <a:latin typeface="Arial" charset="0"/>
              <a:ea typeface="Consolas Regular" charset="0"/>
              <a:cs typeface="Consolas Regular" charset="0"/>
            </a:endParaRPr>
          </a:p>
          <a:p>
            <a:pPr marL="449452" lvl="1" indent="0" fontAlgn="base">
              <a:lnSpc>
                <a:spcPct val="110000"/>
              </a:lnSpc>
              <a:spcBef>
                <a:spcPct val="0"/>
              </a:spcBef>
              <a:spcAft>
                <a:spcPct val="0"/>
              </a:spcAft>
              <a:buNone/>
            </a:pPr>
            <a:endParaRPr lang="en-US" sz="1412" dirty="0">
              <a:solidFill>
                <a:schemeClr val="bg2">
                  <a:lumMod val="10000"/>
                </a:schemeClr>
              </a:solidFill>
              <a:latin typeface="Arial" charset="0"/>
              <a:ea typeface="Consolas Regular" charset="0"/>
              <a:cs typeface="Consolas Regular" charset="0"/>
            </a:endParaRPr>
          </a:p>
          <a:p>
            <a:pPr marL="374499" indent="-374499" fontAlgn="base">
              <a:lnSpc>
                <a:spcPct val="110000"/>
              </a:lnSpc>
              <a:spcBef>
                <a:spcPct val="0"/>
              </a:spcBef>
              <a:spcAft>
                <a:spcPct val="0"/>
              </a:spcAft>
              <a:buFont typeface="Wingdings" charset="0"/>
              <a:buChar char="§"/>
            </a:pPr>
            <a:r>
              <a:rPr lang="en-US" sz="1588" dirty="0">
                <a:solidFill>
                  <a:schemeClr val="bg2">
                    <a:lumMod val="10000"/>
                  </a:schemeClr>
                </a:solidFill>
                <a:latin typeface="Arial" charset="0"/>
                <a:ea typeface="Consolas Regular" charset="0"/>
                <a:cs typeface="Consolas Regular" charset="0"/>
              </a:rPr>
              <a:t>Combining backfill with strict ordering</a:t>
            </a:r>
          </a:p>
          <a:p>
            <a:pPr marL="823952" lvl="1" indent="-374499" fontAlgn="base">
              <a:lnSpc>
                <a:spcPct val="110000"/>
              </a:lnSpc>
              <a:spcBef>
                <a:spcPct val="0"/>
              </a:spcBef>
              <a:spcAft>
                <a:spcPct val="0"/>
              </a:spcAft>
              <a:buFont typeface="Wingdings" charset="0"/>
              <a:buChar char="§"/>
            </a:pPr>
            <a:r>
              <a:rPr lang="en-US" sz="1412" dirty="0">
                <a:solidFill>
                  <a:schemeClr val="bg2">
                    <a:lumMod val="10000"/>
                  </a:schemeClr>
                </a:solidFill>
                <a:latin typeface="Arial" charset="0"/>
                <a:ea typeface="Consolas Regular" charset="0"/>
                <a:cs typeface="Consolas Regular" charset="0"/>
              </a:rPr>
              <a:t>Backfill policy is enabled</a:t>
            </a:r>
          </a:p>
          <a:p>
            <a:pPr marL="1254542" lvl="2" indent="-374499">
              <a:lnSpc>
                <a:spcPct val="110000"/>
              </a:lnSpc>
              <a:spcBef>
                <a:spcPct val="0"/>
              </a:spcBef>
              <a:buFont typeface="Wingdings" charset="0"/>
              <a:buChar char="§"/>
            </a:pPr>
            <a:r>
              <a:rPr lang="en-US" sz="1235" dirty="0">
                <a:solidFill>
                  <a:schemeClr val="bg2">
                    <a:lumMod val="10000"/>
                  </a:schemeClr>
                </a:solidFill>
                <a:latin typeface="Arial" charset="0"/>
                <a:ea typeface="Consolas Regular" charset="0"/>
                <a:cs typeface="Consolas Regular" charset="0"/>
              </a:rPr>
              <a:t>If top job cannot run, filler jobs can be eligible for execution around the job that cannot run</a:t>
            </a:r>
            <a:endParaRPr lang="en-US" sz="1588" dirty="0">
              <a:solidFill>
                <a:schemeClr val="bg2">
                  <a:lumMod val="10000"/>
                </a:schemeClr>
              </a:solidFill>
              <a:latin typeface="Arial" charset="0"/>
              <a:ea typeface="Consolas Regular" charset="0"/>
              <a:cs typeface="Consolas Regular" charset="0"/>
            </a:endParaRPr>
          </a:p>
          <a:p>
            <a:pPr marL="0" indent="0" fontAlgn="base">
              <a:spcBef>
                <a:spcPct val="0"/>
              </a:spcBef>
              <a:spcAft>
                <a:spcPct val="0"/>
              </a:spcAft>
              <a:buNone/>
            </a:pPr>
            <a:r>
              <a:rPr lang="en-US" sz="1588" dirty="0">
                <a:solidFill>
                  <a:schemeClr val="bg2">
                    <a:lumMod val="10000"/>
                  </a:schemeClr>
                </a:solidFill>
                <a:latin typeface="Arial" charset="0"/>
                <a:ea typeface="Consolas Regular" charset="0"/>
                <a:cs typeface="Consolas Regular" charset="0"/>
              </a:rPr>
              <a:t> </a:t>
            </a:r>
          </a:p>
        </p:txBody>
      </p:sp>
    </p:spTree>
    <p:extLst>
      <p:ext uri="{BB962C8B-B14F-4D97-AF65-F5344CB8AC3E}">
        <p14:creationId xmlns:p14="http://schemas.microsoft.com/office/powerpoint/2010/main" val="406060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Title 1"/>
          <p:cNvSpPr>
            <a:spLocks noGrp="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True FIFO</a:t>
            </a:r>
          </a:p>
        </p:txBody>
      </p:sp>
      <p:sp>
        <p:nvSpPr>
          <p:cNvPr id="226306" name="Content Placeholder 2"/>
          <p:cNvSpPr>
            <a:spLocks noGrp="1"/>
          </p:cNvSpPr>
          <p:nvPr>
            <p:ph type="body" sz="quarter" idx="10"/>
          </p:nvPr>
        </p:nvSpPr>
        <p:spPr bwMode="auto">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875" tIns="44937" rIns="89875" bIns="44937" numCol="1" rtlCol="0" anchor="t" anchorCtr="0" compatLnSpc="1">
            <a:prstTxWarp prst="textNoShape">
              <a:avLst/>
            </a:prstTxWarp>
            <a:noAutofit/>
          </a:bodyPr>
          <a:lstStyle/>
          <a:p>
            <a:pPr fontAlgn="base">
              <a:lnSpc>
                <a:spcPct val="110000"/>
              </a:lnSpc>
              <a:spcBef>
                <a:spcPct val="0"/>
              </a:spcBef>
              <a:spcAft>
                <a:spcPct val="0"/>
              </a:spcAft>
              <a:buClr>
                <a:srgbClr val="FF0000"/>
              </a:buClr>
              <a:buFont typeface="Wingdings" charset="2"/>
              <a:buChar char="§"/>
            </a:pPr>
            <a:r>
              <a:rPr lang="en-US" sz="1588" dirty="0">
                <a:solidFill>
                  <a:schemeClr val="tx1">
                    <a:lumMod val="50000"/>
                  </a:schemeClr>
                </a:solidFill>
                <a:latin typeface="Arial" charset="0"/>
                <a:ea typeface="Consolas Regular" charset="0"/>
                <a:cs typeface="Consolas Regular" charset="0"/>
              </a:rPr>
              <a:t>FIFO (First In First Out)</a:t>
            </a:r>
            <a:endParaRPr lang="en-US" sz="1412" dirty="0">
              <a:solidFill>
                <a:schemeClr val="tx1">
                  <a:lumMod val="50000"/>
                </a:schemeClr>
              </a:solidFill>
              <a:latin typeface="Arial" charset="0"/>
              <a:ea typeface="Consolas Regular" charset="0"/>
              <a:cs typeface="Consolas Regular" charset="0"/>
            </a:endParaRPr>
          </a:p>
          <a:p>
            <a:pPr lvl="1" fontAlgn="base">
              <a:spcBef>
                <a:spcPct val="0"/>
              </a:spcBef>
              <a:spcAft>
                <a:spcPct val="0"/>
              </a:spcAft>
              <a:buClr>
                <a:srgbClr val="FF0000"/>
              </a:buClr>
              <a:buFont typeface="Wingdings" charset="2"/>
              <a:buChar char="§"/>
            </a:pPr>
            <a:r>
              <a:rPr lang="en-US" sz="1412" dirty="0">
                <a:solidFill>
                  <a:schemeClr val="tx1">
                    <a:lumMod val="50000"/>
                  </a:schemeClr>
                </a:solidFill>
                <a:latin typeface="Arial" charset="0"/>
                <a:ea typeface="Consolas Regular" charset="0"/>
                <a:cs typeface="Consolas Regular" charset="0"/>
              </a:rPr>
              <a:t>Sorts and executes jobs in the order of submission (admission to queue).  </a:t>
            </a:r>
          </a:p>
          <a:p>
            <a:pPr lvl="1" fontAlgn="base">
              <a:spcBef>
                <a:spcPct val="0"/>
              </a:spcBef>
              <a:spcAft>
                <a:spcPct val="0"/>
              </a:spcAft>
              <a:buClr>
                <a:srgbClr val="FF0000"/>
              </a:buClr>
              <a:buFont typeface="Wingdings" charset="2"/>
              <a:buChar char="§"/>
            </a:pPr>
            <a:r>
              <a:rPr lang="en-US" sz="1412" dirty="0">
                <a:solidFill>
                  <a:schemeClr val="tx1">
                    <a:lumMod val="50000"/>
                  </a:schemeClr>
                </a:solidFill>
                <a:latin typeface="Arial" charset="0"/>
                <a:ea typeface="Consolas Regular" charset="0"/>
                <a:cs typeface="Consolas Regular" charset="0"/>
              </a:rPr>
              <a:t>Two ways to sort:</a:t>
            </a:r>
          </a:p>
          <a:p>
            <a:pPr lvl="2">
              <a:lnSpc>
                <a:spcPct val="130000"/>
              </a:lnSpc>
              <a:spcBef>
                <a:spcPct val="0"/>
              </a:spcBef>
            </a:pPr>
            <a:r>
              <a:rPr lang="en-US" dirty="0">
                <a:solidFill>
                  <a:schemeClr val="tx1">
                    <a:lumMod val="50000"/>
                  </a:schemeClr>
                </a:solidFill>
                <a:latin typeface="Arial" charset="0"/>
                <a:ea typeface="Consolas Regular" charset="0"/>
                <a:cs typeface="Consolas Regular" charset="0"/>
              </a:rPr>
              <a:t>Queue-by-queue (default behavior)</a:t>
            </a:r>
          </a:p>
          <a:p>
            <a:pPr lvl="2">
              <a:lnSpc>
                <a:spcPct val="130000"/>
              </a:lnSpc>
              <a:spcBef>
                <a:spcPct val="0"/>
              </a:spcBef>
            </a:pPr>
            <a:r>
              <a:rPr lang="en-US" dirty="0">
                <a:solidFill>
                  <a:schemeClr val="tx1">
                    <a:lumMod val="50000"/>
                  </a:schemeClr>
                </a:solidFill>
                <a:latin typeface="Arial" charset="0"/>
                <a:ea typeface="Consolas Regular" charset="0"/>
                <a:cs typeface="Consolas Regular" charset="0"/>
              </a:rPr>
              <a:t>All jobs in the complex</a:t>
            </a:r>
          </a:p>
          <a:p>
            <a:pPr marL="449399" lvl="1" indent="0" fontAlgn="base">
              <a:lnSpc>
                <a:spcPct val="110000"/>
              </a:lnSpc>
              <a:spcBef>
                <a:spcPct val="0"/>
              </a:spcBef>
              <a:spcAft>
                <a:spcPct val="0"/>
              </a:spcAft>
              <a:buNone/>
            </a:pPr>
            <a:endParaRPr lang="en-US" dirty="0">
              <a:solidFill>
                <a:schemeClr val="tx1">
                  <a:lumMod val="50000"/>
                </a:schemeClr>
              </a:solidFill>
              <a:latin typeface="Arial" charset="0"/>
              <a:ea typeface="Consolas Regular" charset="0"/>
              <a:cs typeface="Consolas Regular" charset="0"/>
            </a:endParaRPr>
          </a:p>
          <a:p>
            <a:pPr fontAlgn="base">
              <a:lnSpc>
                <a:spcPct val="110000"/>
              </a:lnSpc>
              <a:spcBef>
                <a:spcPct val="0"/>
              </a:spcBef>
              <a:spcAft>
                <a:spcPct val="0"/>
              </a:spcAft>
              <a:buClr>
                <a:srgbClr val="FF0000"/>
              </a:buClr>
            </a:pPr>
            <a:r>
              <a:rPr lang="en-US" sz="1588" dirty="0">
                <a:solidFill>
                  <a:schemeClr val="tx1">
                    <a:lumMod val="50000"/>
                  </a:schemeClr>
                </a:solidFill>
                <a:latin typeface="Arial" charset="0"/>
                <a:ea typeface="Consolas Regular" charset="0"/>
                <a:cs typeface="Consolas Regular" charset="0"/>
              </a:rPr>
              <a:t>Setting up FIFO to run jobs in the order of submission without backfilling around top job(s)</a:t>
            </a:r>
          </a:p>
          <a:p>
            <a:pPr fontAlgn="base">
              <a:lnSpc>
                <a:spcPct val="110000"/>
              </a:lnSpc>
              <a:spcBef>
                <a:spcPct val="0"/>
              </a:spcBef>
              <a:spcAft>
                <a:spcPct val="0"/>
              </a:spcAft>
              <a:buClr>
                <a:srgbClr val="FF0000"/>
              </a:buClr>
            </a:pPr>
            <a:endParaRPr lang="en-US" sz="1235" dirty="0">
              <a:solidFill>
                <a:schemeClr val="tx1">
                  <a:lumMod val="50000"/>
                </a:schemeClr>
              </a:solidFill>
              <a:latin typeface="Arial" charset="0"/>
              <a:ea typeface="Consolas Regular" charset="0"/>
              <a:cs typeface="Consolas Regular" charset="0"/>
            </a:endParaRPr>
          </a:p>
          <a:p>
            <a:pPr lvl="1" fontAlgn="base">
              <a:lnSpc>
                <a:spcPct val="110000"/>
              </a:lnSpc>
              <a:spcBef>
                <a:spcPct val="0"/>
              </a:spcBef>
              <a:spcAft>
                <a:spcPct val="0"/>
              </a:spcAft>
              <a:buClr>
                <a:srgbClr val="DD2430"/>
              </a:buClr>
              <a:buFontTx/>
              <a:buAutoNum type="arabicPeriod"/>
            </a:pPr>
            <a:r>
              <a:rPr lang="en-US" sz="1412" dirty="0">
                <a:solidFill>
                  <a:schemeClr val="tx1">
                    <a:lumMod val="50000"/>
                  </a:schemeClr>
                </a:solidFill>
                <a:latin typeface="Arial" charset="0"/>
                <a:ea typeface="Consolas Regular" charset="0"/>
                <a:cs typeface="Consolas Regular" charset="0"/>
              </a:rPr>
              <a:t>Modify the scheduling parameters:</a:t>
            </a:r>
          </a:p>
          <a:p>
            <a:pPr lvl="1" fontAlgn="base">
              <a:lnSpc>
                <a:spcPct val="110000"/>
              </a:lnSpc>
              <a:spcBef>
                <a:spcPct val="0"/>
              </a:spcBef>
              <a:spcAft>
                <a:spcPct val="0"/>
              </a:spcAft>
              <a:buFontTx/>
              <a:buNone/>
            </a:pPr>
            <a:r>
              <a:rPr lang="en-US" sz="1412" dirty="0">
                <a:solidFill>
                  <a:schemeClr val="tx1">
                    <a:lumMod val="50000"/>
                  </a:schemeClr>
                </a:solidFill>
                <a:latin typeface="Arial" charset="0"/>
                <a:ea typeface="Consolas Regular" charset="0"/>
                <a:cs typeface="Consolas Regular" charset="0"/>
              </a:rPr>
              <a:t>		</a:t>
            </a:r>
          </a:p>
          <a:p>
            <a:pPr lvl="1" fontAlgn="base">
              <a:lnSpc>
                <a:spcPct val="110000"/>
              </a:lnSpc>
              <a:spcBef>
                <a:spcPct val="0"/>
              </a:spcBef>
              <a:spcAft>
                <a:spcPct val="0"/>
              </a:spcAft>
              <a:buFontTx/>
              <a:buNone/>
            </a:pPr>
            <a:r>
              <a:rPr lang="en-US" sz="1412" dirty="0">
                <a:solidFill>
                  <a:schemeClr val="tx1">
                    <a:lumMod val="50000"/>
                  </a:schemeClr>
                </a:solidFill>
                <a:latin typeface="Arial" charset="0"/>
                <a:ea typeface="Consolas Regular" charset="0"/>
                <a:cs typeface="Consolas Regular" charset="0"/>
              </a:rPr>
              <a:t>		</a:t>
            </a:r>
            <a:r>
              <a:rPr lang="en-US" sz="1412" b="1" dirty="0" err="1">
                <a:solidFill>
                  <a:schemeClr val="bg2">
                    <a:lumMod val="10000"/>
                  </a:schemeClr>
                </a:solidFill>
                <a:latin typeface="Consolas" panose="020B0609020204030204" pitchFamily="49" charset="0"/>
                <a:ea typeface="Consolas Regular" charset="0"/>
                <a:cs typeface="Consolas" panose="020B0609020204030204" pitchFamily="49" charset="0"/>
              </a:rPr>
              <a:t>strict_ordering</a:t>
            </a:r>
            <a:r>
              <a:rPr lang="en-US" sz="1412" b="1" dirty="0">
                <a:solidFill>
                  <a:schemeClr val="bg2">
                    <a:lumMod val="10000"/>
                  </a:schemeClr>
                </a:solidFill>
                <a:latin typeface="Consolas" panose="020B0609020204030204" pitchFamily="49" charset="0"/>
                <a:ea typeface="Consolas Regular" charset="0"/>
                <a:cs typeface="Consolas" panose="020B0609020204030204" pitchFamily="49" charset="0"/>
              </a:rPr>
              <a:t>:		true 	</a:t>
            </a:r>
          </a:p>
          <a:p>
            <a:pPr lvl="1" fontAlgn="base">
              <a:lnSpc>
                <a:spcPct val="110000"/>
              </a:lnSpc>
              <a:spcBef>
                <a:spcPct val="0"/>
              </a:spcBef>
              <a:spcAft>
                <a:spcPct val="0"/>
              </a:spcAft>
              <a:buFontTx/>
              <a:buNone/>
            </a:pPr>
            <a:r>
              <a:rPr lang="en-US" sz="1412" b="1" dirty="0">
                <a:solidFill>
                  <a:schemeClr val="bg2">
                    <a:lumMod val="10000"/>
                  </a:schemeClr>
                </a:solidFill>
                <a:latin typeface="Consolas" panose="020B0609020204030204" pitchFamily="49" charset="0"/>
                <a:ea typeface="Consolas Regular" charset="0"/>
                <a:cs typeface="Consolas" panose="020B0609020204030204" pitchFamily="49" charset="0"/>
              </a:rPr>
              <a:t>		</a:t>
            </a:r>
            <a:r>
              <a:rPr lang="en-US" sz="1412" b="1" dirty="0" err="1">
                <a:solidFill>
                  <a:schemeClr val="bg2">
                    <a:lumMod val="10000"/>
                  </a:schemeClr>
                </a:solidFill>
                <a:latin typeface="Consolas" panose="020B0609020204030204" pitchFamily="49" charset="0"/>
                <a:ea typeface="Consolas Regular" charset="0"/>
                <a:cs typeface="Consolas" panose="020B0609020204030204" pitchFamily="49" charset="0"/>
              </a:rPr>
              <a:t>round_robin</a:t>
            </a:r>
            <a:r>
              <a:rPr lang="en-US" sz="1412" b="1" dirty="0">
                <a:solidFill>
                  <a:schemeClr val="bg2">
                    <a:lumMod val="10000"/>
                  </a:schemeClr>
                </a:solidFill>
                <a:latin typeface="Consolas" panose="020B0609020204030204" pitchFamily="49" charset="0"/>
                <a:ea typeface="Consolas Regular" charset="0"/>
                <a:cs typeface="Consolas" panose="020B0609020204030204" pitchFamily="49" charset="0"/>
              </a:rPr>
              <a:t>:			false	</a:t>
            </a:r>
          </a:p>
          <a:p>
            <a:pPr lvl="1" fontAlgn="base">
              <a:lnSpc>
                <a:spcPct val="110000"/>
              </a:lnSpc>
              <a:spcBef>
                <a:spcPct val="0"/>
              </a:spcBef>
              <a:spcAft>
                <a:spcPct val="0"/>
              </a:spcAft>
              <a:buFontTx/>
              <a:buNone/>
            </a:pPr>
            <a:r>
              <a:rPr lang="en-US" sz="1412" b="1" dirty="0">
                <a:solidFill>
                  <a:schemeClr val="bg2">
                    <a:lumMod val="10000"/>
                  </a:schemeClr>
                </a:solidFill>
                <a:latin typeface="Consolas" panose="020B0609020204030204" pitchFamily="49" charset="0"/>
                <a:ea typeface="Consolas Regular" charset="0"/>
                <a:cs typeface="Consolas" panose="020B0609020204030204" pitchFamily="49" charset="0"/>
              </a:rPr>
              <a:t>		</a:t>
            </a:r>
            <a:r>
              <a:rPr lang="en-US" sz="1412" b="1" dirty="0" err="1">
                <a:solidFill>
                  <a:schemeClr val="bg2">
                    <a:lumMod val="10000"/>
                  </a:schemeClr>
                </a:solidFill>
                <a:latin typeface="Consolas" panose="020B0609020204030204" pitchFamily="49" charset="0"/>
                <a:ea typeface="Consolas Regular" charset="0"/>
                <a:cs typeface="Consolas" panose="020B0609020204030204" pitchFamily="49" charset="0"/>
              </a:rPr>
              <a:t>job_sort_key</a:t>
            </a:r>
            <a:r>
              <a:rPr lang="en-US" sz="1412" b="1" dirty="0">
                <a:solidFill>
                  <a:schemeClr val="bg2">
                    <a:lumMod val="10000"/>
                  </a:schemeClr>
                </a:solidFill>
                <a:latin typeface="Consolas" panose="020B0609020204030204" pitchFamily="49" charset="0"/>
                <a:ea typeface="Consolas Regular" charset="0"/>
                <a:cs typeface="Consolas" panose="020B0609020204030204" pitchFamily="49" charset="0"/>
              </a:rPr>
              <a:t>:			(commented out)	</a:t>
            </a:r>
          </a:p>
          <a:p>
            <a:pPr lvl="1" fontAlgn="base">
              <a:lnSpc>
                <a:spcPct val="110000"/>
              </a:lnSpc>
              <a:spcBef>
                <a:spcPct val="0"/>
              </a:spcBef>
              <a:spcAft>
                <a:spcPct val="0"/>
              </a:spcAft>
              <a:buFontTx/>
              <a:buNone/>
            </a:pPr>
            <a:r>
              <a:rPr lang="en-US" sz="1412" b="1" dirty="0">
                <a:solidFill>
                  <a:schemeClr val="bg2">
                    <a:lumMod val="10000"/>
                  </a:schemeClr>
                </a:solidFill>
                <a:latin typeface="Consolas" panose="020B0609020204030204" pitchFamily="49" charset="0"/>
                <a:ea typeface="Consolas Regular" charset="0"/>
                <a:cs typeface="Consolas" panose="020B0609020204030204" pitchFamily="49" charset="0"/>
              </a:rPr>
              <a:t>		</a:t>
            </a:r>
            <a:r>
              <a:rPr lang="en-US" sz="1412" b="1" dirty="0" err="1">
                <a:solidFill>
                  <a:schemeClr val="bg2">
                    <a:lumMod val="10000"/>
                  </a:schemeClr>
                </a:solidFill>
                <a:latin typeface="Consolas" panose="020B0609020204030204" pitchFamily="49" charset="0"/>
                <a:ea typeface="Consolas Regular" charset="0"/>
                <a:cs typeface="Consolas" panose="020B0609020204030204" pitchFamily="49" charset="0"/>
              </a:rPr>
              <a:t>fair_share</a:t>
            </a:r>
            <a:r>
              <a:rPr lang="en-US" sz="1412" b="1" dirty="0">
                <a:solidFill>
                  <a:schemeClr val="bg2">
                    <a:lumMod val="10000"/>
                  </a:schemeClr>
                </a:solidFill>
                <a:latin typeface="Consolas" panose="020B0609020204030204" pitchFamily="49" charset="0"/>
                <a:ea typeface="Consolas Regular" charset="0"/>
                <a:cs typeface="Consolas" panose="020B0609020204030204" pitchFamily="49" charset="0"/>
              </a:rPr>
              <a:t>:			false	</a:t>
            </a:r>
          </a:p>
          <a:p>
            <a:pPr lvl="1" fontAlgn="base">
              <a:lnSpc>
                <a:spcPct val="110000"/>
              </a:lnSpc>
              <a:spcBef>
                <a:spcPct val="0"/>
              </a:spcBef>
              <a:spcAft>
                <a:spcPct val="0"/>
              </a:spcAft>
              <a:buFontTx/>
              <a:buNone/>
            </a:pPr>
            <a:r>
              <a:rPr lang="en-US" sz="1412" b="1" dirty="0">
                <a:solidFill>
                  <a:schemeClr val="bg2">
                    <a:lumMod val="10000"/>
                  </a:schemeClr>
                </a:solidFill>
                <a:latin typeface="Consolas" panose="020B0609020204030204" pitchFamily="49" charset="0"/>
                <a:ea typeface="Consolas Regular" charset="0"/>
                <a:cs typeface="Consolas" panose="020B0609020204030204" pitchFamily="49" charset="0"/>
              </a:rPr>
              <a:t>		</a:t>
            </a:r>
            <a:r>
              <a:rPr lang="en-US" sz="1412" b="1" dirty="0" err="1">
                <a:solidFill>
                  <a:schemeClr val="bg2">
                    <a:lumMod val="10000"/>
                  </a:schemeClr>
                </a:solidFill>
                <a:latin typeface="Consolas" panose="020B0609020204030204" pitchFamily="49" charset="0"/>
                <a:ea typeface="Consolas Regular" charset="0"/>
                <a:cs typeface="Consolas" panose="020B0609020204030204" pitchFamily="49" charset="0"/>
              </a:rPr>
              <a:t>help_starving_jobs</a:t>
            </a:r>
            <a:r>
              <a:rPr lang="en-US" sz="1412" b="1" dirty="0">
                <a:solidFill>
                  <a:schemeClr val="bg2">
                    <a:lumMod val="10000"/>
                  </a:schemeClr>
                </a:solidFill>
                <a:latin typeface="Consolas" panose="020B0609020204030204" pitchFamily="49" charset="0"/>
                <a:ea typeface="Consolas Regular" charset="0"/>
                <a:cs typeface="Consolas" panose="020B0609020204030204" pitchFamily="49" charset="0"/>
              </a:rPr>
              <a:t>		false	</a:t>
            </a:r>
          </a:p>
          <a:p>
            <a:pPr lvl="1" fontAlgn="base">
              <a:lnSpc>
                <a:spcPct val="110000"/>
              </a:lnSpc>
              <a:spcBef>
                <a:spcPct val="0"/>
              </a:spcBef>
              <a:spcAft>
                <a:spcPct val="0"/>
              </a:spcAft>
              <a:buFontTx/>
              <a:buNone/>
            </a:pPr>
            <a:r>
              <a:rPr lang="en-US" sz="1412" b="1" dirty="0">
                <a:solidFill>
                  <a:schemeClr val="bg2">
                    <a:lumMod val="10000"/>
                  </a:schemeClr>
                </a:solidFill>
                <a:latin typeface="Consolas" panose="020B0609020204030204" pitchFamily="49" charset="0"/>
                <a:ea typeface="Consolas Regular" charset="0"/>
                <a:cs typeface="Consolas" panose="020B0609020204030204" pitchFamily="49" charset="0"/>
              </a:rPr>
              <a:t>		backfill:				false	</a:t>
            </a:r>
          </a:p>
          <a:p>
            <a:pPr lvl="1" fontAlgn="base">
              <a:lnSpc>
                <a:spcPct val="110000"/>
              </a:lnSpc>
              <a:spcBef>
                <a:spcPct val="0"/>
              </a:spcBef>
              <a:spcAft>
                <a:spcPct val="0"/>
              </a:spcAft>
              <a:buFontTx/>
              <a:buNone/>
            </a:pPr>
            <a:r>
              <a:rPr lang="en-US" sz="1412" b="1" dirty="0">
                <a:solidFill>
                  <a:schemeClr val="bg2">
                    <a:lumMod val="10000"/>
                  </a:schemeClr>
                </a:solidFill>
                <a:latin typeface="Consolas" panose="020B0609020204030204" pitchFamily="49" charset="0"/>
                <a:ea typeface="Consolas Regular" charset="0"/>
                <a:cs typeface="Consolas" panose="020B0609020204030204" pitchFamily="49" charset="0"/>
              </a:rPr>
              <a:t>		</a:t>
            </a:r>
            <a:r>
              <a:rPr lang="en-US" sz="1412" b="1" dirty="0" err="1">
                <a:solidFill>
                  <a:schemeClr val="bg2">
                    <a:lumMod val="10000"/>
                  </a:schemeClr>
                </a:solidFill>
                <a:latin typeface="Consolas" panose="020B0609020204030204" pitchFamily="49" charset="0"/>
                <a:ea typeface="Consolas Regular" charset="0"/>
                <a:cs typeface="Consolas" panose="020B0609020204030204" pitchFamily="49" charset="0"/>
              </a:rPr>
              <a:t>by_queue</a:t>
            </a:r>
            <a:r>
              <a:rPr lang="en-US" sz="1412" b="1" dirty="0">
                <a:solidFill>
                  <a:schemeClr val="bg2">
                    <a:lumMod val="10000"/>
                  </a:schemeClr>
                </a:solidFill>
                <a:latin typeface="Consolas" panose="020B0609020204030204" pitchFamily="49" charset="0"/>
                <a:ea typeface="Consolas Regular" charset="0"/>
                <a:cs typeface="Consolas" panose="020B0609020204030204" pitchFamily="49" charset="0"/>
              </a:rPr>
              <a:t>:				false</a:t>
            </a:r>
          </a:p>
          <a:p>
            <a:pPr lvl="1" fontAlgn="base">
              <a:lnSpc>
                <a:spcPct val="110000"/>
              </a:lnSpc>
              <a:spcBef>
                <a:spcPct val="0"/>
              </a:spcBef>
              <a:spcAft>
                <a:spcPct val="0"/>
              </a:spcAft>
              <a:buFontTx/>
              <a:buNone/>
            </a:pPr>
            <a:r>
              <a:rPr lang="en-US" sz="1412" b="1" dirty="0">
                <a:solidFill>
                  <a:schemeClr val="bg2">
                    <a:lumMod val="10000"/>
                  </a:schemeClr>
                </a:solidFill>
                <a:latin typeface="Consolas" panose="020B0609020204030204" pitchFamily="49" charset="0"/>
                <a:ea typeface="Consolas Regular" charset="0"/>
                <a:cs typeface="Consolas" panose="020B0609020204030204" pitchFamily="49" charset="0"/>
              </a:rPr>
              <a:t>		</a:t>
            </a:r>
            <a:r>
              <a:rPr lang="en-US" sz="1412" b="1" dirty="0" err="1">
                <a:solidFill>
                  <a:schemeClr val="bg2">
                    <a:lumMod val="10000"/>
                  </a:schemeClr>
                </a:solidFill>
                <a:latin typeface="Consolas" panose="020B0609020204030204" pitchFamily="49" charset="0"/>
                <a:ea typeface="Consolas Regular" charset="0"/>
                <a:cs typeface="Consolas" panose="020B0609020204030204" pitchFamily="49" charset="0"/>
              </a:rPr>
              <a:t>preemptive_sched</a:t>
            </a:r>
            <a:r>
              <a:rPr lang="en-US" sz="1412" b="1" dirty="0">
                <a:solidFill>
                  <a:schemeClr val="bg2">
                    <a:lumMod val="10000"/>
                  </a:schemeClr>
                </a:solidFill>
                <a:latin typeface="Consolas" panose="020B0609020204030204" pitchFamily="49" charset="0"/>
                <a:ea typeface="Consolas Regular" charset="0"/>
                <a:cs typeface="Consolas" panose="020B0609020204030204" pitchFamily="49" charset="0"/>
              </a:rPr>
              <a:t>:		false</a:t>
            </a:r>
          </a:p>
          <a:p>
            <a:pPr lvl="1" fontAlgn="base">
              <a:lnSpc>
                <a:spcPct val="110000"/>
              </a:lnSpc>
              <a:spcBef>
                <a:spcPct val="0"/>
              </a:spcBef>
              <a:spcAft>
                <a:spcPct val="0"/>
              </a:spcAft>
              <a:buFontTx/>
              <a:buNone/>
            </a:pPr>
            <a:r>
              <a:rPr lang="en-US" sz="1412" dirty="0">
                <a:solidFill>
                  <a:schemeClr val="tx1">
                    <a:lumMod val="50000"/>
                  </a:schemeClr>
                </a:solidFill>
                <a:latin typeface="Consolas Regular" charset="0"/>
                <a:ea typeface="Consolas Regular" charset="0"/>
                <a:cs typeface="Consolas Regular" charset="0"/>
              </a:rPr>
              <a:t>		</a:t>
            </a:r>
          </a:p>
          <a:p>
            <a:pPr marL="727239" lvl="1" indent="-277787" fontAlgn="base">
              <a:lnSpc>
                <a:spcPct val="110000"/>
              </a:lnSpc>
              <a:spcBef>
                <a:spcPct val="0"/>
              </a:spcBef>
              <a:spcAft>
                <a:spcPct val="0"/>
              </a:spcAft>
              <a:buClr>
                <a:srgbClr val="DD2430"/>
              </a:buClr>
              <a:buFont typeface="+mj-lt"/>
              <a:buAutoNum type="arabicPeriod" startAt="2"/>
            </a:pPr>
            <a:r>
              <a:rPr lang="en-US" sz="1412" dirty="0">
                <a:solidFill>
                  <a:schemeClr val="tx1">
                    <a:lumMod val="50000"/>
                  </a:schemeClr>
                </a:solidFill>
                <a:ea typeface="Consolas Regular" charset="0"/>
                <a:cs typeface="Consolas Regular" charset="0"/>
              </a:rPr>
              <a:t>Unset:	</a:t>
            </a:r>
            <a:r>
              <a:rPr lang="en-US" sz="1412" b="1" dirty="0" err="1">
                <a:solidFill>
                  <a:schemeClr val="tx1">
                    <a:lumMod val="50000"/>
                  </a:schemeClr>
                </a:solidFill>
                <a:ea typeface="Consolas Regular" charset="0"/>
                <a:cs typeface="Consolas Regular" charset="0"/>
              </a:rPr>
              <a:t>qmgr</a:t>
            </a:r>
            <a:r>
              <a:rPr lang="en-US" sz="1412" b="1" dirty="0">
                <a:solidFill>
                  <a:schemeClr val="tx1">
                    <a:lumMod val="50000"/>
                  </a:schemeClr>
                </a:solidFill>
                <a:ea typeface="Consolas Regular" charset="0"/>
                <a:cs typeface="Consolas Regular" charset="0"/>
              </a:rPr>
              <a:t> –c "unset server </a:t>
            </a:r>
            <a:r>
              <a:rPr lang="en-US" sz="1412" b="1" dirty="0" err="1">
                <a:solidFill>
                  <a:schemeClr val="tx1">
                    <a:lumMod val="50000"/>
                  </a:schemeClr>
                </a:solidFill>
                <a:latin typeface="Consolas Regular" charset="0"/>
                <a:ea typeface="Consolas Regular" charset="0"/>
                <a:cs typeface="Consolas Regular" charset="0"/>
              </a:rPr>
              <a:t>job_sort_formula</a:t>
            </a:r>
            <a:r>
              <a:rPr lang="en-US" sz="1412" b="1" dirty="0">
                <a:solidFill>
                  <a:schemeClr val="tx1">
                    <a:lumMod val="50000"/>
                  </a:schemeClr>
                </a:solidFill>
                <a:latin typeface="Consolas Regular" charset="0"/>
                <a:ea typeface="Consolas Regular" charset="0"/>
                <a:cs typeface="Consolas Regular" charset="0"/>
              </a:rPr>
              <a:t>"</a:t>
            </a:r>
          </a:p>
          <a:p>
            <a:pPr marL="727239" lvl="1" indent="-277787" fontAlgn="base">
              <a:lnSpc>
                <a:spcPct val="110000"/>
              </a:lnSpc>
              <a:spcBef>
                <a:spcPct val="0"/>
              </a:spcBef>
              <a:spcAft>
                <a:spcPct val="0"/>
              </a:spcAft>
              <a:buClr>
                <a:srgbClr val="DD2430"/>
              </a:buClr>
              <a:buFont typeface="+mj-lt"/>
              <a:buAutoNum type="arabicPeriod" startAt="2"/>
            </a:pPr>
            <a:endParaRPr lang="en-US" sz="1412" dirty="0">
              <a:solidFill>
                <a:schemeClr val="tx1">
                  <a:lumMod val="50000"/>
                </a:schemeClr>
              </a:solidFill>
              <a:latin typeface="Consolas Regular" charset="0"/>
              <a:ea typeface="Consolas Regular" charset="0"/>
              <a:cs typeface="Consolas Regular" charset="0"/>
            </a:endParaRPr>
          </a:p>
          <a:p>
            <a:pPr marL="727239" lvl="1" indent="-277787" fontAlgn="base">
              <a:lnSpc>
                <a:spcPct val="110000"/>
              </a:lnSpc>
              <a:spcBef>
                <a:spcPct val="0"/>
              </a:spcBef>
              <a:spcAft>
                <a:spcPct val="0"/>
              </a:spcAft>
              <a:buClr>
                <a:srgbClr val="DD2430"/>
              </a:buClr>
              <a:buFont typeface="+mj-lt"/>
              <a:buAutoNum type="arabicPeriod" startAt="2"/>
            </a:pPr>
            <a:r>
              <a:rPr lang="en-US" sz="1412" dirty="0">
                <a:solidFill>
                  <a:schemeClr val="tx1">
                    <a:lumMod val="50000"/>
                  </a:schemeClr>
                </a:solidFill>
                <a:latin typeface="Arial" charset="0"/>
                <a:ea typeface="Consolas Regular" charset="0"/>
                <a:cs typeface="Consolas Regular" charset="0"/>
              </a:rPr>
              <a:t>A </a:t>
            </a:r>
            <a:r>
              <a:rPr lang="en-US" sz="1412" b="1" dirty="0">
                <a:solidFill>
                  <a:schemeClr val="tx1">
                    <a:lumMod val="50000"/>
                  </a:schemeClr>
                </a:solidFill>
                <a:latin typeface="Arial" charset="0"/>
                <a:ea typeface="Consolas Regular" charset="0"/>
                <a:cs typeface="Consolas Regular" charset="0"/>
              </a:rPr>
              <a:t>'</a:t>
            </a:r>
            <a:r>
              <a:rPr lang="en-US" sz="1412" b="1" dirty="0">
                <a:solidFill>
                  <a:schemeClr val="tx1">
                    <a:lumMod val="50000"/>
                  </a:schemeClr>
                </a:solidFill>
                <a:latin typeface="Consolas Regular" charset="0"/>
                <a:ea typeface="Consolas Regular" charset="0"/>
                <a:cs typeface="Consolas Regular" charset="0"/>
              </a:rPr>
              <a:t>kill –HUP &lt;</a:t>
            </a:r>
            <a:r>
              <a:rPr lang="en-US" sz="1412" b="1" dirty="0" err="1">
                <a:solidFill>
                  <a:schemeClr val="tx1">
                    <a:lumMod val="50000"/>
                  </a:schemeClr>
                </a:solidFill>
                <a:latin typeface="Consolas Regular" charset="0"/>
                <a:ea typeface="Consolas Regular" charset="0"/>
                <a:cs typeface="Consolas Regular" charset="0"/>
              </a:rPr>
              <a:t>pbs_sched_pid</a:t>
            </a:r>
            <a:r>
              <a:rPr lang="en-US" sz="1412" b="1" dirty="0">
                <a:solidFill>
                  <a:schemeClr val="tx1">
                    <a:lumMod val="50000"/>
                  </a:schemeClr>
                </a:solidFill>
                <a:latin typeface="Consolas Regular" charset="0"/>
                <a:ea typeface="Consolas Regular" charset="0"/>
                <a:cs typeface="Consolas Regular" charset="0"/>
              </a:rPr>
              <a:t>&gt;' </a:t>
            </a:r>
            <a:r>
              <a:rPr lang="en-US" sz="1412" dirty="0">
                <a:solidFill>
                  <a:schemeClr val="tx1">
                    <a:lumMod val="50000"/>
                  </a:schemeClr>
                </a:solidFill>
                <a:latin typeface="Arial" charset="0"/>
                <a:ea typeface="Consolas Regular" charset="0"/>
                <a:cs typeface="Consolas Regular" charset="0"/>
              </a:rPr>
              <a:t>is required to re-read the </a:t>
            </a:r>
            <a:r>
              <a:rPr lang="en-US" sz="1412" b="1" dirty="0" err="1">
                <a:solidFill>
                  <a:schemeClr val="tx1">
                    <a:lumMod val="50000"/>
                  </a:schemeClr>
                </a:solidFill>
                <a:latin typeface="Consolas Regular" charset="0"/>
                <a:ea typeface="Consolas Regular" charset="0"/>
                <a:cs typeface="Consolas Regular" charset="0"/>
              </a:rPr>
              <a:t>sched_config</a:t>
            </a:r>
            <a:r>
              <a:rPr lang="en-US" sz="1412" dirty="0">
                <a:solidFill>
                  <a:schemeClr val="tx1">
                    <a:lumMod val="50000"/>
                  </a:schemeClr>
                </a:solidFill>
                <a:latin typeface="Consolas Regular" charset="0"/>
                <a:ea typeface="Consolas Regular" charset="0"/>
                <a:cs typeface="Consolas Regular" charset="0"/>
              </a:rPr>
              <a:t> </a:t>
            </a:r>
            <a:r>
              <a:rPr lang="en-US" sz="1412" dirty="0">
                <a:solidFill>
                  <a:schemeClr val="tx1">
                    <a:lumMod val="50000"/>
                  </a:schemeClr>
                </a:solidFill>
                <a:latin typeface="Arial" charset="0"/>
                <a:ea typeface="Consolas Regular" charset="0"/>
                <a:cs typeface="Consolas Regular" charset="0"/>
              </a:rPr>
              <a:t>file</a:t>
            </a:r>
          </a:p>
        </p:txBody>
      </p:sp>
    </p:spTree>
    <p:extLst>
      <p:ext uri="{BB962C8B-B14F-4D97-AF65-F5344CB8AC3E}">
        <p14:creationId xmlns:p14="http://schemas.microsoft.com/office/powerpoint/2010/main" val="1687608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Rectangle 2"/>
          <p:cNvSpPr>
            <a:spLocks noGrp="1" noChangeArrowheads="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Preemptive Scheduling</a:t>
            </a:r>
          </a:p>
        </p:txBody>
      </p:sp>
      <p:sp>
        <p:nvSpPr>
          <p:cNvPr id="227330" name="Rectangle 3"/>
          <p:cNvSpPr>
            <a:spLocks noGrp="1" noChangeArrowheads="1"/>
          </p:cNvSpPr>
          <p:nvPr>
            <p:ph type="body" sz="quarter" idx="10"/>
          </p:nvPr>
        </p:nvSpPr>
        <p:spPr bwMode="auto">
          <a:xfrm>
            <a:off x="578223" y="595787"/>
            <a:ext cx="8101410" cy="5858801"/>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875" tIns="44937" rIns="89875" bIns="44937" numCol="1" rtlCol="0" anchor="t" anchorCtr="0" compatLnSpc="1">
            <a:prstTxWarp prst="textNoShape">
              <a:avLst/>
            </a:prstTxWarp>
            <a:normAutofit/>
          </a:bodyPr>
          <a:lstStyle/>
          <a:p>
            <a:pPr marL="374499" indent="-374499" fontAlgn="base">
              <a:lnSpc>
                <a:spcPct val="120000"/>
              </a:lnSpc>
              <a:spcBef>
                <a:spcPct val="0"/>
              </a:spcBef>
              <a:spcAft>
                <a:spcPct val="0"/>
              </a:spcAft>
            </a:pPr>
            <a:r>
              <a:rPr lang="en-US" sz="1588" dirty="0">
                <a:latin typeface="Arial" charset="0"/>
                <a:ea typeface="Consolas Regular" charset="0"/>
                <a:cs typeface="Consolas Regular" charset="0"/>
              </a:rPr>
              <a:t>A scheduling tool wherein lower-priority jobs are preempted in order to run higher-priority jobs</a:t>
            </a:r>
          </a:p>
          <a:p>
            <a:pPr marL="823952" lvl="1" indent="-374499" fontAlgn="base">
              <a:lnSpc>
                <a:spcPct val="120000"/>
              </a:lnSpc>
              <a:spcBef>
                <a:spcPct val="0"/>
              </a:spcBef>
              <a:spcAft>
                <a:spcPct val="0"/>
              </a:spcAft>
            </a:pPr>
            <a:r>
              <a:rPr lang="en-US" sz="1412" dirty="0">
                <a:latin typeface="Arial" charset="0"/>
                <a:ea typeface="Consolas Regular" charset="0"/>
                <a:cs typeface="Consolas Regular" charset="0"/>
              </a:rPr>
              <a:t>Express queues</a:t>
            </a:r>
          </a:p>
          <a:p>
            <a:pPr marL="1254542" lvl="2" indent="-374499">
              <a:lnSpc>
                <a:spcPct val="120000"/>
              </a:lnSpc>
              <a:spcBef>
                <a:spcPct val="0"/>
              </a:spcBef>
            </a:pPr>
            <a:r>
              <a:rPr lang="en-US" sz="1235" dirty="0">
                <a:latin typeface="Arial" charset="0"/>
                <a:ea typeface="Consolas Regular" charset="0"/>
                <a:cs typeface="Consolas Regular" charset="0"/>
              </a:rPr>
              <a:t>Allows jobs from this queue to preempt jobs from lower priority queues</a:t>
            </a:r>
            <a:endParaRPr lang="en-US" dirty="0">
              <a:latin typeface="Arial" charset="0"/>
              <a:ea typeface="Consolas Regular" charset="0"/>
              <a:cs typeface="Consolas Regular" charset="0"/>
            </a:endParaRPr>
          </a:p>
          <a:p>
            <a:pPr marL="1254542" lvl="2" indent="-374499">
              <a:lnSpc>
                <a:spcPct val="120000"/>
              </a:lnSpc>
              <a:spcBef>
                <a:spcPct val="0"/>
              </a:spcBef>
            </a:pPr>
            <a:r>
              <a:rPr lang="en-US" sz="1235" dirty="0">
                <a:latin typeface="Arial" charset="0"/>
                <a:ea typeface="Consolas Regular" charset="0"/>
                <a:cs typeface="Consolas Regular" charset="0"/>
              </a:rPr>
              <a:t>Queue priority must be set to </a:t>
            </a:r>
            <a:r>
              <a:rPr lang="en-US" sz="1235" b="1" dirty="0">
                <a:latin typeface="Arial" charset="0"/>
                <a:ea typeface="Consolas Regular" charset="0"/>
                <a:cs typeface="Consolas Regular" charset="0"/>
              </a:rPr>
              <a:t>150 or higher</a:t>
            </a:r>
          </a:p>
          <a:p>
            <a:pPr marL="1703943" lvl="3" indent="-374499">
              <a:lnSpc>
                <a:spcPct val="120000"/>
              </a:lnSpc>
              <a:spcBef>
                <a:spcPct val="0"/>
              </a:spcBef>
              <a:buClr>
                <a:srgbClr val="DD2430"/>
              </a:buClr>
            </a:pPr>
            <a:r>
              <a:rPr lang="en-US" sz="1235" dirty="0">
                <a:solidFill>
                  <a:srgbClr val="000000"/>
                </a:solidFill>
                <a:latin typeface="Arial" charset="0"/>
              </a:rPr>
              <a:t>Configurable by modifying </a:t>
            </a:r>
            <a:r>
              <a:rPr lang="en-US" sz="1235" b="1" dirty="0" err="1">
                <a:solidFill>
                  <a:srgbClr val="000000"/>
                </a:solidFill>
                <a:latin typeface="Consolas Regular" charset="0"/>
                <a:cs typeface="Consolas Regular" charset="0"/>
              </a:rPr>
              <a:t>preempt_queue_prio</a:t>
            </a:r>
            <a:r>
              <a:rPr lang="en-US" sz="1235" dirty="0">
                <a:solidFill>
                  <a:srgbClr val="000000"/>
                </a:solidFill>
                <a:latin typeface="Arial" charset="0"/>
              </a:rPr>
              <a:t> scheduler parameter</a:t>
            </a:r>
          </a:p>
          <a:p>
            <a:pPr marL="823952" lvl="1" indent="-374499">
              <a:lnSpc>
                <a:spcPct val="120000"/>
              </a:lnSpc>
              <a:spcBef>
                <a:spcPct val="0"/>
              </a:spcBef>
              <a:buClr>
                <a:srgbClr val="DD2430"/>
              </a:buClr>
            </a:pPr>
            <a:r>
              <a:rPr lang="en-US" sz="1412" dirty="0">
                <a:latin typeface="Arial" charset="0"/>
                <a:ea typeface="Consolas Regular" charset="0"/>
                <a:cs typeface="Consolas Regular" charset="0"/>
              </a:rPr>
              <a:t>By default, preemptive scheduling is enabled</a:t>
            </a:r>
          </a:p>
          <a:p>
            <a:pPr marL="1254542" lvl="2" indent="-374499">
              <a:lnSpc>
                <a:spcPct val="120000"/>
              </a:lnSpc>
              <a:spcBef>
                <a:spcPct val="0"/>
              </a:spcBef>
              <a:buClr>
                <a:srgbClr val="DD2430"/>
              </a:buClr>
            </a:pPr>
            <a:r>
              <a:rPr lang="en-US" sz="1235" dirty="0">
                <a:latin typeface="Arial" charset="0"/>
                <a:ea typeface="Consolas Regular" charset="0"/>
                <a:cs typeface="Consolas Regular" charset="0"/>
              </a:rPr>
              <a:t>To disable, modify the scheduler parameter: </a:t>
            </a:r>
            <a:r>
              <a:rPr lang="en-US" sz="1235" b="1" dirty="0" err="1">
                <a:latin typeface="Consolas" charset="0"/>
                <a:ea typeface="Consolas" charset="0"/>
                <a:cs typeface="Consolas" charset="0"/>
              </a:rPr>
              <a:t>preemptive_sched</a:t>
            </a:r>
            <a:r>
              <a:rPr lang="en-US" sz="1235" b="1" dirty="0">
                <a:latin typeface="Consolas" charset="0"/>
                <a:ea typeface="Consolas" charset="0"/>
                <a:cs typeface="Consolas" charset="0"/>
              </a:rPr>
              <a:t>: false</a:t>
            </a:r>
          </a:p>
          <a:p>
            <a:pPr marL="1254542" lvl="2" indent="-374499">
              <a:lnSpc>
                <a:spcPct val="120000"/>
              </a:lnSpc>
              <a:spcBef>
                <a:spcPct val="0"/>
              </a:spcBef>
            </a:pPr>
            <a:endParaRPr lang="en-US" sz="1235" dirty="0">
              <a:latin typeface="Arial" charset="0"/>
              <a:ea typeface="Consolas Regular" charset="0"/>
              <a:cs typeface="Consolas Regular" charset="0"/>
            </a:endParaRPr>
          </a:p>
          <a:p>
            <a:pPr marL="374499" indent="-374499" fontAlgn="base">
              <a:lnSpc>
                <a:spcPct val="120000"/>
              </a:lnSpc>
              <a:spcBef>
                <a:spcPct val="0"/>
              </a:spcBef>
              <a:spcAft>
                <a:spcPct val="0"/>
              </a:spcAft>
            </a:pPr>
            <a:r>
              <a:rPr lang="en-US" sz="1588" dirty="0">
                <a:latin typeface="Arial" charset="0"/>
                <a:ea typeface="Consolas Regular" charset="0"/>
                <a:cs typeface="Consolas Regular" charset="0"/>
              </a:rPr>
              <a:t>How preemption works</a:t>
            </a:r>
          </a:p>
          <a:p>
            <a:pPr marL="823952" lvl="1" indent="-374499" fontAlgn="base">
              <a:lnSpc>
                <a:spcPct val="120000"/>
              </a:lnSpc>
              <a:spcBef>
                <a:spcPct val="0"/>
              </a:spcBef>
              <a:spcAft>
                <a:spcPct val="0"/>
              </a:spcAft>
            </a:pPr>
            <a:r>
              <a:rPr lang="en-US" sz="1412" dirty="0">
                <a:latin typeface="Arial" charset="0"/>
                <a:ea typeface="Consolas Regular" charset="0"/>
                <a:cs typeface="Consolas Regular" charset="0"/>
              </a:rPr>
              <a:t>Jobs with high preemption priority cannot run immediately</a:t>
            </a:r>
          </a:p>
          <a:p>
            <a:pPr marL="1254542" lvl="2" indent="-374499">
              <a:lnSpc>
                <a:spcPct val="120000"/>
              </a:lnSpc>
              <a:spcBef>
                <a:spcPct val="0"/>
              </a:spcBef>
            </a:pPr>
            <a:r>
              <a:rPr lang="en-US" sz="1235" dirty="0">
                <a:latin typeface="Arial" charset="0"/>
                <a:ea typeface="Consolas Regular" charset="0"/>
                <a:cs typeface="Consolas Regular" charset="0"/>
              </a:rPr>
              <a:t>Scheduler looks for running jobs with lower preemption priority</a:t>
            </a:r>
          </a:p>
          <a:p>
            <a:pPr marL="1703943" lvl="3" indent="-374499">
              <a:lnSpc>
                <a:spcPct val="120000"/>
              </a:lnSpc>
              <a:spcBef>
                <a:spcPct val="0"/>
              </a:spcBef>
              <a:buClr>
                <a:srgbClr val="DD2430"/>
              </a:buClr>
            </a:pPr>
            <a:r>
              <a:rPr lang="en-US" sz="1235" dirty="0">
                <a:solidFill>
                  <a:srgbClr val="000000"/>
                </a:solidFill>
                <a:latin typeface="Arial" charset="0"/>
              </a:rPr>
              <a:t>By default, jobs that started the most recently</a:t>
            </a:r>
          </a:p>
          <a:p>
            <a:pPr marL="1254542" lvl="2" indent="-374499">
              <a:lnSpc>
                <a:spcPct val="120000"/>
              </a:lnSpc>
              <a:spcBef>
                <a:spcPct val="0"/>
              </a:spcBef>
            </a:pPr>
            <a:r>
              <a:rPr lang="en-US" sz="1235" dirty="0">
                <a:latin typeface="Arial" charset="0"/>
                <a:ea typeface="Consolas Regular" charset="0"/>
                <a:cs typeface="Consolas Regular" charset="0"/>
              </a:rPr>
              <a:t>Scheduler may preempt one or more lower-priority jobs to satisfy the high-priority job</a:t>
            </a:r>
            <a:r>
              <a:rPr lang="fr-FR" sz="1235" dirty="0">
                <a:latin typeface="Arial" charset="0"/>
                <a:ea typeface="Consolas Regular" charset="0"/>
                <a:cs typeface="Consolas Regular" charset="0"/>
              </a:rPr>
              <a:t>'</a:t>
            </a:r>
            <a:r>
              <a:rPr lang="en-US" sz="1235" dirty="0">
                <a:latin typeface="Arial" charset="0"/>
                <a:ea typeface="Consolas Regular" charset="0"/>
                <a:cs typeface="Consolas Regular" charset="0"/>
              </a:rPr>
              <a:t>s requested resources</a:t>
            </a:r>
          </a:p>
          <a:p>
            <a:pPr marL="1254542" lvl="2" indent="-374499">
              <a:lnSpc>
                <a:spcPct val="120000"/>
              </a:lnSpc>
              <a:spcBef>
                <a:spcPct val="0"/>
              </a:spcBef>
            </a:pPr>
            <a:r>
              <a:rPr lang="en-US" sz="1235" dirty="0">
                <a:latin typeface="Arial" charset="0"/>
                <a:ea typeface="Consolas Regular" charset="0"/>
                <a:cs typeface="Consolas Regular" charset="0"/>
              </a:rPr>
              <a:t>If there are not enough lower priority jobs to preempt, the high priority job remains queued</a:t>
            </a:r>
          </a:p>
          <a:p>
            <a:pPr marL="823952" lvl="1" indent="-374499">
              <a:lnSpc>
                <a:spcPct val="120000"/>
              </a:lnSpc>
              <a:spcBef>
                <a:spcPct val="0"/>
              </a:spcBef>
            </a:pPr>
            <a:r>
              <a:rPr lang="en-US" sz="1412" dirty="0">
                <a:latin typeface="Arial" charset="0"/>
                <a:ea typeface="Consolas Regular" charset="0"/>
                <a:cs typeface="Consolas Regular" charset="0"/>
              </a:rPr>
              <a:t>Jobs in a reservation are not </a:t>
            </a:r>
            <a:r>
              <a:rPr lang="en-US" sz="1412" dirty="0" err="1">
                <a:latin typeface="Arial" charset="0"/>
                <a:ea typeface="Consolas Regular" charset="0"/>
                <a:cs typeface="Consolas Regular" charset="0"/>
              </a:rPr>
              <a:t>preemptable</a:t>
            </a:r>
            <a:r>
              <a:rPr lang="en-US" sz="1412" dirty="0">
                <a:latin typeface="Arial" charset="0"/>
                <a:ea typeface="Consolas Regular" charset="0"/>
                <a:cs typeface="Consolas Regular" charset="0"/>
              </a:rPr>
              <a:t> </a:t>
            </a:r>
          </a:p>
          <a:p>
            <a:pPr marL="1254542" lvl="2" indent="-374499">
              <a:lnSpc>
                <a:spcPct val="120000"/>
              </a:lnSpc>
              <a:spcBef>
                <a:spcPct val="0"/>
              </a:spcBef>
            </a:pPr>
            <a:endParaRPr lang="en-US" sz="1235" dirty="0">
              <a:latin typeface="Arial" charset="0"/>
              <a:ea typeface="Consolas Regular" charset="0"/>
              <a:cs typeface="Consolas Regular" charset="0"/>
            </a:endParaRPr>
          </a:p>
          <a:p>
            <a:pPr marL="374499" indent="-374499" fontAlgn="base">
              <a:lnSpc>
                <a:spcPct val="120000"/>
              </a:lnSpc>
              <a:spcBef>
                <a:spcPct val="0"/>
              </a:spcBef>
              <a:spcAft>
                <a:spcPct val="0"/>
              </a:spcAft>
            </a:pPr>
            <a:r>
              <a:rPr lang="en-US" sz="1588" dirty="0">
                <a:latin typeface="Arial" charset="0"/>
                <a:ea typeface="Consolas Regular" charset="0"/>
                <a:cs typeface="Consolas Regular" charset="0"/>
              </a:rPr>
              <a:t>Determining what type of jobs are </a:t>
            </a:r>
            <a:r>
              <a:rPr lang="en-US" sz="1588" dirty="0" err="1">
                <a:latin typeface="Arial" charset="0"/>
                <a:ea typeface="Consolas Regular" charset="0"/>
                <a:cs typeface="Consolas Regular" charset="0"/>
              </a:rPr>
              <a:t>preemptable</a:t>
            </a:r>
            <a:r>
              <a:rPr lang="en-US" sz="1588" dirty="0">
                <a:latin typeface="Arial" charset="0"/>
                <a:ea typeface="Consolas Regular" charset="0"/>
                <a:cs typeface="Consolas Regular" charset="0"/>
              </a:rPr>
              <a:t> </a:t>
            </a:r>
          </a:p>
          <a:p>
            <a:pPr marL="823952" lvl="1" indent="-374499" fontAlgn="base">
              <a:lnSpc>
                <a:spcPct val="120000"/>
              </a:lnSpc>
              <a:spcBef>
                <a:spcPct val="0"/>
              </a:spcBef>
              <a:spcAft>
                <a:spcPct val="0"/>
              </a:spcAft>
            </a:pPr>
            <a:r>
              <a:rPr lang="en-US" sz="1412" dirty="0">
                <a:latin typeface="Arial" charset="0"/>
                <a:ea typeface="Consolas Regular" charset="0"/>
                <a:cs typeface="Consolas Regular" charset="0"/>
              </a:rPr>
              <a:t>Preemption levels</a:t>
            </a:r>
          </a:p>
          <a:p>
            <a:pPr marL="1254542" lvl="2" indent="-374499">
              <a:lnSpc>
                <a:spcPct val="120000"/>
              </a:lnSpc>
              <a:spcBef>
                <a:spcPct val="0"/>
              </a:spcBef>
            </a:pPr>
            <a:r>
              <a:rPr lang="en-US" sz="1235" dirty="0">
                <a:latin typeface="Arial" charset="0"/>
                <a:ea typeface="Consolas Regular" charset="0"/>
                <a:cs typeface="Consolas Regular" charset="0"/>
              </a:rPr>
              <a:t>Job classes</a:t>
            </a:r>
          </a:p>
          <a:p>
            <a:pPr marL="823952" lvl="1" indent="-374499">
              <a:lnSpc>
                <a:spcPct val="120000"/>
              </a:lnSpc>
              <a:spcBef>
                <a:spcPct val="0"/>
              </a:spcBef>
            </a:pPr>
            <a:r>
              <a:rPr lang="en-US" sz="1412" dirty="0">
                <a:latin typeface="Arial" charset="0"/>
                <a:ea typeface="Consolas Regular" charset="0"/>
                <a:cs typeface="Consolas Regular" charset="0"/>
              </a:rPr>
              <a:t>Preemption targets</a:t>
            </a:r>
          </a:p>
          <a:p>
            <a:pPr marL="1254542" lvl="2" indent="-374499">
              <a:lnSpc>
                <a:spcPct val="120000"/>
              </a:lnSpc>
              <a:spcBef>
                <a:spcPct val="0"/>
              </a:spcBef>
            </a:pPr>
            <a:r>
              <a:rPr lang="en-US" sz="1235" dirty="0">
                <a:latin typeface="Arial" charset="0"/>
                <a:ea typeface="Consolas Regular" charset="0"/>
                <a:cs typeface="Consolas Regular" charset="0"/>
              </a:rPr>
              <a:t>Specific queues or jobs requesting specific resources</a:t>
            </a:r>
          </a:p>
        </p:txBody>
      </p:sp>
    </p:spTree>
    <p:extLst>
      <p:ext uri="{BB962C8B-B14F-4D97-AF65-F5344CB8AC3E}">
        <p14:creationId xmlns:p14="http://schemas.microsoft.com/office/powerpoint/2010/main" val="2779110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Rectangle 2"/>
          <p:cNvSpPr>
            <a:spLocks noGrp="1" noChangeArrowheads="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Preemptive Scheduling, cont.</a:t>
            </a:r>
          </a:p>
        </p:txBody>
      </p:sp>
      <p:sp>
        <p:nvSpPr>
          <p:cNvPr id="228354" name="Rectangle 3"/>
          <p:cNvSpPr>
            <a:spLocks noGrp="1" noChangeArrowheads="1"/>
          </p:cNvSpPr>
          <p:nvPr>
            <p:ph type="body" sz="quarter" idx="10"/>
          </p:nvPr>
        </p:nvSpPr>
        <p:spPr bwMode="auto">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875" tIns="44937" rIns="89875" bIns="44937" numCol="1" rtlCol="0" anchor="t" anchorCtr="0" compatLnSpc="1">
            <a:prstTxWarp prst="textNoShape">
              <a:avLst/>
            </a:prstTxWarp>
            <a:normAutofit fontScale="92500" lnSpcReduction="20000"/>
          </a:bodyPr>
          <a:lstStyle/>
          <a:p>
            <a:pPr fontAlgn="base">
              <a:lnSpc>
                <a:spcPct val="120000"/>
              </a:lnSpc>
              <a:spcBef>
                <a:spcPct val="0"/>
              </a:spcBef>
              <a:spcAft>
                <a:spcPct val="0"/>
              </a:spcAft>
            </a:pPr>
            <a:r>
              <a:rPr lang="en-US" sz="1588" dirty="0">
                <a:latin typeface="Arial" charset="0"/>
                <a:ea typeface="Consolas Regular" charset="0"/>
                <a:cs typeface="Consolas Regular" charset="0"/>
              </a:rPr>
              <a:t>Using preemption levels (classes of jobs)</a:t>
            </a:r>
          </a:p>
          <a:p>
            <a:pPr fontAlgn="base">
              <a:lnSpc>
                <a:spcPct val="120000"/>
              </a:lnSpc>
              <a:spcBef>
                <a:spcPct val="0"/>
              </a:spcBef>
              <a:spcAft>
                <a:spcPct val="0"/>
              </a:spcAft>
            </a:pPr>
            <a:endParaRPr lang="en-US" b="0" dirty="0">
              <a:latin typeface="Arial" charset="0"/>
              <a:ea typeface="Consolas Regular" charset="0"/>
              <a:cs typeface="Consolas Regular" charset="0"/>
            </a:endParaRPr>
          </a:p>
          <a:p>
            <a:pPr marL="0" indent="0" fontAlgn="base">
              <a:lnSpc>
                <a:spcPct val="120000"/>
              </a:lnSpc>
              <a:spcBef>
                <a:spcPct val="0"/>
              </a:spcBef>
              <a:spcAft>
                <a:spcPct val="0"/>
              </a:spcAft>
              <a:buNone/>
            </a:pPr>
            <a:endParaRPr lang="en-US" sz="1588" dirty="0">
              <a:latin typeface="Arial" charset="0"/>
              <a:ea typeface="Consolas Regular" charset="0"/>
              <a:cs typeface="Consolas Regular" charset="0"/>
            </a:endParaRPr>
          </a:p>
          <a:p>
            <a:pPr lvl="1" fontAlgn="base">
              <a:lnSpc>
                <a:spcPct val="120000"/>
              </a:lnSpc>
              <a:spcBef>
                <a:spcPct val="0"/>
              </a:spcBef>
              <a:spcAft>
                <a:spcPct val="0"/>
              </a:spcAft>
            </a:pPr>
            <a:endParaRPr lang="en-US" dirty="0">
              <a:solidFill>
                <a:srgbClr val="000000"/>
              </a:solidFill>
              <a:latin typeface="Arial" charset="0"/>
              <a:ea typeface="Consolas Regular" charset="0"/>
              <a:cs typeface="Consolas Regular" charset="0"/>
            </a:endParaRPr>
          </a:p>
          <a:p>
            <a:pPr lvl="1" fontAlgn="base">
              <a:lnSpc>
                <a:spcPct val="120000"/>
              </a:lnSpc>
              <a:spcBef>
                <a:spcPct val="0"/>
              </a:spcBef>
              <a:spcAft>
                <a:spcPct val="0"/>
              </a:spcAft>
            </a:pPr>
            <a:endParaRPr lang="en-US" dirty="0">
              <a:solidFill>
                <a:srgbClr val="000000"/>
              </a:solidFill>
              <a:latin typeface="Arial" charset="0"/>
              <a:ea typeface="Consolas Regular" charset="0"/>
              <a:cs typeface="Consolas Regular" charset="0"/>
            </a:endParaRPr>
          </a:p>
          <a:p>
            <a:pPr lvl="1" fontAlgn="base">
              <a:lnSpc>
                <a:spcPct val="120000"/>
              </a:lnSpc>
              <a:spcBef>
                <a:spcPct val="0"/>
              </a:spcBef>
              <a:spcAft>
                <a:spcPct val="0"/>
              </a:spcAft>
            </a:pPr>
            <a:endParaRPr lang="en-US" dirty="0">
              <a:solidFill>
                <a:srgbClr val="000000"/>
              </a:solidFill>
              <a:latin typeface="Arial" charset="0"/>
              <a:ea typeface="Consolas Regular" charset="0"/>
              <a:cs typeface="Consolas Regular" charset="0"/>
            </a:endParaRPr>
          </a:p>
          <a:p>
            <a:pPr lvl="1" fontAlgn="base">
              <a:lnSpc>
                <a:spcPct val="120000"/>
              </a:lnSpc>
              <a:spcBef>
                <a:spcPct val="0"/>
              </a:spcBef>
              <a:spcAft>
                <a:spcPct val="0"/>
              </a:spcAft>
            </a:pPr>
            <a:endParaRPr lang="en-US" dirty="0">
              <a:solidFill>
                <a:srgbClr val="000000"/>
              </a:solidFill>
              <a:latin typeface="Arial" charset="0"/>
              <a:ea typeface="Consolas Regular" charset="0"/>
              <a:cs typeface="Consolas Regular" charset="0"/>
            </a:endParaRPr>
          </a:p>
          <a:p>
            <a:pPr lvl="1" fontAlgn="base">
              <a:lnSpc>
                <a:spcPct val="120000"/>
              </a:lnSpc>
              <a:spcBef>
                <a:spcPct val="0"/>
              </a:spcBef>
              <a:spcAft>
                <a:spcPct val="0"/>
              </a:spcAft>
            </a:pPr>
            <a:endParaRPr lang="en-US" dirty="0">
              <a:solidFill>
                <a:srgbClr val="000000"/>
              </a:solidFill>
              <a:latin typeface="Arial" charset="0"/>
              <a:ea typeface="Consolas Regular" charset="0"/>
              <a:cs typeface="Consolas Regular" charset="0"/>
            </a:endParaRPr>
          </a:p>
          <a:p>
            <a:pPr lvl="1" fontAlgn="base">
              <a:lnSpc>
                <a:spcPct val="120000"/>
              </a:lnSpc>
              <a:spcBef>
                <a:spcPct val="0"/>
              </a:spcBef>
              <a:spcAft>
                <a:spcPct val="0"/>
              </a:spcAft>
            </a:pPr>
            <a:endParaRPr lang="en-US" dirty="0">
              <a:solidFill>
                <a:srgbClr val="000000"/>
              </a:solidFill>
              <a:latin typeface="Arial" charset="0"/>
              <a:ea typeface="Consolas Regular" charset="0"/>
              <a:cs typeface="Consolas Regular" charset="0"/>
            </a:endParaRPr>
          </a:p>
          <a:p>
            <a:pPr lvl="1" fontAlgn="base">
              <a:lnSpc>
                <a:spcPct val="120000"/>
              </a:lnSpc>
              <a:spcBef>
                <a:spcPct val="0"/>
              </a:spcBef>
              <a:spcAft>
                <a:spcPct val="0"/>
              </a:spcAft>
            </a:pPr>
            <a:endParaRPr lang="en-US" dirty="0">
              <a:solidFill>
                <a:srgbClr val="000000"/>
              </a:solidFill>
              <a:latin typeface="Arial" charset="0"/>
              <a:ea typeface="Consolas Regular" charset="0"/>
              <a:cs typeface="Consolas Regular" charset="0"/>
            </a:endParaRPr>
          </a:p>
          <a:p>
            <a:pPr lvl="1" fontAlgn="base">
              <a:lnSpc>
                <a:spcPct val="120000"/>
              </a:lnSpc>
              <a:spcBef>
                <a:spcPct val="0"/>
              </a:spcBef>
              <a:spcAft>
                <a:spcPct val="0"/>
              </a:spcAft>
            </a:pPr>
            <a:endParaRPr lang="en-US" dirty="0">
              <a:solidFill>
                <a:srgbClr val="000000"/>
              </a:solidFill>
              <a:latin typeface="Arial" charset="0"/>
              <a:ea typeface="Consolas Regular" charset="0"/>
              <a:cs typeface="Consolas Regular" charset="0"/>
            </a:endParaRPr>
          </a:p>
          <a:p>
            <a:pPr lvl="1" fontAlgn="base">
              <a:lnSpc>
                <a:spcPct val="120000"/>
              </a:lnSpc>
              <a:spcBef>
                <a:spcPct val="0"/>
              </a:spcBef>
              <a:spcAft>
                <a:spcPct val="0"/>
              </a:spcAft>
            </a:pPr>
            <a:endParaRPr lang="en-US" dirty="0">
              <a:solidFill>
                <a:srgbClr val="000000"/>
              </a:solidFill>
              <a:latin typeface="Arial" charset="0"/>
              <a:ea typeface="Consolas Regular" charset="0"/>
              <a:cs typeface="Consolas Regular" charset="0"/>
            </a:endParaRPr>
          </a:p>
          <a:p>
            <a:pPr fontAlgn="base">
              <a:lnSpc>
                <a:spcPct val="120000"/>
              </a:lnSpc>
              <a:spcBef>
                <a:spcPct val="0"/>
              </a:spcBef>
              <a:spcAft>
                <a:spcPct val="0"/>
              </a:spcAft>
            </a:pPr>
            <a:r>
              <a:rPr lang="en-US" sz="1588" dirty="0">
                <a:latin typeface="Arial" charset="0"/>
                <a:ea typeface="Consolas Regular" charset="0"/>
                <a:cs typeface="Consolas Regular" charset="0"/>
              </a:rPr>
              <a:t>Specifying the relative priority of each preemption level</a:t>
            </a:r>
            <a:endParaRPr lang="en-US" sz="1235" dirty="0">
              <a:latin typeface="Arial" charset="0"/>
              <a:ea typeface="Consolas Regular" charset="0"/>
              <a:cs typeface="Consolas Regular" charset="0"/>
            </a:endParaRPr>
          </a:p>
          <a:p>
            <a:pPr lvl="1" fontAlgn="base">
              <a:lnSpc>
                <a:spcPct val="150000"/>
              </a:lnSpc>
              <a:spcBef>
                <a:spcPct val="0"/>
              </a:spcBef>
              <a:spcAft>
                <a:spcPct val="0"/>
              </a:spcAft>
            </a:pPr>
            <a:r>
              <a:rPr lang="en-US" sz="1412" dirty="0">
                <a:latin typeface="Arial" charset="0"/>
                <a:ea typeface="Consolas Regular" charset="0"/>
                <a:cs typeface="Consolas Regular" charset="0"/>
              </a:rPr>
              <a:t>Use the </a:t>
            </a:r>
            <a:r>
              <a:rPr lang="en-US" sz="1412" b="1" dirty="0" err="1">
                <a:latin typeface="Consolas Regular" charset="0"/>
                <a:ea typeface="Consolas Regular" charset="0"/>
                <a:cs typeface="Consolas Regular" charset="0"/>
              </a:rPr>
              <a:t>preempt_prio</a:t>
            </a:r>
            <a:r>
              <a:rPr lang="en-US" sz="1412" dirty="0">
                <a:latin typeface="Arial" charset="0"/>
                <a:ea typeface="Consolas Regular" charset="0"/>
                <a:cs typeface="Consolas Regular" charset="0"/>
              </a:rPr>
              <a:t> scheduler parameter</a:t>
            </a:r>
          </a:p>
          <a:p>
            <a:pPr lvl="1" fontAlgn="base">
              <a:lnSpc>
                <a:spcPct val="150000"/>
              </a:lnSpc>
              <a:spcBef>
                <a:spcPct val="0"/>
              </a:spcBef>
              <a:spcAft>
                <a:spcPct val="0"/>
              </a:spcAft>
            </a:pPr>
            <a:r>
              <a:rPr lang="en-US" sz="1412" dirty="0">
                <a:latin typeface="Arial" charset="0"/>
                <a:ea typeface="Consolas Regular" charset="0"/>
                <a:cs typeface="Consolas Regular" charset="0"/>
              </a:rPr>
              <a:t>Default:  </a:t>
            </a:r>
            <a:r>
              <a:rPr lang="en-US" sz="1412" b="1" dirty="0" err="1">
                <a:latin typeface="Consolas Regular" charset="0"/>
                <a:ea typeface="Consolas Regular" charset="0"/>
                <a:cs typeface="Consolas Regular" charset="0"/>
              </a:rPr>
              <a:t>preempt_prio</a:t>
            </a:r>
            <a:r>
              <a:rPr lang="en-US" sz="1412" b="1" dirty="0">
                <a:latin typeface="Consolas Regular" charset="0"/>
                <a:ea typeface="Consolas Regular" charset="0"/>
                <a:cs typeface="Consolas Regular" charset="0"/>
              </a:rPr>
              <a:t>: "</a:t>
            </a:r>
            <a:r>
              <a:rPr lang="en-US" sz="1412" b="1" dirty="0" err="1">
                <a:latin typeface="Consolas Regular" charset="0"/>
                <a:ea typeface="Consolas Regular" charset="0"/>
                <a:cs typeface="Consolas Regular" charset="0"/>
              </a:rPr>
              <a:t>express_queue</a:t>
            </a:r>
            <a:r>
              <a:rPr lang="en-US" sz="1412" b="1" dirty="0">
                <a:latin typeface="Consolas Regular" charset="0"/>
                <a:ea typeface="Consolas Regular" charset="0"/>
                <a:cs typeface="Consolas Regular" charset="0"/>
              </a:rPr>
              <a:t>, </a:t>
            </a:r>
            <a:r>
              <a:rPr lang="en-US" sz="1412" b="1" dirty="0" err="1">
                <a:latin typeface="Consolas Regular" charset="0"/>
                <a:ea typeface="Consolas Regular" charset="0"/>
                <a:cs typeface="Consolas Regular" charset="0"/>
              </a:rPr>
              <a:t>normal_jobs</a:t>
            </a:r>
            <a:r>
              <a:rPr lang="en-US" sz="1412" b="1" dirty="0">
                <a:latin typeface="Consolas Regular" charset="0"/>
                <a:ea typeface="Consolas Regular" charset="0"/>
                <a:cs typeface="Consolas Regular" charset="0"/>
              </a:rPr>
              <a:t>"</a:t>
            </a:r>
          </a:p>
          <a:p>
            <a:pPr lvl="1" fontAlgn="base">
              <a:lnSpc>
                <a:spcPct val="150000"/>
              </a:lnSpc>
              <a:spcBef>
                <a:spcPct val="0"/>
              </a:spcBef>
              <a:spcAft>
                <a:spcPct val="0"/>
              </a:spcAft>
            </a:pPr>
            <a:r>
              <a:rPr lang="en-US" sz="1412" dirty="0">
                <a:latin typeface="Arial" charset="0"/>
                <a:ea typeface="Consolas Regular" charset="0"/>
                <a:cs typeface="Consolas Regular" charset="0"/>
              </a:rPr>
              <a:t>Levels are read from left to right, with highest priority listed first</a:t>
            </a:r>
          </a:p>
          <a:p>
            <a:pPr lvl="1" fontAlgn="base">
              <a:lnSpc>
                <a:spcPct val="150000"/>
              </a:lnSpc>
              <a:spcBef>
                <a:spcPct val="0"/>
              </a:spcBef>
              <a:spcAft>
                <a:spcPct val="0"/>
              </a:spcAft>
            </a:pPr>
            <a:r>
              <a:rPr lang="en-US" sz="1412" dirty="0">
                <a:latin typeface="Arial" charset="0"/>
                <a:ea typeface="Consolas Regular" charset="0"/>
                <a:cs typeface="Consolas Regular" charset="0"/>
              </a:rPr>
              <a:t>Can create levels that are combinations of different levels</a:t>
            </a:r>
          </a:p>
          <a:p>
            <a:pPr lvl="2">
              <a:lnSpc>
                <a:spcPct val="150000"/>
              </a:lnSpc>
              <a:spcBef>
                <a:spcPct val="0"/>
              </a:spcBef>
            </a:pPr>
            <a:r>
              <a:rPr lang="en-US" sz="1235" dirty="0">
                <a:latin typeface="Arial" charset="0"/>
                <a:ea typeface="Consolas Regular" charset="0"/>
                <a:cs typeface="Consolas Regular" charset="0"/>
              </a:rPr>
              <a:t>For example: </a:t>
            </a:r>
            <a:r>
              <a:rPr lang="en-US" sz="1235" b="1" dirty="0" err="1">
                <a:latin typeface="Consolas Regular" charset="0"/>
                <a:ea typeface="Consolas Regular" charset="0"/>
                <a:cs typeface="Consolas Regular" charset="0"/>
              </a:rPr>
              <a:t>preempt_prio</a:t>
            </a:r>
            <a:r>
              <a:rPr lang="en-US" sz="1235" b="1" dirty="0">
                <a:latin typeface="Consolas Regular" charset="0"/>
                <a:ea typeface="Consolas Regular" charset="0"/>
                <a:cs typeface="Consolas Regular" charset="0"/>
              </a:rPr>
              <a:t>: "</a:t>
            </a:r>
            <a:r>
              <a:rPr lang="en-US" sz="1235" b="1" dirty="0" err="1">
                <a:latin typeface="Consolas Regular" charset="0"/>
                <a:ea typeface="Consolas Regular" charset="0"/>
                <a:cs typeface="Consolas Regular" charset="0"/>
              </a:rPr>
              <a:t>express_queue</a:t>
            </a:r>
            <a:r>
              <a:rPr lang="en-US" sz="1235" b="1" dirty="0">
                <a:latin typeface="Consolas Regular" charset="0"/>
                <a:ea typeface="Consolas Regular" charset="0"/>
                <a:cs typeface="Consolas Regular" charset="0"/>
              </a:rPr>
              <a:t>, </a:t>
            </a:r>
            <a:r>
              <a:rPr lang="en-US" sz="1235" b="1" dirty="0" err="1">
                <a:latin typeface="Consolas Regular" charset="0"/>
                <a:ea typeface="Consolas Regular" charset="0"/>
                <a:cs typeface="Consolas Regular" charset="0"/>
              </a:rPr>
              <a:t>starving_jobs+normal_jobs</a:t>
            </a:r>
            <a:r>
              <a:rPr lang="en-US" sz="1235" b="1" dirty="0">
                <a:latin typeface="Consolas Regular" charset="0"/>
                <a:ea typeface="Consolas Regular" charset="0"/>
                <a:cs typeface="Consolas Regular" charset="0"/>
              </a:rPr>
              <a:t>"</a:t>
            </a:r>
            <a:endParaRPr lang="en-US" sz="1235" b="1" dirty="0">
              <a:latin typeface="+mj-lt"/>
              <a:ea typeface="Consolas Regular" charset="0"/>
              <a:cs typeface="Consolas Regular" charset="0"/>
            </a:endParaRPr>
          </a:p>
          <a:p>
            <a:pPr lvl="1">
              <a:lnSpc>
                <a:spcPct val="150000"/>
              </a:lnSpc>
              <a:spcBef>
                <a:spcPct val="0"/>
              </a:spcBef>
            </a:pPr>
            <a:r>
              <a:rPr lang="en-US" sz="1412" b="1" dirty="0" err="1">
                <a:latin typeface="Consolas Regular" charset="0"/>
                <a:ea typeface="Consolas Regular" charset="0"/>
                <a:cs typeface="Consolas Regular" charset="0"/>
              </a:rPr>
              <a:t>normal_jobs</a:t>
            </a:r>
            <a:r>
              <a:rPr lang="en-US" sz="1412" dirty="0">
                <a:latin typeface="+mj-lt"/>
                <a:ea typeface="Consolas Regular" charset="0"/>
                <a:cs typeface="Consolas Regular" charset="0"/>
              </a:rPr>
              <a:t> must be listed in the </a:t>
            </a:r>
            <a:r>
              <a:rPr lang="en-US" sz="1412" b="1" dirty="0" err="1">
                <a:latin typeface="Consolas Regular" charset="0"/>
                <a:ea typeface="Consolas Regular" charset="0"/>
                <a:cs typeface="Consolas Regular" charset="0"/>
              </a:rPr>
              <a:t>preempt_prio</a:t>
            </a:r>
            <a:r>
              <a:rPr lang="en-US" sz="1412" dirty="0">
                <a:latin typeface="+mj-lt"/>
                <a:ea typeface="Consolas Regular" charset="0"/>
                <a:cs typeface="Consolas Regular" charset="0"/>
              </a:rPr>
              <a:t> scheduler parameter</a:t>
            </a:r>
            <a:endParaRPr lang="en-US" sz="1412" dirty="0">
              <a:latin typeface="Consolas Regular" charset="0"/>
              <a:ea typeface="Consolas Regular" charset="0"/>
              <a:cs typeface="Consolas Regular" charset="0"/>
            </a:endParaRPr>
          </a:p>
          <a:p>
            <a:pPr marL="449452" lvl="1" indent="0" fontAlgn="base">
              <a:lnSpc>
                <a:spcPct val="120000"/>
              </a:lnSpc>
              <a:spcBef>
                <a:spcPct val="0"/>
              </a:spcBef>
              <a:spcAft>
                <a:spcPct val="0"/>
              </a:spcAft>
              <a:buNone/>
            </a:pPr>
            <a:endParaRPr lang="en-US" sz="1235" dirty="0">
              <a:latin typeface="Consolas Regular" charset="0"/>
              <a:ea typeface="Consolas Regular" charset="0"/>
              <a:cs typeface="Consolas Regular"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58007530"/>
              </p:ext>
            </p:extLst>
          </p:nvPr>
        </p:nvGraphicFramePr>
        <p:xfrm>
          <a:off x="914400" y="990600"/>
          <a:ext cx="6558678" cy="2290484"/>
        </p:xfrm>
        <a:graphic>
          <a:graphicData uri="http://schemas.openxmlformats.org/drawingml/2006/table">
            <a:tbl>
              <a:tblPr firstRow="1" bandRow="1">
                <a:effectLst>
                  <a:outerShdw blurRad="63500" sx="102000" sy="102000" algn="ctr" rotWithShape="0">
                    <a:prstClr val="black">
                      <a:alpha val="40000"/>
                    </a:prstClr>
                  </a:outerShdw>
                </a:effectLst>
                <a:tableStyleId>{2A488322-F2BA-4B5B-9748-0D474271808F}</a:tableStyleId>
              </a:tblPr>
              <a:tblGrid>
                <a:gridCol w="2098913">
                  <a:extLst>
                    <a:ext uri="{9D8B030D-6E8A-4147-A177-3AD203B41FA5}">
                      <a16:colId xmlns:a16="http://schemas.microsoft.com/office/drawing/2014/main" val="20000"/>
                    </a:ext>
                  </a:extLst>
                </a:gridCol>
                <a:gridCol w="4459765">
                  <a:extLst>
                    <a:ext uri="{9D8B030D-6E8A-4147-A177-3AD203B41FA5}">
                      <a16:colId xmlns:a16="http://schemas.microsoft.com/office/drawing/2014/main" val="20001"/>
                    </a:ext>
                  </a:extLst>
                </a:gridCol>
              </a:tblGrid>
              <a:tr h="327212">
                <a:tc>
                  <a:txBody>
                    <a:bodyPr/>
                    <a:lstStyle/>
                    <a:p>
                      <a:r>
                        <a:rPr lang="en-US" sz="1400" dirty="0"/>
                        <a:t>Preemption Level</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t>Description</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27212">
                <a:tc>
                  <a:txBody>
                    <a:bodyPr/>
                    <a:lstStyle/>
                    <a:p>
                      <a:r>
                        <a:rPr lang="en-US" sz="1400" b="1" i="0" dirty="0" err="1">
                          <a:solidFill>
                            <a:srgbClr val="000000"/>
                          </a:solidFill>
                          <a:latin typeface="Consolas Regular" charset="0"/>
                          <a:cs typeface="Consolas Regular" charset="0"/>
                        </a:rPr>
                        <a:t>express</a:t>
                      </a:r>
                      <a:r>
                        <a:rPr lang="en-US" sz="1400" b="1" i="0" baseline="0" dirty="0" err="1">
                          <a:solidFill>
                            <a:srgbClr val="000000"/>
                          </a:solidFill>
                          <a:latin typeface="Consolas Regular" charset="0"/>
                          <a:cs typeface="Consolas Regular" charset="0"/>
                        </a:rPr>
                        <a:t>_queue</a:t>
                      </a:r>
                      <a:endParaRPr lang="en-US" sz="1400" b="1" i="0" dirty="0">
                        <a:solidFill>
                          <a:srgbClr val="000000"/>
                        </a:solidFill>
                        <a:latin typeface="Consolas Regular" charset="0"/>
                        <a:cs typeface="Consolas Regular" charset="0"/>
                      </a:endParaRP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solidFill>
                            <a:srgbClr val="000000"/>
                          </a:solidFill>
                        </a:rPr>
                        <a:t>Jobs in an</a:t>
                      </a:r>
                      <a:r>
                        <a:rPr lang="en-US" sz="1400" baseline="0">
                          <a:solidFill>
                            <a:srgbClr val="000000"/>
                          </a:solidFill>
                        </a:rPr>
                        <a:t> express queue</a:t>
                      </a:r>
                      <a:endParaRPr lang="en-US" sz="1400">
                        <a:solidFill>
                          <a:srgbClr val="000000"/>
                        </a:solidFill>
                      </a:endParaRP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27212">
                <a:tc>
                  <a:txBody>
                    <a:bodyPr/>
                    <a:lstStyle/>
                    <a:p>
                      <a:r>
                        <a:rPr lang="en-US" sz="1400" b="1" i="0" err="1">
                          <a:solidFill>
                            <a:srgbClr val="000000"/>
                          </a:solidFill>
                          <a:latin typeface="Consolas Regular" charset="0"/>
                          <a:cs typeface="Consolas Regular" charset="0"/>
                        </a:rPr>
                        <a:t>starving_jobs</a:t>
                      </a:r>
                      <a:endParaRPr lang="en-US" sz="1400" b="1" i="0">
                        <a:solidFill>
                          <a:srgbClr val="000000"/>
                        </a:solidFill>
                        <a:latin typeface="Consolas Regular" charset="0"/>
                        <a:cs typeface="Consolas Regular" charset="0"/>
                      </a:endParaRP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solidFill>
                            <a:srgbClr val="000000"/>
                          </a:solidFill>
                        </a:rPr>
                        <a:t>Jobs </a:t>
                      </a:r>
                      <a:r>
                        <a:rPr lang="en-US" sz="1400" baseline="0">
                          <a:solidFill>
                            <a:srgbClr val="000000"/>
                          </a:solidFill>
                        </a:rPr>
                        <a:t>that have exceeded the wait time</a:t>
                      </a:r>
                      <a:endParaRPr lang="en-US" sz="1400">
                        <a:solidFill>
                          <a:srgbClr val="000000"/>
                        </a:solidFill>
                      </a:endParaRP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27212">
                <a:tc>
                  <a:txBody>
                    <a:bodyPr/>
                    <a:lstStyle/>
                    <a:p>
                      <a:r>
                        <a:rPr lang="en-US" sz="1400" b="1" i="0" dirty="0" err="1">
                          <a:solidFill>
                            <a:srgbClr val="000000"/>
                          </a:solidFill>
                          <a:latin typeface="Consolas Regular" charset="0"/>
                          <a:cs typeface="Consolas Regular" charset="0"/>
                        </a:rPr>
                        <a:t>normal_jobs</a:t>
                      </a:r>
                      <a:endParaRPr lang="en-US" sz="1400" b="1" i="0" dirty="0">
                        <a:solidFill>
                          <a:srgbClr val="000000"/>
                        </a:solidFill>
                        <a:latin typeface="Consolas Regular" charset="0"/>
                        <a:cs typeface="Consolas Regular" charset="0"/>
                      </a:endParaRP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solidFill>
                            <a:srgbClr val="000000"/>
                          </a:solidFill>
                        </a:rPr>
                        <a:t>Jobs</a:t>
                      </a:r>
                      <a:r>
                        <a:rPr lang="en-US" sz="1400" baseline="0">
                          <a:solidFill>
                            <a:srgbClr val="000000"/>
                          </a:solidFill>
                        </a:rPr>
                        <a:t> that do not fit into any other levels</a:t>
                      </a:r>
                      <a:endParaRPr lang="en-US" sz="1400">
                        <a:solidFill>
                          <a:srgbClr val="000000"/>
                        </a:solidFill>
                      </a:endParaRP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27212">
                <a:tc>
                  <a:txBody>
                    <a:bodyPr/>
                    <a:lstStyle/>
                    <a:p>
                      <a:r>
                        <a:rPr lang="en-US" sz="1400" b="1" i="0" dirty="0" err="1">
                          <a:solidFill>
                            <a:srgbClr val="000000"/>
                          </a:solidFill>
                          <a:latin typeface="Consolas Regular" charset="0"/>
                          <a:cs typeface="Consolas Regular" charset="0"/>
                        </a:rPr>
                        <a:t>fairshare</a:t>
                      </a:r>
                      <a:endParaRPr lang="en-US" sz="1400" b="1" i="0" dirty="0">
                        <a:solidFill>
                          <a:srgbClr val="000000"/>
                        </a:solidFill>
                        <a:latin typeface="Consolas Regular" charset="0"/>
                        <a:cs typeface="Consolas Regular" charset="0"/>
                      </a:endParaRP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solidFill>
                            <a:srgbClr val="000000"/>
                          </a:solidFill>
                        </a:rPr>
                        <a:t>An entity</a:t>
                      </a:r>
                      <a:r>
                        <a:rPr lang="en-US" sz="1400" baseline="0">
                          <a:solidFill>
                            <a:srgbClr val="000000"/>
                          </a:solidFill>
                        </a:rPr>
                        <a:t> owning a job exceeds its fairshare limit</a:t>
                      </a:r>
                      <a:endParaRPr lang="en-US" sz="1400">
                        <a:solidFill>
                          <a:srgbClr val="000000"/>
                        </a:solidFill>
                      </a:endParaRP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27212">
                <a:tc>
                  <a:txBody>
                    <a:bodyPr/>
                    <a:lstStyle/>
                    <a:p>
                      <a:r>
                        <a:rPr lang="en-US" sz="1400" b="1" i="0" dirty="0" err="1">
                          <a:solidFill>
                            <a:srgbClr val="000000"/>
                          </a:solidFill>
                          <a:latin typeface="Consolas Regular" charset="0"/>
                          <a:cs typeface="Consolas Regular" charset="0"/>
                        </a:rPr>
                        <a:t>queue_softlimits</a:t>
                      </a:r>
                      <a:endParaRPr lang="en-US" sz="1400" b="1" i="0" dirty="0">
                        <a:solidFill>
                          <a:srgbClr val="000000"/>
                        </a:solidFill>
                        <a:latin typeface="Consolas Regular" charset="0"/>
                        <a:cs typeface="Consolas Regular" charset="0"/>
                      </a:endParaRP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solidFill>
                            <a:srgbClr val="000000"/>
                          </a:solidFill>
                        </a:rPr>
                        <a:t>Jobs </a:t>
                      </a:r>
                      <a:r>
                        <a:rPr lang="en-US" sz="1400" baseline="0">
                          <a:solidFill>
                            <a:srgbClr val="000000"/>
                          </a:solidFill>
                        </a:rPr>
                        <a:t>that have exceeded their queue soft limits</a:t>
                      </a:r>
                      <a:endParaRPr lang="en-US" sz="1400">
                        <a:solidFill>
                          <a:srgbClr val="000000"/>
                        </a:solidFill>
                      </a:endParaRP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327212">
                <a:tc>
                  <a:txBody>
                    <a:bodyPr/>
                    <a:lstStyle/>
                    <a:p>
                      <a:r>
                        <a:rPr lang="en-US" sz="1400" b="1" i="0" dirty="0" err="1">
                          <a:solidFill>
                            <a:srgbClr val="000000"/>
                          </a:solidFill>
                          <a:latin typeface="Consolas Regular" charset="0"/>
                          <a:cs typeface="Consolas Regular" charset="0"/>
                        </a:rPr>
                        <a:t>server_softlimits</a:t>
                      </a:r>
                      <a:endParaRPr lang="en-US" sz="1400" b="1" i="0" dirty="0">
                        <a:solidFill>
                          <a:srgbClr val="000000"/>
                        </a:solidFill>
                        <a:latin typeface="Consolas Regular" charset="0"/>
                        <a:cs typeface="Consolas Regular" charset="0"/>
                      </a:endParaRP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solidFill>
                            <a:srgbClr val="000000"/>
                          </a:solidFill>
                        </a:rPr>
                        <a:t>Jobs </a:t>
                      </a:r>
                      <a:r>
                        <a:rPr lang="en-US" sz="1400" baseline="0" dirty="0">
                          <a:solidFill>
                            <a:srgbClr val="000000"/>
                          </a:solidFill>
                        </a:rPr>
                        <a:t>that have exceeded their server soft limits</a:t>
                      </a:r>
                      <a:endParaRPr lang="en-US" sz="1400" dirty="0">
                        <a:solidFill>
                          <a:srgbClr val="000000"/>
                        </a:solidFill>
                      </a:endParaRP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30767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charset="0"/>
              </a:rPr>
              <a:t>Scheduling: Preemptive Scheduling, cont.</a:t>
            </a:r>
            <a:endParaRPr lang="en-US"/>
          </a:p>
        </p:txBody>
      </p:sp>
      <p:sp>
        <p:nvSpPr>
          <p:cNvPr id="4" name="Text Placeholder 3"/>
          <p:cNvSpPr>
            <a:spLocks noGrp="1"/>
          </p:cNvSpPr>
          <p:nvPr>
            <p:ph type="body" sz="quarter" idx="10"/>
          </p:nvPr>
        </p:nvSpPr>
        <p:spPr/>
        <p:txBody>
          <a:bodyPr>
            <a:normAutofit fontScale="92500" lnSpcReduction="10000"/>
          </a:bodyPr>
          <a:lstStyle/>
          <a:p>
            <a:pPr>
              <a:lnSpc>
                <a:spcPct val="120000"/>
              </a:lnSpc>
            </a:pPr>
            <a:r>
              <a:rPr lang="en-US" sz="1588" dirty="0">
                <a:ea typeface="Consolas Regular" charset="0"/>
                <a:cs typeface="Consolas Regular" charset="0"/>
              </a:rPr>
              <a:t>Using preemption targets</a:t>
            </a:r>
          </a:p>
          <a:p>
            <a:pPr marL="711499" lvl="2">
              <a:lnSpc>
                <a:spcPct val="120000"/>
              </a:lnSpc>
              <a:buFont typeface="Wingdings" charset="2"/>
              <a:buChar char="§"/>
            </a:pPr>
            <a:r>
              <a:rPr lang="en-US" dirty="0">
                <a:ea typeface="Consolas Regular" charset="0"/>
                <a:cs typeface="Consolas Regular" charset="0"/>
              </a:rPr>
              <a:t>Set the built-in job resource: </a:t>
            </a:r>
            <a:r>
              <a:rPr lang="en-US" b="1" dirty="0" err="1">
                <a:latin typeface="Consolas Regular" charset="0"/>
                <a:ea typeface="Consolas Regular" charset="0"/>
                <a:cs typeface="Consolas Regular" charset="0"/>
              </a:rPr>
              <a:t>preempt_targets</a:t>
            </a:r>
            <a:endParaRPr lang="en-US" b="1" dirty="0">
              <a:ea typeface="Consolas Regular" charset="0"/>
              <a:cs typeface="Consolas Regular" charset="0"/>
            </a:endParaRPr>
          </a:p>
          <a:p>
            <a:pPr marL="280909" lvl="1">
              <a:lnSpc>
                <a:spcPct val="120000"/>
              </a:lnSpc>
            </a:pPr>
            <a:endParaRPr lang="en-US" sz="1412" dirty="0">
              <a:ea typeface="Consolas Regular" charset="0"/>
              <a:cs typeface="Consolas Regular" charset="0"/>
            </a:endParaRPr>
          </a:p>
          <a:p>
            <a:pPr marL="280909" lvl="1">
              <a:lnSpc>
                <a:spcPct val="120000"/>
              </a:lnSpc>
            </a:pPr>
            <a:r>
              <a:rPr lang="en-US" dirty="0">
                <a:solidFill>
                  <a:srgbClr val="000000"/>
                </a:solidFill>
                <a:ea typeface="Consolas Regular" charset="0"/>
                <a:cs typeface="Consolas Regular" charset="0"/>
              </a:rPr>
              <a:t>Methods of filtering jobs for preemption</a:t>
            </a:r>
          </a:p>
          <a:p>
            <a:pPr lvl="1">
              <a:lnSpc>
                <a:spcPct val="120000"/>
              </a:lnSpc>
            </a:pPr>
            <a:r>
              <a:rPr lang="en-US" sz="1412" dirty="0">
                <a:ea typeface="Consolas Regular" charset="0"/>
                <a:cs typeface="Consolas Regular" charset="0"/>
              </a:rPr>
              <a:t>queue=&lt;queue name&gt; </a:t>
            </a:r>
          </a:p>
          <a:p>
            <a:pPr lvl="2">
              <a:lnSpc>
                <a:spcPct val="120000"/>
              </a:lnSpc>
              <a:buFont typeface="Wingdings" charset="2"/>
              <a:buChar char="§"/>
            </a:pPr>
            <a:r>
              <a:rPr lang="en-US" sz="1235" b="1" dirty="0" err="1">
                <a:latin typeface="Consolas Regular" charset="0"/>
                <a:ea typeface="Consolas Regular" charset="0"/>
                <a:cs typeface="Consolas Regular" charset="0"/>
              </a:rPr>
              <a:t>qmgr</a:t>
            </a:r>
            <a:r>
              <a:rPr lang="en-US" sz="1235" b="1" dirty="0">
                <a:latin typeface="Consolas Regular" charset="0"/>
                <a:ea typeface="Consolas Regular" charset="0"/>
                <a:cs typeface="Consolas Regular" charset="0"/>
              </a:rPr>
              <a:t> –c "s q </a:t>
            </a:r>
            <a:r>
              <a:rPr lang="en-US" sz="1235" b="1" dirty="0" err="1">
                <a:latin typeface="Consolas Regular" charset="0"/>
                <a:ea typeface="Consolas Regular" charset="0"/>
                <a:cs typeface="Consolas Regular" charset="0"/>
              </a:rPr>
              <a:t>expressQ</a:t>
            </a:r>
            <a:r>
              <a:rPr lang="en-US" sz="1235" b="1" dirty="0">
                <a:latin typeface="Consolas Regular" charset="0"/>
                <a:ea typeface="Consolas Regular" charset="0"/>
                <a:cs typeface="Consolas Regular" charset="0"/>
              </a:rPr>
              <a:t> </a:t>
            </a:r>
            <a:r>
              <a:rPr lang="en-US" sz="1235" b="1" dirty="0" err="1">
                <a:latin typeface="Consolas Regular" charset="0"/>
                <a:ea typeface="Consolas Regular" charset="0"/>
                <a:cs typeface="Consolas Regular" charset="0"/>
              </a:rPr>
              <a:t>resources_default.preempt_targets</a:t>
            </a:r>
            <a:r>
              <a:rPr lang="en-US" sz="1235" b="1" dirty="0">
                <a:latin typeface="Consolas Regular" charset="0"/>
                <a:ea typeface="Consolas Regular" charset="0"/>
                <a:cs typeface="Consolas Regular" charset="0"/>
              </a:rPr>
              <a:t>=queue=</a:t>
            </a:r>
            <a:r>
              <a:rPr lang="en-US" sz="1235" b="1" dirty="0" err="1">
                <a:latin typeface="Consolas Regular" charset="0"/>
                <a:ea typeface="Consolas Regular" charset="0"/>
                <a:cs typeface="Consolas Regular" charset="0"/>
              </a:rPr>
              <a:t>workq</a:t>
            </a:r>
            <a:r>
              <a:rPr lang="en-US" sz="1235" b="1" dirty="0">
                <a:latin typeface="Consolas Regular" charset="0"/>
                <a:ea typeface="Consolas Regular" charset="0"/>
                <a:cs typeface="Consolas Regular" charset="0"/>
              </a:rPr>
              <a:t>"</a:t>
            </a:r>
          </a:p>
          <a:p>
            <a:pPr lvl="3">
              <a:lnSpc>
                <a:spcPct val="120000"/>
              </a:lnSpc>
              <a:buClr>
                <a:srgbClr val="DD2430"/>
              </a:buClr>
              <a:buFont typeface="Wingdings" charset="2"/>
              <a:buChar char="§"/>
            </a:pPr>
            <a:r>
              <a:rPr lang="en-US" sz="1235" dirty="0">
                <a:solidFill>
                  <a:srgbClr val="000000"/>
                </a:solidFill>
                <a:latin typeface="+mj-lt"/>
                <a:cs typeface="Consolas Regular" charset="0"/>
              </a:rPr>
              <a:t>Jobs in </a:t>
            </a:r>
            <a:r>
              <a:rPr lang="en-US" sz="1235" dirty="0" err="1">
                <a:solidFill>
                  <a:srgbClr val="000000"/>
                </a:solidFill>
                <a:latin typeface="Consolas Regular" charset="0"/>
                <a:cs typeface="Consolas Regular" charset="0"/>
              </a:rPr>
              <a:t>expressQ</a:t>
            </a:r>
            <a:r>
              <a:rPr lang="en-US" sz="1235" dirty="0">
                <a:solidFill>
                  <a:srgbClr val="000000"/>
                </a:solidFill>
                <a:latin typeface="+mj-lt"/>
                <a:cs typeface="Consolas Regular" charset="0"/>
              </a:rPr>
              <a:t> queue can only preempt jobs from the </a:t>
            </a:r>
            <a:r>
              <a:rPr lang="en-US" sz="1235" dirty="0" err="1">
                <a:solidFill>
                  <a:srgbClr val="000000"/>
                </a:solidFill>
                <a:latin typeface="Consolas Regular" charset="0"/>
                <a:cs typeface="Consolas Regular" charset="0"/>
              </a:rPr>
              <a:t>workq</a:t>
            </a:r>
            <a:r>
              <a:rPr lang="en-US" sz="1235" dirty="0">
                <a:solidFill>
                  <a:srgbClr val="000000"/>
                </a:solidFill>
                <a:latin typeface="+mj-lt"/>
                <a:cs typeface="Consolas Regular" charset="0"/>
              </a:rPr>
              <a:t> queue</a:t>
            </a:r>
          </a:p>
          <a:p>
            <a:pPr lvl="1">
              <a:lnSpc>
                <a:spcPct val="120000"/>
              </a:lnSpc>
            </a:pPr>
            <a:endParaRPr lang="en-US" sz="1412" dirty="0">
              <a:ea typeface="Consolas Regular" charset="0"/>
              <a:cs typeface="Consolas Regular" charset="0"/>
            </a:endParaRPr>
          </a:p>
          <a:p>
            <a:pPr lvl="1">
              <a:lnSpc>
                <a:spcPct val="120000"/>
              </a:lnSpc>
            </a:pPr>
            <a:r>
              <a:rPr lang="en-US" sz="1412" dirty="0" err="1">
                <a:ea typeface="Consolas Regular" charset="0"/>
                <a:cs typeface="Consolas Regular" charset="0"/>
              </a:rPr>
              <a:t>Resource_List</a:t>
            </a:r>
            <a:r>
              <a:rPr lang="en-US" sz="1412" dirty="0">
                <a:ea typeface="Consolas Regular" charset="0"/>
                <a:cs typeface="Consolas Regular" charset="0"/>
              </a:rPr>
              <a:t>.&lt;resource name&gt;=&lt;value&gt;</a:t>
            </a:r>
            <a:endParaRPr lang="en-US" sz="1235" dirty="0">
              <a:latin typeface="+mj-lt"/>
              <a:ea typeface="Consolas Regular" charset="0"/>
              <a:cs typeface="Consolas Regular" charset="0"/>
            </a:endParaRPr>
          </a:p>
          <a:p>
            <a:pPr lvl="2">
              <a:lnSpc>
                <a:spcPct val="120000"/>
              </a:lnSpc>
              <a:buFont typeface="Wingdings" charset="2"/>
              <a:buChar char="§"/>
            </a:pPr>
            <a:r>
              <a:rPr lang="en-US" sz="1235" b="1" dirty="0" err="1">
                <a:latin typeface="Consolas Regular" charset="0"/>
                <a:ea typeface="Consolas Regular" charset="0"/>
                <a:cs typeface="Consolas Regular" charset="0"/>
              </a:rPr>
              <a:t>qmgr</a:t>
            </a:r>
            <a:r>
              <a:rPr lang="en-US" sz="1235" b="1" dirty="0">
                <a:latin typeface="Consolas Regular" charset="0"/>
                <a:ea typeface="Consolas Regular" charset="0"/>
                <a:cs typeface="Consolas Regular" charset="0"/>
              </a:rPr>
              <a:t> –c "s q </a:t>
            </a:r>
            <a:r>
              <a:rPr lang="en-US" sz="1235" b="1" dirty="0" err="1">
                <a:latin typeface="Consolas Regular" charset="0"/>
                <a:ea typeface="Consolas Regular" charset="0"/>
                <a:cs typeface="Consolas Regular" charset="0"/>
              </a:rPr>
              <a:t>expressQ</a:t>
            </a:r>
            <a:r>
              <a:rPr lang="en-US" sz="1235" b="1" dirty="0">
                <a:latin typeface="Consolas Regular" charset="0"/>
                <a:ea typeface="Consolas Regular" charset="0"/>
                <a:cs typeface="Consolas Regular" charset="0"/>
              </a:rPr>
              <a:t> </a:t>
            </a:r>
            <a:r>
              <a:rPr lang="en-US" sz="1235" b="1" dirty="0" err="1">
                <a:latin typeface="Consolas Regular" charset="0"/>
                <a:ea typeface="Consolas Regular" charset="0"/>
                <a:cs typeface="Consolas Regular" charset="0"/>
              </a:rPr>
              <a:t>resources_default.preempt_targets</a:t>
            </a:r>
            <a:r>
              <a:rPr lang="en-US" sz="1235" b="1" dirty="0">
                <a:latin typeface="Consolas Regular" charset="0"/>
                <a:ea typeface="Consolas Regular" charset="0"/>
                <a:cs typeface="Consolas Regular" charset="0"/>
              </a:rPr>
              <a:t>=queue=</a:t>
            </a:r>
            <a:r>
              <a:rPr lang="en-US" sz="1235" b="1" dirty="0" err="1">
                <a:latin typeface="Consolas Regular" charset="0"/>
                <a:ea typeface="Consolas Regular" charset="0"/>
                <a:cs typeface="Consolas Regular" charset="0"/>
              </a:rPr>
              <a:t>Resource_List.first_batch</a:t>
            </a:r>
            <a:r>
              <a:rPr lang="en-US" sz="1235" b="1" dirty="0">
                <a:latin typeface="Consolas Regular" charset="0"/>
                <a:ea typeface="Consolas Regular" charset="0"/>
                <a:cs typeface="Consolas Regular" charset="0"/>
              </a:rPr>
              <a:t>=true, </a:t>
            </a:r>
            <a:r>
              <a:rPr lang="en-US" sz="1235" b="1" dirty="0" err="1">
                <a:latin typeface="Consolas Regular" charset="0"/>
                <a:ea typeface="Consolas Regular" charset="0"/>
                <a:cs typeface="Consolas Regular" charset="0"/>
              </a:rPr>
              <a:t>Resource_List.second_batch</a:t>
            </a:r>
            <a:r>
              <a:rPr lang="en-US" sz="1235" b="1" dirty="0">
                <a:latin typeface="Consolas Regular" charset="0"/>
                <a:ea typeface="Consolas Regular" charset="0"/>
                <a:cs typeface="Consolas Regular" charset="0"/>
              </a:rPr>
              <a:t>=</a:t>
            </a:r>
            <a:r>
              <a:rPr lang="en-US" sz="1235" b="1" dirty="0" err="1">
                <a:latin typeface="Consolas Regular" charset="0"/>
                <a:ea typeface="Consolas Regular" charset="0"/>
                <a:cs typeface="Consolas Regular" charset="0"/>
              </a:rPr>
              <a:t>true,Resource_List.third_batch</a:t>
            </a:r>
            <a:r>
              <a:rPr lang="en-US" sz="1235" b="1" dirty="0">
                <a:latin typeface="Consolas Regular" charset="0"/>
                <a:ea typeface="Consolas Regular" charset="0"/>
                <a:cs typeface="Consolas Regular" charset="0"/>
              </a:rPr>
              <a:t>=true"</a:t>
            </a:r>
          </a:p>
          <a:p>
            <a:pPr lvl="3">
              <a:lnSpc>
                <a:spcPct val="120000"/>
              </a:lnSpc>
              <a:buClr>
                <a:srgbClr val="DD2430"/>
              </a:buClr>
              <a:buFont typeface="Wingdings" charset="2"/>
              <a:buChar char="§"/>
            </a:pPr>
            <a:r>
              <a:rPr lang="en-US" sz="1235" dirty="0">
                <a:solidFill>
                  <a:srgbClr val="000000"/>
                </a:solidFill>
                <a:cs typeface="Consolas Regular" charset="0"/>
              </a:rPr>
              <a:t>Scheduler searches for jobs that have the resource </a:t>
            </a:r>
            <a:r>
              <a:rPr lang="en-US" sz="1235" b="1" dirty="0" err="1">
                <a:solidFill>
                  <a:srgbClr val="000000"/>
                </a:solidFill>
                <a:latin typeface="Consolas Regular" charset="0"/>
                <a:cs typeface="Consolas Regular" charset="0"/>
              </a:rPr>
              <a:t>first_batch</a:t>
            </a:r>
            <a:r>
              <a:rPr lang="en-US" sz="1235" b="1" dirty="0">
                <a:solidFill>
                  <a:srgbClr val="000000"/>
                </a:solidFill>
                <a:latin typeface="Consolas Regular" charset="0"/>
                <a:cs typeface="Consolas Regular" charset="0"/>
              </a:rPr>
              <a:t>=true</a:t>
            </a:r>
            <a:r>
              <a:rPr lang="en-US" sz="1235" dirty="0">
                <a:solidFill>
                  <a:srgbClr val="000000"/>
                </a:solidFill>
                <a:latin typeface="Consolas Regular" charset="0"/>
                <a:cs typeface="Consolas Regular" charset="0"/>
              </a:rPr>
              <a:t> </a:t>
            </a:r>
            <a:r>
              <a:rPr lang="en-US" sz="1235" dirty="0">
                <a:solidFill>
                  <a:srgbClr val="000000"/>
                </a:solidFill>
                <a:cs typeface="Consolas Regular" charset="0"/>
              </a:rPr>
              <a:t>to be preempted first, then moves on to jobs with resource </a:t>
            </a:r>
            <a:r>
              <a:rPr lang="en-US" sz="1235" b="1" dirty="0" err="1">
                <a:solidFill>
                  <a:srgbClr val="000000"/>
                </a:solidFill>
                <a:latin typeface="Consolas Regular" charset="0"/>
                <a:cs typeface="Consolas Regular" charset="0"/>
              </a:rPr>
              <a:t>second_batch</a:t>
            </a:r>
            <a:r>
              <a:rPr lang="en-US" sz="1235" b="1" dirty="0">
                <a:solidFill>
                  <a:srgbClr val="000000"/>
                </a:solidFill>
                <a:latin typeface="Consolas Regular" charset="0"/>
                <a:cs typeface="Consolas Regular" charset="0"/>
              </a:rPr>
              <a:t>=true</a:t>
            </a:r>
            <a:r>
              <a:rPr lang="en-US" sz="1235" dirty="0">
                <a:solidFill>
                  <a:srgbClr val="000000"/>
                </a:solidFill>
                <a:latin typeface="Consolas Regular" charset="0"/>
                <a:cs typeface="Consolas Regular" charset="0"/>
              </a:rPr>
              <a:t> </a:t>
            </a:r>
            <a:r>
              <a:rPr lang="en-US" sz="1235" dirty="0">
                <a:solidFill>
                  <a:srgbClr val="000000"/>
                </a:solidFill>
                <a:cs typeface="Consolas Regular" charset="0"/>
              </a:rPr>
              <a:t>and finally jobs with resource </a:t>
            </a:r>
            <a:r>
              <a:rPr lang="en-US" sz="1235" b="1" dirty="0" err="1">
                <a:solidFill>
                  <a:srgbClr val="000000"/>
                </a:solidFill>
                <a:latin typeface="Consolas Regular" charset="0"/>
                <a:cs typeface="Consolas Regular" charset="0"/>
              </a:rPr>
              <a:t>third_batch</a:t>
            </a:r>
            <a:r>
              <a:rPr lang="en-US" sz="1235" b="1" dirty="0">
                <a:solidFill>
                  <a:srgbClr val="000000"/>
                </a:solidFill>
                <a:latin typeface="Consolas Regular" charset="0"/>
                <a:cs typeface="Consolas Regular" charset="0"/>
              </a:rPr>
              <a:t>=true</a:t>
            </a:r>
          </a:p>
          <a:p>
            <a:pPr>
              <a:lnSpc>
                <a:spcPct val="120000"/>
              </a:lnSpc>
            </a:pPr>
            <a:endParaRPr lang="en-US" b="0" dirty="0">
              <a:ea typeface="Consolas Regular" charset="0"/>
              <a:cs typeface="Consolas Regular" charset="0"/>
            </a:endParaRPr>
          </a:p>
          <a:p>
            <a:pPr>
              <a:lnSpc>
                <a:spcPct val="120000"/>
              </a:lnSpc>
            </a:pPr>
            <a:r>
              <a:rPr lang="en-US" sz="1588" dirty="0">
                <a:ea typeface="Consolas Regular" charset="0"/>
                <a:cs typeface="Consolas Regular" charset="0"/>
              </a:rPr>
              <a:t>To prevent any jobs from an express queue from preempting any other jobs in the system </a:t>
            </a:r>
          </a:p>
          <a:p>
            <a:pPr lvl="1">
              <a:lnSpc>
                <a:spcPct val="120000"/>
              </a:lnSpc>
            </a:pPr>
            <a:r>
              <a:rPr lang="en-US" sz="1412" b="1" dirty="0" err="1">
                <a:latin typeface="Consolas Regular" charset="0"/>
                <a:ea typeface="Consolas Regular" charset="0"/>
                <a:cs typeface="Consolas Regular" charset="0"/>
              </a:rPr>
              <a:t>qmgr</a:t>
            </a:r>
            <a:r>
              <a:rPr lang="en-US" sz="1412" b="1" dirty="0">
                <a:latin typeface="Consolas Regular" charset="0"/>
                <a:ea typeface="Consolas Regular" charset="0"/>
                <a:cs typeface="Consolas Regular" charset="0"/>
              </a:rPr>
              <a:t> –c "s q </a:t>
            </a:r>
            <a:r>
              <a:rPr lang="en-US" sz="1412" b="1" dirty="0" err="1">
                <a:latin typeface="Consolas Regular" charset="0"/>
                <a:ea typeface="Consolas Regular" charset="0"/>
                <a:cs typeface="Consolas Regular" charset="0"/>
              </a:rPr>
              <a:t>expressQ</a:t>
            </a:r>
            <a:r>
              <a:rPr lang="en-US" sz="1412" b="1" dirty="0">
                <a:latin typeface="Consolas Regular" charset="0"/>
                <a:ea typeface="Consolas Regular" charset="0"/>
                <a:cs typeface="Consolas Regular" charset="0"/>
              </a:rPr>
              <a:t> </a:t>
            </a:r>
            <a:r>
              <a:rPr lang="en-US" sz="1412" b="1" dirty="0" err="1">
                <a:latin typeface="Consolas Regular" charset="0"/>
                <a:ea typeface="Consolas Regular" charset="0"/>
                <a:cs typeface="Consolas Regular" charset="0"/>
              </a:rPr>
              <a:t>resources_defaults.preempt_targets</a:t>
            </a:r>
            <a:r>
              <a:rPr lang="en-US" sz="1412" b="1" dirty="0">
                <a:latin typeface="Consolas Regular" charset="0"/>
                <a:ea typeface="Consolas Regular" charset="0"/>
                <a:cs typeface="Consolas Regular" charset="0"/>
              </a:rPr>
              <a:t> = NONE"</a:t>
            </a:r>
          </a:p>
          <a:p>
            <a:pPr lvl="3">
              <a:lnSpc>
                <a:spcPct val="120000"/>
              </a:lnSpc>
            </a:pPr>
            <a:endParaRPr lang="en-US" sz="1235" dirty="0">
              <a:solidFill>
                <a:srgbClr val="000000"/>
              </a:solidFill>
              <a:latin typeface="+mj-lt"/>
              <a:cs typeface="Consolas Regular" charset="0"/>
            </a:endParaRPr>
          </a:p>
          <a:p>
            <a:pPr>
              <a:lnSpc>
                <a:spcPct val="120000"/>
              </a:lnSpc>
            </a:pPr>
            <a:r>
              <a:rPr lang="en-US" sz="1588" dirty="0">
                <a:ea typeface="Consolas Regular" charset="0"/>
                <a:cs typeface="Consolas Regular" charset="0"/>
              </a:rPr>
              <a:t>Job</a:t>
            </a:r>
            <a:r>
              <a:rPr lang="fr-FR" sz="1588" dirty="0">
                <a:ea typeface="Consolas Regular" charset="0"/>
                <a:cs typeface="Consolas Regular" charset="0"/>
              </a:rPr>
              <a:t>'</a:t>
            </a:r>
            <a:r>
              <a:rPr lang="en-US" sz="1588" dirty="0">
                <a:ea typeface="Consolas Regular" charset="0"/>
                <a:cs typeface="Consolas Regular" charset="0"/>
              </a:rPr>
              <a:t>s preemption priority ordering is still controlled by </a:t>
            </a:r>
            <a:r>
              <a:rPr lang="en-US" sz="1588" b="1" dirty="0" err="1">
                <a:latin typeface="Consolas Regular" charset="0"/>
                <a:ea typeface="Consolas Regular" charset="0"/>
                <a:cs typeface="Consolas Regular" charset="0"/>
              </a:rPr>
              <a:t>preempt_prio</a:t>
            </a:r>
            <a:endParaRPr lang="en-US" sz="1588" b="1" dirty="0">
              <a:latin typeface="Consolas Regular" charset="0"/>
              <a:ea typeface="Consolas Regular" charset="0"/>
              <a:cs typeface="Consolas Regular" charset="0"/>
            </a:endParaRPr>
          </a:p>
        </p:txBody>
      </p:sp>
    </p:spTree>
    <p:extLst>
      <p:ext uri="{BB962C8B-B14F-4D97-AF65-F5344CB8AC3E}">
        <p14:creationId xmlns:p14="http://schemas.microsoft.com/office/powerpoint/2010/main" val="776448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Rectangle 2"/>
          <p:cNvSpPr>
            <a:spLocks noGrp="1" noChangeArrowheads="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Preemptive Scheduling, cont.</a:t>
            </a:r>
          </a:p>
        </p:txBody>
      </p:sp>
      <p:sp>
        <p:nvSpPr>
          <p:cNvPr id="229378" name="Rectangle 3"/>
          <p:cNvSpPr>
            <a:spLocks noGrp="1" noChangeArrowheads="1"/>
          </p:cNvSpPr>
          <p:nvPr>
            <p:ph type="body" sz="quarter" idx="10"/>
          </p:nvPr>
        </p:nvSpPr>
        <p:spPr bwMode="auto">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875" tIns="44937" rIns="89875" bIns="44937" numCol="1" rtlCol="0" anchor="t" anchorCtr="0" compatLnSpc="1">
            <a:prstTxWarp prst="textNoShape">
              <a:avLst/>
            </a:prstTxWarp>
            <a:normAutofit fontScale="77500" lnSpcReduction="20000"/>
          </a:bodyPr>
          <a:lstStyle/>
          <a:p>
            <a:pPr marL="252117" lvl="1" indent="-252117" fontAlgn="base">
              <a:lnSpc>
                <a:spcPct val="90000"/>
              </a:lnSpc>
              <a:spcBef>
                <a:spcPts val="590"/>
              </a:spcBef>
              <a:spcAft>
                <a:spcPct val="0"/>
              </a:spcAft>
              <a:tabLst>
                <a:tab pos="1182798" algn="l"/>
              </a:tabLst>
            </a:pPr>
            <a:r>
              <a:rPr lang="en-US" dirty="0">
                <a:solidFill>
                  <a:srgbClr val="000000"/>
                </a:solidFill>
                <a:latin typeface="Arial" charset="0"/>
                <a:ea typeface="Consolas Regular" charset="0"/>
                <a:cs typeface="Consolas Regular" charset="0"/>
              </a:rPr>
              <a:t>Preemption method</a:t>
            </a:r>
          </a:p>
          <a:p>
            <a:pPr marL="682707" lvl="2" indent="-252117">
              <a:spcBef>
                <a:spcPts val="590"/>
              </a:spcBef>
              <a:buFont typeface="Wingdings" charset="2"/>
              <a:buChar char="§"/>
              <a:tabLst>
                <a:tab pos="1182798" algn="l"/>
              </a:tabLst>
            </a:pPr>
            <a:r>
              <a:rPr lang="en-US" dirty="0">
                <a:latin typeface="Arial" charset="0"/>
                <a:ea typeface="Consolas Regular" charset="0"/>
                <a:cs typeface="Consolas Regular" charset="0"/>
              </a:rPr>
              <a:t>The scheduler tries to preempt a job, using the methods in the order listed in the scheduler parameter </a:t>
            </a:r>
            <a:r>
              <a:rPr lang="en-US" b="1" dirty="0" err="1">
                <a:latin typeface="Consolas Regular" charset="0"/>
                <a:ea typeface="Consolas Regular" charset="0"/>
                <a:cs typeface="Consolas Regular" charset="0"/>
              </a:rPr>
              <a:t>preempt_order</a:t>
            </a:r>
            <a:endParaRPr lang="en-US" b="1" dirty="0">
              <a:latin typeface="Consolas Regular" charset="0"/>
              <a:ea typeface="Consolas Regular" charset="0"/>
              <a:cs typeface="Consolas Regular" charset="0"/>
            </a:endParaRPr>
          </a:p>
          <a:p>
            <a:pPr marL="1132107" lvl="3" indent="-252117">
              <a:lnSpc>
                <a:spcPct val="120000"/>
              </a:lnSpc>
              <a:spcBef>
                <a:spcPts val="590"/>
              </a:spcBef>
              <a:buClr>
                <a:srgbClr val="DD2430"/>
              </a:buClr>
              <a:tabLst>
                <a:tab pos="1182798" algn="l"/>
              </a:tabLst>
            </a:pPr>
            <a:r>
              <a:rPr lang="en-US" sz="1235" dirty="0">
                <a:solidFill>
                  <a:srgbClr val="000000"/>
                </a:solidFill>
                <a:latin typeface="Consolas Regular" charset="0"/>
                <a:cs typeface="Consolas Regular" charset="0"/>
              </a:rPr>
              <a:t>S</a:t>
            </a:r>
            <a:r>
              <a:rPr lang="en-US" sz="1235" dirty="0">
                <a:solidFill>
                  <a:srgbClr val="000000"/>
                </a:solidFill>
                <a:latin typeface="Arial" charset="0"/>
              </a:rPr>
              <a:t>	Jobs are suspended by sending a </a:t>
            </a:r>
            <a:r>
              <a:rPr lang="en-US" sz="1235" b="1" dirty="0">
                <a:solidFill>
                  <a:srgbClr val="000000"/>
                </a:solidFill>
                <a:latin typeface="Arial" charset="0"/>
              </a:rPr>
              <a:t>SIGSTOP</a:t>
            </a:r>
            <a:r>
              <a:rPr lang="en-US" sz="1235" dirty="0">
                <a:solidFill>
                  <a:srgbClr val="000000"/>
                </a:solidFill>
                <a:latin typeface="Arial" charset="0"/>
              </a:rPr>
              <a:t> to the job</a:t>
            </a:r>
          </a:p>
          <a:p>
            <a:pPr marL="1132107" lvl="3" indent="-252117">
              <a:lnSpc>
                <a:spcPct val="120000"/>
              </a:lnSpc>
              <a:spcBef>
                <a:spcPts val="590"/>
              </a:spcBef>
              <a:buClr>
                <a:srgbClr val="DD2430"/>
              </a:buClr>
              <a:tabLst>
                <a:tab pos="1182798" algn="l"/>
              </a:tabLst>
            </a:pPr>
            <a:r>
              <a:rPr lang="en-US" sz="1235" dirty="0">
                <a:solidFill>
                  <a:srgbClr val="000000"/>
                </a:solidFill>
                <a:latin typeface="Consolas Regular" charset="0"/>
                <a:cs typeface="Consolas Regular" charset="0"/>
              </a:rPr>
              <a:t>C</a:t>
            </a:r>
            <a:r>
              <a:rPr lang="en-US" sz="1235" dirty="0">
                <a:solidFill>
                  <a:srgbClr val="000000"/>
                </a:solidFill>
                <a:latin typeface="Arial" charset="0"/>
              </a:rPr>
              <a:t>	Jobs are </a:t>
            </a:r>
            <a:r>
              <a:rPr lang="en-US" sz="1235" dirty="0" err="1">
                <a:solidFill>
                  <a:srgbClr val="000000"/>
                </a:solidFill>
                <a:latin typeface="Arial" charset="0"/>
              </a:rPr>
              <a:t>checkpointed</a:t>
            </a:r>
            <a:r>
              <a:rPr lang="en-US" sz="1235" dirty="0">
                <a:solidFill>
                  <a:srgbClr val="000000"/>
                </a:solidFill>
                <a:latin typeface="Arial" charset="0"/>
              </a:rPr>
              <a:t> (only if supported by the OS or site-specific </a:t>
            </a:r>
            <a:r>
              <a:rPr lang="en-US" sz="1235" dirty="0" err="1">
                <a:solidFill>
                  <a:srgbClr val="000000"/>
                </a:solidFill>
                <a:latin typeface="Arial" charset="0"/>
              </a:rPr>
              <a:t>checkpointing</a:t>
            </a:r>
            <a:r>
              <a:rPr lang="en-US" sz="1235" dirty="0">
                <a:solidFill>
                  <a:srgbClr val="000000"/>
                </a:solidFill>
                <a:latin typeface="Arial" charset="0"/>
              </a:rPr>
              <a:t>)</a:t>
            </a:r>
          </a:p>
          <a:p>
            <a:pPr marL="1132107" lvl="3" indent="-252117">
              <a:lnSpc>
                <a:spcPct val="120000"/>
              </a:lnSpc>
              <a:spcBef>
                <a:spcPts val="590"/>
              </a:spcBef>
              <a:buClr>
                <a:srgbClr val="DD2430"/>
              </a:buClr>
              <a:tabLst>
                <a:tab pos="1182798" algn="l"/>
              </a:tabLst>
            </a:pPr>
            <a:r>
              <a:rPr lang="en-US" sz="1235" dirty="0">
                <a:solidFill>
                  <a:srgbClr val="000000"/>
                </a:solidFill>
                <a:latin typeface="Consolas Regular" charset="0"/>
                <a:cs typeface="Consolas Regular" charset="0"/>
              </a:rPr>
              <a:t>R</a:t>
            </a:r>
            <a:r>
              <a:rPr lang="en-US" sz="1235" dirty="0">
                <a:solidFill>
                  <a:srgbClr val="000000"/>
                </a:solidFill>
                <a:latin typeface="Arial" charset="0"/>
              </a:rPr>
              <a:t>	Jobs are terminated and </a:t>
            </a:r>
            <a:r>
              <a:rPr lang="en-US" sz="1235" dirty="0" err="1">
                <a:solidFill>
                  <a:srgbClr val="000000"/>
                </a:solidFill>
                <a:latin typeface="Arial" charset="0"/>
              </a:rPr>
              <a:t>requeued</a:t>
            </a:r>
            <a:r>
              <a:rPr lang="en-US" sz="1235" dirty="0">
                <a:solidFill>
                  <a:srgbClr val="000000"/>
                </a:solidFill>
                <a:latin typeface="Arial" charset="0"/>
              </a:rPr>
              <a:t>, only if the job</a:t>
            </a:r>
            <a:r>
              <a:rPr lang="fr-FR" sz="1235" dirty="0">
                <a:solidFill>
                  <a:srgbClr val="000000"/>
                </a:solidFill>
                <a:latin typeface="Arial" charset="0"/>
              </a:rPr>
              <a:t>'</a:t>
            </a:r>
            <a:r>
              <a:rPr lang="en-US" sz="1235" dirty="0">
                <a:solidFill>
                  <a:srgbClr val="000000"/>
                </a:solidFill>
                <a:latin typeface="Arial" charset="0"/>
              </a:rPr>
              <a:t>s </a:t>
            </a:r>
            <a:r>
              <a:rPr lang="en-US" sz="1235" dirty="0" err="1">
                <a:solidFill>
                  <a:srgbClr val="000000"/>
                </a:solidFill>
                <a:latin typeface="Consolas Regular" charset="0"/>
                <a:cs typeface="Consolas Regular" charset="0"/>
              </a:rPr>
              <a:t>Rerunable</a:t>
            </a:r>
            <a:r>
              <a:rPr lang="en-US" sz="1235" dirty="0">
                <a:solidFill>
                  <a:srgbClr val="000000"/>
                </a:solidFill>
                <a:latin typeface="Arial" charset="0"/>
              </a:rPr>
              <a:t> attribute is </a:t>
            </a:r>
            <a:r>
              <a:rPr lang="en-US" sz="1235" dirty="0">
                <a:solidFill>
                  <a:srgbClr val="000000"/>
                </a:solidFill>
                <a:latin typeface="Consolas Regular" charset="0"/>
                <a:cs typeface="Consolas Regular" charset="0"/>
              </a:rPr>
              <a:t>True</a:t>
            </a:r>
          </a:p>
          <a:p>
            <a:pPr marL="682707" lvl="2" indent="-252117">
              <a:lnSpc>
                <a:spcPct val="90000"/>
              </a:lnSpc>
              <a:spcBef>
                <a:spcPts val="590"/>
              </a:spcBef>
              <a:buFont typeface="Wingdings" charset="2"/>
              <a:buChar char="§"/>
              <a:tabLst>
                <a:tab pos="1182798" algn="l"/>
              </a:tabLst>
            </a:pPr>
            <a:r>
              <a:rPr lang="en-US" dirty="0">
                <a:latin typeface="Arial" charset="0"/>
                <a:ea typeface="Consolas Regular" charset="0"/>
                <a:cs typeface="Consolas Regular" charset="0"/>
              </a:rPr>
              <a:t>Default order:  </a:t>
            </a:r>
            <a:r>
              <a:rPr lang="en-US" b="1" dirty="0" err="1">
                <a:latin typeface="Consolas Regular" charset="0"/>
                <a:ea typeface="Consolas Regular" charset="0"/>
                <a:cs typeface="Consolas Regular" charset="0"/>
              </a:rPr>
              <a:t>preempt_order</a:t>
            </a:r>
            <a:r>
              <a:rPr lang="en-US" b="1" dirty="0">
                <a:latin typeface="Consolas Regular" charset="0"/>
                <a:ea typeface="Consolas Regular" charset="0"/>
                <a:cs typeface="Consolas Regular" charset="0"/>
              </a:rPr>
              <a:t>: "SCR"</a:t>
            </a:r>
          </a:p>
          <a:p>
            <a:pPr marL="1182531" lvl="3" indent="-302539">
              <a:spcBef>
                <a:spcPts val="590"/>
              </a:spcBef>
              <a:buClr>
                <a:srgbClr val="DD2430"/>
              </a:buClr>
              <a:buFont typeface="+mj-lt"/>
              <a:buAutoNum type="arabicPeriod"/>
              <a:tabLst>
                <a:tab pos="1182798" algn="l"/>
              </a:tabLst>
            </a:pPr>
            <a:r>
              <a:rPr lang="en-US" sz="1235" dirty="0">
                <a:solidFill>
                  <a:srgbClr val="000000"/>
                </a:solidFill>
                <a:latin typeface="Arial" charset="0"/>
              </a:rPr>
              <a:t>Tries to suspend the job first</a:t>
            </a:r>
          </a:p>
          <a:p>
            <a:pPr marL="1182531" lvl="3" indent="-302539">
              <a:spcBef>
                <a:spcPts val="590"/>
              </a:spcBef>
              <a:buClr>
                <a:srgbClr val="DD2430"/>
              </a:buClr>
              <a:buFont typeface="+mj-lt"/>
              <a:buAutoNum type="arabicPeriod"/>
              <a:tabLst>
                <a:tab pos="1182798" algn="l"/>
              </a:tabLst>
            </a:pPr>
            <a:r>
              <a:rPr lang="en-US" sz="1235" dirty="0">
                <a:solidFill>
                  <a:srgbClr val="000000"/>
                </a:solidFill>
                <a:latin typeface="Arial" charset="0"/>
              </a:rPr>
              <a:t>If it cannot, it tries to checkpoint the job</a:t>
            </a:r>
          </a:p>
          <a:p>
            <a:pPr marL="1182531" lvl="3" indent="-302539">
              <a:spcBef>
                <a:spcPts val="590"/>
              </a:spcBef>
              <a:buClr>
                <a:srgbClr val="DD2430"/>
              </a:buClr>
              <a:buFont typeface="+mj-lt"/>
              <a:buAutoNum type="arabicPeriod"/>
              <a:tabLst>
                <a:tab pos="1182798" algn="l"/>
              </a:tabLst>
            </a:pPr>
            <a:r>
              <a:rPr lang="en-US" sz="1235" dirty="0">
                <a:solidFill>
                  <a:srgbClr val="000000"/>
                </a:solidFill>
                <a:latin typeface="Arial" charset="0"/>
              </a:rPr>
              <a:t>If it cannot do that, it tries to </a:t>
            </a:r>
            <a:r>
              <a:rPr lang="en-US" sz="1235" dirty="0" err="1">
                <a:solidFill>
                  <a:srgbClr val="000000"/>
                </a:solidFill>
                <a:latin typeface="Arial" charset="0"/>
              </a:rPr>
              <a:t>requeue</a:t>
            </a:r>
            <a:r>
              <a:rPr lang="en-US" sz="1235" dirty="0">
                <a:solidFill>
                  <a:srgbClr val="000000"/>
                </a:solidFill>
                <a:latin typeface="Arial" charset="0"/>
              </a:rPr>
              <a:t> the job</a:t>
            </a:r>
          </a:p>
          <a:p>
            <a:pPr marL="252117" lvl="1" indent="-252117">
              <a:lnSpc>
                <a:spcPct val="110000"/>
              </a:lnSpc>
              <a:spcBef>
                <a:spcPts val="590"/>
              </a:spcBef>
              <a:tabLst>
                <a:tab pos="1182798" algn="l"/>
              </a:tabLst>
            </a:pPr>
            <a:endParaRPr lang="en-US" sz="1059" dirty="0">
              <a:latin typeface="Arial" charset="0"/>
              <a:ea typeface="Consolas Regular" charset="0"/>
              <a:cs typeface="Consolas Regular" charset="0"/>
            </a:endParaRPr>
          </a:p>
          <a:p>
            <a:pPr fontAlgn="base">
              <a:lnSpc>
                <a:spcPct val="100000"/>
              </a:lnSpc>
              <a:spcBef>
                <a:spcPts val="590"/>
              </a:spcBef>
              <a:spcAft>
                <a:spcPct val="0"/>
              </a:spcAft>
              <a:tabLst>
                <a:tab pos="1182798" algn="l"/>
              </a:tabLst>
            </a:pPr>
            <a:r>
              <a:rPr lang="en-US" sz="1588" dirty="0">
                <a:latin typeface="Arial" charset="0"/>
                <a:ea typeface="Consolas Regular" charset="0"/>
                <a:cs typeface="Consolas Regular" charset="0"/>
              </a:rPr>
              <a:t>PBS can preempt jobs based on the percentage of time remaining </a:t>
            </a:r>
          </a:p>
          <a:p>
            <a:pPr marL="823952" lvl="1" indent="-374499" fontAlgn="base">
              <a:lnSpc>
                <a:spcPct val="100000"/>
              </a:lnSpc>
              <a:spcBef>
                <a:spcPts val="590"/>
              </a:spcBef>
              <a:spcAft>
                <a:spcPct val="0"/>
              </a:spcAft>
              <a:buFont typeface="Wingdings" charset="0"/>
              <a:buChar char="§"/>
              <a:tabLst>
                <a:tab pos="1182798" algn="l"/>
              </a:tabLst>
            </a:pPr>
            <a:r>
              <a:rPr lang="en-US" sz="1412" dirty="0">
                <a:latin typeface="Arial" charset="0"/>
                <a:ea typeface="Consolas Regular" charset="0"/>
                <a:cs typeface="Consolas Regular" charset="0"/>
              </a:rPr>
              <a:t>Effective if </a:t>
            </a:r>
            <a:r>
              <a:rPr lang="en-US" sz="1412" b="1" dirty="0" err="1">
                <a:latin typeface="Consolas Regular" charset="0"/>
                <a:ea typeface="Consolas Regular" charset="0"/>
                <a:cs typeface="Consolas Regular" charset="0"/>
              </a:rPr>
              <a:t>walltime</a:t>
            </a:r>
            <a:r>
              <a:rPr lang="en-US" sz="1412" dirty="0">
                <a:latin typeface="Arial" charset="0"/>
                <a:ea typeface="Consolas Regular" charset="0"/>
                <a:cs typeface="Consolas Regular" charset="0"/>
              </a:rPr>
              <a:t> resource has been set</a:t>
            </a:r>
          </a:p>
          <a:p>
            <a:pPr marL="823952" lvl="1" indent="-374499" fontAlgn="base">
              <a:lnSpc>
                <a:spcPct val="100000"/>
              </a:lnSpc>
              <a:spcBef>
                <a:spcPts val="590"/>
              </a:spcBef>
              <a:spcAft>
                <a:spcPct val="0"/>
              </a:spcAft>
              <a:buFont typeface="Wingdings" charset="0"/>
              <a:buChar char="§"/>
              <a:tabLst>
                <a:tab pos="1182798" algn="l"/>
              </a:tabLst>
            </a:pPr>
            <a:r>
              <a:rPr lang="en-US" altLang="ja-JP" sz="1412" dirty="0">
                <a:latin typeface="Arial" charset="0"/>
                <a:ea typeface="Consolas Regular" charset="0"/>
                <a:cs typeface="Consolas Regular" charset="0"/>
              </a:rPr>
              <a:t>For example</a:t>
            </a:r>
            <a:r>
              <a:rPr lang="en-US" altLang="ja-JP" sz="1412" dirty="0">
                <a:latin typeface="+mj-lt"/>
                <a:ea typeface="Consolas Regular" charset="0"/>
                <a:cs typeface="Consolas Regular" charset="0"/>
              </a:rPr>
              <a:t>:</a:t>
            </a:r>
            <a:r>
              <a:rPr lang="en-US" altLang="ja-JP" sz="1412" dirty="0">
                <a:latin typeface="Consolas Regular" charset="0"/>
                <a:ea typeface="Consolas Regular" charset="0"/>
                <a:cs typeface="Consolas Regular" charset="0"/>
              </a:rPr>
              <a:t> </a:t>
            </a:r>
            <a:r>
              <a:rPr lang="en-US" sz="1412" b="1" dirty="0" err="1">
                <a:latin typeface="Consolas Regular" charset="0"/>
                <a:ea typeface="Consolas Regular" charset="0"/>
                <a:cs typeface="Consolas Regular" charset="0"/>
              </a:rPr>
              <a:t>preempt_order</a:t>
            </a:r>
            <a:r>
              <a:rPr lang="en-US" sz="1412" b="1" dirty="0">
                <a:latin typeface="Consolas Regular" charset="0"/>
                <a:ea typeface="Consolas Regular" charset="0"/>
                <a:cs typeface="Consolas Regular" charset="0"/>
              </a:rPr>
              <a:t> "</a:t>
            </a:r>
            <a:r>
              <a:rPr lang="en-US" altLang="ja-JP" sz="1412" b="1" dirty="0">
                <a:latin typeface="Consolas Regular" charset="0"/>
                <a:ea typeface="Consolas Regular" charset="0"/>
                <a:cs typeface="Consolas Regular" charset="0"/>
              </a:rPr>
              <a:t>SCR 80 SC 50 S"</a:t>
            </a:r>
            <a:endParaRPr lang="en-US" sz="1412" b="1" dirty="0">
              <a:latin typeface="Arial" charset="0"/>
              <a:ea typeface="Consolas Regular" charset="0"/>
              <a:cs typeface="Consolas Regular" charset="0"/>
            </a:endParaRPr>
          </a:p>
          <a:p>
            <a:pPr marL="1112113" lvl="1" indent="-203094" fontAlgn="base">
              <a:lnSpc>
                <a:spcPct val="120000"/>
              </a:lnSpc>
              <a:spcBef>
                <a:spcPts val="590"/>
              </a:spcBef>
              <a:spcAft>
                <a:spcPct val="0"/>
              </a:spcAft>
              <a:buFont typeface="Arial"/>
              <a:buChar char="•"/>
              <a:tabLst>
                <a:tab pos="1182798" algn="l"/>
              </a:tabLst>
            </a:pPr>
            <a:r>
              <a:rPr lang="en-US" sz="1235" dirty="0">
                <a:latin typeface="Arial" charset="0"/>
                <a:ea typeface="Consolas Regular" charset="0"/>
                <a:cs typeface="Consolas Regular" charset="0"/>
              </a:rPr>
              <a:t>From 100% to 81% time remaining, first try suspending, then try </a:t>
            </a:r>
            <a:r>
              <a:rPr lang="en-US" sz="1235" dirty="0" err="1">
                <a:latin typeface="Arial" charset="0"/>
                <a:ea typeface="Consolas Regular" charset="0"/>
                <a:cs typeface="Consolas Regular" charset="0"/>
              </a:rPr>
              <a:t>checkpointing</a:t>
            </a:r>
            <a:r>
              <a:rPr lang="en-US" sz="1235" dirty="0">
                <a:latin typeface="Arial" charset="0"/>
                <a:ea typeface="Consolas Regular" charset="0"/>
                <a:cs typeface="Consolas Regular" charset="0"/>
              </a:rPr>
              <a:t>, then </a:t>
            </a:r>
            <a:r>
              <a:rPr lang="en-US" sz="1235" dirty="0" err="1">
                <a:latin typeface="Arial" charset="0"/>
                <a:ea typeface="Consolas Regular" charset="0"/>
                <a:cs typeface="Consolas Regular" charset="0"/>
              </a:rPr>
              <a:t>requeue</a:t>
            </a:r>
            <a:endParaRPr lang="en-US" sz="1235" dirty="0">
              <a:latin typeface="Arial" charset="0"/>
              <a:ea typeface="Consolas Regular" charset="0"/>
              <a:cs typeface="Consolas Regular" charset="0"/>
            </a:endParaRPr>
          </a:p>
          <a:p>
            <a:pPr marL="1112113" lvl="1" indent="-203094" fontAlgn="base">
              <a:lnSpc>
                <a:spcPct val="120000"/>
              </a:lnSpc>
              <a:spcBef>
                <a:spcPts val="590"/>
              </a:spcBef>
              <a:spcAft>
                <a:spcPct val="0"/>
              </a:spcAft>
              <a:buFont typeface="Arial"/>
              <a:buChar char="•"/>
              <a:tabLst>
                <a:tab pos="1182798" algn="l"/>
              </a:tabLst>
            </a:pPr>
            <a:r>
              <a:rPr lang="en-US" sz="1235" dirty="0">
                <a:latin typeface="Arial" charset="0"/>
                <a:ea typeface="Consolas Regular" charset="0"/>
                <a:cs typeface="Consolas Regular" charset="0"/>
              </a:rPr>
              <a:t>From 80% to 51% time remaining, first try suspending, then try </a:t>
            </a:r>
            <a:r>
              <a:rPr lang="en-US" sz="1235" dirty="0" err="1">
                <a:latin typeface="Arial" charset="0"/>
                <a:ea typeface="Consolas Regular" charset="0"/>
                <a:cs typeface="Consolas Regular" charset="0"/>
              </a:rPr>
              <a:t>checkpointing</a:t>
            </a:r>
            <a:r>
              <a:rPr lang="en-US" sz="1235" dirty="0">
                <a:latin typeface="Arial" charset="0"/>
                <a:ea typeface="Consolas Regular" charset="0"/>
                <a:cs typeface="Consolas Regular" charset="0"/>
              </a:rPr>
              <a:t>, but don</a:t>
            </a:r>
            <a:r>
              <a:rPr lang="fr-FR" altLang="ja-JP" sz="1235" dirty="0">
                <a:latin typeface="Arial" charset="0"/>
                <a:ea typeface="Consolas Regular" charset="0"/>
                <a:cs typeface="Consolas Regular" charset="0"/>
              </a:rPr>
              <a:t>'</a:t>
            </a:r>
            <a:r>
              <a:rPr lang="en-US" altLang="ja-JP" sz="1235" dirty="0">
                <a:latin typeface="Arial" charset="0"/>
                <a:ea typeface="Consolas Regular" charset="0"/>
                <a:cs typeface="Consolas Regular" charset="0"/>
              </a:rPr>
              <a:t>t </a:t>
            </a:r>
            <a:r>
              <a:rPr lang="en-US" altLang="ja-JP" sz="1235" dirty="0" err="1">
                <a:latin typeface="Arial" charset="0"/>
                <a:ea typeface="Consolas Regular" charset="0"/>
                <a:cs typeface="Consolas Regular" charset="0"/>
              </a:rPr>
              <a:t>requeue</a:t>
            </a:r>
            <a:endParaRPr lang="en-US" altLang="ja-JP" sz="1235" dirty="0">
              <a:latin typeface="Arial" charset="0"/>
              <a:ea typeface="Consolas Regular" charset="0"/>
              <a:cs typeface="Consolas Regular" charset="0"/>
            </a:endParaRPr>
          </a:p>
          <a:p>
            <a:pPr marL="1112113" lvl="1" indent="-203094" fontAlgn="base">
              <a:lnSpc>
                <a:spcPct val="120000"/>
              </a:lnSpc>
              <a:spcBef>
                <a:spcPts val="590"/>
              </a:spcBef>
              <a:spcAft>
                <a:spcPct val="0"/>
              </a:spcAft>
              <a:buFont typeface="Arial"/>
              <a:buChar char="•"/>
              <a:tabLst>
                <a:tab pos="1182798" algn="l"/>
              </a:tabLst>
            </a:pPr>
            <a:r>
              <a:rPr lang="en-US" sz="1235" dirty="0">
                <a:latin typeface="Arial" charset="0"/>
                <a:ea typeface="Consolas Regular" charset="0"/>
                <a:cs typeface="Consolas Regular" charset="0"/>
              </a:rPr>
              <a:t>From 50% to 0% time remaining, suspend the job</a:t>
            </a:r>
            <a:endParaRPr lang="en-US" dirty="0">
              <a:solidFill>
                <a:srgbClr val="000000"/>
              </a:solidFill>
              <a:latin typeface="Arial" charset="0"/>
              <a:ea typeface="Consolas Regular" charset="0"/>
              <a:cs typeface="Consolas Regular" charset="0"/>
            </a:endParaRPr>
          </a:p>
          <a:p>
            <a:pPr marL="252117" lvl="1" indent="-252117" fontAlgn="base">
              <a:lnSpc>
                <a:spcPct val="120000"/>
              </a:lnSpc>
              <a:spcBef>
                <a:spcPts val="590"/>
              </a:spcBef>
              <a:spcAft>
                <a:spcPct val="0"/>
              </a:spcAft>
              <a:tabLst>
                <a:tab pos="1182798" algn="l"/>
              </a:tabLst>
            </a:pPr>
            <a:endParaRPr lang="en-US" sz="353" dirty="0">
              <a:latin typeface="Arial" charset="0"/>
              <a:ea typeface="Consolas Regular" charset="0"/>
              <a:cs typeface="Consolas Regular" charset="0"/>
            </a:endParaRPr>
          </a:p>
          <a:p>
            <a:pPr marL="252117" lvl="1" indent="-252117" fontAlgn="base">
              <a:lnSpc>
                <a:spcPct val="120000"/>
              </a:lnSpc>
              <a:spcBef>
                <a:spcPts val="590"/>
              </a:spcBef>
              <a:spcAft>
                <a:spcPct val="0"/>
              </a:spcAft>
              <a:tabLst>
                <a:tab pos="1182798" algn="l"/>
              </a:tabLst>
            </a:pPr>
            <a:r>
              <a:rPr lang="en-US" dirty="0">
                <a:solidFill>
                  <a:srgbClr val="000000"/>
                </a:solidFill>
                <a:latin typeface="Arial" charset="0"/>
                <a:ea typeface="Consolas Regular" charset="0"/>
                <a:cs typeface="Consolas Regular" charset="0"/>
              </a:rPr>
              <a:t>PBS preempts job(s) which have started running most recently, by default</a:t>
            </a:r>
          </a:p>
          <a:p>
            <a:pPr marL="682707" lvl="2" indent="-252117">
              <a:lnSpc>
                <a:spcPct val="110000"/>
              </a:lnSpc>
              <a:spcBef>
                <a:spcPts val="590"/>
              </a:spcBef>
              <a:tabLst>
                <a:tab pos="1182798" algn="l"/>
              </a:tabLst>
            </a:pPr>
            <a:r>
              <a:rPr lang="en-US" dirty="0">
                <a:latin typeface="Arial" charset="0"/>
                <a:ea typeface="Consolas Regular" charset="0"/>
                <a:cs typeface="Consolas Regular" charset="0"/>
              </a:rPr>
              <a:t>To disable, comment out the scheduled parameter: </a:t>
            </a:r>
            <a:r>
              <a:rPr lang="en-US" b="1" dirty="0">
                <a:latin typeface="Consolas Regular" charset="0"/>
                <a:ea typeface="Consolas Regular" charset="0"/>
                <a:cs typeface="Consolas Regular" charset="0"/>
              </a:rPr>
              <a:t>#</a:t>
            </a:r>
            <a:r>
              <a:rPr lang="en-US" b="1" dirty="0" err="1">
                <a:latin typeface="Consolas Regular" charset="0"/>
                <a:ea typeface="Consolas Regular" charset="0"/>
                <a:cs typeface="Consolas Regular" charset="0"/>
              </a:rPr>
              <a:t>preempt_sort</a:t>
            </a:r>
            <a:r>
              <a:rPr lang="en-US" b="1" dirty="0">
                <a:latin typeface="Consolas Regular" charset="0"/>
                <a:ea typeface="Consolas Regular" charset="0"/>
                <a:cs typeface="Consolas Regular" charset="0"/>
              </a:rPr>
              <a:t>: </a:t>
            </a:r>
            <a:r>
              <a:rPr lang="en-US" b="1" dirty="0" err="1">
                <a:latin typeface="Consolas Regular" charset="0"/>
                <a:ea typeface="Consolas Regular" charset="0"/>
                <a:cs typeface="Consolas Regular" charset="0"/>
              </a:rPr>
              <a:t>min_time_since_start</a:t>
            </a:r>
            <a:endParaRPr lang="en-US" b="1" dirty="0">
              <a:latin typeface="Consolas Regular" charset="0"/>
              <a:ea typeface="Consolas Regular" charset="0"/>
              <a:cs typeface="Consolas Regular" charset="0"/>
            </a:endParaRPr>
          </a:p>
          <a:p>
            <a:pPr marL="682707" lvl="2" indent="-252117">
              <a:lnSpc>
                <a:spcPct val="120000"/>
              </a:lnSpc>
              <a:spcBef>
                <a:spcPts val="590"/>
              </a:spcBef>
              <a:tabLst>
                <a:tab pos="1182798" algn="l"/>
              </a:tabLst>
            </a:pPr>
            <a:endParaRPr lang="en-US" dirty="0">
              <a:latin typeface="Arial" charset="0"/>
              <a:ea typeface="Consolas Regular" charset="0"/>
              <a:cs typeface="Consolas Regular" charset="0"/>
            </a:endParaRPr>
          </a:p>
          <a:p>
            <a:pPr marL="681306" lvl="2" indent="-250716">
              <a:lnSpc>
                <a:spcPct val="120000"/>
              </a:lnSpc>
              <a:spcBef>
                <a:spcPts val="590"/>
              </a:spcBef>
              <a:buFont typeface="Arial"/>
              <a:buChar char="•"/>
              <a:tabLst>
                <a:tab pos="1182798" algn="l"/>
              </a:tabLst>
            </a:pPr>
            <a:endParaRPr lang="en-US" dirty="0">
              <a:latin typeface="Arial" charset="0"/>
              <a:ea typeface="Consolas Regular" charset="0"/>
              <a:cs typeface="Consolas Regular" charset="0"/>
            </a:endParaRPr>
          </a:p>
          <a:p>
            <a:pPr marL="250716" lvl="1" indent="-250716" fontAlgn="base">
              <a:lnSpc>
                <a:spcPct val="120000"/>
              </a:lnSpc>
              <a:spcBef>
                <a:spcPts val="590"/>
              </a:spcBef>
              <a:spcAft>
                <a:spcPct val="0"/>
              </a:spcAft>
              <a:buFont typeface="Arial"/>
              <a:buChar char="•"/>
              <a:tabLst>
                <a:tab pos="1182798" algn="l"/>
              </a:tabLst>
            </a:pPr>
            <a:endParaRPr lang="en-US" dirty="0">
              <a:solidFill>
                <a:srgbClr val="000000"/>
              </a:solidFill>
              <a:latin typeface="Arial" charset="0"/>
              <a:ea typeface="Consolas Regular" charset="0"/>
              <a:cs typeface="Consolas Regular" charset="0"/>
            </a:endParaRPr>
          </a:p>
        </p:txBody>
      </p:sp>
    </p:spTree>
    <p:extLst>
      <p:ext uri="{BB962C8B-B14F-4D97-AF65-F5344CB8AC3E}">
        <p14:creationId xmlns:p14="http://schemas.microsoft.com/office/powerpoint/2010/main" val="3193932747"/>
      </p:ext>
    </p:extLst>
  </p:cSld>
  <p:clrMapOvr>
    <a:masterClrMapping/>
  </p:clrMapOvr>
  <mc:AlternateContent xmlns:mc="http://schemas.openxmlformats.org/markup-compatibility/2006" xmlns:p14="http://schemas.microsoft.com/office/powerpoint/2010/main">
    <mc:Choice Requires="p14">
      <p:transition spd="slow" p14:dur="2000" advTm="342"/>
    </mc:Choice>
    <mc:Fallback xmlns="">
      <p:transition xmlns:p14="http://schemas.microsoft.com/office/powerpoint/2010/main" spd="slow" advTm="34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Rectangle 2"/>
          <p:cNvSpPr>
            <a:spLocks noGrp="1" noChangeArrowheads="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Fairshare </a:t>
            </a:r>
          </a:p>
        </p:txBody>
      </p:sp>
      <p:sp>
        <p:nvSpPr>
          <p:cNvPr id="5" name="Rectangle 4"/>
          <p:cNvSpPr>
            <a:spLocks noChangeArrowheads="1"/>
          </p:cNvSpPr>
          <p:nvPr/>
        </p:nvSpPr>
        <p:spPr bwMode="auto">
          <a:xfrm>
            <a:off x="625992" y="605607"/>
            <a:ext cx="7668605" cy="58054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99" tIns="45251" rIns="90499" bIns="45251"/>
          <a:lstStyle/>
          <a:p>
            <a:pPr marL="337050" indent="-337050" eaLnBrk="0" hangingPunct="0">
              <a:lnSpc>
                <a:spcPct val="120000"/>
              </a:lnSpc>
              <a:spcBef>
                <a:spcPts val="590"/>
              </a:spcBef>
              <a:buClr>
                <a:srgbClr val="FF0000"/>
              </a:buClr>
              <a:buSzPct val="100000"/>
              <a:buFont typeface="Wingdings" charset="2"/>
              <a:buChar char="§"/>
              <a:defRPr/>
            </a:pPr>
            <a:r>
              <a:rPr lang="en-US" sz="1588" dirty="0">
                <a:solidFill>
                  <a:schemeClr val="bg2">
                    <a:lumMod val="10000"/>
                  </a:schemeClr>
                </a:solidFill>
                <a:ea typeface="Consolas Regular" charset="0"/>
                <a:cs typeface="Consolas Regular" charset="0"/>
              </a:rPr>
              <a:t>Concept</a:t>
            </a:r>
          </a:p>
          <a:p>
            <a:pPr marL="786450" lvl="1" indent="-337050" eaLnBrk="0" hangingPunct="0">
              <a:lnSpc>
                <a:spcPct val="120000"/>
              </a:lnSpc>
              <a:spcBef>
                <a:spcPts val="590"/>
              </a:spcBef>
              <a:buClr>
                <a:srgbClr val="FF0000"/>
              </a:buClr>
              <a:buSzPct val="120000"/>
              <a:buFont typeface="Wingdings" charset="2"/>
              <a:buChar char="§"/>
              <a:defRPr/>
            </a:pPr>
            <a:r>
              <a:rPr lang="en-US" sz="1588" dirty="0">
                <a:solidFill>
                  <a:schemeClr val="bg2">
                    <a:lumMod val="10000"/>
                  </a:schemeClr>
                </a:solidFill>
                <a:ea typeface="Consolas Regular" charset="0"/>
                <a:cs typeface="Consolas Regular" charset="0"/>
              </a:rPr>
              <a:t>A </a:t>
            </a:r>
            <a:r>
              <a:rPr lang="en-US" sz="1588" dirty="0">
                <a:solidFill>
                  <a:schemeClr val="bg2">
                    <a:lumMod val="10000"/>
                  </a:schemeClr>
                </a:solidFill>
                <a:latin typeface="Arial"/>
                <a:ea typeface="Consolas Regular" charset="0"/>
                <a:cs typeface="Consolas Regular" charset="0"/>
              </a:rPr>
              <a:t>"</a:t>
            </a:r>
            <a:r>
              <a:rPr lang="en-US" sz="1588" dirty="0">
                <a:solidFill>
                  <a:schemeClr val="bg2">
                    <a:lumMod val="10000"/>
                  </a:schemeClr>
                </a:solidFill>
                <a:ea typeface="Consolas Regular" charset="0"/>
                <a:cs typeface="Consolas Regular" charset="0"/>
              </a:rPr>
              <a:t>fair</a:t>
            </a:r>
            <a:r>
              <a:rPr lang="en-US" sz="1588" dirty="0">
                <a:solidFill>
                  <a:schemeClr val="bg2">
                    <a:lumMod val="10000"/>
                  </a:schemeClr>
                </a:solidFill>
                <a:latin typeface="Arial"/>
                <a:ea typeface="Consolas Regular" charset="0"/>
                <a:cs typeface="Consolas Regular" charset="0"/>
              </a:rPr>
              <a:t>"</a:t>
            </a:r>
            <a:r>
              <a:rPr lang="en-US" sz="1588" dirty="0">
                <a:solidFill>
                  <a:schemeClr val="bg2">
                    <a:lumMod val="10000"/>
                  </a:schemeClr>
                </a:solidFill>
                <a:ea typeface="Consolas Regular" charset="0"/>
                <a:cs typeface="Consolas Regular" charset="0"/>
              </a:rPr>
              <a:t> method for ordering the start times of jobs, using resource usage history</a:t>
            </a:r>
          </a:p>
          <a:p>
            <a:pPr marL="786450" lvl="1" indent="-337050" eaLnBrk="0" hangingPunct="0">
              <a:lnSpc>
                <a:spcPct val="120000"/>
              </a:lnSpc>
              <a:spcBef>
                <a:spcPts val="590"/>
              </a:spcBef>
              <a:buClr>
                <a:srgbClr val="FF0000"/>
              </a:buClr>
              <a:buSzPct val="120000"/>
              <a:buFont typeface="Wingdings" charset="2"/>
              <a:buChar char="§"/>
              <a:defRPr/>
            </a:pPr>
            <a:r>
              <a:rPr lang="en-US" sz="1588" dirty="0">
                <a:solidFill>
                  <a:schemeClr val="bg2">
                    <a:lumMod val="10000"/>
                  </a:schemeClr>
                </a:solidFill>
                <a:ea typeface="Consolas Regular" charset="0"/>
                <a:cs typeface="Consolas Regular" charset="0"/>
              </a:rPr>
              <a:t>A scheduling tool which allocates certain percentages of the system to specified users or collections of users</a:t>
            </a:r>
          </a:p>
          <a:p>
            <a:pPr marL="786450" lvl="1" indent="-337050" eaLnBrk="0" hangingPunct="0">
              <a:lnSpc>
                <a:spcPct val="120000"/>
              </a:lnSpc>
              <a:spcBef>
                <a:spcPts val="590"/>
              </a:spcBef>
              <a:buClr>
                <a:srgbClr val="FF0000"/>
              </a:buClr>
              <a:buSzPct val="120000"/>
              <a:buFont typeface="Wingdings" charset="2"/>
              <a:buChar char="§"/>
              <a:defRPr/>
            </a:pPr>
            <a:r>
              <a:rPr lang="en-US" sz="1588" dirty="0">
                <a:solidFill>
                  <a:schemeClr val="bg2">
                    <a:lumMod val="10000"/>
                  </a:schemeClr>
                </a:solidFill>
                <a:ea typeface="Consolas Regular" charset="0"/>
                <a:cs typeface="Consolas Regular" charset="0"/>
              </a:rPr>
              <a:t>Ensures that jobs are run in the order of how deserving they are</a:t>
            </a:r>
          </a:p>
          <a:p>
            <a:pPr marL="786450" lvl="1" indent="-337050" eaLnBrk="0" hangingPunct="0">
              <a:lnSpc>
                <a:spcPct val="120000"/>
              </a:lnSpc>
              <a:spcBef>
                <a:spcPts val="590"/>
              </a:spcBef>
              <a:buClr>
                <a:srgbClr val="FF0000"/>
              </a:buClr>
              <a:buSzPct val="120000"/>
              <a:buFont typeface="Wingdings" charset="2"/>
              <a:buChar char="§"/>
              <a:defRPr/>
            </a:pPr>
            <a:r>
              <a:rPr lang="en-US" sz="1588" dirty="0">
                <a:solidFill>
                  <a:schemeClr val="bg2">
                    <a:lumMod val="10000"/>
                  </a:schemeClr>
                </a:solidFill>
                <a:ea typeface="Consolas Regular" charset="0"/>
                <a:cs typeface="Consolas Regular" charset="0"/>
              </a:rPr>
              <a:t>By default, </a:t>
            </a:r>
            <a:r>
              <a:rPr lang="en-US" sz="1588" dirty="0" err="1">
                <a:solidFill>
                  <a:schemeClr val="bg2">
                    <a:lumMod val="10000"/>
                  </a:schemeClr>
                </a:solidFill>
                <a:ea typeface="Consolas Regular" charset="0"/>
                <a:cs typeface="Consolas Regular" charset="0"/>
              </a:rPr>
              <a:t>fairshare</a:t>
            </a:r>
            <a:r>
              <a:rPr lang="en-US" sz="1588" dirty="0">
                <a:solidFill>
                  <a:schemeClr val="bg2">
                    <a:lumMod val="10000"/>
                  </a:schemeClr>
                </a:solidFill>
                <a:ea typeface="Consolas Regular" charset="0"/>
                <a:cs typeface="Consolas Regular" charset="0"/>
              </a:rPr>
              <a:t> scheduling policy is disabled</a:t>
            </a:r>
            <a:endParaRPr lang="en-US" sz="1412" dirty="0">
              <a:solidFill>
                <a:schemeClr val="bg2">
                  <a:lumMod val="10000"/>
                </a:schemeClr>
              </a:solidFill>
              <a:ea typeface="Consolas Regular" charset="0"/>
              <a:cs typeface="Consolas Regular" charset="0"/>
            </a:endParaRPr>
          </a:p>
          <a:p>
            <a:pPr marL="337050" indent="-337050" eaLnBrk="0" hangingPunct="0">
              <a:lnSpc>
                <a:spcPct val="120000"/>
              </a:lnSpc>
              <a:spcBef>
                <a:spcPts val="590"/>
              </a:spcBef>
              <a:buClr>
                <a:srgbClr val="FF0000"/>
              </a:buClr>
              <a:buSzPct val="100000"/>
              <a:buFont typeface="Wingdings" charset="2"/>
              <a:buChar char="§"/>
              <a:defRPr/>
            </a:pPr>
            <a:endParaRPr lang="en-US" sz="1588" dirty="0">
              <a:solidFill>
                <a:schemeClr val="bg2">
                  <a:lumMod val="10000"/>
                </a:schemeClr>
              </a:solidFill>
              <a:ea typeface="Consolas Regular" charset="0"/>
              <a:cs typeface="Consolas Regular" charset="0"/>
            </a:endParaRPr>
          </a:p>
          <a:p>
            <a:pPr marL="337050" indent="-337050" eaLnBrk="0" hangingPunct="0">
              <a:lnSpc>
                <a:spcPct val="120000"/>
              </a:lnSpc>
              <a:spcBef>
                <a:spcPts val="590"/>
              </a:spcBef>
              <a:buClr>
                <a:srgbClr val="FF0000"/>
              </a:buClr>
              <a:buSzPct val="100000"/>
              <a:buFont typeface="Wingdings" charset="2"/>
              <a:buChar char="§"/>
              <a:defRPr/>
            </a:pPr>
            <a:r>
              <a:rPr lang="en-US" sz="1588" dirty="0">
                <a:solidFill>
                  <a:schemeClr val="bg2">
                    <a:lumMod val="10000"/>
                  </a:schemeClr>
                </a:solidFill>
                <a:ea typeface="Consolas Regular" charset="0"/>
                <a:cs typeface="Consolas Regular" charset="0"/>
              </a:rPr>
              <a:t>Basic outline of how </a:t>
            </a:r>
            <a:r>
              <a:rPr lang="en-US" sz="1588" dirty="0" err="1">
                <a:solidFill>
                  <a:schemeClr val="bg2">
                    <a:lumMod val="10000"/>
                  </a:schemeClr>
                </a:solidFill>
                <a:ea typeface="Consolas Regular" charset="0"/>
                <a:cs typeface="Consolas Regular" charset="0"/>
              </a:rPr>
              <a:t>fairshare</a:t>
            </a:r>
            <a:r>
              <a:rPr lang="en-US" sz="1588" dirty="0">
                <a:solidFill>
                  <a:schemeClr val="bg2">
                    <a:lumMod val="10000"/>
                  </a:schemeClr>
                </a:solidFill>
                <a:ea typeface="Consolas Regular" charset="0"/>
                <a:cs typeface="Consolas Regular" charset="0"/>
              </a:rPr>
              <a:t> works</a:t>
            </a:r>
          </a:p>
          <a:p>
            <a:pPr marL="786450" lvl="1" indent="-337050" eaLnBrk="0" hangingPunct="0">
              <a:lnSpc>
                <a:spcPct val="120000"/>
              </a:lnSpc>
              <a:spcBef>
                <a:spcPts val="590"/>
              </a:spcBef>
              <a:buClr>
                <a:srgbClr val="FF0000"/>
              </a:buClr>
              <a:buSzPct val="100000"/>
              <a:buFont typeface="Wingdings" charset="2"/>
              <a:buChar char="§"/>
              <a:defRPr/>
            </a:pPr>
            <a:r>
              <a:rPr lang="en-US" sz="1588" dirty="0">
                <a:solidFill>
                  <a:schemeClr val="bg2">
                    <a:lumMod val="10000"/>
                  </a:schemeClr>
                </a:solidFill>
                <a:ea typeface="Consolas Regular" charset="0"/>
                <a:cs typeface="Consolas Regular" charset="0"/>
              </a:rPr>
              <a:t>Scheduler collects usage from the server at every scheduling cycle</a:t>
            </a:r>
          </a:p>
          <a:p>
            <a:pPr marL="786450" lvl="1" indent="-337050" eaLnBrk="0" hangingPunct="0">
              <a:lnSpc>
                <a:spcPct val="120000"/>
              </a:lnSpc>
              <a:spcBef>
                <a:spcPts val="590"/>
              </a:spcBef>
              <a:buClr>
                <a:srgbClr val="FF0000"/>
              </a:buClr>
              <a:buSzPct val="100000"/>
              <a:buFont typeface="Wingdings" charset="2"/>
              <a:buChar char="§"/>
              <a:defRPr/>
            </a:pPr>
            <a:r>
              <a:rPr lang="en-US" sz="1588" dirty="0">
                <a:solidFill>
                  <a:schemeClr val="bg2">
                    <a:lumMod val="10000"/>
                  </a:schemeClr>
                </a:solidFill>
                <a:ea typeface="Consolas Regular" charset="0"/>
                <a:cs typeface="Consolas Regular" charset="0"/>
              </a:rPr>
              <a:t>Default resource whose usage is tracked for </a:t>
            </a:r>
            <a:r>
              <a:rPr lang="en-US" sz="1588" dirty="0" err="1">
                <a:solidFill>
                  <a:schemeClr val="bg2">
                    <a:lumMod val="10000"/>
                  </a:schemeClr>
                </a:solidFill>
                <a:ea typeface="Consolas Regular" charset="0"/>
                <a:cs typeface="Consolas Regular" charset="0"/>
              </a:rPr>
              <a:t>fairshare</a:t>
            </a:r>
            <a:r>
              <a:rPr lang="en-US" sz="1588" dirty="0">
                <a:solidFill>
                  <a:schemeClr val="bg2">
                    <a:lumMod val="10000"/>
                  </a:schemeClr>
                </a:solidFill>
                <a:ea typeface="Consolas Regular" charset="0"/>
                <a:cs typeface="Consolas Regular" charset="0"/>
              </a:rPr>
              <a:t> is </a:t>
            </a:r>
            <a:r>
              <a:rPr lang="en-US" sz="1588" b="1" dirty="0" err="1">
                <a:solidFill>
                  <a:schemeClr val="bg2">
                    <a:lumMod val="10000"/>
                  </a:schemeClr>
                </a:solidFill>
                <a:latin typeface="Consolas Regular" charset="0"/>
                <a:ea typeface="Consolas Regular" charset="0"/>
                <a:cs typeface="Consolas Regular" charset="0"/>
              </a:rPr>
              <a:t>cput</a:t>
            </a:r>
            <a:endParaRPr lang="en-US" sz="1588" b="1" dirty="0">
              <a:solidFill>
                <a:schemeClr val="bg2">
                  <a:lumMod val="10000"/>
                </a:schemeClr>
              </a:solidFill>
              <a:latin typeface="Consolas Regular" charset="0"/>
              <a:ea typeface="Consolas Regular" charset="0"/>
              <a:cs typeface="Consolas Regular" charset="0"/>
            </a:endParaRPr>
          </a:p>
          <a:p>
            <a:pPr marL="786450" lvl="1" indent="-337050" eaLnBrk="0" hangingPunct="0">
              <a:lnSpc>
                <a:spcPct val="120000"/>
              </a:lnSpc>
              <a:spcBef>
                <a:spcPts val="590"/>
              </a:spcBef>
              <a:buClr>
                <a:srgbClr val="FF0000"/>
              </a:buClr>
              <a:buSzPct val="100000"/>
              <a:buFont typeface="Wingdings" charset="2"/>
              <a:buChar char="§"/>
              <a:defRPr/>
            </a:pPr>
            <a:r>
              <a:rPr lang="en-US" sz="1588" dirty="0">
                <a:solidFill>
                  <a:schemeClr val="bg2">
                    <a:lumMod val="10000"/>
                  </a:schemeClr>
                </a:solidFill>
                <a:ea typeface="Consolas Regular" charset="0"/>
                <a:cs typeface="Consolas Regular" charset="0"/>
              </a:rPr>
              <a:t>Scheduler chooses which </a:t>
            </a:r>
            <a:r>
              <a:rPr lang="en-US" sz="1588" dirty="0" err="1">
                <a:solidFill>
                  <a:schemeClr val="bg2">
                    <a:lumMod val="10000"/>
                  </a:schemeClr>
                </a:solidFill>
                <a:ea typeface="Consolas Regular" charset="0"/>
                <a:cs typeface="Consolas Regular" charset="0"/>
              </a:rPr>
              <a:t>fairshare</a:t>
            </a:r>
            <a:r>
              <a:rPr lang="en-US" sz="1588" dirty="0">
                <a:solidFill>
                  <a:schemeClr val="bg2">
                    <a:lumMod val="10000"/>
                  </a:schemeClr>
                </a:solidFill>
                <a:ea typeface="Consolas Regular" charset="0"/>
                <a:cs typeface="Consolas Regular" charset="0"/>
              </a:rPr>
              <a:t> entity is most deserving</a:t>
            </a:r>
          </a:p>
          <a:p>
            <a:pPr marL="786450" lvl="1" indent="-337050" eaLnBrk="0" hangingPunct="0">
              <a:lnSpc>
                <a:spcPct val="120000"/>
              </a:lnSpc>
              <a:spcBef>
                <a:spcPts val="590"/>
              </a:spcBef>
              <a:buClr>
                <a:srgbClr val="FF0000"/>
              </a:buClr>
              <a:buSzPct val="100000"/>
              <a:buFont typeface="Wingdings" charset="2"/>
              <a:buChar char="§"/>
              <a:defRPr/>
            </a:pPr>
            <a:r>
              <a:rPr lang="en-US" sz="1588" dirty="0">
                <a:solidFill>
                  <a:schemeClr val="bg2">
                    <a:lumMod val="10000"/>
                  </a:schemeClr>
                </a:solidFill>
                <a:ea typeface="Consolas Regular" charset="0"/>
                <a:cs typeface="Consolas Regular" charset="0"/>
              </a:rPr>
              <a:t>The job to be run next is selected from the set of jobs belonging to the most deserving entity, and then the next most deserving entity, and so on</a:t>
            </a:r>
          </a:p>
          <a:p>
            <a:pPr marL="1235851" lvl="2" indent="-337050" eaLnBrk="0" hangingPunct="0">
              <a:lnSpc>
                <a:spcPct val="120000"/>
              </a:lnSpc>
              <a:spcBef>
                <a:spcPts val="590"/>
              </a:spcBef>
              <a:buClr>
                <a:srgbClr val="FF0000"/>
              </a:buClr>
              <a:buSzPct val="100000"/>
              <a:buFont typeface="Wingdings" charset="2"/>
              <a:buChar char="§"/>
              <a:defRPr/>
            </a:pPr>
            <a:r>
              <a:rPr lang="en-US" sz="1588" dirty="0">
                <a:solidFill>
                  <a:schemeClr val="bg2">
                    <a:lumMod val="10000"/>
                  </a:schemeClr>
                </a:solidFill>
                <a:ea typeface="Consolas Regular" charset="0"/>
                <a:cs typeface="Consolas Regular" charset="0"/>
              </a:rPr>
              <a:t>By default </a:t>
            </a:r>
            <a:r>
              <a:rPr lang="en-US" sz="1588" b="1" dirty="0" err="1">
                <a:solidFill>
                  <a:schemeClr val="bg2">
                    <a:lumMod val="10000"/>
                  </a:schemeClr>
                </a:solidFill>
                <a:latin typeface="Consolas Regular" charset="0"/>
                <a:ea typeface="Consolas Regular" charset="0"/>
                <a:cs typeface="Consolas Regular" charset="0"/>
              </a:rPr>
              <a:t>by_queue</a:t>
            </a:r>
            <a:r>
              <a:rPr lang="en-US" sz="1588" dirty="0">
                <a:solidFill>
                  <a:schemeClr val="bg2">
                    <a:lumMod val="10000"/>
                  </a:schemeClr>
                </a:solidFill>
                <a:ea typeface="Consolas Regular" charset="0"/>
                <a:cs typeface="Consolas Regular" charset="0"/>
              </a:rPr>
              <a:t> is turned on, so that </a:t>
            </a:r>
            <a:r>
              <a:rPr lang="en-US" sz="1588" dirty="0" err="1">
                <a:solidFill>
                  <a:schemeClr val="bg2">
                    <a:lumMod val="10000"/>
                  </a:schemeClr>
                </a:solidFill>
                <a:ea typeface="Consolas Regular" charset="0"/>
                <a:cs typeface="Consolas Regular" charset="0"/>
              </a:rPr>
              <a:t>fairshare</a:t>
            </a:r>
            <a:r>
              <a:rPr lang="en-US" sz="1588" dirty="0">
                <a:solidFill>
                  <a:schemeClr val="bg2">
                    <a:lumMod val="10000"/>
                  </a:schemeClr>
                </a:solidFill>
                <a:ea typeface="Consolas Regular" charset="0"/>
                <a:cs typeface="Consolas Regular" charset="0"/>
              </a:rPr>
              <a:t> works queue by queue instead of on all jobs at once</a:t>
            </a:r>
          </a:p>
          <a:p>
            <a:pPr lvl="1">
              <a:lnSpc>
                <a:spcPct val="120000"/>
              </a:lnSpc>
              <a:spcBef>
                <a:spcPts val="590"/>
              </a:spcBef>
              <a:buClr>
                <a:srgbClr val="FF0000"/>
              </a:buClr>
              <a:defRPr/>
            </a:pPr>
            <a:endParaRPr lang="en-US" sz="1412" dirty="0">
              <a:solidFill>
                <a:schemeClr val="bg2">
                  <a:lumMod val="10000"/>
                </a:schemeClr>
              </a:solidFill>
              <a:ea typeface="Consolas Regular" charset="0"/>
              <a:cs typeface="Consolas Regular" charset="0"/>
            </a:endParaRPr>
          </a:p>
          <a:p>
            <a:pPr marL="786450" lvl="1" indent="-337050" eaLnBrk="0" hangingPunct="0">
              <a:lnSpc>
                <a:spcPct val="120000"/>
              </a:lnSpc>
              <a:spcBef>
                <a:spcPts val="590"/>
              </a:spcBef>
              <a:buClr>
                <a:srgbClr val="CC0000"/>
              </a:buClr>
              <a:buSzPct val="120000"/>
              <a:buFont typeface="Arial"/>
              <a:buChar char="•"/>
              <a:defRPr/>
            </a:pPr>
            <a:endParaRPr lang="en-US" sz="1588" dirty="0">
              <a:solidFill>
                <a:schemeClr val="bg2">
                  <a:lumMod val="10000"/>
                </a:schemeClr>
              </a:solidFill>
              <a:ea typeface="Consolas Regular" charset="0"/>
              <a:cs typeface="Consolas Regular" charset="0"/>
            </a:endParaRPr>
          </a:p>
        </p:txBody>
      </p:sp>
    </p:spTree>
    <p:extLst>
      <p:ext uri="{BB962C8B-B14F-4D97-AF65-F5344CB8AC3E}">
        <p14:creationId xmlns:p14="http://schemas.microsoft.com/office/powerpoint/2010/main" val="417313098"/>
      </p:ext>
    </p:extLst>
  </p:cSld>
  <p:clrMapOvr>
    <a:masterClrMapping/>
  </p:clrMapOvr>
  <mc:AlternateContent xmlns:mc="http://schemas.openxmlformats.org/markup-compatibility/2006" xmlns:p14="http://schemas.microsoft.com/office/powerpoint/2010/main">
    <mc:Choice Requires="p14">
      <p:transition spd="slow" p14:dur="2000" advTm="2783"/>
    </mc:Choice>
    <mc:Fallback xmlns="">
      <p:transition xmlns:p14="http://schemas.microsoft.com/office/powerpoint/2010/main" spd="slow" advTm="278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scheduling policy</a:t>
            </a:r>
          </a:p>
        </p:txBody>
      </p:sp>
      <p:sp>
        <p:nvSpPr>
          <p:cNvPr id="3" name="Content Placeholder 2"/>
          <p:cNvSpPr>
            <a:spLocks noGrp="1"/>
          </p:cNvSpPr>
          <p:nvPr>
            <p:ph idx="1"/>
          </p:nvPr>
        </p:nvSpPr>
        <p:spPr/>
        <p:txBody>
          <a:bodyPr>
            <a:normAutofit fontScale="70000" lnSpcReduction="20000"/>
          </a:bodyPr>
          <a:lstStyle/>
          <a:p>
            <a:endParaRPr lang="en-US" dirty="0"/>
          </a:p>
          <a:p>
            <a:r>
              <a:rPr lang="en-US" dirty="0"/>
              <a:t>Scheduling policy determines when each job is run and on which resources. </a:t>
            </a:r>
          </a:p>
          <a:p>
            <a:endParaRPr lang="en-US" dirty="0"/>
          </a:p>
          <a:p>
            <a:r>
              <a:rPr lang="en-US" dirty="0"/>
              <a:t>You implement a scheduling policy using the tools PBS provides. </a:t>
            </a:r>
          </a:p>
          <a:p>
            <a:endParaRPr lang="en-US" dirty="0"/>
          </a:p>
          <a:p>
            <a:r>
              <a:rPr lang="en-US" dirty="0"/>
              <a:t>A scheduling tool is a feature that allows you control over some aspect of scheduling. </a:t>
            </a:r>
          </a:p>
          <a:p>
            <a:pPr>
              <a:buNone/>
            </a:pPr>
            <a:r>
              <a:rPr lang="en-US" dirty="0"/>
              <a:t>For example, the job sorting formula is a tool that allows you to define how you want job execution priority to be computed. </a:t>
            </a:r>
          </a:p>
          <a:p>
            <a:endParaRPr lang="en-US" dirty="0"/>
          </a:p>
          <a:p>
            <a:r>
              <a:rPr lang="en-US" dirty="0"/>
              <a:t>Some scheduling tools are supplied by the PBS scheduler, and some are supplied by other elements of PBS, such as the server, queues or resources.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Fairshare, cont. </a:t>
            </a:r>
          </a:p>
        </p:txBody>
      </p:sp>
      <p:sp>
        <p:nvSpPr>
          <p:cNvPr id="3" name="Text Placeholder 2"/>
          <p:cNvSpPr>
            <a:spLocks noGrp="1"/>
          </p:cNvSpPr>
          <p:nvPr>
            <p:ph type="body" sz="quarter" idx="10"/>
          </p:nvPr>
        </p:nvSpPr>
        <p:spPr>
          <a:prstGeom prst="rect">
            <a:avLst/>
          </a:prstGeom>
        </p:spPr>
        <p:txBody>
          <a:bodyPr>
            <a:normAutofit fontScale="92500" lnSpcReduction="20000"/>
          </a:bodyPr>
          <a:lstStyle/>
          <a:p>
            <a:pPr>
              <a:lnSpc>
                <a:spcPct val="100000"/>
              </a:lnSpc>
              <a:buClr>
                <a:srgbClr val="FF0000"/>
              </a:buClr>
              <a:buFont typeface="Wingdings" charset="2"/>
              <a:buChar char="§"/>
            </a:pPr>
            <a:r>
              <a:rPr lang="en-US" sz="1588" dirty="0">
                <a:latin typeface="Arial"/>
                <a:ea typeface="Consolas Regular" charset="0"/>
                <a:cs typeface="Arial"/>
              </a:rPr>
              <a:t>Basic </a:t>
            </a:r>
            <a:r>
              <a:rPr lang="en-US" sz="1588" dirty="0" err="1">
                <a:latin typeface="Arial"/>
                <a:ea typeface="Consolas Regular" charset="0"/>
                <a:cs typeface="Arial"/>
              </a:rPr>
              <a:t>fairshare</a:t>
            </a:r>
            <a:r>
              <a:rPr lang="en-US" sz="1588" dirty="0">
                <a:latin typeface="Arial"/>
                <a:ea typeface="Consolas Regular" charset="0"/>
                <a:cs typeface="Arial"/>
              </a:rPr>
              <a:t> policy</a:t>
            </a:r>
          </a:p>
          <a:p>
            <a:pPr lvl="1">
              <a:lnSpc>
                <a:spcPct val="100000"/>
              </a:lnSpc>
              <a:buClr>
                <a:srgbClr val="FF0000"/>
              </a:buClr>
              <a:buFont typeface="Wingdings" charset="2"/>
              <a:buChar char="§"/>
            </a:pPr>
            <a:r>
              <a:rPr lang="en-US" sz="1412" dirty="0">
                <a:latin typeface="Arial"/>
                <a:ea typeface="Consolas Regular" charset="0"/>
                <a:cs typeface="Arial"/>
              </a:rPr>
              <a:t>The default </a:t>
            </a:r>
            <a:r>
              <a:rPr lang="en-US" sz="1412" dirty="0" err="1">
                <a:latin typeface="Arial"/>
                <a:ea typeface="Consolas Regular" charset="0"/>
                <a:cs typeface="Arial"/>
              </a:rPr>
              <a:t>fairshare</a:t>
            </a:r>
            <a:r>
              <a:rPr lang="en-US" sz="1412" dirty="0">
                <a:latin typeface="Arial"/>
                <a:ea typeface="Consolas Regular" charset="0"/>
                <a:cs typeface="Arial"/>
              </a:rPr>
              <a:t> behavior gives all users with queued jobs an equal share of CPU time</a:t>
            </a:r>
          </a:p>
          <a:p>
            <a:pPr lvl="1">
              <a:lnSpc>
                <a:spcPct val="100000"/>
              </a:lnSpc>
            </a:pPr>
            <a:r>
              <a:rPr lang="en-US" sz="1412" dirty="0">
                <a:solidFill>
                  <a:schemeClr val="bg2">
                    <a:lumMod val="10000"/>
                  </a:schemeClr>
                </a:solidFill>
                <a:ea typeface="Consolas Regular" charset="0"/>
                <a:cs typeface="Consolas Regular" charset="0"/>
              </a:rPr>
              <a:t>An entity with a lot of current or recent usage has lower priority for starting jobs, but if the entity cuts resource usage, its priority goes back up after a few decay cycles</a:t>
            </a:r>
            <a:endParaRPr lang="en-US" dirty="0">
              <a:solidFill>
                <a:srgbClr val="000000"/>
              </a:solidFill>
              <a:latin typeface="Arial"/>
              <a:ea typeface="Consolas Regular" charset="0"/>
              <a:cs typeface="Arial"/>
            </a:endParaRPr>
          </a:p>
          <a:p>
            <a:pPr marL="302487" indent="-302539">
              <a:lnSpc>
                <a:spcPct val="100000"/>
              </a:lnSpc>
            </a:pPr>
            <a:endParaRPr lang="en-US" sz="1588" dirty="0">
              <a:latin typeface="Arial"/>
              <a:ea typeface="Consolas Regular" charset="0"/>
              <a:cs typeface="Arial"/>
            </a:endParaRPr>
          </a:p>
          <a:p>
            <a:pPr marL="302487" indent="-302539">
              <a:lnSpc>
                <a:spcPct val="100000"/>
              </a:lnSpc>
            </a:pPr>
            <a:r>
              <a:rPr lang="en-US" sz="1588" dirty="0">
                <a:latin typeface="Arial"/>
                <a:ea typeface="Consolas Regular" charset="0"/>
                <a:cs typeface="Arial"/>
              </a:rPr>
              <a:t>To implement </a:t>
            </a:r>
            <a:r>
              <a:rPr lang="en-US" sz="1588" dirty="0" err="1">
                <a:latin typeface="Arial"/>
                <a:ea typeface="Consolas Regular" charset="0"/>
                <a:cs typeface="Arial"/>
              </a:rPr>
              <a:t>fairshare</a:t>
            </a:r>
            <a:r>
              <a:rPr lang="en-US" sz="1588" dirty="0">
                <a:latin typeface="Arial"/>
                <a:ea typeface="Consolas Regular" charset="0"/>
                <a:cs typeface="Arial"/>
              </a:rPr>
              <a:t>:</a:t>
            </a:r>
          </a:p>
          <a:p>
            <a:pPr marL="751939" lvl="1" indent="-302539">
              <a:lnSpc>
                <a:spcPct val="100000"/>
              </a:lnSpc>
              <a:buFont typeface="+mj-lt"/>
              <a:buAutoNum type="arabicPeriod"/>
            </a:pPr>
            <a:r>
              <a:rPr lang="en-US" sz="1412" dirty="0">
                <a:latin typeface="+mj-lt"/>
                <a:ea typeface="Consolas Regular" charset="0"/>
                <a:cs typeface="Arial"/>
              </a:rPr>
              <a:t>Enable the </a:t>
            </a:r>
            <a:r>
              <a:rPr lang="en-US" sz="1412" dirty="0" err="1">
                <a:latin typeface="+mj-lt"/>
                <a:ea typeface="Consolas Regular" charset="0"/>
                <a:cs typeface="Arial"/>
              </a:rPr>
              <a:t>fairshare</a:t>
            </a:r>
            <a:r>
              <a:rPr lang="en-US" sz="1412" dirty="0">
                <a:latin typeface="+mj-lt"/>
                <a:ea typeface="Consolas Regular" charset="0"/>
                <a:cs typeface="Arial"/>
              </a:rPr>
              <a:t> scheduler parameter: </a:t>
            </a:r>
            <a:r>
              <a:rPr lang="en-US" sz="1412" b="1" dirty="0" err="1">
                <a:latin typeface="Consolas Regular" charset="0"/>
                <a:ea typeface="Consolas Regular" charset="0"/>
                <a:cs typeface="Consolas Regular" charset="0"/>
              </a:rPr>
              <a:t>fair_share</a:t>
            </a:r>
            <a:r>
              <a:rPr lang="en-US" sz="1412" b="1" dirty="0">
                <a:latin typeface="Consolas Regular" charset="0"/>
                <a:ea typeface="Consolas Regular" charset="0"/>
                <a:cs typeface="Consolas Regular" charset="0"/>
              </a:rPr>
              <a:t>: True all</a:t>
            </a:r>
          </a:p>
          <a:p>
            <a:pPr marL="751939" lvl="1" indent="-302539">
              <a:lnSpc>
                <a:spcPct val="100000"/>
              </a:lnSpc>
              <a:buFont typeface="+mj-lt"/>
              <a:buAutoNum type="arabicPeriod"/>
            </a:pPr>
            <a:endParaRPr lang="en-US" sz="1412" dirty="0">
              <a:latin typeface="+mj-lt"/>
              <a:ea typeface="Consolas Regular" charset="0"/>
              <a:cs typeface="Arial"/>
            </a:endParaRPr>
          </a:p>
          <a:p>
            <a:pPr marL="751939" lvl="1" indent="-302539">
              <a:lnSpc>
                <a:spcPct val="100000"/>
              </a:lnSpc>
              <a:buFont typeface="+mj-lt"/>
              <a:buAutoNum type="arabicPeriod"/>
            </a:pPr>
            <a:r>
              <a:rPr lang="en-US" sz="1412" dirty="0">
                <a:latin typeface="+mj-lt"/>
                <a:ea typeface="Consolas Regular" charset="0"/>
                <a:cs typeface="Arial"/>
              </a:rPr>
              <a:t>To give all users the same amount of resource being tracked, uncomment the scheduler parameter:</a:t>
            </a:r>
            <a:r>
              <a:rPr lang="en-US" sz="1412" dirty="0">
                <a:latin typeface="+mj-lt"/>
                <a:ea typeface="Consolas Regular" charset="0"/>
                <a:cs typeface="Consolas Regular" charset="0"/>
              </a:rPr>
              <a:t> </a:t>
            </a:r>
            <a:r>
              <a:rPr lang="en-US" sz="1412" dirty="0" err="1">
                <a:latin typeface="Consolas Regular" charset="0"/>
                <a:ea typeface="Consolas Regular" charset="0"/>
                <a:cs typeface="Consolas Regular" charset="0"/>
              </a:rPr>
              <a:t>unknown_shares</a:t>
            </a:r>
            <a:r>
              <a:rPr lang="en-US" sz="1412" dirty="0">
                <a:latin typeface="Consolas Regular" charset="0"/>
                <a:ea typeface="Consolas Regular" charset="0"/>
                <a:cs typeface="Consolas Regular" charset="0"/>
              </a:rPr>
              <a:t>: 10</a:t>
            </a:r>
          </a:p>
          <a:p>
            <a:pPr marL="751939" lvl="1" indent="-302539">
              <a:lnSpc>
                <a:spcPct val="100000"/>
              </a:lnSpc>
              <a:buFont typeface="+mj-lt"/>
              <a:buAutoNum type="arabicPeriod"/>
            </a:pPr>
            <a:endParaRPr lang="en-US" sz="1412" dirty="0">
              <a:latin typeface="+mj-lt"/>
              <a:ea typeface="Consolas Regular" charset="0"/>
              <a:cs typeface="Arial"/>
            </a:endParaRPr>
          </a:p>
          <a:p>
            <a:pPr marL="751939" lvl="1" indent="-302539">
              <a:lnSpc>
                <a:spcPct val="100000"/>
              </a:lnSpc>
              <a:buFont typeface="+mj-lt"/>
              <a:buAutoNum type="arabicPeriod"/>
            </a:pPr>
            <a:r>
              <a:rPr lang="en-US" sz="1412" dirty="0">
                <a:latin typeface="+mj-lt"/>
                <a:ea typeface="Consolas Regular" charset="0"/>
                <a:cs typeface="Arial"/>
              </a:rPr>
              <a:t>Choose which resource to track, and if necessary specify how to compute the usage by setting scheduler parameter: </a:t>
            </a:r>
            <a:r>
              <a:rPr lang="en-US" sz="1412" dirty="0" err="1">
                <a:latin typeface="Consolas Regular" charset="0"/>
                <a:ea typeface="Consolas Regular" charset="0"/>
                <a:cs typeface="Consolas Regular" charset="0"/>
              </a:rPr>
              <a:t>fairshare_usage_res</a:t>
            </a:r>
            <a:r>
              <a:rPr lang="en-US" sz="1412" dirty="0">
                <a:latin typeface="Consolas Regular" charset="0"/>
                <a:ea typeface="Consolas Regular" charset="0"/>
                <a:cs typeface="Consolas Regular" charset="0"/>
              </a:rPr>
              <a:t>: </a:t>
            </a:r>
            <a:r>
              <a:rPr lang="en-US" sz="1412" b="1" dirty="0" err="1">
                <a:latin typeface="Consolas Regular" charset="0"/>
                <a:ea typeface="Consolas Regular" charset="0"/>
                <a:cs typeface="Consolas Regular" charset="0"/>
              </a:rPr>
              <a:t>ncpus</a:t>
            </a:r>
            <a:r>
              <a:rPr lang="en-US" sz="1412" b="1" dirty="0">
                <a:latin typeface="Consolas Regular" charset="0"/>
                <a:ea typeface="Consolas Regular" charset="0"/>
                <a:cs typeface="Consolas Regular" charset="0"/>
              </a:rPr>
              <a:t>*</a:t>
            </a:r>
            <a:r>
              <a:rPr lang="en-US" sz="1412" b="1" dirty="0" err="1">
                <a:latin typeface="Consolas Regular" charset="0"/>
                <a:ea typeface="Consolas Regular" charset="0"/>
                <a:cs typeface="Consolas Regular" charset="0"/>
              </a:rPr>
              <a:t>walltime</a:t>
            </a:r>
            <a:endParaRPr lang="en-US" sz="1412" b="1" dirty="0">
              <a:latin typeface="Consolas Regular" charset="0"/>
              <a:ea typeface="Consolas Regular" charset="0"/>
              <a:cs typeface="Consolas Regular" charset="0"/>
            </a:endParaRPr>
          </a:p>
          <a:p>
            <a:pPr marL="1182530" lvl="2" indent="-302539">
              <a:buClr>
                <a:srgbClr val="DD2430"/>
              </a:buClr>
              <a:buFont typeface="+mj-lt"/>
              <a:buAutoNum type="alphaLcPeriod"/>
            </a:pPr>
            <a:r>
              <a:rPr lang="en-US" sz="1235" dirty="0">
                <a:latin typeface="+mj-lt"/>
                <a:ea typeface="Consolas Regular" charset="0"/>
                <a:cs typeface="Arial"/>
              </a:rPr>
              <a:t>Default resource to track is </a:t>
            </a:r>
            <a:r>
              <a:rPr lang="en-US" sz="1235" dirty="0" err="1">
                <a:latin typeface="+mj-lt"/>
                <a:ea typeface="Consolas Regular" charset="0"/>
                <a:cs typeface="Arial"/>
              </a:rPr>
              <a:t>cput</a:t>
            </a:r>
            <a:endParaRPr lang="en-US" sz="1235" dirty="0">
              <a:latin typeface="+mj-lt"/>
              <a:ea typeface="Consolas Regular" charset="0"/>
              <a:cs typeface="Arial"/>
            </a:endParaRPr>
          </a:p>
          <a:p>
            <a:pPr marL="1182530" lvl="2" indent="-302539">
              <a:buClr>
                <a:srgbClr val="DD2430"/>
              </a:buClr>
              <a:buFont typeface="+mj-lt"/>
              <a:buAutoNum type="alphaLcPeriod"/>
            </a:pPr>
            <a:r>
              <a:rPr lang="en-US" sz="1235" dirty="0">
                <a:latin typeface="+mj-lt"/>
                <a:ea typeface="Consolas Regular" charset="0"/>
                <a:cs typeface="Arial"/>
              </a:rPr>
              <a:t>Built-in or custom job resources</a:t>
            </a:r>
          </a:p>
          <a:p>
            <a:pPr marL="1631930" lvl="3" indent="-302539">
              <a:buClr>
                <a:srgbClr val="DD2430"/>
              </a:buClr>
              <a:buFont typeface="+mj-lt"/>
              <a:buAutoNum type="arabicPeriod"/>
            </a:pPr>
            <a:r>
              <a:rPr lang="en-US" sz="1235" dirty="0" err="1">
                <a:solidFill>
                  <a:srgbClr val="000000"/>
                </a:solidFill>
                <a:latin typeface="Consolas Regular" charset="0"/>
                <a:cs typeface="Consolas Regular" charset="0"/>
              </a:rPr>
              <a:t>Resources_used</a:t>
            </a:r>
            <a:r>
              <a:rPr lang="en-US" sz="1235" dirty="0">
                <a:solidFill>
                  <a:srgbClr val="000000"/>
                </a:solidFill>
                <a:latin typeface="Consolas Regular" charset="0"/>
                <a:cs typeface="Consolas Regular" charset="0"/>
              </a:rPr>
              <a:t>.&lt;resource&gt;</a:t>
            </a:r>
          </a:p>
          <a:p>
            <a:pPr marL="1631930" lvl="3" indent="-302539">
              <a:buClr>
                <a:srgbClr val="DD2430"/>
              </a:buClr>
              <a:buFont typeface="+mj-lt"/>
              <a:buAutoNum type="arabicPeriod"/>
            </a:pPr>
            <a:r>
              <a:rPr lang="en-US" sz="1235" dirty="0" err="1">
                <a:solidFill>
                  <a:srgbClr val="000000"/>
                </a:solidFill>
                <a:latin typeface="Consolas Regular" charset="0"/>
                <a:cs typeface="Consolas Regular" charset="0"/>
              </a:rPr>
              <a:t>Resource_List</a:t>
            </a:r>
            <a:r>
              <a:rPr lang="en-US" sz="1235" dirty="0">
                <a:solidFill>
                  <a:srgbClr val="000000"/>
                </a:solidFill>
                <a:latin typeface="Consolas Regular" charset="0"/>
                <a:cs typeface="Consolas Regular" charset="0"/>
              </a:rPr>
              <a:t>.&lt;resource&gt;</a:t>
            </a:r>
          </a:p>
          <a:p>
            <a:pPr marL="1182530" lvl="2" indent="-302539">
              <a:buClr>
                <a:srgbClr val="DD2430"/>
              </a:buClr>
              <a:buFont typeface="+mj-lt"/>
              <a:buAutoNum type="alphaLcPeriod"/>
            </a:pPr>
            <a:endParaRPr lang="en-US" sz="1235" dirty="0">
              <a:latin typeface="Consolas Regular" charset="0"/>
              <a:ea typeface="Consolas Regular" charset="0"/>
              <a:cs typeface="Consolas Regular" charset="0"/>
            </a:endParaRPr>
          </a:p>
          <a:p>
            <a:pPr marL="1182530" lvl="2" indent="-302539">
              <a:buClr>
                <a:srgbClr val="DD2430"/>
              </a:buClr>
              <a:buFont typeface="+mj-lt"/>
              <a:buAutoNum type="alphaLcPeriod"/>
            </a:pPr>
            <a:r>
              <a:rPr lang="en-US" sz="1235" dirty="0">
                <a:latin typeface="+mj-lt"/>
                <a:ea typeface="Consolas Regular" charset="0"/>
                <a:cs typeface="Arial"/>
              </a:rPr>
              <a:t>Mathematical operators</a:t>
            </a:r>
          </a:p>
          <a:p>
            <a:pPr marL="1631930" lvl="3" indent="-302539">
              <a:buClr>
                <a:srgbClr val="DD2430"/>
              </a:buClr>
              <a:buFont typeface="+mj-lt"/>
              <a:buAutoNum type="arabicPeriod"/>
            </a:pPr>
            <a:r>
              <a:rPr lang="en-US" sz="1235" dirty="0">
                <a:solidFill>
                  <a:srgbClr val="000000"/>
                </a:solidFill>
                <a:latin typeface="+mj-lt"/>
                <a:cs typeface="Arial"/>
              </a:rPr>
              <a:t>Standard Python operators</a:t>
            </a:r>
          </a:p>
          <a:p>
            <a:pPr marL="1631930" lvl="3" indent="-302539">
              <a:buClr>
                <a:srgbClr val="DD2430"/>
              </a:buClr>
              <a:buFont typeface="+mj-lt"/>
              <a:buAutoNum type="arabicPeriod"/>
            </a:pPr>
            <a:r>
              <a:rPr lang="en-US" sz="1235" dirty="0">
                <a:solidFill>
                  <a:srgbClr val="000000"/>
                </a:solidFill>
                <a:latin typeface="+mj-lt"/>
                <a:cs typeface="Arial"/>
              </a:rPr>
              <a:t>Operators in the Python math module</a:t>
            </a:r>
          </a:p>
          <a:p>
            <a:pPr marL="879991" lvl="2" indent="0">
              <a:buClr>
                <a:srgbClr val="DD2430"/>
              </a:buClr>
              <a:buNone/>
            </a:pPr>
            <a:endParaRPr lang="en-US" sz="1235" dirty="0">
              <a:solidFill>
                <a:schemeClr val="bg2">
                  <a:lumMod val="10000"/>
                </a:schemeClr>
              </a:solidFill>
              <a:ea typeface="Consolas Regular" charset="0"/>
              <a:cs typeface="Consolas Regular" charset="0"/>
            </a:endParaRPr>
          </a:p>
          <a:p>
            <a:pPr marL="1182530" lvl="2" indent="-302539">
              <a:buClr>
                <a:srgbClr val="DD2430"/>
              </a:buClr>
              <a:buFont typeface="+mj-lt"/>
              <a:buAutoNum type="alphaLcPeriod"/>
            </a:pPr>
            <a:r>
              <a:rPr lang="en-US" sz="1235" dirty="0">
                <a:solidFill>
                  <a:schemeClr val="bg2">
                    <a:lumMod val="10000"/>
                  </a:schemeClr>
                </a:solidFill>
                <a:ea typeface="Consolas Regular" charset="0"/>
                <a:cs typeface="Consolas Regular" charset="0"/>
              </a:rPr>
              <a:t>An entity</a:t>
            </a:r>
            <a:r>
              <a:rPr lang="fr-FR" sz="1235" dirty="0">
                <a:solidFill>
                  <a:schemeClr val="bg2">
                    <a:lumMod val="10000"/>
                  </a:schemeClr>
                </a:solidFill>
                <a:ea typeface="Consolas Regular" charset="0"/>
                <a:cs typeface="Consolas Regular" charset="0"/>
              </a:rPr>
              <a:t>'</a:t>
            </a:r>
            <a:r>
              <a:rPr lang="en-US" sz="1235" dirty="0">
                <a:solidFill>
                  <a:schemeClr val="bg2">
                    <a:lumMod val="10000"/>
                  </a:schemeClr>
                </a:solidFill>
                <a:ea typeface="Consolas Regular" charset="0"/>
                <a:cs typeface="Consolas Regular" charset="0"/>
              </a:rPr>
              <a:t>s usage always starts at 1</a:t>
            </a:r>
          </a:p>
          <a:p>
            <a:pPr marL="1685408" lvl="3" indent="-337050">
              <a:buClr>
                <a:srgbClr val="FF0000"/>
              </a:buClr>
              <a:buFont typeface="Arial"/>
              <a:buChar char="•"/>
              <a:defRPr/>
            </a:pPr>
            <a:r>
              <a:rPr lang="en-US" sz="1235" dirty="0">
                <a:solidFill>
                  <a:schemeClr val="bg2">
                    <a:lumMod val="10000"/>
                  </a:schemeClr>
                </a:solidFill>
              </a:rPr>
              <a:t>Usage tracking begins when the scheduler is started</a:t>
            </a:r>
          </a:p>
          <a:p>
            <a:pPr marL="1685408" lvl="3" indent="-337050">
              <a:buClr>
                <a:srgbClr val="FF0000"/>
              </a:buClr>
              <a:buFont typeface="Arial"/>
              <a:buChar char="•"/>
              <a:defRPr/>
            </a:pPr>
            <a:r>
              <a:rPr lang="en-US" sz="1235" dirty="0">
                <a:solidFill>
                  <a:schemeClr val="bg2">
                    <a:lumMod val="10000"/>
                  </a:schemeClr>
                </a:solidFill>
              </a:rPr>
              <a:t>The scheduler adds the usage increment between the current cycle and the previous cycle to its sum for the entity</a:t>
            </a:r>
            <a:endParaRPr lang="en-US" sz="1059" dirty="0">
              <a:latin typeface="+mj-lt"/>
              <a:cs typeface="Arial"/>
            </a:endParaRPr>
          </a:p>
        </p:txBody>
      </p:sp>
      <p:sp>
        <p:nvSpPr>
          <p:cNvPr id="2" name="Cloud Callout 1"/>
          <p:cNvSpPr/>
          <p:nvPr/>
        </p:nvSpPr>
        <p:spPr>
          <a:xfrm>
            <a:off x="6002248" y="4041235"/>
            <a:ext cx="1708399" cy="956065"/>
          </a:xfrm>
          <a:prstGeom prst="cloudCallout">
            <a:avLst>
              <a:gd name="adj1" fmla="val -22960"/>
              <a:gd name="adj2" fmla="val -80123"/>
            </a:avLst>
          </a:prstGeom>
        </p:spPr>
        <p:style>
          <a:lnRef idx="1">
            <a:schemeClr val="accent3"/>
          </a:lnRef>
          <a:fillRef idx="2">
            <a:schemeClr val="accent3"/>
          </a:fillRef>
          <a:effectRef idx="1">
            <a:schemeClr val="accent3"/>
          </a:effectRef>
          <a:fontRef idx="minor">
            <a:schemeClr val="dk1"/>
          </a:fontRef>
        </p:style>
        <p:txBody>
          <a:bodyPr lIns="80673" tIns="40337" rIns="80673" bIns="40337" rtlCol="0" anchor="ctr"/>
          <a:lstStyle/>
          <a:p>
            <a:pPr algn="ctr"/>
            <a:r>
              <a:rPr lang="en-US" sz="1412">
                <a:solidFill>
                  <a:srgbClr val="000000"/>
                </a:solidFill>
              </a:rPr>
              <a:t>Wise to have a time factor </a:t>
            </a:r>
          </a:p>
        </p:txBody>
      </p:sp>
    </p:spTree>
    <p:extLst>
      <p:ext uri="{BB962C8B-B14F-4D97-AF65-F5344CB8AC3E}">
        <p14:creationId xmlns:p14="http://schemas.microsoft.com/office/powerpoint/2010/main" val="1784530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charset="0"/>
              </a:rPr>
              <a:t>Scheduling: Fairshare, cont. </a:t>
            </a:r>
            <a:endParaRPr lang="en-US"/>
          </a:p>
        </p:txBody>
      </p:sp>
      <p:sp>
        <p:nvSpPr>
          <p:cNvPr id="3" name="Text Placeholder 2"/>
          <p:cNvSpPr>
            <a:spLocks noGrp="1"/>
          </p:cNvSpPr>
          <p:nvPr>
            <p:ph type="body" sz="quarter" idx="10"/>
          </p:nvPr>
        </p:nvSpPr>
        <p:spPr/>
        <p:txBody>
          <a:bodyPr/>
          <a:lstStyle/>
          <a:p>
            <a:pPr>
              <a:lnSpc>
                <a:spcPct val="100000"/>
              </a:lnSpc>
            </a:pPr>
            <a:r>
              <a:rPr lang="en-US" sz="1588" dirty="0">
                <a:solidFill>
                  <a:schemeClr val="tx1">
                    <a:lumMod val="50000"/>
                  </a:schemeClr>
                </a:solidFill>
                <a:ea typeface="Consolas Regular" charset="0"/>
                <a:cs typeface="Arial"/>
              </a:rPr>
              <a:t>To implement </a:t>
            </a:r>
            <a:r>
              <a:rPr lang="en-US" sz="1588" dirty="0" err="1">
                <a:solidFill>
                  <a:schemeClr val="tx1">
                    <a:lumMod val="50000"/>
                  </a:schemeClr>
                </a:solidFill>
                <a:ea typeface="Consolas Regular" charset="0"/>
                <a:cs typeface="Arial"/>
              </a:rPr>
              <a:t>fairshare</a:t>
            </a:r>
            <a:r>
              <a:rPr lang="en-US" sz="1588" dirty="0">
                <a:solidFill>
                  <a:schemeClr val="tx1">
                    <a:lumMod val="50000"/>
                  </a:schemeClr>
                </a:solidFill>
                <a:ea typeface="Consolas Regular" charset="0"/>
                <a:cs typeface="Arial"/>
              </a:rPr>
              <a:t>, cont.:</a:t>
            </a:r>
            <a:endParaRPr lang="en-US" sz="1235" dirty="0">
              <a:solidFill>
                <a:schemeClr val="tx1">
                  <a:lumMod val="50000"/>
                </a:schemeClr>
              </a:solidFill>
              <a:ea typeface="Consolas Regular" charset="0"/>
              <a:cs typeface="Arial"/>
            </a:endParaRPr>
          </a:p>
          <a:p>
            <a:pPr marL="751993" lvl="1" indent="-302539">
              <a:lnSpc>
                <a:spcPct val="110000"/>
              </a:lnSpc>
              <a:buFont typeface="+mj-lt"/>
              <a:buAutoNum type="arabicPeriod" startAt="4"/>
            </a:pPr>
            <a:r>
              <a:rPr lang="en-US" sz="1412" dirty="0">
                <a:solidFill>
                  <a:schemeClr val="tx1">
                    <a:lumMod val="50000"/>
                  </a:schemeClr>
                </a:solidFill>
                <a:ea typeface="Consolas Regular" charset="0"/>
                <a:cs typeface="Arial"/>
              </a:rPr>
              <a:t>Specify the decay rate</a:t>
            </a:r>
          </a:p>
          <a:p>
            <a:pPr marL="1182583" lvl="2" indent="-302539">
              <a:lnSpc>
                <a:spcPct val="110000"/>
              </a:lnSpc>
              <a:buFont typeface="+mj-lt"/>
              <a:buAutoNum type="alphaLcPeriod"/>
            </a:pPr>
            <a:r>
              <a:rPr lang="en-US" sz="1235" dirty="0">
                <a:solidFill>
                  <a:schemeClr val="tx1">
                    <a:lumMod val="50000"/>
                  </a:schemeClr>
                </a:solidFill>
                <a:ea typeface="Consolas Regular" charset="0"/>
                <a:cs typeface="Arial"/>
              </a:rPr>
              <a:t>Specify decay time by setting the scheduler parameter: </a:t>
            </a:r>
            <a:r>
              <a:rPr lang="en-US" sz="1235" dirty="0" err="1">
                <a:solidFill>
                  <a:schemeClr val="tx1">
                    <a:lumMod val="50000"/>
                  </a:schemeClr>
                </a:solidFill>
                <a:latin typeface="Consolas Regular" charset="0"/>
                <a:ea typeface="Consolas Regular" charset="0"/>
                <a:cs typeface="Consolas Regular" charset="0"/>
              </a:rPr>
              <a:t>fairshare_decay_time</a:t>
            </a:r>
            <a:r>
              <a:rPr lang="en-US" sz="1235" dirty="0">
                <a:solidFill>
                  <a:schemeClr val="tx1">
                    <a:lumMod val="50000"/>
                  </a:schemeClr>
                </a:solidFill>
                <a:latin typeface="Consolas Regular" charset="0"/>
                <a:ea typeface="Consolas Regular" charset="0"/>
                <a:cs typeface="Consolas Regular" charset="0"/>
              </a:rPr>
              <a:t>=06:00:00</a:t>
            </a:r>
          </a:p>
          <a:p>
            <a:pPr marL="1631983" lvl="3" indent="-302539">
              <a:lnSpc>
                <a:spcPct val="120000"/>
              </a:lnSpc>
              <a:buClr>
                <a:srgbClr val="DD2430"/>
              </a:buClr>
              <a:buFont typeface="+mj-lt"/>
              <a:buAutoNum type="arabicPeriod"/>
            </a:pPr>
            <a:r>
              <a:rPr lang="en-US" sz="1235" b="1" dirty="0">
                <a:solidFill>
                  <a:schemeClr val="tx1">
                    <a:lumMod val="50000"/>
                  </a:schemeClr>
                </a:solidFill>
                <a:cs typeface="Arial"/>
              </a:rPr>
              <a:t>Default is </a:t>
            </a:r>
            <a:r>
              <a:rPr lang="en-US" sz="1235" b="1" dirty="0">
                <a:solidFill>
                  <a:schemeClr val="tx1">
                    <a:lumMod val="50000"/>
                  </a:schemeClr>
                </a:solidFill>
                <a:latin typeface="Consolas Regular" charset="0"/>
                <a:cs typeface="Consolas Regular" charset="0"/>
              </a:rPr>
              <a:t>24:00:00</a:t>
            </a:r>
          </a:p>
          <a:p>
            <a:pPr marL="1182583" lvl="2" indent="-302539">
              <a:lnSpc>
                <a:spcPct val="120000"/>
              </a:lnSpc>
              <a:buFont typeface="+mj-lt"/>
              <a:buAutoNum type="alphaLcPeriod"/>
            </a:pPr>
            <a:r>
              <a:rPr lang="en-US" sz="1235" dirty="0">
                <a:solidFill>
                  <a:schemeClr val="tx1">
                    <a:lumMod val="50000"/>
                  </a:schemeClr>
                </a:solidFill>
                <a:ea typeface="Consolas Regular" charset="0"/>
                <a:cs typeface="Arial"/>
              </a:rPr>
              <a:t>Specify decay factor by setting the scheduler parameter: </a:t>
            </a:r>
            <a:r>
              <a:rPr lang="en-US" sz="1235" dirty="0" err="1">
                <a:solidFill>
                  <a:schemeClr val="tx1">
                    <a:lumMod val="50000"/>
                  </a:schemeClr>
                </a:solidFill>
                <a:latin typeface="Consolas Regular" charset="0"/>
                <a:ea typeface="Consolas Regular" charset="0"/>
                <a:cs typeface="Consolas Regular" charset="0"/>
              </a:rPr>
              <a:t>fairshare_decay_factor</a:t>
            </a:r>
            <a:r>
              <a:rPr lang="en-US" sz="1235" dirty="0">
                <a:solidFill>
                  <a:schemeClr val="tx1">
                    <a:lumMod val="50000"/>
                  </a:schemeClr>
                </a:solidFill>
                <a:latin typeface="Consolas Regular" charset="0"/>
                <a:ea typeface="Consolas Regular" charset="0"/>
                <a:cs typeface="Consolas Regular" charset="0"/>
              </a:rPr>
              <a:t>=0.7</a:t>
            </a:r>
          </a:p>
          <a:p>
            <a:pPr marL="1631983" lvl="3" indent="-302539">
              <a:lnSpc>
                <a:spcPct val="120000"/>
              </a:lnSpc>
              <a:buClr>
                <a:srgbClr val="DD2430"/>
              </a:buClr>
              <a:buFont typeface="+mj-lt"/>
              <a:buAutoNum type="arabicPeriod"/>
            </a:pPr>
            <a:r>
              <a:rPr lang="en-US" sz="1235" dirty="0">
                <a:solidFill>
                  <a:schemeClr val="tx1">
                    <a:lumMod val="50000"/>
                  </a:schemeClr>
                </a:solidFill>
                <a:cs typeface="Arial"/>
              </a:rPr>
              <a:t>Float multiplier</a:t>
            </a:r>
          </a:p>
          <a:p>
            <a:pPr marL="1631983" lvl="3" indent="-302539">
              <a:lnSpc>
                <a:spcPct val="120000"/>
              </a:lnSpc>
              <a:buClr>
                <a:srgbClr val="DD2430"/>
              </a:buClr>
              <a:buFont typeface="+mj-lt"/>
              <a:buAutoNum type="arabicPeriod"/>
            </a:pPr>
            <a:r>
              <a:rPr lang="en-US" sz="1235" dirty="0">
                <a:solidFill>
                  <a:schemeClr val="tx1">
                    <a:lumMod val="50000"/>
                  </a:schemeClr>
                </a:solidFill>
                <a:cs typeface="Arial"/>
              </a:rPr>
              <a:t>Must be greater than 0 and less than 1</a:t>
            </a:r>
          </a:p>
          <a:p>
            <a:pPr marL="1631983" lvl="3" indent="-302539">
              <a:lnSpc>
                <a:spcPct val="120000"/>
              </a:lnSpc>
              <a:buClr>
                <a:srgbClr val="DD2430"/>
              </a:buClr>
              <a:buFont typeface="+mj-lt"/>
              <a:buAutoNum type="arabicPeriod"/>
            </a:pPr>
            <a:r>
              <a:rPr lang="en-US" sz="1235" dirty="0">
                <a:solidFill>
                  <a:schemeClr val="tx1">
                    <a:lumMod val="50000"/>
                  </a:schemeClr>
                </a:solidFill>
                <a:cs typeface="Arial"/>
              </a:rPr>
              <a:t>Default is </a:t>
            </a:r>
            <a:r>
              <a:rPr lang="en-US" sz="1235" b="1" dirty="0">
                <a:solidFill>
                  <a:schemeClr val="tx1">
                    <a:lumMod val="50000"/>
                  </a:schemeClr>
                </a:solidFill>
                <a:latin typeface="Consolas Regular" charset="0"/>
                <a:cs typeface="Consolas Regular" charset="0"/>
              </a:rPr>
              <a:t>0.5</a:t>
            </a:r>
          </a:p>
          <a:p>
            <a:pPr marL="1631983" lvl="3" indent="-302539">
              <a:lnSpc>
                <a:spcPct val="120000"/>
              </a:lnSpc>
              <a:buClr>
                <a:srgbClr val="DD2430"/>
              </a:buClr>
              <a:buFont typeface="+mj-lt"/>
              <a:buAutoNum type="arabicPeriod"/>
            </a:pPr>
            <a:endParaRPr lang="en-US" sz="1588" dirty="0">
              <a:solidFill>
                <a:schemeClr val="tx1">
                  <a:lumMod val="50000"/>
                </a:schemeClr>
              </a:solidFill>
              <a:cs typeface="Arial"/>
            </a:endParaRPr>
          </a:p>
          <a:p>
            <a:pPr marL="751993" lvl="1" indent="-302539">
              <a:lnSpc>
                <a:spcPct val="100000"/>
              </a:lnSpc>
              <a:buFont typeface="+mj-lt"/>
              <a:buAutoNum type="arabicPeriod" startAt="4"/>
            </a:pPr>
            <a:r>
              <a:rPr lang="en-US" sz="1412" dirty="0">
                <a:solidFill>
                  <a:schemeClr val="tx1">
                    <a:lumMod val="50000"/>
                  </a:schemeClr>
                </a:solidFill>
                <a:ea typeface="Consolas Regular" charset="0"/>
                <a:cs typeface="Arial"/>
              </a:rPr>
              <a:t>Define type of </a:t>
            </a:r>
            <a:r>
              <a:rPr lang="en-US" sz="1412" dirty="0" err="1">
                <a:solidFill>
                  <a:schemeClr val="tx1">
                    <a:lumMod val="50000"/>
                  </a:schemeClr>
                </a:solidFill>
                <a:ea typeface="Consolas Regular" charset="0"/>
                <a:cs typeface="Arial"/>
              </a:rPr>
              <a:t>fairshare</a:t>
            </a:r>
            <a:r>
              <a:rPr lang="en-US" sz="1412" dirty="0">
                <a:solidFill>
                  <a:schemeClr val="tx1">
                    <a:lumMod val="50000"/>
                  </a:schemeClr>
                </a:solidFill>
                <a:ea typeface="Consolas Regular" charset="0"/>
                <a:cs typeface="Arial"/>
              </a:rPr>
              <a:t> entity by setting the scheduler parameter, for example: </a:t>
            </a:r>
            <a:r>
              <a:rPr lang="en-US" sz="1412" b="1" dirty="0" err="1">
                <a:solidFill>
                  <a:schemeClr val="tx1">
                    <a:lumMod val="50000"/>
                  </a:schemeClr>
                </a:solidFill>
                <a:latin typeface="Consolas Regular" charset="0"/>
                <a:ea typeface="Consolas Regular" charset="0"/>
                <a:cs typeface="Consolas Regular" charset="0"/>
              </a:rPr>
              <a:t>fairshare_entity</a:t>
            </a:r>
            <a:r>
              <a:rPr lang="en-US" sz="1412" b="1" dirty="0">
                <a:solidFill>
                  <a:schemeClr val="tx1">
                    <a:lumMod val="50000"/>
                  </a:schemeClr>
                </a:solidFill>
                <a:latin typeface="Consolas Regular" charset="0"/>
                <a:ea typeface="Consolas Regular" charset="0"/>
                <a:cs typeface="Consolas Regular" charset="0"/>
              </a:rPr>
              <a:t>: </a:t>
            </a:r>
            <a:r>
              <a:rPr lang="en-US" sz="1412" b="1" dirty="0" err="1">
                <a:solidFill>
                  <a:schemeClr val="tx1">
                    <a:lumMod val="50000"/>
                  </a:schemeClr>
                </a:solidFill>
                <a:latin typeface="Consolas Regular" charset="0"/>
                <a:ea typeface="Consolas Regular" charset="0"/>
                <a:cs typeface="Consolas Regular" charset="0"/>
              </a:rPr>
              <a:t>euser</a:t>
            </a:r>
            <a:endParaRPr lang="en-US" sz="1412" b="1" dirty="0">
              <a:solidFill>
                <a:schemeClr val="tx1">
                  <a:lumMod val="50000"/>
                </a:schemeClr>
              </a:solidFill>
              <a:latin typeface="Consolas Regular" charset="0"/>
              <a:ea typeface="Consolas Regular" charset="0"/>
              <a:cs typeface="Consolas Regular" charset="0"/>
            </a:endParaRPr>
          </a:p>
        </p:txBody>
      </p:sp>
      <p:graphicFrame>
        <p:nvGraphicFramePr>
          <p:cNvPr id="4" name="Table 3"/>
          <p:cNvGraphicFramePr>
            <a:graphicFrameLocks noGrp="1"/>
          </p:cNvGraphicFramePr>
          <p:nvPr/>
        </p:nvGraphicFramePr>
        <p:xfrm>
          <a:off x="549986" y="3741657"/>
          <a:ext cx="8044029" cy="2431230"/>
        </p:xfrm>
        <a:graphic>
          <a:graphicData uri="http://schemas.openxmlformats.org/drawingml/2006/table">
            <a:tbl>
              <a:tblPr firstRow="1" bandRow="1">
                <a:effectLst>
                  <a:outerShdw blurRad="63500" sx="102000" sy="102000" algn="ctr" rotWithShape="0">
                    <a:prstClr val="black">
                      <a:alpha val="40000"/>
                    </a:prstClr>
                  </a:outerShdw>
                </a:effectLst>
                <a:tableStyleId>{10A1B5D5-9B99-4C35-A422-299274C87663}</a:tableStyleId>
              </a:tblPr>
              <a:tblGrid>
                <a:gridCol w="1441782">
                  <a:extLst>
                    <a:ext uri="{9D8B030D-6E8A-4147-A177-3AD203B41FA5}">
                      <a16:colId xmlns:a16="http://schemas.microsoft.com/office/drawing/2014/main" val="20000"/>
                    </a:ext>
                  </a:extLst>
                </a:gridCol>
                <a:gridCol w="1778929">
                  <a:extLst>
                    <a:ext uri="{9D8B030D-6E8A-4147-A177-3AD203B41FA5}">
                      <a16:colId xmlns:a16="http://schemas.microsoft.com/office/drawing/2014/main" val="20001"/>
                    </a:ext>
                  </a:extLst>
                </a:gridCol>
                <a:gridCol w="4823318">
                  <a:extLst>
                    <a:ext uri="{9D8B030D-6E8A-4147-A177-3AD203B41FA5}">
                      <a16:colId xmlns:a16="http://schemas.microsoft.com/office/drawing/2014/main" val="20002"/>
                    </a:ext>
                  </a:extLst>
                </a:gridCol>
              </a:tblGrid>
              <a:tr h="279699">
                <a:tc>
                  <a:txBody>
                    <a:bodyPr/>
                    <a:lstStyle/>
                    <a:p>
                      <a:r>
                        <a:rPr lang="en-US" sz="1200" u="none"/>
                        <a:t>Keyword</a:t>
                      </a: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u="none"/>
                        <a:t>Fairshare entities</a:t>
                      </a: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u="none"/>
                        <a:t>Purpose</a:t>
                      </a: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67958">
                <a:tc>
                  <a:txBody>
                    <a:bodyPr/>
                    <a:lstStyle/>
                    <a:p>
                      <a:r>
                        <a:rPr lang="en-US" sz="1200" b="0" i="0" err="1">
                          <a:solidFill>
                            <a:schemeClr val="bg2">
                              <a:lumMod val="10000"/>
                            </a:schemeClr>
                          </a:solidFill>
                          <a:latin typeface="Consolas Regular" charset="0"/>
                          <a:cs typeface="Consolas Regular" charset="0"/>
                        </a:rPr>
                        <a:t>euser</a:t>
                      </a:r>
                      <a:endParaRPr lang="en-US" sz="1200" b="0" i="0">
                        <a:solidFill>
                          <a:schemeClr val="bg2">
                            <a:lumMod val="10000"/>
                          </a:schemeClr>
                        </a:solidFill>
                        <a:latin typeface="Consolas Regular" charset="0"/>
                        <a:cs typeface="Consolas Regular" charset="0"/>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a:solidFill>
                            <a:schemeClr val="bg2">
                              <a:lumMod val="10000"/>
                            </a:schemeClr>
                          </a:solidFill>
                        </a:rPr>
                        <a:t>username</a:t>
                      </a: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u="none" strike="noStrike" kern="1200" baseline="0">
                          <a:solidFill>
                            <a:schemeClr val="bg2">
                              <a:lumMod val="10000"/>
                            </a:schemeClr>
                          </a:solidFill>
                        </a:rPr>
                        <a:t>Individual users are allotted shares of the resource being tracked. Each username may only appear once, regardless of group</a:t>
                      </a:r>
                      <a:endParaRPr lang="en-US" sz="1200" b="0" i="0" u="none" strike="noStrike" kern="1200" baseline="0">
                        <a:solidFill>
                          <a:schemeClr val="bg2">
                            <a:lumMod val="10000"/>
                          </a:schemeClr>
                        </a:solidFill>
                        <a:latin typeface="+mn-lt"/>
                        <a:ea typeface="+mn-ea"/>
                        <a:cs typeface="+mn-cs"/>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67958">
                <a:tc>
                  <a:txBody>
                    <a:bodyPr/>
                    <a:lstStyle/>
                    <a:p>
                      <a:r>
                        <a:rPr lang="en-US" sz="1200" b="0" i="0" err="1">
                          <a:solidFill>
                            <a:schemeClr val="bg2">
                              <a:lumMod val="10000"/>
                            </a:schemeClr>
                          </a:solidFill>
                          <a:latin typeface="Consolas Regular" charset="0"/>
                          <a:cs typeface="Consolas Regular" charset="0"/>
                        </a:rPr>
                        <a:t>egroup</a:t>
                      </a:r>
                      <a:endParaRPr lang="en-US" sz="1200" b="0" i="0">
                        <a:solidFill>
                          <a:schemeClr val="bg2">
                            <a:lumMod val="10000"/>
                          </a:schemeClr>
                        </a:solidFill>
                        <a:latin typeface="Consolas Regular" charset="0"/>
                        <a:cs typeface="Consolas Regular" charset="0"/>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a:solidFill>
                            <a:schemeClr val="bg2">
                              <a:lumMod val="10000"/>
                            </a:schemeClr>
                          </a:solidFill>
                        </a:rPr>
                        <a:t>OS group name</a:t>
                      </a: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u="none" strike="noStrike" kern="1200" baseline="0">
                          <a:solidFill>
                            <a:schemeClr val="bg2">
                              <a:lumMod val="10000"/>
                            </a:schemeClr>
                          </a:solidFill>
                        </a:rPr>
                        <a:t>Groups as a whole are allotted shares of the resource being tracked</a:t>
                      </a:r>
                      <a:endParaRPr lang="en-US" sz="1200" b="0" i="0" u="none" strike="noStrike" kern="1200" baseline="0">
                        <a:solidFill>
                          <a:schemeClr val="bg2">
                            <a:lumMod val="10000"/>
                          </a:schemeClr>
                        </a:solidFill>
                        <a:latin typeface="+mn-lt"/>
                        <a:ea typeface="+mn-ea"/>
                        <a:cs typeface="+mn-cs"/>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67958">
                <a:tc>
                  <a:txBody>
                    <a:bodyPr/>
                    <a:lstStyle/>
                    <a:p>
                      <a:r>
                        <a:rPr lang="en-US" sz="1200" b="0" i="0" err="1">
                          <a:solidFill>
                            <a:schemeClr val="bg2">
                              <a:lumMod val="10000"/>
                            </a:schemeClr>
                          </a:solidFill>
                          <a:latin typeface="Consolas Regular" charset="0"/>
                          <a:cs typeface="Consolas Regular" charset="0"/>
                        </a:rPr>
                        <a:t>egroup:euser</a:t>
                      </a:r>
                      <a:endParaRPr lang="en-US" sz="1200" b="0" i="0">
                        <a:solidFill>
                          <a:schemeClr val="bg2">
                            <a:lumMod val="10000"/>
                          </a:schemeClr>
                        </a:solidFill>
                        <a:latin typeface="Consolas Regular" charset="0"/>
                        <a:cs typeface="Consolas Regular" charset="0"/>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a:solidFill>
                            <a:schemeClr val="bg2">
                              <a:lumMod val="10000"/>
                            </a:schemeClr>
                          </a:solidFill>
                        </a:rPr>
                        <a:t>Combination</a:t>
                      </a:r>
                      <a:r>
                        <a:rPr lang="en-US" sz="1200" baseline="0">
                          <a:solidFill>
                            <a:schemeClr val="bg2">
                              <a:lumMod val="10000"/>
                            </a:schemeClr>
                          </a:solidFill>
                        </a:rPr>
                        <a:t> of group name and user name</a:t>
                      </a:r>
                      <a:endParaRPr lang="en-US" sz="1200">
                        <a:solidFill>
                          <a:schemeClr val="bg2">
                            <a:lumMod val="10000"/>
                          </a:schemeClr>
                        </a:solidFill>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u="none" strike="noStrike" kern="1200" baseline="0">
                          <a:solidFill>
                            <a:schemeClr val="bg2">
                              <a:lumMod val="10000"/>
                            </a:schemeClr>
                          </a:solidFill>
                        </a:rPr>
                        <a:t>Useful when a user is a member of more than one group, and needs to use a different allotment in each group</a:t>
                      </a:r>
                      <a:endParaRPr lang="en-US" sz="1200" b="0" i="0" u="none" strike="noStrike" kern="1200" baseline="0">
                        <a:solidFill>
                          <a:schemeClr val="bg2">
                            <a:lumMod val="10000"/>
                          </a:schemeClr>
                        </a:solidFill>
                        <a:latin typeface="+mn-lt"/>
                        <a:ea typeface="+mn-ea"/>
                        <a:cs typeface="+mn-cs"/>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467958">
                <a:tc>
                  <a:txBody>
                    <a:bodyPr/>
                    <a:lstStyle/>
                    <a:p>
                      <a:r>
                        <a:rPr lang="en-US" sz="1200" b="0" i="0" err="1">
                          <a:solidFill>
                            <a:schemeClr val="bg2">
                              <a:lumMod val="10000"/>
                            </a:schemeClr>
                          </a:solidFill>
                          <a:latin typeface="Consolas Regular" charset="0"/>
                          <a:cs typeface="Consolas Regular" charset="0"/>
                        </a:rPr>
                        <a:t>Account_Name</a:t>
                      </a:r>
                      <a:endParaRPr lang="en-US" sz="1200" b="0" i="0">
                        <a:solidFill>
                          <a:schemeClr val="bg2">
                            <a:lumMod val="10000"/>
                          </a:schemeClr>
                        </a:solidFill>
                        <a:latin typeface="Consolas Regular" charset="0"/>
                        <a:cs typeface="Consolas Regular" charset="0"/>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a:solidFill>
                            <a:schemeClr val="bg2">
                              <a:lumMod val="10000"/>
                            </a:schemeClr>
                          </a:solidFill>
                        </a:rPr>
                        <a:t>Account IDs</a:t>
                      </a: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u="none" strike="noStrike" kern="1200" baseline="0">
                          <a:solidFill>
                            <a:schemeClr val="bg2">
                              <a:lumMod val="10000"/>
                            </a:schemeClr>
                          </a:solidFill>
                        </a:rPr>
                        <a:t>Shares are allotted by account string (</a:t>
                      </a:r>
                      <a:r>
                        <a:rPr lang="en-US" sz="1200" b="0" i="0" u="none" strike="noStrike" kern="1200" baseline="0" err="1">
                          <a:solidFill>
                            <a:schemeClr val="bg2">
                              <a:lumMod val="10000"/>
                            </a:schemeClr>
                          </a:solidFill>
                          <a:latin typeface="Consolas Regular" charset="0"/>
                          <a:cs typeface="Consolas Regular" charset="0"/>
                        </a:rPr>
                        <a:t>Account_Name</a:t>
                      </a:r>
                      <a:r>
                        <a:rPr lang="en-US" sz="1200" b="0" i="0" u="none" strike="noStrike" kern="1200" baseline="0">
                          <a:solidFill>
                            <a:schemeClr val="bg2">
                              <a:lumMod val="10000"/>
                            </a:schemeClr>
                          </a:solidFill>
                          <a:latin typeface="Consolas Regular" charset="0"/>
                          <a:cs typeface="Consolas Regular" charset="0"/>
                        </a:rPr>
                        <a:t> </a:t>
                      </a:r>
                      <a:r>
                        <a:rPr lang="en-US" sz="1200" u="none" strike="noStrike" kern="1200" baseline="0">
                          <a:solidFill>
                            <a:schemeClr val="bg2">
                              <a:lumMod val="10000"/>
                            </a:schemeClr>
                          </a:solidFill>
                        </a:rPr>
                        <a:t>job attribute)</a:t>
                      </a:r>
                      <a:endParaRPr lang="en-US" sz="1200" b="0" i="0" u="none" strike="noStrike" kern="1200" baseline="0">
                        <a:solidFill>
                          <a:schemeClr val="bg2">
                            <a:lumMod val="10000"/>
                          </a:schemeClr>
                        </a:solidFill>
                        <a:latin typeface="+mn-lt"/>
                        <a:ea typeface="+mn-ea"/>
                        <a:cs typeface="+mn-cs"/>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79699">
                <a:tc>
                  <a:txBody>
                    <a:bodyPr/>
                    <a:lstStyle/>
                    <a:p>
                      <a:r>
                        <a:rPr lang="en-US" sz="1200" b="0" i="0">
                          <a:solidFill>
                            <a:schemeClr val="bg2">
                              <a:lumMod val="10000"/>
                            </a:schemeClr>
                          </a:solidFill>
                          <a:latin typeface="Consolas Regular" charset="0"/>
                          <a:cs typeface="Consolas Regular" charset="0"/>
                        </a:rPr>
                        <a:t>queues</a:t>
                      </a: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a:solidFill>
                            <a:schemeClr val="bg2">
                              <a:lumMod val="10000"/>
                            </a:schemeClr>
                          </a:solidFill>
                        </a:rPr>
                        <a:t>Queues</a:t>
                      </a: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u="none" strike="noStrike" kern="1200" baseline="0">
                          <a:solidFill>
                            <a:schemeClr val="bg2">
                              <a:lumMod val="10000"/>
                            </a:schemeClr>
                          </a:solidFill>
                        </a:rPr>
                        <a:t>Shares are allotted between queues</a:t>
                      </a:r>
                      <a:endParaRPr lang="en-US" sz="1200" b="0" i="0" u="none" strike="noStrike" kern="1200" baseline="0">
                        <a:solidFill>
                          <a:schemeClr val="bg2">
                            <a:lumMod val="10000"/>
                          </a:schemeClr>
                        </a:solidFill>
                        <a:latin typeface="+mn-lt"/>
                        <a:ea typeface="+mn-ea"/>
                        <a:cs typeface="+mn-cs"/>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78984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Fairshare, cont.</a:t>
            </a:r>
          </a:p>
        </p:txBody>
      </p:sp>
      <p:sp>
        <p:nvSpPr>
          <p:cNvPr id="10" name="Text Placeholder 9"/>
          <p:cNvSpPr>
            <a:spLocks noGrp="1"/>
          </p:cNvSpPr>
          <p:nvPr>
            <p:ph type="body" sz="quarter" idx="10"/>
          </p:nvPr>
        </p:nvSpPr>
        <p:spPr/>
        <p:txBody>
          <a:bodyPr>
            <a:normAutofit fontScale="85000" lnSpcReduction="10000"/>
          </a:bodyPr>
          <a:lstStyle/>
          <a:p>
            <a:pPr marL="337050" indent="-337050">
              <a:lnSpc>
                <a:spcPct val="120000"/>
              </a:lnSpc>
              <a:defRPr/>
            </a:pPr>
            <a:r>
              <a:rPr lang="en-US" sz="1588" dirty="0">
                <a:ea typeface="Consolas Regular" charset="0"/>
                <a:cs typeface="Consolas Regular" charset="0"/>
              </a:rPr>
              <a:t>Using </a:t>
            </a:r>
            <a:r>
              <a:rPr lang="en-US" sz="1588" b="1" dirty="0" err="1">
                <a:latin typeface="Consolas Regular" charset="0"/>
                <a:ea typeface="Consolas Regular" charset="0"/>
                <a:cs typeface="Consolas Regular" charset="0"/>
              </a:rPr>
              <a:t>pbsfs</a:t>
            </a:r>
            <a:r>
              <a:rPr lang="en-US" sz="1588" dirty="0">
                <a:ea typeface="Consolas Regular" charset="0"/>
                <a:cs typeface="Consolas Regular" charset="0"/>
              </a:rPr>
              <a:t> to view and manage </a:t>
            </a:r>
            <a:r>
              <a:rPr lang="en-US" sz="1588" dirty="0" err="1">
                <a:ea typeface="Consolas Regular" charset="0"/>
                <a:cs typeface="Consolas Regular" charset="0"/>
              </a:rPr>
              <a:t>fairshare</a:t>
            </a:r>
            <a:r>
              <a:rPr lang="en-US" sz="1588" dirty="0">
                <a:ea typeface="Consolas Regular" charset="0"/>
                <a:cs typeface="Consolas Regular" charset="0"/>
              </a:rPr>
              <a:t> data</a:t>
            </a:r>
          </a:p>
          <a:p>
            <a:pPr lvl="1">
              <a:lnSpc>
                <a:spcPct val="120000"/>
              </a:lnSpc>
              <a:defRPr/>
            </a:pPr>
            <a:r>
              <a:rPr lang="en-US" sz="1412" dirty="0">
                <a:ea typeface="Consolas Regular" charset="0"/>
                <a:cs typeface="Consolas Regular" charset="0"/>
              </a:rPr>
              <a:t>Shows the usage for each entity</a:t>
            </a:r>
          </a:p>
          <a:p>
            <a:pPr lvl="1">
              <a:lnSpc>
                <a:spcPct val="120000"/>
              </a:lnSpc>
              <a:defRPr/>
            </a:pPr>
            <a:r>
              <a:rPr lang="en-US" sz="1412" dirty="0">
                <a:ea typeface="Consolas Regular" charset="0"/>
                <a:cs typeface="Consolas Regular" charset="0"/>
              </a:rPr>
              <a:t>Shows the resource whose usage is being tracked</a:t>
            </a:r>
          </a:p>
          <a:p>
            <a:pPr lvl="1">
              <a:lnSpc>
                <a:spcPct val="120000"/>
              </a:lnSpc>
              <a:defRPr/>
            </a:pPr>
            <a:endParaRPr lang="en-US" sz="1412" dirty="0">
              <a:ea typeface="Consolas Regular" charset="0"/>
              <a:cs typeface="Consolas Regular" charset="0"/>
            </a:endParaRPr>
          </a:p>
          <a:p>
            <a:pPr lvl="1">
              <a:lnSpc>
                <a:spcPct val="120000"/>
              </a:lnSpc>
              <a:defRPr/>
            </a:pPr>
            <a:endParaRPr lang="en-US" sz="1412" dirty="0">
              <a:ea typeface="Consolas Regular" charset="0"/>
              <a:cs typeface="Consolas Regular" charset="0"/>
            </a:endParaRPr>
          </a:p>
          <a:p>
            <a:pPr marL="403386" lvl="1" indent="0">
              <a:lnSpc>
                <a:spcPct val="120000"/>
              </a:lnSpc>
              <a:buNone/>
              <a:defRPr/>
            </a:pPr>
            <a:endParaRPr lang="en-US" sz="1412" dirty="0">
              <a:ea typeface="Consolas Regular" charset="0"/>
              <a:cs typeface="Consolas Regular" charset="0"/>
            </a:endParaRPr>
          </a:p>
          <a:p>
            <a:pPr>
              <a:lnSpc>
                <a:spcPct val="120000"/>
              </a:lnSpc>
              <a:defRPr/>
            </a:pPr>
            <a:endParaRPr lang="en-US" sz="971" dirty="0">
              <a:ea typeface="Consolas Regular" charset="0"/>
              <a:cs typeface="Consolas Regular" charset="0"/>
            </a:endParaRPr>
          </a:p>
          <a:p>
            <a:pPr>
              <a:lnSpc>
                <a:spcPct val="120000"/>
              </a:lnSpc>
              <a:defRPr/>
            </a:pPr>
            <a:endParaRPr lang="en-US" sz="1588" dirty="0">
              <a:ea typeface="Consolas Regular" charset="0"/>
              <a:cs typeface="Consolas Regular" charset="0"/>
            </a:endParaRPr>
          </a:p>
          <a:p>
            <a:pPr>
              <a:lnSpc>
                <a:spcPct val="120000"/>
              </a:lnSpc>
              <a:defRPr/>
            </a:pPr>
            <a:r>
              <a:rPr lang="en-US" sz="1588" dirty="0" err="1">
                <a:ea typeface="Consolas Regular" charset="0"/>
                <a:cs typeface="Consolas Regular" charset="0"/>
              </a:rPr>
              <a:t>Fairshare</a:t>
            </a:r>
            <a:r>
              <a:rPr lang="en-US" sz="1588" dirty="0">
                <a:ea typeface="Consolas Regular" charset="0"/>
                <a:cs typeface="Consolas Regular" charset="0"/>
              </a:rPr>
              <a:t> with multiple queues</a:t>
            </a:r>
            <a:endParaRPr lang="en-US" sz="1588" dirty="0">
              <a:solidFill>
                <a:schemeClr val="bg2">
                  <a:lumMod val="10000"/>
                </a:schemeClr>
              </a:solidFill>
              <a:ea typeface="Consolas Regular" charset="0"/>
              <a:cs typeface="Consolas Regular" charset="0"/>
            </a:endParaRPr>
          </a:p>
          <a:p>
            <a:pPr lvl="1"/>
            <a:r>
              <a:rPr lang="en-US" sz="1412" dirty="0">
                <a:ea typeface="Consolas Regular" charset="0"/>
                <a:cs typeface="Consolas Regular" charset="0"/>
              </a:rPr>
              <a:t>To use </a:t>
            </a:r>
            <a:r>
              <a:rPr lang="en-US" sz="1412" dirty="0" err="1">
                <a:ea typeface="Consolas Regular" charset="0"/>
                <a:cs typeface="Consolas Regular" charset="0"/>
              </a:rPr>
              <a:t>fairshare</a:t>
            </a:r>
            <a:r>
              <a:rPr lang="en-US" sz="1412" dirty="0">
                <a:ea typeface="Consolas Regular" charset="0"/>
                <a:cs typeface="Consolas Regular" charset="0"/>
              </a:rPr>
              <a:t> for the entire complex, set the following scheduler parameters:</a:t>
            </a:r>
          </a:p>
          <a:p>
            <a:pPr marL="449399" lvl="1" indent="0">
              <a:buNone/>
            </a:pPr>
            <a:r>
              <a:rPr lang="en-US" sz="1412" dirty="0">
                <a:ea typeface="Consolas Regular" charset="0"/>
                <a:cs typeface="Consolas Regular" charset="0"/>
              </a:rPr>
              <a:t>		</a:t>
            </a:r>
            <a:r>
              <a:rPr lang="en-US" sz="1412" b="1" dirty="0" err="1">
                <a:latin typeface="Consolas Regular" charset="0"/>
                <a:ea typeface="Consolas Regular" charset="0"/>
                <a:cs typeface="Consolas Regular" charset="0"/>
              </a:rPr>
              <a:t>by_queue</a:t>
            </a:r>
            <a:r>
              <a:rPr lang="en-US" sz="1412" b="1" dirty="0">
                <a:latin typeface="Consolas Regular" charset="0"/>
                <a:ea typeface="Consolas Regular" charset="0"/>
                <a:cs typeface="Consolas Regular" charset="0"/>
              </a:rPr>
              <a:t>: False</a:t>
            </a:r>
          </a:p>
          <a:p>
            <a:pPr marL="449399" lvl="1" indent="0">
              <a:buNone/>
            </a:pPr>
            <a:r>
              <a:rPr lang="en-US" sz="1412" b="1" dirty="0">
                <a:latin typeface="Consolas Regular" charset="0"/>
                <a:ea typeface="Consolas Regular" charset="0"/>
                <a:cs typeface="Consolas Regular" charset="0"/>
              </a:rPr>
              <a:t>		</a:t>
            </a:r>
            <a:r>
              <a:rPr lang="en-US" sz="1412" b="1" dirty="0" err="1">
                <a:latin typeface="Consolas Regular" charset="0"/>
                <a:ea typeface="Consolas Regular" charset="0"/>
                <a:cs typeface="Consolas Regular" charset="0"/>
              </a:rPr>
              <a:t>round_robin</a:t>
            </a:r>
            <a:r>
              <a:rPr lang="en-US" sz="1412" b="1" dirty="0">
                <a:latin typeface="Consolas Regular" charset="0"/>
                <a:ea typeface="Consolas Regular" charset="0"/>
                <a:cs typeface="Consolas Regular" charset="0"/>
              </a:rPr>
              <a:t>: False</a:t>
            </a:r>
            <a:endParaRPr lang="en-US" sz="1412" b="1" dirty="0">
              <a:ea typeface="Consolas Regular" charset="0"/>
              <a:cs typeface="Consolas Regular" charset="0"/>
            </a:endParaRPr>
          </a:p>
          <a:p>
            <a:pPr lvl="1"/>
            <a:r>
              <a:rPr lang="en-US" sz="1412" dirty="0">
                <a:ea typeface="Consolas Regular" charset="0"/>
                <a:cs typeface="Consolas Regular" charset="0"/>
              </a:rPr>
              <a:t>To use </a:t>
            </a:r>
            <a:r>
              <a:rPr lang="en-US" sz="1412" dirty="0" err="1">
                <a:ea typeface="Consolas Regular" charset="0"/>
                <a:cs typeface="Consolas Regular" charset="0"/>
              </a:rPr>
              <a:t>fairshare</a:t>
            </a:r>
            <a:r>
              <a:rPr lang="en-US" sz="1412" dirty="0">
                <a:ea typeface="Consolas Regular" charset="0"/>
                <a:cs typeface="Consolas Regular" charset="0"/>
              </a:rPr>
              <a:t> within queues, set the following scheduler parameters:</a:t>
            </a:r>
          </a:p>
          <a:p>
            <a:pPr marL="449399" lvl="1" indent="0">
              <a:buNone/>
            </a:pPr>
            <a:r>
              <a:rPr lang="en-US" sz="1412" dirty="0">
                <a:ea typeface="Consolas Regular" charset="0"/>
                <a:cs typeface="Consolas Regular" charset="0"/>
              </a:rPr>
              <a:t>		</a:t>
            </a:r>
            <a:r>
              <a:rPr lang="en-US" sz="1412" b="1" dirty="0" err="1">
                <a:latin typeface="Consolas Regular" charset="0"/>
                <a:ea typeface="Consolas Regular" charset="0"/>
                <a:cs typeface="Consolas Regular" charset="0"/>
              </a:rPr>
              <a:t>by_queue</a:t>
            </a:r>
            <a:r>
              <a:rPr lang="en-US" sz="1412" b="1" dirty="0">
                <a:latin typeface="Consolas Regular" charset="0"/>
                <a:ea typeface="Consolas Regular" charset="0"/>
                <a:cs typeface="Consolas Regular" charset="0"/>
              </a:rPr>
              <a:t>: True</a:t>
            </a:r>
          </a:p>
          <a:p>
            <a:pPr marL="449399" lvl="1" indent="0">
              <a:buNone/>
            </a:pPr>
            <a:r>
              <a:rPr lang="en-US" sz="1412" b="1" dirty="0">
                <a:latin typeface="Consolas Regular" charset="0"/>
                <a:ea typeface="Consolas Regular" charset="0"/>
                <a:cs typeface="Consolas Regular" charset="0"/>
              </a:rPr>
              <a:t>		</a:t>
            </a:r>
            <a:r>
              <a:rPr lang="en-US" sz="1412" b="1" dirty="0" err="1">
                <a:latin typeface="Consolas Regular" charset="0"/>
                <a:ea typeface="Consolas Regular" charset="0"/>
                <a:cs typeface="Consolas Regular" charset="0"/>
              </a:rPr>
              <a:t>round_robin</a:t>
            </a:r>
            <a:r>
              <a:rPr lang="en-US" sz="1412" b="1" dirty="0">
                <a:latin typeface="Consolas Regular" charset="0"/>
                <a:ea typeface="Consolas Regular" charset="0"/>
                <a:cs typeface="Consolas Regular" charset="0"/>
              </a:rPr>
              <a:t>: False</a:t>
            </a:r>
            <a:endParaRPr lang="en-US" sz="882" b="1" dirty="0">
              <a:solidFill>
                <a:schemeClr val="bg2">
                  <a:lumMod val="10000"/>
                </a:schemeClr>
              </a:solidFill>
              <a:ea typeface="Consolas Regular" charset="0"/>
              <a:cs typeface="Consolas Regular" charset="0"/>
            </a:endParaRPr>
          </a:p>
          <a:p>
            <a:r>
              <a:rPr lang="en-US" sz="1588" dirty="0" err="1">
                <a:solidFill>
                  <a:schemeClr val="bg2">
                    <a:lumMod val="10000"/>
                  </a:schemeClr>
                </a:solidFill>
                <a:ea typeface="Consolas Regular" charset="0"/>
                <a:cs typeface="Consolas Regular" charset="0"/>
              </a:rPr>
              <a:t>Fairshare</a:t>
            </a:r>
            <a:r>
              <a:rPr lang="en-US" sz="1588" dirty="0">
                <a:solidFill>
                  <a:schemeClr val="bg2">
                    <a:lumMod val="10000"/>
                  </a:schemeClr>
                </a:solidFill>
                <a:ea typeface="Consolas Regular" charset="0"/>
                <a:cs typeface="Consolas Regular" charset="0"/>
              </a:rPr>
              <a:t> Caveats</a:t>
            </a:r>
          </a:p>
          <a:p>
            <a:pPr lvl="1"/>
            <a:r>
              <a:rPr lang="en-US" sz="1412" dirty="0">
                <a:ea typeface="Consolas Regular" charset="0"/>
                <a:cs typeface="Consolas Regular" charset="0"/>
              </a:rPr>
              <a:t>If server parameter </a:t>
            </a:r>
            <a:r>
              <a:rPr lang="en-US" sz="1412" b="1" dirty="0" err="1">
                <a:ea typeface="Consolas Regular" charset="0"/>
                <a:cs typeface="Consolas Regular" charset="0"/>
              </a:rPr>
              <a:t>job_soft_formula</a:t>
            </a:r>
            <a:r>
              <a:rPr lang="en-US" sz="1412" dirty="0">
                <a:ea typeface="Consolas Regular" charset="0"/>
                <a:cs typeface="Consolas Regular" charset="0"/>
              </a:rPr>
              <a:t> is set, then </a:t>
            </a:r>
            <a:r>
              <a:rPr lang="en-US" sz="1412" dirty="0" err="1">
                <a:ea typeface="Consolas Regular" charset="0"/>
                <a:cs typeface="Consolas Regular" charset="0"/>
              </a:rPr>
              <a:t>fairshare</a:t>
            </a:r>
            <a:r>
              <a:rPr lang="en-US" sz="1412" dirty="0">
                <a:ea typeface="Consolas Regular" charset="0"/>
                <a:cs typeface="Consolas Regular" charset="0"/>
              </a:rPr>
              <a:t> is disabled</a:t>
            </a:r>
          </a:p>
          <a:p>
            <a:pPr lvl="1"/>
            <a:r>
              <a:rPr lang="en-US" sz="1412" dirty="0">
                <a:ea typeface="Consolas Regular" charset="0"/>
                <a:cs typeface="Consolas Regular" charset="0"/>
              </a:rPr>
              <a:t>Recommend NOT to use the following scheduler parameters with </a:t>
            </a:r>
            <a:r>
              <a:rPr lang="en-US" sz="1412" dirty="0" err="1">
                <a:ea typeface="Consolas Regular" charset="0"/>
                <a:cs typeface="Consolas Regular" charset="0"/>
              </a:rPr>
              <a:t>fairshare</a:t>
            </a:r>
            <a:r>
              <a:rPr lang="en-US" sz="1412" dirty="0">
                <a:ea typeface="Consolas Regular" charset="0"/>
                <a:cs typeface="Consolas Regular" charset="0"/>
              </a:rPr>
              <a:t>:</a:t>
            </a:r>
          </a:p>
          <a:p>
            <a:pPr lvl="2">
              <a:buFont typeface="Arial"/>
              <a:buChar char="•"/>
            </a:pPr>
            <a:r>
              <a:rPr lang="en-US" sz="1235" b="1" dirty="0">
                <a:solidFill>
                  <a:schemeClr val="bg2">
                    <a:lumMod val="10000"/>
                  </a:schemeClr>
                </a:solidFill>
                <a:latin typeface="Consolas Regular" charset="0"/>
                <a:ea typeface="Consolas Regular" charset="0"/>
                <a:cs typeface="Consolas Regular" charset="0"/>
              </a:rPr>
              <a:t>backfill, </a:t>
            </a:r>
            <a:r>
              <a:rPr lang="en-US" sz="1235" b="1" dirty="0" err="1">
                <a:solidFill>
                  <a:schemeClr val="bg2">
                    <a:lumMod val="10000"/>
                  </a:schemeClr>
                </a:solidFill>
                <a:latin typeface="Consolas Regular" charset="0"/>
                <a:ea typeface="Consolas Regular" charset="0"/>
                <a:cs typeface="Consolas Regular" charset="0"/>
              </a:rPr>
              <a:t>help_starving_jobs</a:t>
            </a:r>
            <a:r>
              <a:rPr lang="en-US" sz="1235" b="1" dirty="0">
                <a:solidFill>
                  <a:schemeClr val="bg2">
                    <a:lumMod val="10000"/>
                  </a:schemeClr>
                </a:solidFill>
                <a:latin typeface="Consolas Regular" charset="0"/>
                <a:ea typeface="Consolas Regular" charset="0"/>
                <a:cs typeface="Consolas Regular" charset="0"/>
              </a:rPr>
              <a:t> </a:t>
            </a:r>
            <a:r>
              <a:rPr lang="en-US" sz="1235" dirty="0">
                <a:solidFill>
                  <a:schemeClr val="bg2">
                    <a:lumMod val="10000"/>
                  </a:schemeClr>
                </a:solidFill>
                <a:ea typeface="Consolas Regular" charset="0"/>
                <a:cs typeface="Consolas Regular" charset="0"/>
              </a:rPr>
              <a:t>(deprecated), </a:t>
            </a:r>
            <a:r>
              <a:rPr lang="en-US" sz="1235" b="1" dirty="0" err="1">
                <a:solidFill>
                  <a:schemeClr val="bg2">
                    <a:lumMod val="10000"/>
                  </a:schemeClr>
                </a:solidFill>
                <a:latin typeface="Consolas Regular" charset="0"/>
                <a:ea typeface="Consolas Regular" charset="0"/>
                <a:cs typeface="Consolas Regular" charset="0"/>
              </a:rPr>
              <a:t>strict_ordering</a:t>
            </a:r>
            <a:endParaRPr lang="en-US" b="1" dirty="0">
              <a:ea typeface="Consolas Regular" charset="0"/>
              <a:cs typeface="Consolas Regular" charset="0"/>
            </a:endParaRPr>
          </a:p>
          <a:p>
            <a:pPr lvl="1"/>
            <a:r>
              <a:rPr lang="en-US" sz="1412" dirty="0">
                <a:ea typeface="Consolas Regular" charset="0"/>
                <a:cs typeface="Consolas Regular" charset="0"/>
              </a:rPr>
              <a:t>Do not use static resource such as </a:t>
            </a:r>
            <a:r>
              <a:rPr lang="en-US" sz="1412" dirty="0" err="1">
                <a:latin typeface="Consolas Regular" charset="0"/>
                <a:ea typeface="Consolas Regular" charset="0"/>
                <a:cs typeface="Consolas Regular" charset="0"/>
              </a:rPr>
              <a:t>ncpus</a:t>
            </a:r>
            <a:r>
              <a:rPr lang="en-US" sz="1412" dirty="0">
                <a:ea typeface="Consolas Regular" charset="0"/>
                <a:cs typeface="Consolas Regular" charset="0"/>
              </a:rPr>
              <a:t> as the resource to track</a:t>
            </a:r>
          </a:p>
          <a:p>
            <a:pPr lvl="1">
              <a:lnSpc>
                <a:spcPct val="110000"/>
              </a:lnSpc>
            </a:pPr>
            <a:r>
              <a:rPr lang="en-US" sz="1412" dirty="0">
                <a:ea typeface="Consolas Regular" charset="0"/>
                <a:cs typeface="Consolas Regular" charset="0"/>
              </a:rPr>
              <a:t>The most deserving entity can change with every scheduling cycle, if each time a job is run, it changes usage sufficiently</a:t>
            </a:r>
          </a:p>
          <a:p>
            <a:pPr lvl="1"/>
            <a:r>
              <a:rPr lang="en-US" sz="1412" dirty="0" err="1">
                <a:ea typeface="Consolas Regular" charset="0"/>
                <a:cs typeface="Consolas Regular" charset="0"/>
              </a:rPr>
              <a:t>Fairshare</a:t>
            </a:r>
            <a:r>
              <a:rPr lang="en-US" sz="1412" dirty="0">
                <a:ea typeface="Consolas Regular" charset="0"/>
                <a:cs typeface="Consolas Regular" charset="0"/>
              </a:rPr>
              <a:t> dynamically reorders the jobs with every scheduling cycle</a:t>
            </a:r>
          </a:p>
        </p:txBody>
      </p:sp>
      <p:sp>
        <p:nvSpPr>
          <p:cNvPr id="2" name="TextBox 1"/>
          <p:cNvSpPr txBox="1"/>
          <p:nvPr/>
        </p:nvSpPr>
        <p:spPr>
          <a:xfrm>
            <a:off x="914400" y="1295400"/>
            <a:ext cx="6933374" cy="850972"/>
          </a:xfrm>
          <a:prstGeom prst="rect">
            <a:avLst/>
          </a:prstGeom>
          <a:ln>
            <a:solidFill>
              <a:srgbClr val="0000FF"/>
            </a:solidFill>
          </a:ln>
        </p:spPr>
        <p:style>
          <a:lnRef idx="2">
            <a:schemeClr val="dk1"/>
          </a:lnRef>
          <a:fillRef idx="1">
            <a:schemeClr val="lt1"/>
          </a:fillRef>
          <a:effectRef idx="0">
            <a:schemeClr val="dk1"/>
          </a:effectRef>
          <a:fontRef idx="minor">
            <a:schemeClr val="dk1"/>
          </a:fontRef>
        </p:style>
        <p:txBody>
          <a:bodyPr wrap="none" lIns="89885" tIns="44943" rIns="89885" bIns="44943" rtlCol="0">
            <a:spAutoFit/>
          </a:bodyPr>
          <a:lstStyle/>
          <a:p>
            <a:pPr>
              <a:buClr>
                <a:srgbClr val="FF0000"/>
              </a:buClr>
              <a:defRPr/>
            </a:pPr>
            <a:r>
              <a:rPr lang="en-US" sz="1235" b="1" dirty="0" err="1">
                <a:solidFill>
                  <a:schemeClr val="bg2">
                    <a:lumMod val="10000"/>
                  </a:schemeClr>
                </a:solidFill>
                <a:latin typeface="Consolas" panose="020B0609020204030204" pitchFamily="49" charset="0"/>
                <a:cs typeface="Consolas" panose="020B0609020204030204" pitchFamily="49" charset="0"/>
              </a:rPr>
              <a:t>Fairshare</a:t>
            </a:r>
            <a:r>
              <a:rPr lang="en-US" sz="1235" b="1" dirty="0">
                <a:solidFill>
                  <a:schemeClr val="bg2">
                    <a:lumMod val="10000"/>
                  </a:schemeClr>
                </a:solidFill>
                <a:latin typeface="Consolas" panose="020B0609020204030204" pitchFamily="49" charset="0"/>
                <a:cs typeface="Consolas" panose="020B0609020204030204" pitchFamily="49" charset="0"/>
              </a:rPr>
              <a:t> usage units are in: </a:t>
            </a:r>
            <a:r>
              <a:rPr lang="en-US" sz="1235" b="1" dirty="0" err="1">
                <a:solidFill>
                  <a:schemeClr val="bg2">
                    <a:lumMod val="10000"/>
                  </a:schemeClr>
                </a:solidFill>
                <a:latin typeface="Consolas" panose="020B0609020204030204" pitchFamily="49" charset="0"/>
                <a:cs typeface="Consolas" panose="020B0609020204030204" pitchFamily="49" charset="0"/>
              </a:rPr>
              <a:t>ncpus</a:t>
            </a:r>
            <a:r>
              <a:rPr lang="en-US" sz="1235" b="1" dirty="0">
                <a:solidFill>
                  <a:schemeClr val="bg2">
                    <a:lumMod val="10000"/>
                  </a:schemeClr>
                </a:solidFill>
                <a:latin typeface="Consolas" panose="020B0609020204030204" pitchFamily="49" charset="0"/>
                <a:cs typeface="Consolas" panose="020B0609020204030204" pitchFamily="49" charset="0"/>
              </a:rPr>
              <a:t>*</a:t>
            </a:r>
            <a:r>
              <a:rPr lang="en-US" sz="1235" b="1" dirty="0" err="1">
                <a:solidFill>
                  <a:schemeClr val="bg2">
                    <a:lumMod val="10000"/>
                  </a:schemeClr>
                </a:solidFill>
                <a:latin typeface="Consolas" panose="020B0609020204030204" pitchFamily="49" charset="0"/>
                <a:cs typeface="Consolas" panose="020B0609020204030204" pitchFamily="49" charset="0"/>
              </a:rPr>
              <a:t>walltime</a:t>
            </a:r>
            <a:endParaRPr lang="en-US" sz="1235" b="1" dirty="0">
              <a:solidFill>
                <a:schemeClr val="bg2">
                  <a:lumMod val="10000"/>
                </a:schemeClr>
              </a:solidFill>
              <a:latin typeface="Consolas" panose="020B0609020204030204" pitchFamily="49" charset="0"/>
              <a:cs typeface="Consolas" panose="020B0609020204030204" pitchFamily="49" charset="0"/>
            </a:endParaRPr>
          </a:p>
          <a:p>
            <a:pPr>
              <a:buClr>
                <a:srgbClr val="FF0000"/>
              </a:buClr>
              <a:defRPr/>
            </a:pPr>
            <a:r>
              <a:rPr lang="en-US" sz="1235" b="1" dirty="0">
                <a:solidFill>
                  <a:schemeClr val="bg2">
                    <a:lumMod val="10000"/>
                  </a:schemeClr>
                </a:solidFill>
                <a:latin typeface="Consolas" panose="020B0609020204030204" pitchFamily="49" charset="0"/>
                <a:cs typeface="Consolas" panose="020B0609020204030204" pitchFamily="49" charset="0"/>
              </a:rPr>
              <a:t>TREEROOT  : Grp: -1     </a:t>
            </a:r>
            <a:r>
              <a:rPr lang="en-US" sz="1235" b="1" dirty="0" err="1">
                <a:solidFill>
                  <a:schemeClr val="bg2">
                    <a:lumMod val="10000"/>
                  </a:schemeClr>
                </a:solidFill>
                <a:latin typeface="Consolas" panose="020B0609020204030204" pitchFamily="49" charset="0"/>
                <a:cs typeface="Consolas" panose="020B0609020204030204" pitchFamily="49" charset="0"/>
              </a:rPr>
              <a:t>cgrp</a:t>
            </a:r>
            <a:r>
              <a:rPr lang="en-US" sz="1235" b="1" dirty="0">
                <a:solidFill>
                  <a:schemeClr val="bg2">
                    <a:lumMod val="10000"/>
                  </a:schemeClr>
                </a:solidFill>
                <a:latin typeface="Consolas" panose="020B0609020204030204" pitchFamily="49" charset="0"/>
                <a:cs typeface="Consolas" panose="020B0609020204030204" pitchFamily="49" charset="0"/>
              </a:rPr>
              <a:t>: 0    Shares: -1     Usage: 1      Perc: 100.000%</a:t>
            </a:r>
          </a:p>
          <a:p>
            <a:pPr>
              <a:buClr>
                <a:srgbClr val="FF0000"/>
              </a:buClr>
              <a:defRPr/>
            </a:pPr>
            <a:r>
              <a:rPr lang="en-US" sz="1235" b="1" dirty="0">
                <a:solidFill>
                  <a:schemeClr val="bg2">
                    <a:lumMod val="10000"/>
                  </a:schemeClr>
                </a:solidFill>
                <a:latin typeface="Consolas" panose="020B0609020204030204" pitchFamily="49" charset="0"/>
                <a:cs typeface="Consolas" panose="020B0609020204030204" pitchFamily="49" charset="0"/>
              </a:rPr>
              <a:t>unknown   : Grp: 0      </a:t>
            </a:r>
            <a:r>
              <a:rPr lang="en-US" sz="1235" b="1" dirty="0" err="1">
                <a:solidFill>
                  <a:schemeClr val="bg2">
                    <a:lumMod val="10000"/>
                  </a:schemeClr>
                </a:solidFill>
                <a:latin typeface="Consolas" panose="020B0609020204030204" pitchFamily="49" charset="0"/>
                <a:cs typeface="Consolas" panose="020B0609020204030204" pitchFamily="49" charset="0"/>
              </a:rPr>
              <a:t>cgrp</a:t>
            </a:r>
            <a:r>
              <a:rPr lang="en-US" sz="1235" b="1" dirty="0">
                <a:solidFill>
                  <a:schemeClr val="bg2">
                    <a:lumMod val="10000"/>
                  </a:schemeClr>
                </a:solidFill>
                <a:latin typeface="Consolas" panose="020B0609020204030204" pitchFamily="49" charset="0"/>
                <a:cs typeface="Consolas" panose="020B0609020204030204" pitchFamily="49" charset="0"/>
              </a:rPr>
              <a:t>: 1    Shares: 0      Usage: 1      Perc:  0.000%</a:t>
            </a:r>
          </a:p>
          <a:p>
            <a:pPr>
              <a:buClr>
                <a:srgbClr val="FF0000"/>
              </a:buClr>
              <a:defRPr/>
            </a:pPr>
            <a:r>
              <a:rPr lang="en-US" sz="1235" b="1" dirty="0">
                <a:solidFill>
                  <a:schemeClr val="bg2">
                    <a:lumMod val="10000"/>
                  </a:schemeClr>
                </a:solidFill>
                <a:latin typeface="Consolas" panose="020B0609020204030204" pitchFamily="49" charset="0"/>
                <a:cs typeface="Consolas" panose="020B0609020204030204" pitchFamily="49" charset="0"/>
              </a:rPr>
              <a:t>User01    : Grp: 1      </a:t>
            </a:r>
            <a:r>
              <a:rPr lang="en-US" sz="1235" b="1" dirty="0" err="1">
                <a:solidFill>
                  <a:schemeClr val="bg2">
                    <a:lumMod val="10000"/>
                  </a:schemeClr>
                </a:solidFill>
                <a:latin typeface="Consolas" panose="020B0609020204030204" pitchFamily="49" charset="0"/>
                <a:cs typeface="Consolas" panose="020B0609020204030204" pitchFamily="49" charset="0"/>
              </a:rPr>
              <a:t>cgrp</a:t>
            </a:r>
            <a:r>
              <a:rPr lang="en-US" sz="1235" b="1" dirty="0">
                <a:solidFill>
                  <a:schemeClr val="bg2">
                    <a:lumMod val="10000"/>
                  </a:schemeClr>
                </a:solidFill>
                <a:latin typeface="Consolas" panose="020B0609020204030204" pitchFamily="49" charset="0"/>
                <a:cs typeface="Consolas" panose="020B0609020204030204" pitchFamily="49" charset="0"/>
              </a:rPr>
              <a:t>: -1   Shares: 1      Usage: 0      Perc:  0.000%</a:t>
            </a:r>
          </a:p>
        </p:txBody>
      </p:sp>
    </p:spTree>
    <p:extLst>
      <p:ext uri="{BB962C8B-B14F-4D97-AF65-F5344CB8AC3E}">
        <p14:creationId xmlns:p14="http://schemas.microsoft.com/office/powerpoint/2010/main" val="271118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2"/>
          <p:cNvSpPr>
            <a:spLocks noGrp="1" noChangeArrowheads="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Backfilling Around Top Jobs</a:t>
            </a:r>
          </a:p>
        </p:txBody>
      </p:sp>
      <p:sp>
        <p:nvSpPr>
          <p:cNvPr id="328706" name="Rectangle 3"/>
          <p:cNvSpPr>
            <a:spLocks noGrp="1" noChangeArrowheads="1"/>
          </p:cNvSpPr>
          <p:nvPr>
            <p:ph type="body" sz="quarter" idx="10"/>
          </p:nvPr>
        </p:nvSpPr>
        <p:spPr>
          <a:prstGeom prst="rect">
            <a:avLst/>
          </a:prstGeom>
        </p:spPr>
        <p:txBody>
          <a:bodyPr vert="horz" lIns="89875" tIns="44937" rIns="89875" bIns="44937" rtlCol="0">
            <a:noAutofit/>
          </a:bodyPr>
          <a:lstStyle/>
          <a:p>
            <a:pPr>
              <a:lnSpc>
                <a:spcPct val="120000"/>
              </a:lnSpc>
              <a:spcBef>
                <a:spcPts val="786"/>
              </a:spcBef>
              <a:defRPr/>
            </a:pPr>
            <a:r>
              <a:rPr lang="en-US" sz="1588" dirty="0">
                <a:latin typeface="Arial" charset="0"/>
                <a:ea typeface="Consolas Regular" charset="0"/>
                <a:cs typeface="+mn-cs"/>
              </a:rPr>
              <a:t>Fitting smaller jobs around higher-priority jobs</a:t>
            </a:r>
          </a:p>
          <a:p>
            <a:pPr lvl="1">
              <a:lnSpc>
                <a:spcPct val="120000"/>
              </a:lnSpc>
              <a:spcBef>
                <a:spcPts val="786"/>
              </a:spcBef>
              <a:defRPr/>
            </a:pPr>
            <a:r>
              <a:rPr lang="en-US" sz="1412" dirty="0">
                <a:latin typeface="Arial" charset="0"/>
                <a:ea typeface="Consolas Regular" charset="0"/>
                <a:cs typeface="+mn-cs"/>
              </a:rPr>
              <a:t>Scheduler considers highest-priority jobs as top jobs</a:t>
            </a:r>
          </a:p>
          <a:p>
            <a:pPr lvl="1">
              <a:lnSpc>
                <a:spcPct val="120000"/>
              </a:lnSpc>
              <a:spcBef>
                <a:spcPts val="786"/>
              </a:spcBef>
              <a:defRPr/>
            </a:pPr>
            <a:r>
              <a:rPr lang="en-US" sz="1412" dirty="0">
                <a:latin typeface="Arial" charset="0"/>
                <a:ea typeface="Consolas Regular" charset="0"/>
                <a:cs typeface="+mn-cs"/>
              </a:rPr>
              <a:t>By default backfilling policy is enabled (</a:t>
            </a:r>
            <a:r>
              <a:rPr lang="en-US" sz="1412" b="1" dirty="0">
                <a:latin typeface="Consolas" charset="0"/>
                <a:ea typeface="Consolas" charset="0"/>
                <a:cs typeface="Consolas" charset="0"/>
              </a:rPr>
              <a:t>backfill True</a:t>
            </a:r>
            <a:r>
              <a:rPr lang="en-US" sz="1412" dirty="0">
                <a:latin typeface="Arial" charset="0"/>
                <a:ea typeface="Consolas Regular" charset="0"/>
                <a:cs typeface="+mn-cs"/>
              </a:rPr>
              <a:t>)</a:t>
            </a:r>
          </a:p>
          <a:p>
            <a:pPr lvl="2">
              <a:lnSpc>
                <a:spcPct val="120000"/>
              </a:lnSpc>
              <a:spcBef>
                <a:spcPts val="786"/>
              </a:spcBef>
              <a:defRPr/>
            </a:pPr>
            <a:r>
              <a:rPr lang="en-US" sz="1235" dirty="0">
                <a:latin typeface="Arial" charset="0"/>
                <a:ea typeface="Consolas Regular" charset="0"/>
                <a:cs typeface="+mn-cs"/>
              </a:rPr>
              <a:t>Avoid using with </a:t>
            </a:r>
            <a:r>
              <a:rPr lang="en-US" sz="1235" b="1" dirty="0" err="1">
                <a:latin typeface="Arial" charset="0"/>
                <a:ea typeface="Consolas Regular" charset="0"/>
                <a:cs typeface="+mn-cs"/>
              </a:rPr>
              <a:t>fairshare</a:t>
            </a:r>
            <a:r>
              <a:rPr lang="en-US" sz="1235" dirty="0">
                <a:latin typeface="Arial" charset="0"/>
                <a:ea typeface="Consolas Regular" charset="0"/>
                <a:cs typeface="+mn-cs"/>
              </a:rPr>
              <a:t> policy</a:t>
            </a:r>
          </a:p>
          <a:p>
            <a:pPr>
              <a:lnSpc>
                <a:spcPct val="120000"/>
              </a:lnSpc>
              <a:spcBef>
                <a:spcPts val="786"/>
              </a:spcBef>
              <a:defRPr/>
            </a:pPr>
            <a:r>
              <a:rPr lang="en-US" sz="1588" dirty="0">
                <a:latin typeface="Arial" charset="0"/>
                <a:ea typeface="Consolas Regular" charset="0"/>
                <a:cs typeface="+mn-cs"/>
              </a:rPr>
              <a:t>Top job</a:t>
            </a:r>
          </a:p>
          <a:p>
            <a:pPr lvl="1">
              <a:lnSpc>
                <a:spcPct val="120000"/>
              </a:lnSpc>
              <a:spcBef>
                <a:spcPts val="786"/>
              </a:spcBef>
              <a:defRPr/>
            </a:pPr>
            <a:r>
              <a:rPr lang="en-US" sz="1412" dirty="0">
                <a:latin typeface="Arial" charset="0"/>
                <a:ea typeface="Consolas Regular" charset="0"/>
                <a:cs typeface="+mn-cs"/>
              </a:rPr>
              <a:t>Has the highest execution priority according to scheduling policy</a:t>
            </a:r>
          </a:p>
          <a:p>
            <a:pPr lvl="1">
              <a:lnSpc>
                <a:spcPct val="120000"/>
              </a:lnSpc>
              <a:spcBef>
                <a:spcPts val="786"/>
              </a:spcBef>
              <a:defRPr/>
            </a:pPr>
            <a:r>
              <a:rPr lang="en-US" sz="1412" dirty="0">
                <a:latin typeface="Arial" charset="0"/>
                <a:ea typeface="Consolas Regular" charset="0"/>
                <a:cs typeface="+mn-cs"/>
              </a:rPr>
              <a:t>What is considered a top job?</a:t>
            </a:r>
          </a:p>
          <a:p>
            <a:pPr lvl="2">
              <a:lnSpc>
                <a:spcPct val="120000"/>
              </a:lnSpc>
              <a:spcBef>
                <a:spcPts val="786"/>
              </a:spcBef>
              <a:defRPr/>
            </a:pPr>
            <a:r>
              <a:rPr lang="en-US" sz="1235" b="1" dirty="0" err="1">
                <a:latin typeface="Consolas Regular" charset="0"/>
                <a:ea typeface="Consolas Regular" charset="0"/>
                <a:cs typeface="Consolas Regular" charset="0"/>
              </a:rPr>
              <a:t>help_starving_jobs</a:t>
            </a:r>
            <a:r>
              <a:rPr lang="en-US" sz="1235" b="1" dirty="0">
                <a:latin typeface="Consolas Regular" charset="0"/>
                <a:ea typeface="Consolas Regular" charset="0"/>
                <a:cs typeface="Consolas Regular" charset="0"/>
              </a:rPr>
              <a:t> </a:t>
            </a:r>
            <a:r>
              <a:rPr lang="en-US" sz="1235" dirty="0">
                <a:latin typeface="+mj-lt"/>
                <a:ea typeface="Consolas Regular" charset="0"/>
                <a:cs typeface="Consolas Regular" charset="0"/>
              </a:rPr>
              <a:t>(deprecated) </a:t>
            </a:r>
            <a:r>
              <a:rPr lang="en-US" sz="1235" dirty="0">
                <a:latin typeface="+mj-lt"/>
                <a:ea typeface="Consolas Regular" charset="0"/>
                <a:cs typeface="+mn-cs"/>
              </a:rPr>
              <a:t> </a:t>
            </a:r>
            <a:r>
              <a:rPr lang="en-US" sz="1235" dirty="0">
                <a:latin typeface="Arial" charset="0"/>
                <a:ea typeface="Consolas Regular" charset="0"/>
                <a:cs typeface="+mn-cs"/>
              </a:rPr>
              <a:t>is enabled</a:t>
            </a:r>
          </a:p>
          <a:p>
            <a:pPr lvl="2">
              <a:lnSpc>
                <a:spcPct val="120000"/>
              </a:lnSpc>
              <a:spcBef>
                <a:spcPts val="786"/>
              </a:spcBef>
              <a:defRPr/>
            </a:pPr>
            <a:r>
              <a:rPr lang="en-US" sz="1235" b="1" dirty="0" err="1">
                <a:latin typeface="Consolas Regular" charset="0"/>
                <a:ea typeface="Consolas Regular" charset="0"/>
                <a:cs typeface="Consolas Regular" charset="0"/>
              </a:rPr>
              <a:t>strict_ordering</a:t>
            </a:r>
            <a:r>
              <a:rPr lang="en-US" sz="1235" dirty="0">
                <a:latin typeface="Arial" charset="0"/>
                <a:ea typeface="Consolas Regular" charset="0"/>
                <a:cs typeface="+mn-cs"/>
              </a:rPr>
              <a:t> is enabled</a:t>
            </a:r>
          </a:p>
          <a:p>
            <a:pPr lvl="2">
              <a:lnSpc>
                <a:spcPct val="120000"/>
              </a:lnSpc>
              <a:spcBef>
                <a:spcPts val="786"/>
              </a:spcBef>
              <a:defRPr/>
            </a:pPr>
            <a:r>
              <a:rPr lang="en-US" sz="1235" b="1" dirty="0" err="1">
                <a:latin typeface="Consolas Regular" charset="0"/>
                <a:ea typeface="Consolas Regular" charset="0"/>
                <a:cs typeface="Consolas Regular" charset="0"/>
              </a:rPr>
              <a:t>sched_preempted_enforce_resumption</a:t>
            </a:r>
            <a:r>
              <a:rPr lang="en-US" sz="1235" dirty="0">
                <a:latin typeface="Arial" charset="0"/>
                <a:ea typeface="Consolas Regular" charset="0"/>
                <a:cs typeface="+mn-cs"/>
              </a:rPr>
              <a:t> is enabled</a:t>
            </a:r>
          </a:p>
          <a:p>
            <a:pPr lvl="3">
              <a:lnSpc>
                <a:spcPct val="120000"/>
              </a:lnSpc>
              <a:spcBef>
                <a:spcPts val="786"/>
              </a:spcBef>
              <a:buClr>
                <a:srgbClr val="DD2430"/>
              </a:buClr>
              <a:defRPr/>
            </a:pPr>
            <a:r>
              <a:rPr lang="en-US" sz="1235" dirty="0">
                <a:solidFill>
                  <a:srgbClr val="000000"/>
                </a:solidFill>
                <a:latin typeface="Arial" charset="0"/>
              </a:rPr>
              <a:t>Treats preempted jobs like top jobs</a:t>
            </a:r>
          </a:p>
          <a:p>
            <a:pPr lvl="1">
              <a:lnSpc>
                <a:spcPct val="120000"/>
              </a:lnSpc>
              <a:spcBef>
                <a:spcPts val="786"/>
              </a:spcBef>
              <a:buClr>
                <a:srgbClr val="DD2430"/>
              </a:buClr>
              <a:defRPr/>
            </a:pPr>
            <a:r>
              <a:rPr lang="en-US" sz="1412" dirty="0">
                <a:latin typeface="Arial" charset="0"/>
                <a:ea typeface="Consolas Regular" charset="0"/>
                <a:cs typeface="+mn-cs"/>
              </a:rPr>
              <a:t>Using </a:t>
            </a:r>
            <a:r>
              <a:rPr lang="en-US" sz="1412" b="1" dirty="0" err="1">
                <a:latin typeface="Consolas Regular" charset="0"/>
                <a:ea typeface="Consolas Regular" charset="0"/>
                <a:cs typeface="Consolas Regular" charset="0"/>
              </a:rPr>
              <a:t>backfill_depth</a:t>
            </a:r>
            <a:r>
              <a:rPr lang="en-US" sz="1412" dirty="0">
                <a:latin typeface="Arial" charset="0"/>
                <a:ea typeface="Consolas Regular" charset="0"/>
                <a:cs typeface="+mn-cs"/>
              </a:rPr>
              <a:t> server attribute sets the number of top jobs that PBS can backfill around, default = 1</a:t>
            </a:r>
          </a:p>
          <a:p>
            <a:pPr>
              <a:lnSpc>
                <a:spcPct val="120000"/>
              </a:lnSpc>
              <a:spcBef>
                <a:spcPts val="786"/>
              </a:spcBef>
              <a:defRPr/>
            </a:pPr>
            <a:r>
              <a:rPr lang="en-US" sz="1588" dirty="0">
                <a:latin typeface="Arial" charset="0"/>
                <a:ea typeface="Consolas Regular" charset="0"/>
                <a:cs typeface="+mn-cs"/>
              </a:rPr>
              <a:t>Filler job</a:t>
            </a:r>
          </a:p>
          <a:p>
            <a:pPr lvl="1">
              <a:lnSpc>
                <a:spcPct val="120000"/>
              </a:lnSpc>
              <a:spcBef>
                <a:spcPts val="786"/>
              </a:spcBef>
              <a:defRPr/>
            </a:pPr>
            <a:r>
              <a:rPr lang="en-US" sz="1412" dirty="0">
                <a:latin typeface="Arial" charset="0"/>
                <a:ea typeface="Consolas Regular" charset="0"/>
                <a:cs typeface="+mn-cs"/>
              </a:rPr>
              <a:t>Smaller job that fits around top jobs</a:t>
            </a:r>
          </a:p>
          <a:p>
            <a:pPr lvl="1">
              <a:lnSpc>
                <a:spcPct val="120000"/>
              </a:lnSpc>
              <a:spcBef>
                <a:spcPts val="786"/>
              </a:spcBef>
              <a:defRPr/>
            </a:pPr>
            <a:r>
              <a:rPr lang="en-US" sz="1412" dirty="0">
                <a:latin typeface="Arial" charset="0"/>
                <a:ea typeface="Consolas Regular" charset="0"/>
                <a:cs typeface="+mn-cs"/>
              </a:rPr>
              <a:t>Only runs if top job can</a:t>
            </a:r>
            <a:r>
              <a:rPr lang="fr-FR" sz="1412" dirty="0">
                <a:latin typeface="Arial" charset="0"/>
                <a:ea typeface="Consolas Regular" charset="0"/>
                <a:cs typeface="+mn-cs"/>
              </a:rPr>
              <a:t>'</a:t>
            </a:r>
            <a:r>
              <a:rPr lang="en-US" sz="1412" dirty="0">
                <a:latin typeface="Arial" charset="0"/>
                <a:ea typeface="Consolas Regular" charset="0"/>
                <a:cs typeface="+mn-cs"/>
              </a:rPr>
              <a:t>t run during that slot because resources are insufficient for top job</a:t>
            </a:r>
          </a:p>
          <a:p>
            <a:pPr lvl="1">
              <a:lnSpc>
                <a:spcPct val="120000"/>
              </a:lnSpc>
              <a:spcBef>
                <a:spcPts val="786"/>
              </a:spcBef>
              <a:defRPr/>
            </a:pPr>
            <a:r>
              <a:rPr lang="en-US" sz="1412" dirty="0">
                <a:ea typeface="Consolas Regular" charset="0"/>
                <a:cs typeface="+mn-cs"/>
              </a:rPr>
              <a:t>Scheduler will only use filler jobs that have </a:t>
            </a:r>
            <a:r>
              <a:rPr lang="en-US" sz="1412" b="1" dirty="0" err="1">
                <a:latin typeface="Consolas Regular" charset="0"/>
                <a:ea typeface="Consolas Regular" charset="0"/>
                <a:cs typeface="Consolas Regular" charset="0"/>
              </a:rPr>
              <a:t>Resource_List.walltime</a:t>
            </a:r>
            <a:r>
              <a:rPr lang="en-US" sz="1412" dirty="0">
                <a:ea typeface="Consolas Regular" charset="0"/>
                <a:cs typeface="+mn-cs"/>
              </a:rPr>
              <a:t> job attribute set</a:t>
            </a:r>
            <a:endParaRPr lang="en-US" sz="1412" dirty="0">
              <a:latin typeface="Arial" charset="0"/>
              <a:ea typeface="Consolas Regular" charset="0"/>
              <a:cs typeface="+mn-cs"/>
            </a:endParaRPr>
          </a:p>
        </p:txBody>
      </p:sp>
    </p:spTree>
    <p:extLst>
      <p:ext uri="{BB962C8B-B14F-4D97-AF65-F5344CB8AC3E}">
        <p14:creationId xmlns:p14="http://schemas.microsoft.com/office/powerpoint/2010/main" val="1515095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t>4.8.16.1 Dividing Jobs Into Classes </a:t>
            </a:r>
            <a:endParaRPr lang="en-IN" sz="2800" dirty="0"/>
          </a:p>
        </p:txBody>
      </p:sp>
      <p:sp>
        <p:nvSpPr>
          <p:cNvPr id="3" name="Content Placeholder 2"/>
          <p:cNvSpPr>
            <a:spLocks noGrp="1"/>
          </p:cNvSpPr>
          <p:nvPr>
            <p:ph idx="1"/>
          </p:nvPr>
        </p:nvSpPr>
        <p:spPr/>
        <p:txBody>
          <a:bodyPr>
            <a:normAutofit fontScale="77500" lnSpcReduction="20000"/>
          </a:bodyPr>
          <a:lstStyle/>
          <a:p>
            <a:endParaRPr lang="en-IN" dirty="0"/>
          </a:p>
          <a:p>
            <a:r>
              <a:rPr lang="en-IN" dirty="0"/>
              <a:t>PBS groups all jobs into classes, and handles one class at a time. There are special classes that supersede queue order, meaning that whether or not queues are being examined separately, the jobs in each of those classes are handled before the scheduler takes queues into account. Those jobs are not ordered according to which queue they reside in. For example, all starving jobs are handled as a group. PBS has one non-special class called Normal for all non-special jobs. This class typically contains most PBS jobs. Queue order is imposed on this class, meaning that queue priority affects job execution order if queues are being handled separately.</a:t>
            </a:r>
          </a:p>
        </p:txBody>
      </p:sp>
    </p:spTree>
    <p:extLst>
      <p:ext uri="{BB962C8B-B14F-4D97-AF65-F5344CB8AC3E}">
        <p14:creationId xmlns:p14="http://schemas.microsoft.com/office/powerpoint/2010/main" val="4076350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2"/>
          <p:cNvSpPr>
            <a:spLocks noGrp="1" noChangeArrowheads="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Job Classes</a:t>
            </a:r>
          </a:p>
        </p:txBody>
      </p:sp>
      <p:sp>
        <p:nvSpPr>
          <p:cNvPr id="324609" name="Content Placeholder 2"/>
          <p:cNvSpPr>
            <a:spLocks noGrp="1"/>
          </p:cNvSpPr>
          <p:nvPr>
            <p:ph type="body" sz="quarter" idx="10"/>
          </p:nvPr>
        </p:nvSpPr>
        <p:spPr>
          <a:prstGeom prst="rect">
            <a:avLst/>
          </a:prstGeom>
        </p:spPr>
        <p:txBody>
          <a:bodyPr vert="horz" lIns="89875" tIns="44937" rIns="89875" bIns="44937" rtlCol="0">
            <a:normAutofit/>
          </a:bodyPr>
          <a:lstStyle/>
          <a:p>
            <a:pPr>
              <a:spcBef>
                <a:spcPts val="1180"/>
              </a:spcBef>
              <a:buFont typeface="Wingdings" charset="0"/>
              <a:buChar char="§"/>
              <a:defRPr/>
            </a:pPr>
            <a:r>
              <a:rPr lang="en-US" b="0">
                <a:solidFill>
                  <a:schemeClr val="bg2">
                    <a:lumMod val="10000"/>
                  </a:schemeClr>
                </a:solidFill>
                <a:latin typeface="Arial" charset="0"/>
                <a:ea typeface="Consolas Regular" charset="0"/>
                <a:cs typeface="+mn-cs"/>
              </a:rPr>
              <a:t>PBS groups all jobs into classes and handles one class at a time</a:t>
            </a:r>
            <a:endParaRPr lang="en-US" b="0">
              <a:solidFill>
                <a:schemeClr val="bg2">
                  <a:lumMod val="10000"/>
                </a:schemeClr>
              </a:solidFill>
              <a:latin typeface="Arial" charset="0"/>
              <a:ea typeface="Consolas Regular" charset="0"/>
              <a:cs typeface="Consolas Regular" charset="0"/>
            </a:endParaRPr>
          </a:p>
        </p:txBody>
      </p:sp>
      <p:graphicFrame>
        <p:nvGraphicFramePr>
          <p:cNvPr id="2" name="Table 1"/>
          <p:cNvGraphicFramePr>
            <a:graphicFrameLocks noGrp="1"/>
          </p:cNvGraphicFramePr>
          <p:nvPr/>
        </p:nvGraphicFramePr>
        <p:xfrm>
          <a:off x="600522" y="1259027"/>
          <a:ext cx="7942957" cy="4784463"/>
        </p:xfrm>
        <a:graphic>
          <a:graphicData uri="http://schemas.openxmlformats.org/drawingml/2006/table">
            <a:tbl>
              <a:tblPr firstRow="1" bandRow="1">
                <a:effectLst>
                  <a:outerShdw blurRad="63500" sx="102000" sy="102000" algn="ctr" rotWithShape="0">
                    <a:prstClr val="black">
                      <a:alpha val="40000"/>
                    </a:prstClr>
                  </a:outerShdw>
                </a:effectLst>
                <a:tableStyleId>{2A488322-F2BA-4B5B-9748-0D474271808F}</a:tableStyleId>
              </a:tblPr>
              <a:tblGrid>
                <a:gridCol w="1178261">
                  <a:extLst>
                    <a:ext uri="{9D8B030D-6E8A-4147-A177-3AD203B41FA5}">
                      <a16:colId xmlns:a16="http://schemas.microsoft.com/office/drawing/2014/main" val="20000"/>
                    </a:ext>
                  </a:extLst>
                </a:gridCol>
                <a:gridCol w="3163999">
                  <a:extLst>
                    <a:ext uri="{9D8B030D-6E8A-4147-A177-3AD203B41FA5}">
                      <a16:colId xmlns:a16="http://schemas.microsoft.com/office/drawing/2014/main" val="20001"/>
                    </a:ext>
                  </a:extLst>
                </a:gridCol>
                <a:gridCol w="3600697">
                  <a:extLst>
                    <a:ext uri="{9D8B030D-6E8A-4147-A177-3AD203B41FA5}">
                      <a16:colId xmlns:a16="http://schemas.microsoft.com/office/drawing/2014/main" val="20002"/>
                    </a:ext>
                  </a:extLst>
                </a:gridCol>
              </a:tblGrid>
              <a:tr h="368037">
                <a:tc>
                  <a:txBody>
                    <a:bodyPr/>
                    <a:lstStyle/>
                    <a:p>
                      <a:pPr algn="ctr"/>
                      <a:r>
                        <a:rPr lang="en-US" sz="1200" dirty="0"/>
                        <a:t>Class</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a:t>Description</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a:t>Sort</a:t>
                      </a:r>
                      <a:r>
                        <a:rPr lang="en-US" sz="1200" baseline="0"/>
                        <a:t> Applied Within Class</a:t>
                      </a:r>
                      <a:endParaRPr lang="en-US" sz="1200"/>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625662">
                <a:tc>
                  <a:txBody>
                    <a:bodyPr/>
                    <a:lstStyle/>
                    <a:p>
                      <a:pPr algn="ctr"/>
                      <a:r>
                        <a:rPr lang="en-US" sz="1200" b="0" i="0" u="none" strike="noStrike" kern="1200" baseline="0">
                          <a:solidFill>
                            <a:srgbClr val="000000"/>
                          </a:solidFill>
                          <a:latin typeface="+mn-lt"/>
                          <a:ea typeface="+mn-ea"/>
                          <a:cs typeface="+mn-cs"/>
                        </a:rPr>
                        <a:t>Reservation</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0" i="0" u="none" strike="noStrike" kern="1200" baseline="0">
                          <a:solidFill>
                            <a:srgbClr val="000000"/>
                          </a:solidFill>
                          <a:latin typeface="+mn-lt"/>
                          <a:ea typeface="+mn-ea"/>
                          <a:cs typeface="+mn-cs"/>
                        </a:rPr>
                        <a:t>Jobs submitted to an advance or standing reservation</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0" i="0" u="none" strike="noStrike" kern="1200" baseline="0">
                          <a:solidFill>
                            <a:srgbClr val="000000"/>
                          </a:solidFill>
                          <a:latin typeface="+mn-lt"/>
                          <a:ea typeface="+mn-ea"/>
                          <a:cs typeface="+mn-cs"/>
                        </a:rPr>
                        <a:t>Formula, job sort key, submission time	</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398536">
                <a:tc>
                  <a:txBody>
                    <a:bodyPr/>
                    <a:lstStyle/>
                    <a:p>
                      <a:pPr algn="ctr"/>
                      <a:r>
                        <a:rPr lang="en-US" sz="1200">
                          <a:solidFill>
                            <a:srgbClr val="000000"/>
                          </a:solidFill>
                        </a:rPr>
                        <a:t>Express</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0" i="0" u="none" strike="noStrike" kern="1200" baseline="0">
                          <a:solidFill>
                            <a:srgbClr val="000000"/>
                          </a:solidFill>
                          <a:latin typeface="+mn-lt"/>
                          <a:ea typeface="+mn-ea"/>
                          <a:cs typeface="+mn-cs"/>
                        </a:rPr>
                        <a:t>All jobs with preemption priority higher than normal jobs. Preemption priority is defined in scheduler</a:t>
                      </a:r>
                      <a:r>
                        <a:rPr lang="fr-FR" sz="1200" b="0" i="0" u="none" strike="noStrike" kern="1200" baseline="0">
                          <a:solidFill>
                            <a:srgbClr val="000000"/>
                          </a:solidFill>
                          <a:latin typeface="+mn-lt"/>
                          <a:ea typeface="+mn-ea"/>
                          <a:cs typeface="+mn-cs"/>
                        </a:rPr>
                        <a:t>'</a:t>
                      </a:r>
                      <a:r>
                        <a:rPr lang="en-US" sz="1200" b="0" i="0" u="none" strike="noStrike" kern="1200" baseline="0">
                          <a:solidFill>
                            <a:srgbClr val="000000"/>
                          </a:solidFill>
                          <a:latin typeface="+mn-lt"/>
                          <a:ea typeface="+mn-ea"/>
                          <a:cs typeface="+mn-cs"/>
                        </a:rPr>
                        <a:t>s preempt_prio parameter. </a:t>
                      </a:r>
                    </a:p>
                    <a:p>
                      <a:r>
                        <a:rPr lang="en-US" sz="1200" b="0" i="0" u="none" strike="noStrike" kern="1200" baseline="0">
                          <a:solidFill>
                            <a:srgbClr val="000000"/>
                          </a:solidFill>
                          <a:latin typeface="+mn-lt"/>
                          <a:ea typeface="+mn-ea"/>
                          <a:cs typeface="+mn-cs"/>
                        </a:rPr>
                        <a:t>Jobs are sorted into this class only when preemption is enabled.	</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0" i="0" u="none" strike="noStrike" kern="1200" baseline="0">
                          <a:solidFill>
                            <a:srgbClr val="000000"/>
                          </a:solidFill>
                          <a:latin typeface="+mn-lt"/>
                          <a:ea typeface="+mn-ea"/>
                          <a:cs typeface="+mn-cs"/>
                        </a:rPr>
                        <a:t>First by preemption priority, then by preemption time, then starving time, then by formula or fairshare or job sort key, followed by job submission time</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883283">
                <a:tc>
                  <a:txBody>
                    <a:bodyPr/>
                    <a:lstStyle/>
                    <a:p>
                      <a:pPr algn="ctr"/>
                      <a:r>
                        <a:rPr lang="en-US" sz="1200">
                          <a:solidFill>
                            <a:srgbClr val="000000"/>
                          </a:solidFill>
                        </a:rPr>
                        <a:t>Preempted</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0" i="0" u="none" strike="noStrike" kern="1200" baseline="0">
                          <a:solidFill>
                            <a:srgbClr val="000000"/>
                          </a:solidFill>
                          <a:latin typeface="+mn-lt"/>
                          <a:ea typeface="+mn-ea"/>
                          <a:cs typeface="+mn-cs"/>
                        </a:rPr>
                        <a:t>All jobs that have been preempted.</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0" i="0" u="none" strike="noStrike" kern="1200" baseline="0">
                          <a:solidFill>
                            <a:srgbClr val="000000"/>
                          </a:solidFill>
                          <a:latin typeface="+mn-lt"/>
                          <a:ea typeface="+mn-ea"/>
                          <a:cs typeface="+mn-cs"/>
                        </a:rPr>
                        <a:t>First by preemption time, then starving time, then by formula or fairshare or job sort key, followed by job submission time</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883283">
                <a:tc>
                  <a:txBody>
                    <a:bodyPr/>
                    <a:lstStyle/>
                    <a:p>
                      <a:pPr algn="ctr"/>
                      <a:r>
                        <a:rPr lang="en-US" sz="1200">
                          <a:solidFill>
                            <a:srgbClr val="000000"/>
                          </a:solidFill>
                        </a:rPr>
                        <a:t>Starving</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0" i="0" u="none" strike="noStrike" kern="1200" baseline="0" dirty="0">
                          <a:solidFill>
                            <a:srgbClr val="000000"/>
                          </a:solidFill>
                          <a:latin typeface="+mn-lt"/>
                          <a:ea typeface="+mn-ea"/>
                          <a:cs typeface="+mn-cs"/>
                        </a:rPr>
                        <a:t>Starving jobs. Jobs are sorted into this class only when starving is enabled by setting </a:t>
                      </a:r>
                      <a:r>
                        <a:rPr lang="en-US" sz="1200" b="0" i="0" u="none" strike="noStrike" kern="1200" baseline="0" dirty="0" err="1">
                          <a:solidFill>
                            <a:srgbClr val="000000"/>
                          </a:solidFill>
                          <a:latin typeface="+mn-lt"/>
                          <a:ea typeface="+mn-ea"/>
                          <a:cs typeface="+mn-cs"/>
                        </a:rPr>
                        <a:t>help_starving_jobs</a:t>
                      </a:r>
                      <a:r>
                        <a:rPr lang="en-US" sz="1200" b="0" i="0" u="none" strike="noStrike" kern="1200" baseline="0" dirty="0">
                          <a:solidFill>
                            <a:srgbClr val="000000"/>
                          </a:solidFill>
                          <a:latin typeface="+mn-lt"/>
                          <a:ea typeface="+mn-ea"/>
                          <a:cs typeface="+mn-cs"/>
                        </a:rPr>
                        <a:t> to True. (deprecated)</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0" i="0" u="none" strike="noStrike" kern="1200" baseline="0">
                          <a:solidFill>
                            <a:srgbClr val="000000"/>
                          </a:solidFill>
                          <a:latin typeface="+mn-lt"/>
                          <a:ea typeface="+mn-ea"/>
                          <a:cs typeface="+mn-cs"/>
                        </a:rPr>
                        <a:t>Amount of time counted toward starving, then by formula or fairshare or job sort key, followed by job submission time	</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625662">
                <a:tc>
                  <a:txBody>
                    <a:bodyPr/>
                    <a:lstStyle/>
                    <a:p>
                      <a:pPr algn="ctr"/>
                      <a:r>
                        <a:rPr lang="en-US" sz="1200">
                          <a:solidFill>
                            <a:srgbClr val="000000"/>
                          </a:solidFill>
                        </a:rPr>
                        <a:t>Normal</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0" i="0" u="none" strike="noStrike" kern="1200" baseline="0">
                          <a:solidFill>
                            <a:srgbClr val="000000"/>
                          </a:solidFill>
                          <a:latin typeface="+mn-lt"/>
                          <a:ea typeface="+mn-ea"/>
                          <a:cs typeface="+mn-cs"/>
                        </a:rPr>
                        <a:t>Jobs that do not belong in any of the special classes</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0" i="0" u="none" strike="noStrike" kern="1200" baseline="0" dirty="0">
                          <a:solidFill>
                            <a:srgbClr val="000000"/>
                          </a:solidFill>
                          <a:latin typeface="+mn-lt"/>
                          <a:ea typeface="+mn-ea"/>
                          <a:cs typeface="+mn-cs"/>
                        </a:rPr>
                        <a:t>Queue order, if it exists, then formula, </a:t>
                      </a:r>
                      <a:r>
                        <a:rPr lang="en-US" sz="1200" b="0" i="0" u="none" strike="noStrike" kern="1200" baseline="0" dirty="0" err="1">
                          <a:solidFill>
                            <a:srgbClr val="000000"/>
                          </a:solidFill>
                          <a:latin typeface="+mn-lt"/>
                          <a:ea typeface="+mn-ea"/>
                          <a:cs typeface="+mn-cs"/>
                        </a:rPr>
                        <a:t>fairshare</a:t>
                      </a:r>
                      <a:r>
                        <a:rPr lang="en-US" sz="1200" b="0" i="0" u="none" strike="noStrike" kern="1200" baseline="0" dirty="0">
                          <a:solidFill>
                            <a:srgbClr val="000000"/>
                          </a:solidFill>
                          <a:latin typeface="+mn-lt"/>
                          <a:ea typeface="+mn-ea"/>
                          <a:cs typeface="+mn-cs"/>
                        </a:rPr>
                        <a:t>, or job sort key, followed by job submission time</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3907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Queue Sorting and Prioritization</a:t>
            </a:r>
          </a:p>
        </p:txBody>
      </p:sp>
      <p:sp>
        <p:nvSpPr>
          <p:cNvPr id="3" name="Text Placeholder 2"/>
          <p:cNvSpPr>
            <a:spLocks noGrp="1"/>
          </p:cNvSpPr>
          <p:nvPr>
            <p:ph type="body" sz="quarter" idx="10"/>
          </p:nvPr>
        </p:nvSpPr>
        <p:spPr>
          <a:prstGeom prst="rect">
            <a:avLst/>
          </a:prstGeom>
        </p:spPr>
        <p:txBody>
          <a:bodyPr/>
          <a:lstStyle/>
          <a:p>
            <a:pPr marL="447893" lvl="1" indent="-447893">
              <a:lnSpc>
                <a:spcPct val="140000"/>
              </a:lnSpc>
              <a:buFont typeface="Wingdings" charset="2"/>
              <a:buChar char="Ø"/>
            </a:pPr>
            <a:r>
              <a:rPr lang="en-US" sz="1941">
                <a:latin typeface="Arial"/>
                <a:ea typeface="Consolas Regular" charset="0"/>
                <a:cs typeface="Arial"/>
              </a:rPr>
              <a:t>Queue-by-queue selection</a:t>
            </a:r>
            <a:endParaRPr lang="en-US" sz="1941">
              <a:solidFill>
                <a:schemeClr val="bg2">
                  <a:lumMod val="10000"/>
                </a:schemeClr>
              </a:solidFill>
              <a:latin typeface="Arial"/>
              <a:ea typeface="Consolas Regular" charset="0"/>
              <a:cs typeface="Arial"/>
            </a:endParaRPr>
          </a:p>
          <a:p>
            <a:pPr marL="447893" lvl="1" indent="-447893">
              <a:lnSpc>
                <a:spcPct val="140000"/>
              </a:lnSpc>
              <a:buFont typeface="Wingdings" charset="2"/>
              <a:buChar char="Ø"/>
            </a:pPr>
            <a:endParaRPr lang="en-US" sz="1941">
              <a:solidFill>
                <a:schemeClr val="bg2">
                  <a:lumMod val="10000"/>
                </a:schemeClr>
              </a:solidFill>
              <a:latin typeface="Arial"/>
              <a:ea typeface="Consolas Regular" charset="0"/>
              <a:cs typeface="Arial"/>
            </a:endParaRPr>
          </a:p>
          <a:p>
            <a:pPr marL="447893" lvl="1" indent="-447893">
              <a:lnSpc>
                <a:spcPct val="140000"/>
              </a:lnSpc>
              <a:buFont typeface="Wingdings" charset="2"/>
              <a:buChar char="Ø"/>
            </a:pPr>
            <a:r>
              <a:rPr lang="en-US" sz="1941">
                <a:solidFill>
                  <a:schemeClr val="bg2">
                    <a:lumMod val="10000"/>
                  </a:schemeClr>
                </a:solidFill>
                <a:latin typeface="Arial"/>
                <a:ea typeface="Consolas Regular" charset="0"/>
                <a:cs typeface="Arial"/>
              </a:rPr>
              <a:t>Round-robin selection</a:t>
            </a:r>
          </a:p>
          <a:p>
            <a:pPr marL="447893" lvl="1" indent="-447893">
              <a:lnSpc>
                <a:spcPct val="140000"/>
              </a:lnSpc>
              <a:buFont typeface="Wingdings" charset="2"/>
              <a:buChar char="Ø"/>
            </a:pPr>
            <a:endParaRPr lang="en-US" sz="1941">
              <a:solidFill>
                <a:schemeClr val="bg2">
                  <a:lumMod val="10000"/>
                </a:schemeClr>
              </a:solidFill>
              <a:latin typeface="Arial"/>
              <a:ea typeface="Consolas Regular" charset="0"/>
              <a:cs typeface="Arial"/>
            </a:endParaRPr>
          </a:p>
          <a:p>
            <a:pPr marL="447893" lvl="1" indent="-447893">
              <a:lnSpc>
                <a:spcPct val="140000"/>
              </a:lnSpc>
              <a:buFont typeface="Wingdings" charset="2"/>
              <a:buChar char="Ø"/>
            </a:pPr>
            <a:r>
              <a:rPr lang="en-US" sz="1941">
                <a:solidFill>
                  <a:schemeClr val="bg2">
                    <a:lumMod val="10000"/>
                  </a:schemeClr>
                </a:solidFill>
                <a:latin typeface="Arial"/>
                <a:ea typeface="Consolas Regular" charset="0"/>
                <a:cs typeface="Arial"/>
              </a:rPr>
              <a:t>Primetime and non-primetime scheduling</a:t>
            </a:r>
          </a:p>
          <a:p>
            <a:pPr marL="447893" lvl="1" indent="-447893">
              <a:buFont typeface="Wingdings" charset="2"/>
              <a:buChar char="Ø"/>
            </a:pPr>
            <a:endParaRPr lang="en-US" sz="1941">
              <a:solidFill>
                <a:schemeClr val="bg2">
                  <a:lumMod val="10000"/>
                </a:schemeClr>
              </a:solidFill>
              <a:latin typeface="Arial"/>
              <a:ea typeface="Consolas Regular" charset="0"/>
              <a:cs typeface="Arial"/>
            </a:endParaRPr>
          </a:p>
          <a:p>
            <a:pPr marL="447893" lvl="1" indent="-447893">
              <a:lnSpc>
                <a:spcPct val="140000"/>
              </a:lnSpc>
              <a:buFont typeface="Wingdings" charset="2"/>
              <a:buChar char="Ø"/>
            </a:pPr>
            <a:r>
              <a:rPr lang="en-US" sz="1941">
                <a:solidFill>
                  <a:schemeClr val="bg2">
                    <a:lumMod val="10000"/>
                  </a:schemeClr>
                </a:solidFill>
                <a:latin typeface="Arial"/>
                <a:ea typeface="Consolas Regular" charset="0"/>
                <a:cs typeface="Arial"/>
              </a:rPr>
              <a:t>Dedicated time slots</a:t>
            </a:r>
          </a:p>
          <a:p>
            <a:pPr>
              <a:buClr>
                <a:srgbClr val="FF0000"/>
              </a:buClr>
              <a:buFont typeface="Wingdings" charset="2"/>
              <a:buChar char="Ø"/>
            </a:pPr>
            <a:endParaRPr lang="en-US" sz="1941">
              <a:solidFill>
                <a:schemeClr val="bg2">
                  <a:lumMod val="10000"/>
                </a:schemeClr>
              </a:solidFill>
              <a:latin typeface="Arial"/>
              <a:ea typeface="Consolas Regular" charset="0"/>
              <a:cs typeface="Arial"/>
            </a:endParaRPr>
          </a:p>
        </p:txBody>
      </p:sp>
    </p:spTree>
    <p:extLst>
      <p:ext uri="{BB962C8B-B14F-4D97-AF65-F5344CB8AC3E}">
        <p14:creationId xmlns:p14="http://schemas.microsoft.com/office/powerpoint/2010/main" val="1879743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Rectangle 2"/>
          <p:cNvSpPr>
            <a:spLocks noGrp="1" noChangeArrowheads="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Queue By Queue Selection</a:t>
            </a:r>
          </a:p>
        </p:txBody>
      </p:sp>
      <p:sp>
        <p:nvSpPr>
          <p:cNvPr id="238594" name="Rectangle 3"/>
          <p:cNvSpPr>
            <a:spLocks noGrp="1" noChangeArrowheads="1"/>
          </p:cNvSpPr>
          <p:nvPr>
            <p:ph type="body" sz="quarter" idx="10"/>
          </p:nvPr>
        </p:nvSpPr>
        <p:spPr bwMode="auto">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875" tIns="44937" rIns="89875" bIns="44937" numCol="1" rtlCol="0" anchor="t" anchorCtr="0" compatLnSpc="1">
            <a:prstTxWarp prst="textNoShape">
              <a:avLst/>
            </a:prstTxWarp>
            <a:noAutofit/>
          </a:bodyPr>
          <a:lstStyle/>
          <a:p>
            <a:pPr fontAlgn="base">
              <a:lnSpc>
                <a:spcPct val="120000"/>
              </a:lnSpc>
              <a:spcBef>
                <a:spcPts val="590"/>
              </a:spcBef>
              <a:spcAft>
                <a:spcPct val="0"/>
              </a:spcAft>
            </a:pPr>
            <a:r>
              <a:rPr lang="en-US" sz="1588" dirty="0">
                <a:solidFill>
                  <a:schemeClr val="bg2">
                    <a:lumMod val="10000"/>
                  </a:schemeClr>
                </a:solidFill>
                <a:latin typeface="Arial" charset="0"/>
                <a:ea typeface="Consolas Regular" charset="0"/>
                <a:cs typeface="Consolas Regular" charset="0"/>
              </a:rPr>
              <a:t>The </a:t>
            </a:r>
            <a:r>
              <a:rPr lang="en-US" sz="1588" b="1" dirty="0" err="1">
                <a:solidFill>
                  <a:schemeClr val="bg2">
                    <a:lumMod val="10000"/>
                  </a:schemeClr>
                </a:solidFill>
                <a:latin typeface="Consolas Regular" charset="0"/>
                <a:ea typeface="Consolas Regular" charset="0"/>
                <a:cs typeface="Consolas Regular" charset="0"/>
              </a:rPr>
              <a:t>by_queue</a:t>
            </a:r>
            <a:r>
              <a:rPr lang="en-US" sz="1588" dirty="0">
                <a:solidFill>
                  <a:schemeClr val="bg2">
                    <a:lumMod val="10000"/>
                  </a:schemeClr>
                </a:solidFill>
                <a:latin typeface="Arial" charset="0"/>
                <a:ea typeface="Consolas Regular" charset="0"/>
                <a:cs typeface="Consolas Regular" charset="0"/>
              </a:rPr>
              <a:t> scheduler parameter determines whether the scheduler considers jobs one queue at a time or in one large group</a:t>
            </a:r>
          </a:p>
          <a:p>
            <a:pPr lvl="1" fontAlgn="base">
              <a:lnSpc>
                <a:spcPct val="120000"/>
              </a:lnSpc>
              <a:spcBef>
                <a:spcPts val="590"/>
              </a:spcBef>
              <a:spcAft>
                <a:spcPct val="0"/>
              </a:spcAft>
            </a:pPr>
            <a:r>
              <a:rPr lang="en-US" sz="1412" dirty="0">
                <a:solidFill>
                  <a:schemeClr val="bg2">
                    <a:lumMod val="10000"/>
                  </a:schemeClr>
                </a:solidFill>
                <a:latin typeface="Arial" charset="0"/>
                <a:ea typeface="Consolas Regular" charset="0"/>
                <a:cs typeface="Consolas Regular" charset="0"/>
              </a:rPr>
              <a:t>By default, this policy is enabled</a:t>
            </a:r>
          </a:p>
          <a:p>
            <a:pPr lvl="2">
              <a:lnSpc>
                <a:spcPct val="120000"/>
              </a:lnSpc>
              <a:spcBef>
                <a:spcPts val="590"/>
              </a:spcBef>
              <a:buFont typeface="Wingdings" charset="2"/>
              <a:buChar char="§"/>
            </a:pPr>
            <a:r>
              <a:rPr lang="en-US" dirty="0">
                <a:solidFill>
                  <a:schemeClr val="bg2">
                    <a:lumMod val="10000"/>
                  </a:schemeClr>
                </a:solidFill>
                <a:latin typeface="Arial" charset="0"/>
                <a:ea typeface="Consolas Regular" charset="0"/>
                <a:cs typeface="Consolas Regular" charset="0"/>
              </a:rPr>
              <a:t>The </a:t>
            </a:r>
            <a:r>
              <a:rPr lang="en-US" b="1" dirty="0" err="1">
                <a:solidFill>
                  <a:schemeClr val="bg2">
                    <a:lumMod val="10000"/>
                  </a:schemeClr>
                </a:solidFill>
                <a:latin typeface="Consolas Regular" charset="0"/>
                <a:ea typeface="Consolas Regular" charset="0"/>
                <a:cs typeface="Consolas Regular" charset="0"/>
              </a:rPr>
              <a:t>by_queue</a:t>
            </a:r>
            <a:r>
              <a:rPr lang="en-US" dirty="0">
                <a:solidFill>
                  <a:schemeClr val="bg2">
                    <a:lumMod val="10000"/>
                  </a:schemeClr>
                </a:solidFill>
                <a:latin typeface="Arial" charset="0"/>
                <a:ea typeface="Consolas Regular" charset="0"/>
                <a:cs typeface="Consolas Regular" charset="0"/>
              </a:rPr>
              <a:t> parameter is ignored if the </a:t>
            </a:r>
            <a:r>
              <a:rPr lang="en-US" b="1" dirty="0" err="1">
                <a:solidFill>
                  <a:schemeClr val="bg2">
                    <a:lumMod val="10000"/>
                  </a:schemeClr>
                </a:solidFill>
                <a:latin typeface="Consolas Regular" charset="0"/>
                <a:ea typeface="Consolas Regular" charset="0"/>
                <a:cs typeface="Consolas Regular" charset="0"/>
              </a:rPr>
              <a:t>round_robin</a:t>
            </a:r>
            <a:r>
              <a:rPr lang="en-US" dirty="0">
                <a:solidFill>
                  <a:schemeClr val="bg2">
                    <a:lumMod val="10000"/>
                  </a:schemeClr>
                </a:solidFill>
                <a:latin typeface="Arial" charset="0"/>
                <a:ea typeface="Consolas Regular" charset="0"/>
                <a:cs typeface="Consolas Regular" charset="0"/>
              </a:rPr>
              <a:t> parameter is enabled</a:t>
            </a:r>
          </a:p>
          <a:p>
            <a:pPr marL="318274" indent="-374499" fontAlgn="base">
              <a:lnSpc>
                <a:spcPct val="120000"/>
              </a:lnSpc>
              <a:spcBef>
                <a:spcPts val="590"/>
              </a:spcBef>
              <a:spcAft>
                <a:spcPct val="0"/>
              </a:spcAft>
            </a:pPr>
            <a:endParaRPr lang="en-US" sz="1588" dirty="0">
              <a:solidFill>
                <a:schemeClr val="bg2">
                  <a:lumMod val="10000"/>
                </a:schemeClr>
              </a:solidFill>
              <a:latin typeface="Arial" charset="0"/>
              <a:ea typeface="Consolas Regular" charset="0"/>
              <a:cs typeface="Consolas Regular" charset="0"/>
            </a:endParaRPr>
          </a:p>
          <a:p>
            <a:pPr marL="310944" indent="-366969" fontAlgn="base">
              <a:lnSpc>
                <a:spcPct val="120000"/>
              </a:lnSpc>
              <a:spcBef>
                <a:spcPts val="590"/>
              </a:spcBef>
              <a:spcAft>
                <a:spcPct val="0"/>
              </a:spcAft>
            </a:pPr>
            <a:r>
              <a:rPr lang="en-US" sz="1588" dirty="0">
                <a:solidFill>
                  <a:schemeClr val="bg2">
                    <a:lumMod val="10000"/>
                  </a:schemeClr>
                </a:solidFill>
                <a:latin typeface="Arial" charset="0"/>
                <a:ea typeface="Consolas Regular" charset="0"/>
                <a:cs typeface="Consolas Regular" charset="0"/>
              </a:rPr>
              <a:t>If </a:t>
            </a:r>
            <a:r>
              <a:rPr lang="en-US" sz="1588" b="1" dirty="0" err="1">
                <a:solidFill>
                  <a:schemeClr val="bg2">
                    <a:lumMod val="10000"/>
                  </a:schemeClr>
                </a:solidFill>
                <a:latin typeface="Consolas Regular" charset="0"/>
                <a:ea typeface="Consolas Regular" charset="0"/>
                <a:cs typeface="Consolas Regular" charset="0"/>
              </a:rPr>
              <a:t>by_queue</a:t>
            </a:r>
            <a:r>
              <a:rPr lang="en-US" sz="1588" dirty="0">
                <a:solidFill>
                  <a:schemeClr val="bg2">
                    <a:lumMod val="10000"/>
                  </a:schemeClr>
                </a:solidFill>
                <a:latin typeface="Arial" charset="0"/>
                <a:ea typeface="Consolas Regular" charset="0"/>
                <a:cs typeface="Consolas Regular" charset="0"/>
              </a:rPr>
              <a:t> is set to </a:t>
            </a:r>
            <a:r>
              <a:rPr lang="en-US" sz="1588" dirty="0">
                <a:latin typeface="Arial" charset="0"/>
                <a:ea typeface="Consolas Regular" charset="0"/>
                <a:cs typeface="Consolas Regular" charset="0"/>
              </a:rPr>
              <a:t>t</a:t>
            </a:r>
            <a:r>
              <a:rPr lang="en-US" sz="1588" dirty="0">
                <a:solidFill>
                  <a:schemeClr val="bg2">
                    <a:lumMod val="10000"/>
                  </a:schemeClr>
                </a:solidFill>
                <a:latin typeface="Arial" charset="0"/>
                <a:ea typeface="Consolas Regular" charset="0"/>
                <a:cs typeface="Consolas Regular" charset="0"/>
              </a:rPr>
              <a:t>rue, the scheduler evaluates jobs from the highest priority </a:t>
            </a:r>
            <a:r>
              <a:rPr lang="en-US" sz="1588" dirty="0">
                <a:latin typeface="Arial" charset="0"/>
                <a:ea typeface="Consolas Regular" charset="0"/>
                <a:cs typeface="Consolas Regular" charset="0"/>
              </a:rPr>
              <a:t>queue first  then moves on to the next highest priority </a:t>
            </a:r>
            <a:r>
              <a:rPr lang="en-US" sz="1588" dirty="0">
                <a:solidFill>
                  <a:schemeClr val="bg2">
                    <a:lumMod val="10000"/>
                  </a:schemeClr>
                </a:solidFill>
                <a:latin typeface="Arial" charset="0"/>
                <a:ea typeface="Consolas Regular" charset="0"/>
                <a:cs typeface="Consolas Regular" charset="0"/>
              </a:rPr>
              <a:t>queue</a:t>
            </a:r>
          </a:p>
          <a:p>
            <a:pPr marL="318274" indent="-374499" fontAlgn="base">
              <a:lnSpc>
                <a:spcPct val="120000"/>
              </a:lnSpc>
              <a:spcBef>
                <a:spcPts val="590"/>
              </a:spcBef>
              <a:spcAft>
                <a:spcPct val="0"/>
              </a:spcAft>
            </a:pPr>
            <a:endParaRPr lang="en-US" sz="1588" dirty="0">
              <a:solidFill>
                <a:schemeClr val="bg2">
                  <a:lumMod val="10000"/>
                </a:schemeClr>
              </a:solidFill>
              <a:latin typeface="Arial" charset="0"/>
              <a:ea typeface="Consolas Regular" charset="0"/>
              <a:cs typeface="Consolas Regular" charset="0"/>
            </a:endParaRPr>
          </a:p>
          <a:p>
            <a:pPr marL="317947" indent="-373973" fontAlgn="base">
              <a:lnSpc>
                <a:spcPct val="120000"/>
              </a:lnSpc>
              <a:spcBef>
                <a:spcPts val="590"/>
              </a:spcBef>
              <a:spcAft>
                <a:spcPct val="0"/>
              </a:spcAft>
            </a:pPr>
            <a:r>
              <a:rPr lang="en-US" sz="1588" dirty="0">
                <a:solidFill>
                  <a:schemeClr val="bg2">
                    <a:lumMod val="10000"/>
                  </a:schemeClr>
                </a:solidFill>
                <a:latin typeface="Arial" charset="0"/>
                <a:ea typeface="Consolas Regular" charset="0"/>
                <a:cs typeface="Consolas Regular" charset="0"/>
              </a:rPr>
              <a:t>If </a:t>
            </a:r>
            <a:r>
              <a:rPr lang="en-US" sz="1588" b="1" dirty="0" err="1">
                <a:solidFill>
                  <a:schemeClr val="bg2">
                    <a:lumMod val="10000"/>
                  </a:schemeClr>
                </a:solidFill>
                <a:latin typeface="Consolas Regular" charset="0"/>
                <a:ea typeface="Consolas Regular" charset="0"/>
                <a:cs typeface="Consolas Regular" charset="0"/>
              </a:rPr>
              <a:t>by_queue</a:t>
            </a:r>
            <a:r>
              <a:rPr lang="en-US" sz="1588" dirty="0">
                <a:solidFill>
                  <a:schemeClr val="bg2">
                    <a:lumMod val="10000"/>
                  </a:schemeClr>
                </a:solidFill>
                <a:latin typeface="Arial" charset="0"/>
                <a:ea typeface="Consolas Regular" charset="0"/>
                <a:cs typeface="Consolas Regular" charset="0"/>
              </a:rPr>
              <a:t> is set to false, all jobs are considered as a whole</a:t>
            </a:r>
          </a:p>
          <a:p>
            <a:pPr marL="0" indent="0" fontAlgn="base">
              <a:lnSpc>
                <a:spcPct val="120000"/>
              </a:lnSpc>
              <a:spcBef>
                <a:spcPts val="590"/>
              </a:spcBef>
              <a:spcAft>
                <a:spcPct val="0"/>
              </a:spcAft>
              <a:buNone/>
            </a:pPr>
            <a:endParaRPr lang="en-US" sz="1588" dirty="0">
              <a:solidFill>
                <a:schemeClr val="bg2">
                  <a:lumMod val="10000"/>
                </a:schemeClr>
              </a:solidFill>
              <a:latin typeface="Arial" charset="0"/>
              <a:ea typeface="Consolas Regular" charset="0"/>
              <a:cs typeface="Consolas Regular" charset="0"/>
            </a:endParaRPr>
          </a:p>
          <a:p>
            <a:pPr fontAlgn="base">
              <a:lnSpc>
                <a:spcPct val="120000"/>
              </a:lnSpc>
              <a:spcBef>
                <a:spcPts val="590"/>
              </a:spcBef>
              <a:spcAft>
                <a:spcPct val="0"/>
              </a:spcAft>
            </a:pPr>
            <a:r>
              <a:rPr lang="en-US" sz="1588" dirty="0">
                <a:solidFill>
                  <a:schemeClr val="bg2">
                    <a:lumMod val="10000"/>
                  </a:schemeClr>
                </a:solidFill>
                <a:latin typeface="Arial" charset="0"/>
                <a:ea typeface="Consolas Regular" charset="0"/>
                <a:cs typeface="Consolas Regular" charset="0"/>
              </a:rPr>
              <a:t>To disable this policy:</a:t>
            </a:r>
          </a:p>
          <a:p>
            <a:pPr marL="0" indent="0" fontAlgn="base">
              <a:lnSpc>
                <a:spcPct val="120000"/>
              </a:lnSpc>
              <a:spcBef>
                <a:spcPts val="590"/>
              </a:spcBef>
              <a:spcAft>
                <a:spcPct val="0"/>
              </a:spcAft>
              <a:buNone/>
            </a:pPr>
            <a:endParaRPr lang="en-US" sz="1588" dirty="0">
              <a:solidFill>
                <a:schemeClr val="bg2">
                  <a:lumMod val="10000"/>
                </a:schemeClr>
              </a:solidFill>
              <a:latin typeface="Arial" charset="0"/>
              <a:ea typeface="Consolas Regular" charset="0"/>
              <a:cs typeface="Consolas Regular" charset="0"/>
            </a:endParaRPr>
          </a:p>
          <a:p>
            <a:pPr marL="767726" lvl="1" indent="-374499" fontAlgn="base">
              <a:lnSpc>
                <a:spcPct val="120000"/>
              </a:lnSpc>
              <a:spcBef>
                <a:spcPts val="590"/>
              </a:spcBef>
              <a:spcAft>
                <a:spcPct val="0"/>
              </a:spcAft>
              <a:buClr>
                <a:srgbClr val="DD2430"/>
              </a:buClr>
              <a:buFontTx/>
              <a:buAutoNum type="arabicPeriod"/>
            </a:pPr>
            <a:r>
              <a:rPr lang="en-US" sz="1412" dirty="0">
                <a:latin typeface="Arial" charset="0"/>
                <a:ea typeface="Consolas Regular" charset="0"/>
                <a:cs typeface="Consolas Regular" charset="0"/>
              </a:rPr>
              <a:t>M</a:t>
            </a:r>
            <a:r>
              <a:rPr lang="en-US" sz="1412" dirty="0">
                <a:solidFill>
                  <a:schemeClr val="bg2">
                    <a:lumMod val="10000"/>
                  </a:schemeClr>
                </a:solidFill>
                <a:latin typeface="Arial" charset="0"/>
                <a:ea typeface="Consolas Regular" charset="0"/>
                <a:cs typeface="Consolas Regular" charset="0"/>
              </a:rPr>
              <a:t>odify the scheduler parameter:	</a:t>
            </a:r>
            <a:r>
              <a:rPr lang="en-US" sz="1412" b="1" dirty="0" err="1">
                <a:solidFill>
                  <a:schemeClr val="bg2">
                    <a:lumMod val="10000"/>
                  </a:schemeClr>
                </a:solidFill>
                <a:latin typeface="Consolas Regular" charset="0"/>
                <a:ea typeface="Consolas Regular" charset="0"/>
                <a:cs typeface="Consolas Regular" charset="0"/>
              </a:rPr>
              <a:t>by_queue</a:t>
            </a:r>
            <a:r>
              <a:rPr lang="en-US" sz="1412" b="1" dirty="0">
                <a:solidFill>
                  <a:schemeClr val="bg2">
                    <a:lumMod val="10000"/>
                  </a:schemeClr>
                </a:solidFill>
                <a:latin typeface="Consolas Regular" charset="0"/>
                <a:ea typeface="Consolas Regular" charset="0"/>
                <a:cs typeface="Consolas Regular" charset="0"/>
              </a:rPr>
              <a:t>: false all</a:t>
            </a:r>
            <a:endParaRPr lang="en-US" sz="1412" b="1" dirty="0">
              <a:solidFill>
                <a:schemeClr val="bg2">
                  <a:lumMod val="10000"/>
                </a:schemeClr>
              </a:solidFill>
              <a:latin typeface="Arial" charset="0"/>
              <a:ea typeface="Consolas Regular" charset="0"/>
              <a:cs typeface="Consolas Regular" charset="0"/>
            </a:endParaRPr>
          </a:p>
          <a:p>
            <a:pPr lvl="1" indent="-337050" fontAlgn="base">
              <a:lnSpc>
                <a:spcPct val="120000"/>
              </a:lnSpc>
              <a:spcBef>
                <a:spcPts val="590"/>
              </a:spcBef>
              <a:spcAft>
                <a:spcPct val="0"/>
              </a:spcAft>
              <a:buFont typeface="+mj-lt"/>
              <a:buAutoNum type="arabicPeriod" startAt="2"/>
            </a:pPr>
            <a:endParaRPr lang="en-US" sz="1412" dirty="0">
              <a:solidFill>
                <a:schemeClr val="bg2">
                  <a:lumMod val="10000"/>
                </a:schemeClr>
              </a:solidFill>
              <a:latin typeface="Arial" charset="0"/>
              <a:ea typeface="Consolas Regular" charset="0"/>
              <a:cs typeface="Consolas Regular" charset="0"/>
            </a:endParaRPr>
          </a:p>
          <a:p>
            <a:pPr lvl="1" indent="-337050" fontAlgn="base">
              <a:lnSpc>
                <a:spcPct val="120000"/>
              </a:lnSpc>
              <a:spcBef>
                <a:spcPts val="590"/>
              </a:spcBef>
              <a:spcAft>
                <a:spcPct val="0"/>
              </a:spcAft>
              <a:buFont typeface="+mj-lt"/>
              <a:buAutoNum type="arabicPeriod" startAt="2"/>
            </a:pPr>
            <a:r>
              <a:rPr lang="en-US" sz="1412" dirty="0">
                <a:solidFill>
                  <a:schemeClr val="bg2">
                    <a:lumMod val="10000"/>
                  </a:schemeClr>
                </a:solidFill>
                <a:latin typeface="Arial" charset="0"/>
                <a:ea typeface="Consolas Regular" charset="0"/>
                <a:cs typeface="Consolas Regular" charset="0"/>
              </a:rPr>
              <a:t>A </a:t>
            </a:r>
            <a:r>
              <a:rPr lang="en-US" sz="1412" b="1" dirty="0">
                <a:solidFill>
                  <a:schemeClr val="bg2">
                    <a:lumMod val="10000"/>
                  </a:schemeClr>
                </a:solidFill>
                <a:latin typeface="Arial" charset="0"/>
                <a:ea typeface="Consolas Regular" charset="0"/>
                <a:cs typeface="Consolas Regular" charset="0"/>
              </a:rPr>
              <a:t>'</a:t>
            </a:r>
            <a:r>
              <a:rPr lang="en-US" sz="1412" b="1" dirty="0">
                <a:solidFill>
                  <a:schemeClr val="bg2">
                    <a:lumMod val="10000"/>
                  </a:schemeClr>
                </a:solidFill>
                <a:latin typeface="Consolas Regular" charset="0"/>
                <a:ea typeface="Consolas Regular" charset="0"/>
                <a:cs typeface="Consolas Regular" charset="0"/>
              </a:rPr>
              <a:t>kill –HUP</a:t>
            </a:r>
            <a:r>
              <a:rPr lang="en-US" sz="1412" dirty="0">
                <a:solidFill>
                  <a:schemeClr val="bg2">
                    <a:lumMod val="10000"/>
                  </a:schemeClr>
                </a:solidFill>
                <a:latin typeface="Consolas Regular" charset="0"/>
                <a:ea typeface="Consolas Regular" charset="0"/>
                <a:cs typeface="Consolas Regular" charset="0"/>
              </a:rPr>
              <a:t> </a:t>
            </a:r>
            <a:r>
              <a:rPr lang="en-US" sz="1412" dirty="0">
                <a:solidFill>
                  <a:schemeClr val="bg2">
                    <a:lumMod val="10000"/>
                  </a:schemeClr>
                </a:solidFill>
                <a:latin typeface="Arial" charset="0"/>
                <a:ea typeface="Consolas Regular" charset="0"/>
                <a:cs typeface="Consolas Regular" charset="0"/>
              </a:rPr>
              <a:t>&lt;</a:t>
            </a:r>
            <a:r>
              <a:rPr lang="en-US" sz="1412" b="1" dirty="0" err="1">
                <a:solidFill>
                  <a:schemeClr val="bg2">
                    <a:lumMod val="10000"/>
                  </a:schemeClr>
                </a:solidFill>
                <a:latin typeface="Consolas Regular" charset="0"/>
                <a:ea typeface="Consolas Regular" charset="0"/>
                <a:cs typeface="Consolas Regular" charset="0"/>
              </a:rPr>
              <a:t>pbs_sched_pid</a:t>
            </a:r>
            <a:r>
              <a:rPr lang="en-US" sz="1412" b="1" dirty="0">
                <a:solidFill>
                  <a:schemeClr val="bg2">
                    <a:lumMod val="10000"/>
                  </a:schemeClr>
                </a:solidFill>
                <a:latin typeface="Consolas Regular" charset="0"/>
                <a:ea typeface="Consolas Regular" charset="0"/>
                <a:cs typeface="Consolas Regular" charset="0"/>
              </a:rPr>
              <a:t>&gt;'</a:t>
            </a:r>
            <a:r>
              <a:rPr lang="en-US" sz="1412" dirty="0">
                <a:solidFill>
                  <a:schemeClr val="bg2">
                    <a:lumMod val="10000"/>
                  </a:schemeClr>
                </a:solidFill>
                <a:latin typeface="Arial" charset="0"/>
                <a:ea typeface="Consolas Regular" charset="0"/>
                <a:cs typeface="Consolas Regular" charset="0"/>
              </a:rPr>
              <a:t> is required to re-read the </a:t>
            </a:r>
            <a:r>
              <a:rPr lang="en-US" sz="1412" b="1" dirty="0" err="1">
                <a:solidFill>
                  <a:schemeClr val="bg2">
                    <a:lumMod val="10000"/>
                  </a:schemeClr>
                </a:solidFill>
                <a:latin typeface="Consolas Regular" charset="0"/>
                <a:ea typeface="Consolas Regular" charset="0"/>
                <a:cs typeface="Consolas Regular" charset="0"/>
              </a:rPr>
              <a:t>sched_config</a:t>
            </a:r>
            <a:r>
              <a:rPr lang="en-US" sz="1412" dirty="0">
                <a:solidFill>
                  <a:schemeClr val="bg2">
                    <a:lumMod val="10000"/>
                  </a:schemeClr>
                </a:solidFill>
                <a:latin typeface="Consolas Regular" charset="0"/>
                <a:ea typeface="Consolas Regular" charset="0"/>
                <a:cs typeface="Consolas Regular" charset="0"/>
              </a:rPr>
              <a:t> </a:t>
            </a:r>
            <a:r>
              <a:rPr lang="en-US" sz="1412" dirty="0">
                <a:solidFill>
                  <a:schemeClr val="bg2">
                    <a:lumMod val="10000"/>
                  </a:schemeClr>
                </a:solidFill>
                <a:latin typeface="Arial" charset="0"/>
                <a:ea typeface="Consolas Regular" charset="0"/>
                <a:cs typeface="Consolas Regular" charset="0"/>
              </a:rPr>
              <a:t>file</a:t>
            </a:r>
          </a:p>
        </p:txBody>
      </p:sp>
    </p:spTree>
    <p:extLst>
      <p:ext uri="{BB962C8B-B14F-4D97-AF65-F5344CB8AC3E}">
        <p14:creationId xmlns:p14="http://schemas.microsoft.com/office/powerpoint/2010/main" val="1860416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Rectangle 2"/>
          <p:cNvSpPr>
            <a:spLocks noGrp="1" noChangeArrowheads="1"/>
          </p:cNvSpPr>
          <p:nvPr>
            <p:ph type="title"/>
          </p:nvPr>
        </p:nvSpPr>
        <p:spPr>
          <a:prstGeom prst="rect">
            <a:avLst/>
          </a:prstGeom>
          <a:noFill/>
        </p:spPr>
        <p:txBody>
          <a:bodyPr/>
          <a:lstStyle/>
          <a:p>
            <a:pPr fontAlgn="base">
              <a:spcBef>
                <a:spcPct val="0"/>
              </a:spcBef>
              <a:spcAft>
                <a:spcPct val="0"/>
              </a:spcAft>
            </a:pPr>
            <a:r>
              <a:rPr lang="en-US">
                <a:latin typeface="Arial" charset="0"/>
              </a:rPr>
              <a:t>Scheduling: Round-robin Selection</a:t>
            </a:r>
          </a:p>
        </p:txBody>
      </p:sp>
      <p:sp>
        <p:nvSpPr>
          <p:cNvPr id="239618" name="Rectangle 3"/>
          <p:cNvSpPr>
            <a:spLocks noGrp="1" noChangeArrowheads="1"/>
          </p:cNvSpPr>
          <p:nvPr>
            <p:ph type="body" sz="quarter" idx="10"/>
          </p:nvPr>
        </p:nvSpPr>
        <p:spPr bwMode="auto">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875" tIns="44937" rIns="89875" bIns="44937" numCol="1" rtlCol="0" anchor="t" anchorCtr="0" compatLnSpc="1">
            <a:prstTxWarp prst="textNoShape">
              <a:avLst/>
            </a:prstTxWarp>
            <a:normAutofit fontScale="92500" lnSpcReduction="10000"/>
          </a:bodyPr>
          <a:lstStyle/>
          <a:p>
            <a:pPr marL="374499" indent="-374499" fontAlgn="base">
              <a:lnSpc>
                <a:spcPct val="120000"/>
              </a:lnSpc>
              <a:spcBef>
                <a:spcPct val="0"/>
              </a:spcBef>
              <a:spcAft>
                <a:spcPct val="0"/>
              </a:spcAft>
              <a:buFont typeface="Wingdings" charset="0"/>
              <a:buChar char="§"/>
            </a:pPr>
            <a:r>
              <a:rPr lang="en-US" sz="1588" dirty="0">
                <a:latin typeface="Arial" charset="0"/>
                <a:ea typeface="Consolas Regular" charset="0"/>
                <a:cs typeface="Consolas Regular" charset="0"/>
              </a:rPr>
              <a:t>A scheduling policy in which the scheduler runs each job from queues selected one by one in a circular pattern, attempting to run one job from each queue</a:t>
            </a:r>
          </a:p>
          <a:p>
            <a:pPr marL="823952" lvl="1" indent="-374499" fontAlgn="base">
              <a:spcBef>
                <a:spcPct val="0"/>
              </a:spcBef>
              <a:spcAft>
                <a:spcPct val="0"/>
              </a:spcAft>
              <a:buFont typeface="Wingdings" charset="0"/>
              <a:buChar char="§"/>
            </a:pPr>
            <a:r>
              <a:rPr lang="en-US" sz="1412" dirty="0">
                <a:latin typeface="Arial" charset="0"/>
                <a:ea typeface="Consolas Regular" charset="0"/>
                <a:cs typeface="Consolas Regular" charset="0"/>
              </a:rPr>
              <a:t>Queues are sorted from highest priority to lowest priority by default</a:t>
            </a:r>
          </a:p>
          <a:p>
            <a:pPr marL="1254542" lvl="2" indent="-374499">
              <a:lnSpc>
                <a:spcPct val="130000"/>
              </a:lnSpc>
              <a:spcBef>
                <a:spcPct val="0"/>
              </a:spcBef>
              <a:buFont typeface="Wingdings" charset="0"/>
              <a:buChar char="§"/>
            </a:pPr>
            <a:r>
              <a:rPr lang="en-US" sz="1235" dirty="0">
                <a:latin typeface="Arial" charset="0"/>
                <a:ea typeface="Consolas Regular" charset="0"/>
                <a:cs typeface="Consolas Regular" charset="0"/>
              </a:rPr>
              <a:t>If multiple queues have same priority</a:t>
            </a:r>
          </a:p>
          <a:p>
            <a:pPr marL="1703943" lvl="3" indent="-374499">
              <a:lnSpc>
                <a:spcPct val="110000"/>
              </a:lnSpc>
              <a:spcBef>
                <a:spcPct val="0"/>
              </a:spcBef>
              <a:buClr>
                <a:srgbClr val="DD2430"/>
              </a:buClr>
              <a:buFont typeface="Arial"/>
              <a:buChar char="•"/>
            </a:pPr>
            <a:r>
              <a:rPr lang="en-US" sz="1235" dirty="0">
                <a:solidFill>
                  <a:srgbClr val="000000"/>
                </a:solidFill>
                <a:latin typeface="Arial" charset="0"/>
              </a:rPr>
              <a:t>Scheduler circulates around those queues as a group, before moving on to the next group of queue(s)</a:t>
            </a:r>
          </a:p>
          <a:p>
            <a:pPr marL="806773" lvl="1" indent="-357165">
              <a:lnSpc>
                <a:spcPct val="110000"/>
              </a:lnSpc>
              <a:spcBef>
                <a:spcPct val="0"/>
              </a:spcBef>
              <a:buClr>
                <a:srgbClr val="DD2430"/>
              </a:buClr>
            </a:pPr>
            <a:r>
              <a:rPr lang="en-US" sz="1412" dirty="0">
                <a:latin typeface="Arial" charset="0"/>
                <a:ea typeface="Consolas Regular" charset="0"/>
                <a:cs typeface="Consolas Regular" charset="0"/>
              </a:rPr>
              <a:t>Jobs are sorted according to submission time by default</a:t>
            </a:r>
          </a:p>
          <a:p>
            <a:pPr marL="806773" lvl="1" indent="-357165">
              <a:spcBef>
                <a:spcPct val="0"/>
              </a:spcBef>
              <a:buClr>
                <a:srgbClr val="DD2430"/>
              </a:buClr>
            </a:pPr>
            <a:r>
              <a:rPr lang="en-US" sz="1412" dirty="0">
                <a:latin typeface="Arial" charset="0"/>
                <a:ea typeface="Consolas Regular" charset="0"/>
                <a:cs typeface="Consolas Regular" charset="0"/>
              </a:rPr>
              <a:t>By default, this policy is disabled</a:t>
            </a:r>
          </a:p>
          <a:p>
            <a:pPr marL="1237362" lvl="2" indent="-357165">
              <a:spcBef>
                <a:spcPct val="0"/>
              </a:spcBef>
              <a:buClr>
                <a:srgbClr val="DD2430"/>
              </a:buClr>
              <a:buFont typeface="Wingdings" charset="2"/>
              <a:buChar char="§"/>
            </a:pPr>
            <a:r>
              <a:rPr lang="en-US" sz="1235" dirty="0">
                <a:latin typeface="Arial" charset="0"/>
                <a:ea typeface="Consolas Regular" charset="0"/>
                <a:cs typeface="Consolas Regular" charset="0"/>
              </a:rPr>
              <a:t>The </a:t>
            </a:r>
            <a:r>
              <a:rPr lang="en-US" sz="1235" b="1" dirty="0" err="1">
                <a:latin typeface="Consolas Regular" charset="0"/>
                <a:ea typeface="Consolas Regular" charset="0"/>
                <a:cs typeface="Consolas Regular" charset="0"/>
              </a:rPr>
              <a:t>by_queue</a:t>
            </a:r>
            <a:r>
              <a:rPr lang="en-US" sz="1235" dirty="0">
                <a:latin typeface="Arial" charset="0"/>
                <a:ea typeface="Consolas Regular" charset="0"/>
                <a:cs typeface="Consolas Regular" charset="0"/>
              </a:rPr>
              <a:t> parameter is ignored if the </a:t>
            </a:r>
            <a:r>
              <a:rPr lang="en-US" sz="1235" b="1" dirty="0" err="1">
                <a:latin typeface="Consolas Regular" charset="0"/>
                <a:ea typeface="Consolas Regular" charset="0"/>
                <a:cs typeface="Consolas Regular" charset="0"/>
              </a:rPr>
              <a:t>round_robin</a:t>
            </a:r>
            <a:r>
              <a:rPr lang="en-US" sz="1235" dirty="0">
                <a:latin typeface="Arial" charset="0"/>
                <a:ea typeface="Consolas Regular" charset="0"/>
                <a:cs typeface="Consolas Regular" charset="0"/>
              </a:rPr>
              <a:t> parameter is enabled</a:t>
            </a:r>
          </a:p>
          <a:p>
            <a:pPr marL="806773" lvl="1" indent="-357165">
              <a:spcBef>
                <a:spcPct val="0"/>
              </a:spcBef>
              <a:buClr>
                <a:srgbClr val="DD2430"/>
              </a:buClr>
            </a:pPr>
            <a:endParaRPr lang="en-US" sz="1412" dirty="0">
              <a:latin typeface="Arial" charset="0"/>
              <a:ea typeface="Consolas Regular" charset="0"/>
              <a:cs typeface="Consolas Regular" charset="0"/>
            </a:endParaRPr>
          </a:p>
          <a:p>
            <a:pPr marL="357319" indent="-357165">
              <a:lnSpc>
                <a:spcPct val="130000"/>
              </a:lnSpc>
              <a:spcBef>
                <a:spcPct val="0"/>
              </a:spcBef>
              <a:buClr>
                <a:srgbClr val="DD2430"/>
              </a:buClr>
            </a:pPr>
            <a:r>
              <a:rPr lang="en-US" sz="1588" dirty="0">
                <a:latin typeface="Arial" charset="0"/>
                <a:ea typeface="Consolas Regular" charset="0"/>
                <a:cs typeface="Consolas Regular" charset="0"/>
              </a:rPr>
              <a:t>Expected behavior if round robin is enabled</a:t>
            </a:r>
          </a:p>
          <a:p>
            <a:pPr marL="806773" lvl="1" indent="-357165">
              <a:spcBef>
                <a:spcPct val="0"/>
              </a:spcBef>
              <a:buClr>
                <a:srgbClr val="DD2430"/>
              </a:buClr>
            </a:pPr>
            <a:r>
              <a:rPr lang="en-US" sz="1412" dirty="0">
                <a:latin typeface="Arial" charset="0"/>
                <a:ea typeface="Consolas Regular" charset="0"/>
                <a:cs typeface="Consolas Regular" charset="0"/>
              </a:rPr>
              <a:t>Order of jobs:</a:t>
            </a:r>
            <a:endParaRPr lang="en-US" sz="882" dirty="0">
              <a:latin typeface="Arial" charset="0"/>
              <a:ea typeface="Consolas Regular" charset="0"/>
              <a:cs typeface="Consolas Regular" charset="0"/>
            </a:endParaRPr>
          </a:p>
          <a:p>
            <a:pPr marL="1198401" lvl="2" indent="-299600" defTabSz="449399">
              <a:lnSpc>
                <a:spcPct val="130000"/>
              </a:lnSpc>
              <a:buNone/>
            </a:pPr>
            <a:endParaRPr lang="en-US" sz="1059" dirty="0">
              <a:latin typeface="Arial" charset="0"/>
              <a:ea typeface="Consolas Regular" charset="0"/>
              <a:cs typeface="Consolas Regular" charset="0"/>
            </a:endParaRPr>
          </a:p>
          <a:p>
            <a:pPr marL="1198401" lvl="2" indent="-299600" defTabSz="449399">
              <a:lnSpc>
                <a:spcPct val="130000"/>
              </a:lnSpc>
              <a:buNone/>
            </a:pPr>
            <a:endParaRPr lang="en-US" sz="1059" dirty="0">
              <a:latin typeface="Arial" charset="0"/>
              <a:ea typeface="Consolas Regular" charset="0"/>
              <a:cs typeface="Consolas Regular" charset="0"/>
            </a:endParaRPr>
          </a:p>
          <a:p>
            <a:pPr marL="1198401" lvl="2" indent="-299600" defTabSz="449399">
              <a:lnSpc>
                <a:spcPct val="130000"/>
              </a:lnSpc>
              <a:buNone/>
            </a:pPr>
            <a:endParaRPr lang="en-US" sz="1059" dirty="0">
              <a:latin typeface="Arial" charset="0"/>
              <a:ea typeface="Consolas Regular" charset="0"/>
              <a:cs typeface="Consolas Regular" charset="0"/>
            </a:endParaRPr>
          </a:p>
          <a:p>
            <a:pPr marL="1198401" lvl="2" indent="-299600" defTabSz="449399">
              <a:lnSpc>
                <a:spcPct val="130000"/>
              </a:lnSpc>
              <a:buNone/>
            </a:pPr>
            <a:endParaRPr lang="en-US" sz="1059" dirty="0">
              <a:latin typeface="Arial" charset="0"/>
              <a:ea typeface="Consolas Regular" charset="0"/>
              <a:cs typeface="Consolas Regular" charset="0"/>
            </a:endParaRPr>
          </a:p>
          <a:p>
            <a:pPr marL="374447" indent="-374499" fontAlgn="base">
              <a:lnSpc>
                <a:spcPct val="130000"/>
              </a:lnSpc>
              <a:spcBef>
                <a:spcPct val="0"/>
              </a:spcBef>
              <a:spcAft>
                <a:spcPct val="0"/>
              </a:spcAft>
            </a:pPr>
            <a:r>
              <a:rPr lang="en-US" sz="1588" dirty="0">
                <a:latin typeface="Arial" charset="0"/>
                <a:ea typeface="Consolas Regular" charset="0"/>
                <a:cs typeface="Consolas Regular" charset="0"/>
              </a:rPr>
              <a:t>To enable this policy:</a:t>
            </a:r>
          </a:p>
          <a:p>
            <a:pPr marL="374499" indent="-374499" fontAlgn="base">
              <a:lnSpc>
                <a:spcPct val="130000"/>
              </a:lnSpc>
              <a:spcBef>
                <a:spcPct val="0"/>
              </a:spcBef>
              <a:spcAft>
                <a:spcPct val="0"/>
              </a:spcAft>
              <a:buNone/>
            </a:pPr>
            <a:endParaRPr lang="en-US" sz="882" dirty="0">
              <a:latin typeface="Arial" charset="0"/>
              <a:ea typeface="Consolas Regular" charset="0"/>
              <a:cs typeface="Consolas Regular" charset="0"/>
            </a:endParaRPr>
          </a:p>
          <a:p>
            <a:pPr marL="780300" lvl="1" indent="-330848" fontAlgn="base">
              <a:spcBef>
                <a:spcPct val="0"/>
              </a:spcBef>
              <a:spcAft>
                <a:spcPct val="0"/>
              </a:spcAft>
              <a:buClr>
                <a:srgbClr val="DD2430"/>
              </a:buClr>
              <a:buFontTx/>
              <a:buAutoNum type="arabicPeriod"/>
            </a:pPr>
            <a:r>
              <a:rPr lang="en-US" sz="1412" dirty="0">
                <a:latin typeface="Arial" charset="0"/>
                <a:ea typeface="Consolas Regular" charset="0"/>
                <a:cs typeface="Consolas Regular" charset="0"/>
              </a:rPr>
              <a:t>Modify the scheduler parameter:	</a:t>
            </a:r>
            <a:r>
              <a:rPr lang="en-US" sz="1412" b="1" dirty="0" err="1">
                <a:latin typeface="Consolas Regular" charset="0"/>
                <a:ea typeface="Consolas Regular" charset="0"/>
                <a:cs typeface="Consolas Regular" charset="0"/>
              </a:rPr>
              <a:t>round_robin</a:t>
            </a:r>
            <a:r>
              <a:rPr lang="en-US" sz="1412" b="1" dirty="0">
                <a:latin typeface="Consolas Regular" charset="0"/>
                <a:ea typeface="Consolas Regular" charset="0"/>
                <a:cs typeface="Consolas Regular" charset="0"/>
              </a:rPr>
              <a:t>: true all</a:t>
            </a:r>
          </a:p>
          <a:p>
            <a:pPr marL="374499" indent="-374499" fontAlgn="base">
              <a:lnSpc>
                <a:spcPct val="130000"/>
              </a:lnSpc>
              <a:spcBef>
                <a:spcPct val="0"/>
              </a:spcBef>
              <a:spcAft>
                <a:spcPct val="0"/>
              </a:spcAft>
              <a:buNone/>
            </a:pPr>
            <a:endParaRPr lang="en-US" sz="1412" dirty="0">
              <a:latin typeface="Arial" charset="0"/>
              <a:ea typeface="Consolas Regular" charset="0"/>
              <a:cs typeface="Consolas Regular" charset="0"/>
            </a:endParaRPr>
          </a:p>
          <a:p>
            <a:pPr marL="823900" lvl="1" indent="-374499" fontAlgn="base">
              <a:spcBef>
                <a:spcPct val="0"/>
              </a:spcBef>
              <a:spcAft>
                <a:spcPct val="0"/>
              </a:spcAft>
              <a:buClr>
                <a:srgbClr val="DD2430"/>
              </a:buClr>
              <a:buFont typeface="+mj-lt"/>
              <a:buAutoNum type="arabicPeriod" startAt="2"/>
            </a:pPr>
            <a:r>
              <a:rPr lang="en-US" sz="1412" dirty="0">
                <a:latin typeface="Arial" charset="0"/>
                <a:ea typeface="Consolas Regular" charset="0"/>
                <a:cs typeface="Consolas Regular" charset="0"/>
              </a:rPr>
              <a:t>A </a:t>
            </a:r>
            <a:r>
              <a:rPr lang="en-US" sz="1412" b="1" dirty="0">
                <a:latin typeface="Arial" charset="0"/>
                <a:ea typeface="Consolas Regular" charset="0"/>
                <a:cs typeface="Consolas Regular" charset="0"/>
              </a:rPr>
              <a:t>'</a:t>
            </a:r>
            <a:r>
              <a:rPr lang="en-US" sz="1412" b="1" dirty="0">
                <a:latin typeface="Consolas Regular" charset="0"/>
                <a:ea typeface="Consolas Regular" charset="0"/>
                <a:cs typeface="Consolas Regular" charset="0"/>
              </a:rPr>
              <a:t>kill –HUP &lt;</a:t>
            </a:r>
            <a:r>
              <a:rPr lang="en-US" sz="1412" b="1" dirty="0" err="1">
                <a:latin typeface="Consolas Regular" charset="0"/>
                <a:ea typeface="Consolas Regular" charset="0"/>
                <a:cs typeface="Consolas Regular" charset="0"/>
              </a:rPr>
              <a:t>pbs_sched_pid</a:t>
            </a:r>
            <a:r>
              <a:rPr lang="en-US" sz="1412" b="1" dirty="0">
                <a:latin typeface="Consolas Regular" charset="0"/>
                <a:ea typeface="Consolas Regular" charset="0"/>
                <a:cs typeface="Consolas Regular" charset="0"/>
              </a:rPr>
              <a:t>&gt;' </a:t>
            </a:r>
            <a:r>
              <a:rPr lang="en-US" sz="1412" dirty="0">
                <a:latin typeface="Arial" charset="0"/>
                <a:ea typeface="Consolas Regular" charset="0"/>
                <a:cs typeface="Consolas Regular" charset="0"/>
              </a:rPr>
              <a:t>is required to re-read the </a:t>
            </a:r>
            <a:r>
              <a:rPr lang="en-US" sz="1412" b="1" dirty="0" err="1">
                <a:latin typeface="Consolas Regular" charset="0"/>
                <a:ea typeface="Consolas Regular" charset="0"/>
                <a:cs typeface="Consolas Regular" charset="0"/>
              </a:rPr>
              <a:t>sched_config</a:t>
            </a:r>
            <a:r>
              <a:rPr lang="en-US" sz="1412" dirty="0">
                <a:latin typeface="Consolas Regular" charset="0"/>
                <a:ea typeface="Consolas Regular" charset="0"/>
                <a:cs typeface="Consolas Regular" charset="0"/>
              </a:rPr>
              <a:t> </a:t>
            </a:r>
            <a:r>
              <a:rPr lang="en-US" sz="1412" dirty="0">
                <a:latin typeface="Arial" charset="0"/>
                <a:ea typeface="Consolas Regular" charset="0"/>
                <a:cs typeface="Consolas Regular" charset="0"/>
              </a:rPr>
              <a:t>file</a:t>
            </a:r>
          </a:p>
        </p:txBody>
      </p:sp>
      <p:graphicFrame>
        <p:nvGraphicFramePr>
          <p:cNvPr id="2" name="Table 1"/>
          <p:cNvGraphicFramePr>
            <a:graphicFrameLocks noGrp="1"/>
          </p:cNvGraphicFramePr>
          <p:nvPr/>
        </p:nvGraphicFramePr>
        <p:xfrm>
          <a:off x="5528870" y="3162284"/>
          <a:ext cx="3347787" cy="1775010"/>
        </p:xfrm>
        <a:graphic>
          <a:graphicData uri="http://schemas.openxmlformats.org/drawingml/2006/table">
            <a:tbl>
              <a:tblPr firstRow="1" bandRow="1">
                <a:tableStyleId>{2D5ABB26-0587-4C30-8999-92F81FD0307C}</a:tableStyleId>
              </a:tblPr>
              <a:tblGrid>
                <a:gridCol w="1296131">
                  <a:extLst>
                    <a:ext uri="{9D8B030D-6E8A-4147-A177-3AD203B41FA5}">
                      <a16:colId xmlns:a16="http://schemas.microsoft.com/office/drawing/2014/main" val="20000"/>
                    </a:ext>
                  </a:extLst>
                </a:gridCol>
                <a:gridCol w="774521">
                  <a:extLst>
                    <a:ext uri="{9D8B030D-6E8A-4147-A177-3AD203B41FA5}">
                      <a16:colId xmlns:a16="http://schemas.microsoft.com/office/drawing/2014/main" val="20001"/>
                    </a:ext>
                  </a:extLst>
                </a:gridCol>
                <a:gridCol w="1277135">
                  <a:extLst>
                    <a:ext uri="{9D8B030D-6E8A-4147-A177-3AD203B41FA5}">
                      <a16:colId xmlns:a16="http://schemas.microsoft.com/office/drawing/2014/main" val="20002"/>
                    </a:ext>
                  </a:extLst>
                </a:gridCol>
              </a:tblGrid>
              <a:tr h="295835">
                <a:tc>
                  <a:txBody>
                    <a:bodyPr/>
                    <a:lstStyle/>
                    <a:p>
                      <a:pPr algn="ctr"/>
                      <a:r>
                        <a:rPr lang="en-US" sz="1400" u="sng">
                          <a:solidFill>
                            <a:srgbClr val="000000"/>
                          </a:solidFill>
                        </a:rPr>
                        <a:t>Queue Name</a:t>
                      </a:r>
                    </a:p>
                  </a:txBody>
                  <a:tcPr marL="80682" marR="80682" marT="40341" marB="40341" anchor="ctr"/>
                </a:tc>
                <a:tc>
                  <a:txBody>
                    <a:bodyPr/>
                    <a:lstStyle/>
                    <a:p>
                      <a:pPr algn="ctr"/>
                      <a:r>
                        <a:rPr lang="en-US" sz="1400" u="sng" baseline="0">
                          <a:solidFill>
                            <a:srgbClr val="000000"/>
                          </a:solidFill>
                        </a:rPr>
                        <a:t>Priority</a:t>
                      </a:r>
                      <a:endParaRPr lang="en-US" sz="1400" u="sng">
                        <a:solidFill>
                          <a:srgbClr val="000000"/>
                        </a:solidFill>
                      </a:endParaRPr>
                    </a:p>
                  </a:txBody>
                  <a:tcPr marL="80682" marR="80682" marT="40341" marB="40341" anchor="ctr"/>
                </a:tc>
                <a:tc>
                  <a:txBody>
                    <a:bodyPr/>
                    <a:lstStyle/>
                    <a:p>
                      <a:pPr algn="ctr"/>
                      <a:r>
                        <a:rPr lang="en-US" sz="1400" u="sng">
                          <a:solidFill>
                            <a:srgbClr val="000000"/>
                          </a:solidFill>
                        </a:rPr>
                        <a:t>Job ID</a:t>
                      </a:r>
                    </a:p>
                  </a:txBody>
                  <a:tcPr marL="80682" marR="80682" marT="40341" marB="40341" anchor="ctr"/>
                </a:tc>
                <a:extLst>
                  <a:ext uri="{0D108BD9-81ED-4DB2-BD59-A6C34878D82A}">
                    <a16:rowId xmlns:a16="http://schemas.microsoft.com/office/drawing/2014/main" val="10000"/>
                  </a:ext>
                </a:extLst>
              </a:tr>
              <a:tr h="295835">
                <a:tc>
                  <a:txBody>
                    <a:bodyPr/>
                    <a:lstStyle/>
                    <a:p>
                      <a:pPr algn="ctr"/>
                      <a:r>
                        <a:rPr lang="en-US" sz="1400">
                          <a:solidFill>
                            <a:srgbClr val="000000"/>
                          </a:solidFill>
                        </a:rPr>
                        <a:t>Q1</a:t>
                      </a:r>
                    </a:p>
                  </a:txBody>
                  <a:tcPr marL="80682" marR="80682" marT="40341" marB="40341" anchor="ctr"/>
                </a:tc>
                <a:tc>
                  <a:txBody>
                    <a:bodyPr/>
                    <a:lstStyle/>
                    <a:p>
                      <a:pPr algn="ctr"/>
                      <a:r>
                        <a:rPr lang="en-US" sz="1400">
                          <a:solidFill>
                            <a:srgbClr val="000000"/>
                          </a:solidFill>
                        </a:rPr>
                        <a:t>100</a:t>
                      </a:r>
                    </a:p>
                  </a:txBody>
                  <a:tcPr marL="80682" marR="80682" marT="40341" marB="40341" anchor="ctr"/>
                </a:tc>
                <a:tc>
                  <a:txBody>
                    <a:bodyPr/>
                    <a:lstStyle/>
                    <a:p>
                      <a:pPr algn="ctr"/>
                      <a:r>
                        <a:rPr lang="en-US" sz="1400">
                          <a:solidFill>
                            <a:srgbClr val="000000"/>
                          </a:solidFill>
                        </a:rPr>
                        <a:t>J1,</a:t>
                      </a:r>
                      <a:r>
                        <a:rPr lang="en-US" sz="1400" baseline="0">
                          <a:solidFill>
                            <a:srgbClr val="000000"/>
                          </a:solidFill>
                        </a:rPr>
                        <a:t> J5</a:t>
                      </a:r>
                      <a:endParaRPr lang="en-US" sz="1400">
                        <a:solidFill>
                          <a:srgbClr val="000000"/>
                        </a:solidFill>
                      </a:endParaRPr>
                    </a:p>
                  </a:txBody>
                  <a:tcPr marL="80682" marR="80682" marT="40341" marB="40341" anchor="ctr"/>
                </a:tc>
                <a:extLst>
                  <a:ext uri="{0D108BD9-81ED-4DB2-BD59-A6C34878D82A}">
                    <a16:rowId xmlns:a16="http://schemas.microsoft.com/office/drawing/2014/main" val="10001"/>
                  </a:ext>
                </a:extLst>
              </a:tr>
              <a:tr h="295835">
                <a:tc>
                  <a:txBody>
                    <a:bodyPr/>
                    <a:lstStyle/>
                    <a:p>
                      <a:pPr algn="ctr"/>
                      <a:r>
                        <a:rPr lang="en-US" sz="1400">
                          <a:solidFill>
                            <a:srgbClr val="000000"/>
                          </a:solidFill>
                        </a:rPr>
                        <a:t>Q2</a:t>
                      </a:r>
                    </a:p>
                  </a:txBody>
                  <a:tcPr marL="80682" marR="80682" marT="40341" marB="40341" anchor="ctr"/>
                </a:tc>
                <a:tc>
                  <a:txBody>
                    <a:bodyPr/>
                    <a:lstStyle/>
                    <a:p>
                      <a:pPr algn="ctr"/>
                      <a:r>
                        <a:rPr lang="en-US" sz="1400">
                          <a:solidFill>
                            <a:srgbClr val="000000"/>
                          </a:solidFill>
                        </a:rPr>
                        <a:t>100</a:t>
                      </a:r>
                    </a:p>
                  </a:txBody>
                  <a:tcPr marL="80682" marR="80682" marT="40341" marB="40341" anchor="ctr"/>
                </a:tc>
                <a:tc>
                  <a:txBody>
                    <a:bodyPr/>
                    <a:lstStyle/>
                    <a:p>
                      <a:pPr algn="ctr"/>
                      <a:r>
                        <a:rPr lang="en-US" sz="1400">
                          <a:solidFill>
                            <a:srgbClr val="000000"/>
                          </a:solidFill>
                        </a:rPr>
                        <a:t>J7,</a:t>
                      </a:r>
                      <a:r>
                        <a:rPr lang="en-US" sz="1400" baseline="0">
                          <a:solidFill>
                            <a:srgbClr val="000000"/>
                          </a:solidFill>
                        </a:rPr>
                        <a:t> J2</a:t>
                      </a:r>
                      <a:endParaRPr lang="en-US" sz="1400">
                        <a:solidFill>
                          <a:srgbClr val="000000"/>
                        </a:solidFill>
                      </a:endParaRPr>
                    </a:p>
                  </a:txBody>
                  <a:tcPr marL="80682" marR="80682" marT="40341" marB="40341" anchor="ctr"/>
                </a:tc>
                <a:extLst>
                  <a:ext uri="{0D108BD9-81ED-4DB2-BD59-A6C34878D82A}">
                    <a16:rowId xmlns:a16="http://schemas.microsoft.com/office/drawing/2014/main" val="10002"/>
                  </a:ext>
                </a:extLst>
              </a:tr>
              <a:tr h="295835">
                <a:tc>
                  <a:txBody>
                    <a:bodyPr/>
                    <a:lstStyle/>
                    <a:p>
                      <a:pPr algn="ctr"/>
                      <a:r>
                        <a:rPr lang="en-US" sz="1400">
                          <a:solidFill>
                            <a:srgbClr val="000000"/>
                          </a:solidFill>
                        </a:rPr>
                        <a:t>Q3</a:t>
                      </a:r>
                    </a:p>
                  </a:txBody>
                  <a:tcPr marL="80682" marR="80682" marT="40341" marB="40341" anchor="ctr"/>
                </a:tc>
                <a:tc>
                  <a:txBody>
                    <a:bodyPr/>
                    <a:lstStyle/>
                    <a:p>
                      <a:pPr algn="ctr"/>
                      <a:r>
                        <a:rPr lang="en-US" sz="1400">
                          <a:solidFill>
                            <a:srgbClr val="000000"/>
                          </a:solidFill>
                        </a:rPr>
                        <a:t>50</a:t>
                      </a:r>
                    </a:p>
                  </a:txBody>
                  <a:tcPr marL="80682" marR="80682" marT="40341" marB="40341" anchor="ctr"/>
                </a:tc>
                <a:tc>
                  <a:txBody>
                    <a:bodyPr/>
                    <a:lstStyle/>
                    <a:p>
                      <a:pPr algn="ctr"/>
                      <a:r>
                        <a:rPr lang="en-US" sz="1400">
                          <a:solidFill>
                            <a:srgbClr val="000000"/>
                          </a:solidFill>
                        </a:rPr>
                        <a:t>J3, J9</a:t>
                      </a:r>
                    </a:p>
                  </a:txBody>
                  <a:tcPr marL="80682" marR="80682" marT="40341" marB="40341" anchor="ctr"/>
                </a:tc>
                <a:extLst>
                  <a:ext uri="{0D108BD9-81ED-4DB2-BD59-A6C34878D82A}">
                    <a16:rowId xmlns:a16="http://schemas.microsoft.com/office/drawing/2014/main" val="10003"/>
                  </a:ext>
                </a:extLst>
              </a:tr>
              <a:tr h="295835">
                <a:tc>
                  <a:txBody>
                    <a:bodyPr/>
                    <a:lstStyle/>
                    <a:p>
                      <a:pPr algn="ctr"/>
                      <a:r>
                        <a:rPr lang="en-US" sz="1400">
                          <a:solidFill>
                            <a:srgbClr val="000000"/>
                          </a:solidFill>
                        </a:rPr>
                        <a:t>Q4</a:t>
                      </a:r>
                    </a:p>
                  </a:txBody>
                  <a:tcPr marL="80682" marR="80682" marT="40341" marB="40341" anchor="ctr"/>
                </a:tc>
                <a:tc>
                  <a:txBody>
                    <a:bodyPr/>
                    <a:lstStyle/>
                    <a:p>
                      <a:pPr algn="ctr"/>
                      <a:r>
                        <a:rPr lang="en-US" sz="1400">
                          <a:solidFill>
                            <a:srgbClr val="000000"/>
                          </a:solidFill>
                        </a:rPr>
                        <a:t>50</a:t>
                      </a:r>
                    </a:p>
                  </a:txBody>
                  <a:tcPr marL="80682" marR="80682" marT="40341" marB="40341" anchor="ctr"/>
                </a:tc>
                <a:tc>
                  <a:txBody>
                    <a:bodyPr/>
                    <a:lstStyle/>
                    <a:p>
                      <a:pPr algn="ctr"/>
                      <a:r>
                        <a:rPr lang="en-US" sz="1400">
                          <a:solidFill>
                            <a:srgbClr val="000000"/>
                          </a:solidFill>
                        </a:rPr>
                        <a:t>J4, J6</a:t>
                      </a:r>
                    </a:p>
                  </a:txBody>
                  <a:tcPr marL="80682" marR="80682" marT="40341" marB="40341" anchor="ctr"/>
                </a:tc>
                <a:extLst>
                  <a:ext uri="{0D108BD9-81ED-4DB2-BD59-A6C34878D82A}">
                    <a16:rowId xmlns:a16="http://schemas.microsoft.com/office/drawing/2014/main" val="10004"/>
                  </a:ext>
                </a:extLst>
              </a:tr>
              <a:tr h="295835">
                <a:tc>
                  <a:txBody>
                    <a:bodyPr/>
                    <a:lstStyle/>
                    <a:p>
                      <a:pPr algn="ctr"/>
                      <a:r>
                        <a:rPr lang="en-US" sz="1400">
                          <a:solidFill>
                            <a:srgbClr val="000000"/>
                          </a:solidFill>
                        </a:rPr>
                        <a:t>Q5</a:t>
                      </a:r>
                    </a:p>
                  </a:txBody>
                  <a:tcPr marL="80682" marR="80682" marT="40341" marB="40341" anchor="ctr"/>
                </a:tc>
                <a:tc>
                  <a:txBody>
                    <a:bodyPr/>
                    <a:lstStyle/>
                    <a:p>
                      <a:pPr algn="ctr"/>
                      <a:r>
                        <a:rPr lang="en-US" sz="1400">
                          <a:solidFill>
                            <a:srgbClr val="000000"/>
                          </a:solidFill>
                        </a:rPr>
                        <a:t>10</a:t>
                      </a:r>
                    </a:p>
                  </a:txBody>
                  <a:tcPr marL="80682" marR="80682" marT="40341" marB="40341" anchor="ctr"/>
                </a:tc>
                <a:tc>
                  <a:txBody>
                    <a:bodyPr/>
                    <a:lstStyle/>
                    <a:p>
                      <a:pPr algn="ctr"/>
                      <a:r>
                        <a:rPr lang="en-US" sz="1400">
                          <a:solidFill>
                            <a:srgbClr val="000000"/>
                          </a:solidFill>
                        </a:rPr>
                        <a:t>J8</a:t>
                      </a:r>
                    </a:p>
                  </a:txBody>
                  <a:tcPr marL="80682" marR="80682" marT="40341" marB="40341" anchor="ctr"/>
                </a:tc>
                <a:extLst>
                  <a:ext uri="{0D108BD9-81ED-4DB2-BD59-A6C34878D82A}">
                    <a16:rowId xmlns:a16="http://schemas.microsoft.com/office/drawing/2014/main" val="10005"/>
                  </a:ext>
                </a:extLst>
              </a:tr>
            </a:tbl>
          </a:graphicData>
        </a:graphic>
      </p:graphicFrame>
      <p:sp>
        <p:nvSpPr>
          <p:cNvPr id="3" name="TextBox 2"/>
          <p:cNvSpPr txBox="1"/>
          <p:nvPr/>
        </p:nvSpPr>
        <p:spPr>
          <a:xfrm>
            <a:off x="2205865" y="3951078"/>
            <a:ext cx="2460025" cy="325824"/>
          </a:xfrm>
          <a:prstGeom prst="rect">
            <a:avLst/>
          </a:prstGeom>
          <a:noFill/>
        </p:spPr>
        <p:txBody>
          <a:bodyPr wrap="none" lIns="80673" tIns="40337" rIns="80673" bIns="40337" rtlCol="0">
            <a:spAutoFit/>
          </a:bodyPr>
          <a:lstStyle/>
          <a:p>
            <a:pPr marL="0" lvl="2"/>
            <a:r>
              <a:rPr lang="en-US" sz="1588">
                <a:solidFill>
                  <a:srgbClr val="000000"/>
                </a:solidFill>
                <a:ea typeface="Consolas Regular" charset="0"/>
                <a:cs typeface="Consolas Regular" charset="0"/>
              </a:rPr>
              <a:t>J1, J7, J5, J2, J3, J4, J9, J6, J8</a:t>
            </a:r>
          </a:p>
        </p:txBody>
      </p:sp>
    </p:spTree>
    <p:extLst>
      <p:ext uri="{BB962C8B-B14F-4D97-AF65-F5344CB8AC3E}">
        <p14:creationId xmlns:p14="http://schemas.microsoft.com/office/powerpoint/2010/main" val="3944289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2"/>
          <p:cNvSpPr>
            <a:spLocks noGrp="1" noChangeArrowheads="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Primetime &amp; Non-Primetime Scheduling</a:t>
            </a:r>
          </a:p>
        </p:txBody>
      </p:sp>
      <p:sp>
        <p:nvSpPr>
          <p:cNvPr id="246786" name="Rectangle 4"/>
          <p:cNvSpPr>
            <a:spLocks noGrp="1" noChangeArrowheads="1"/>
          </p:cNvSpPr>
          <p:nvPr>
            <p:ph type="body" sz="quarter" idx="10"/>
          </p:nvPr>
        </p:nvSpPr>
        <p:spPr bwMode="auto">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875" tIns="44937" rIns="89875" bIns="44937" numCol="1" rtlCol="0" anchor="t" anchorCtr="0" compatLnSpc="1">
            <a:prstTxWarp prst="textNoShape">
              <a:avLst/>
            </a:prstTxWarp>
            <a:normAutofit lnSpcReduction="10000"/>
          </a:bodyPr>
          <a:lstStyle/>
          <a:p>
            <a:pPr fontAlgn="base">
              <a:lnSpc>
                <a:spcPct val="100000"/>
              </a:lnSpc>
              <a:spcBef>
                <a:spcPct val="0"/>
              </a:spcBef>
              <a:spcAft>
                <a:spcPct val="0"/>
              </a:spcAft>
              <a:buClr>
                <a:srgbClr val="FF0000"/>
              </a:buClr>
              <a:buFont typeface="Wingdings" charset="2"/>
              <a:buChar char="§"/>
            </a:pPr>
            <a:r>
              <a:rPr lang="en-US" sz="1588" dirty="0">
                <a:latin typeface="Arial" charset="0"/>
                <a:ea typeface="Consolas Regular" charset="0"/>
                <a:cs typeface="Consolas Regular" charset="0"/>
              </a:rPr>
              <a:t>PBS provides a standard execution queue called </a:t>
            </a:r>
            <a:r>
              <a:rPr lang="en-US" sz="1588" dirty="0" err="1">
                <a:latin typeface="Consolas Regular" charset="0"/>
                <a:ea typeface="Consolas Regular" charset="0"/>
                <a:cs typeface="Consolas Regular" charset="0"/>
              </a:rPr>
              <a:t>workq</a:t>
            </a:r>
            <a:r>
              <a:rPr lang="en-US" sz="1588" dirty="0">
                <a:latin typeface="Arial" charset="0"/>
                <a:ea typeface="Consolas Regular" charset="0"/>
                <a:cs typeface="Consolas Regular" charset="0"/>
              </a:rPr>
              <a:t> which is an anytime queue: 24x7 </a:t>
            </a:r>
          </a:p>
          <a:p>
            <a:pPr fontAlgn="base">
              <a:lnSpc>
                <a:spcPct val="100000"/>
              </a:lnSpc>
              <a:spcBef>
                <a:spcPct val="0"/>
              </a:spcBef>
              <a:spcAft>
                <a:spcPct val="0"/>
              </a:spcAft>
              <a:buClr>
                <a:srgbClr val="FF0000"/>
              </a:buClr>
              <a:buFont typeface="Wingdings" charset="2"/>
              <a:buChar char="§"/>
            </a:pPr>
            <a:endParaRPr lang="en-US" sz="1412" dirty="0">
              <a:latin typeface="Arial" charset="0"/>
              <a:ea typeface="Consolas Regular" charset="0"/>
              <a:cs typeface="Consolas Regular" charset="0"/>
            </a:endParaRPr>
          </a:p>
          <a:p>
            <a:pPr fontAlgn="base">
              <a:lnSpc>
                <a:spcPct val="100000"/>
              </a:lnSpc>
              <a:spcBef>
                <a:spcPct val="0"/>
              </a:spcBef>
              <a:spcAft>
                <a:spcPct val="0"/>
              </a:spcAft>
              <a:buClr>
                <a:srgbClr val="FF0000"/>
              </a:buClr>
              <a:buFont typeface="Wingdings" charset="2"/>
              <a:buChar char="§"/>
            </a:pPr>
            <a:r>
              <a:rPr lang="en-US" sz="1588" dirty="0">
                <a:latin typeface="Arial" charset="0"/>
                <a:ea typeface="Consolas Regular" charset="0"/>
                <a:cs typeface="Consolas Regular" charset="0"/>
              </a:rPr>
              <a:t>PBS can be configured with queues that allow jobs to be eligible for execution only during specific time periods</a:t>
            </a:r>
          </a:p>
          <a:p>
            <a:pPr lvl="1" fontAlgn="base">
              <a:lnSpc>
                <a:spcPct val="100000"/>
              </a:lnSpc>
              <a:spcBef>
                <a:spcPct val="0"/>
              </a:spcBef>
              <a:spcAft>
                <a:spcPct val="0"/>
              </a:spcAft>
            </a:pPr>
            <a:endParaRPr lang="en-US" sz="1412" dirty="0">
              <a:latin typeface="Arial" charset="0"/>
              <a:ea typeface="Consolas Regular" charset="0"/>
              <a:cs typeface="Consolas Regular" charset="0"/>
            </a:endParaRPr>
          </a:p>
          <a:p>
            <a:pPr lvl="1" fontAlgn="base">
              <a:lnSpc>
                <a:spcPct val="100000"/>
              </a:lnSpc>
              <a:spcBef>
                <a:spcPct val="0"/>
              </a:spcBef>
              <a:spcAft>
                <a:spcPct val="0"/>
              </a:spcAft>
            </a:pPr>
            <a:r>
              <a:rPr lang="en-US" sz="1412" dirty="0">
                <a:latin typeface="Arial" charset="0"/>
                <a:ea typeface="Consolas Regular" charset="0"/>
                <a:cs typeface="Consolas Regular" charset="0"/>
              </a:rPr>
              <a:t>Primetime queues: queues that are named "</a:t>
            </a:r>
            <a:r>
              <a:rPr lang="en-US" sz="1412" dirty="0">
                <a:latin typeface="Consolas" charset="0"/>
                <a:ea typeface="Consolas" charset="0"/>
                <a:cs typeface="Consolas" charset="0"/>
              </a:rPr>
              <a:t>p_</a:t>
            </a:r>
            <a:r>
              <a:rPr lang="en-US" sz="1412" dirty="0">
                <a:latin typeface="Arial" charset="0"/>
                <a:ea typeface="Consolas Regular" charset="0"/>
                <a:cs typeface="Consolas Regular" charset="0"/>
              </a:rPr>
              <a:t>", for example </a:t>
            </a:r>
            <a:r>
              <a:rPr lang="en-US" sz="1412" dirty="0" err="1">
                <a:latin typeface="Arial" charset="0"/>
                <a:ea typeface="Consolas Regular" charset="0"/>
                <a:cs typeface="Consolas Regular" charset="0"/>
              </a:rPr>
              <a:t>p_day_timeq</a:t>
            </a:r>
            <a:endParaRPr lang="en-US" sz="1412" dirty="0">
              <a:latin typeface="Arial" charset="0"/>
              <a:ea typeface="Consolas Regular" charset="0"/>
              <a:cs typeface="Consolas Regular" charset="0"/>
            </a:endParaRPr>
          </a:p>
          <a:p>
            <a:pPr lvl="1">
              <a:spcBef>
                <a:spcPct val="0"/>
              </a:spcBef>
            </a:pPr>
            <a:r>
              <a:rPr lang="en-US" sz="1412" dirty="0">
                <a:latin typeface="Arial" charset="0"/>
                <a:ea typeface="Consolas Regular" charset="0"/>
                <a:cs typeface="Consolas Regular" charset="0"/>
              </a:rPr>
              <a:t>Non-primetime queues: queues that are named "</a:t>
            </a:r>
            <a:r>
              <a:rPr lang="en-US" sz="1412" dirty="0">
                <a:latin typeface="Consolas" charset="0"/>
                <a:ea typeface="Consolas" charset="0"/>
                <a:cs typeface="Consolas" charset="0"/>
              </a:rPr>
              <a:t>np_</a:t>
            </a:r>
            <a:r>
              <a:rPr lang="en-US" sz="1412" dirty="0">
                <a:latin typeface="Arial" charset="0"/>
                <a:ea typeface="Consolas Regular" charset="0"/>
                <a:cs typeface="Consolas Regular" charset="0"/>
              </a:rPr>
              <a:t>", for example </a:t>
            </a:r>
            <a:r>
              <a:rPr lang="en-US" sz="1412" dirty="0" err="1">
                <a:latin typeface="Arial" charset="0"/>
                <a:ea typeface="Consolas Regular" charset="0"/>
                <a:cs typeface="Consolas Regular" charset="0"/>
              </a:rPr>
              <a:t>np_night_timeq</a:t>
            </a:r>
            <a:endParaRPr lang="en-US" sz="1412" dirty="0">
              <a:latin typeface="Arial" charset="0"/>
              <a:ea typeface="Consolas Regular" charset="0"/>
              <a:cs typeface="Consolas Regular" charset="0"/>
            </a:endParaRPr>
          </a:p>
          <a:p>
            <a:pPr>
              <a:spcBef>
                <a:spcPct val="0"/>
              </a:spcBef>
            </a:pPr>
            <a:r>
              <a:rPr lang="en-US" sz="1588" dirty="0">
                <a:latin typeface="Arial" charset="0"/>
                <a:ea typeface="Consolas Regular" charset="0"/>
                <a:cs typeface="Consolas Regular" charset="0"/>
              </a:rPr>
              <a:t>Time period is configured in </a:t>
            </a:r>
            <a:r>
              <a:rPr lang="en-US" sz="1588" b="1" dirty="0">
                <a:latin typeface="Consolas Regular" charset="0"/>
                <a:ea typeface="Consolas Regular" charset="0"/>
                <a:cs typeface="Consolas Regular" charset="0"/>
              </a:rPr>
              <a:t>PBS_HOME/</a:t>
            </a:r>
            <a:r>
              <a:rPr lang="en-US" sz="1588" b="1" dirty="0" err="1">
                <a:latin typeface="Consolas Regular" charset="0"/>
                <a:ea typeface="Consolas Regular" charset="0"/>
                <a:cs typeface="Consolas Regular" charset="0"/>
              </a:rPr>
              <a:t>sched_priv</a:t>
            </a:r>
            <a:r>
              <a:rPr lang="en-US" sz="1588" b="1" dirty="0">
                <a:latin typeface="Consolas Regular" charset="0"/>
                <a:ea typeface="Consolas Regular" charset="0"/>
                <a:cs typeface="Consolas Regular" charset="0"/>
              </a:rPr>
              <a:t>/holidays</a:t>
            </a:r>
            <a:r>
              <a:rPr lang="en-US" sz="1588" dirty="0">
                <a:latin typeface="Consolas Regular" charset="0"/>
                <a:ea typeface="Consolas Regular" charset="0"/>
                <a:cs typeface="Consolas Regular" charset="0"/>
              </a:rPr>
              <a:t> </a:t>
            </a:r>
            <a:r>
              <a:rPr lang="en-US" sz="1588" dirty="0">
                <a:latin typeface="Arial" charset="0"/>
                <a:ea typeface="Consolas Regular" charset="0"/>
                <a:cs typeface="Consolas Regular" charset="0"/>
              </a:rPr>
              <a:t>file</a:t>
            </a:r>
          </a:p>
          <a:p>
            <a:pPr>
              <a:spcBef>
                <a:spcPct val="0"/>
              </a:spcBef>
            </a:pPr>
            <a:endParaRPr lang="en-US" sz="1412" dirty="0">
              <a:latin typeface="Arial" charset="0"/>
              <a:ea typeface="Consolas Regular" charset="0"/>
              <a:cs typeface="Consolas Regular" charset="0"/>
            </a:endParaRPr>
          </a:p>
          <a:p>
            <a:pPr>
              <a:spcBef>
                <a:spcPct val="0"/>
              </a:spcBef>
            </a:pPr>
            <a:endParaRPr lang="en-US" sz="1412" dirty="0">
              <a:latin typeface="Arial" charset="0"/>
              <a:ea typeface="Consolas Regular" charset="0"/>
              <a:cs typeface="Consolas Regular" charset="0"/>
            </a:endParaRPr>
          </a:p>
          <a:p>
            <a:pPr>
              <a:spcBef>
                <a:spcPct val="0"/>
              </a:spcBef>
            </a:pPr>
            <a:endParaRPr lang="en-US" sz="1412" dirty="0">
              <a:latin typeface="Arial" charset="0"/>
              <a:ea typeface="Consolas Regular" charset="0"/>
              <a:cs typeface="Consolas Regular" charset="0"/>
            </a:endParaRPr>
          </a:p>
          <a:p>
            <a:pPr>
              <a:spcBef>
                <a:spcPct val="0"/>
              </a:spcBef>
            </a:pPr>
            <a:endParaRPr lang="en-US" sz="1412" dirty="0">
              <a:latin typeface="Arial" charset="0"/>
              <a:ea typeface="Consolas Regular" charset="0"/>
              <a:cs typeface="Consolas Regular" charset="0"/>
            </a:endParaRPr>
          </a:p>
          <a:p>
            <a:pPr>
              <a:spcBef>
                <a:spcPct val="0"/>
              </a:spcBef>
            </a:pPr>
            <a:endParaRPr lang="en-US" sz="1412" dirty="0">
              <a:latin typeface="Arial" charset="0"/>
              <a:ea typeface="Consolas Regular" charset="0"/>
              <a:cs typeface="Consolas Regular" charset="0"/>
            </a:endParaRPr>
          </a:p>
          <a:p>
            <a:pPr>
              <a:spcBef>
                <a:spcPct val="0"/>
              </a:spcBef>
            </a:pPr>
            <a:endParaRPr lang="en-US" sz="1412" dirty="0">
              <a:latin typeface="Arial" charset="0"/>
              <a:ea typeface="Consolas Regular" charset="0"/>
              <a:cs typeface="Consolas Regular" charset="0"/>
            </a:endParaRPr>
          </a:p>
          <a:p>
            <a:pPr>
              <a:spcBef>
                <a:spcPct val="0"/>
              </a:spcBef>
            </a:pPr>
            <a:endParaRPr lang="en-US" sz="1412" dirty="0">
              <a:latin typeface="Arial" charset="0"/>
              <a:ea typeface="Consolas Regular" charset="0"/>
              <a:cs typeface="Consolas Regular" charset="0"/>
            </a:endParaRPr>
          </a:p>
          <a:p>
            <a:pPr lvl="2">
              <a:spcBef>
                <a:spcPct val="0"/>
              </a:spcBef>
            </a:pPr>
            <a:endParaRPr lang="en-US" sz="1059" dirty="0">
              <a:latin typeface="Arial" charset="0"/>
              <a:ea typeface="Consolas Regular" charset="0"/>
              <a:cs typeface="Consolas Regular" charset="0"/>
            </a:endParaRPr>
          </a:p>
          <a:p>
            <a:pPr>
              <a:spcBef>
                <a:spcPct val="0"/>
              </a:spcBef>
            </a:pPr>
            <a:r>
              <a:rPr lang="en-US" sz="1588" dirty="0">
                <a:latin typeface="Arial" charset="0"/>
                <a:ea typeface="Consolas Regular" charset="0"/>
                <a:cs typeface="Consolas Regular" charset="0"/>
              </a:rPr>
              <a:t>The holidays file specifies time periods for primetime: prime, non-prime, none, or all</a:t>
            </a:r>
          </a:p>
        </p:txBody>
      </p:sp>
      <p:sp>
        <p:nvSpPr>
          <p:cNvPr id="246787" name="Text Box 6"/>
          <p:cNvSpPr txBox="1">
            <a:spLocks noChangeArrowheads="1"/>
          </p:cNvSpPr>
          <p:nvPr/>
        </p:nvSpPr>
        <p:spPr bwMode="auto">
          <a:xfrm>
            <a:off x="993810" y="2667000"/>
            <a:ext cx="5635589" cy="1991272"/>
          </a:xfrm>
          <a:prstGeom prst="rect">
            <a:avLst/>
          </a:prstGeom>
          <a:noFill/>
          <a:ln w="28575" cmpd="sng">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square" lIns="89875" tIns="44937" rIns="89875" bIns="44937">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r>
              <a:rPr lang="en-US" sz="1235" b="1" dirty="0">
                <a:solidFill>
                  <a:srgbClr val="000000"/>
                </a:solidFill>
                <a:latin typeface="Consolas" panose="020B0609020204030204" pitchFamily="49" charset="0"/>
                <a:ea typeface="Consolas Regular" charset="0"/>
                <a:cs typeface="Consolas" panose="020B0609020204030204" pitchFamily="49" charset="0"/>
              </a:rPr>
              <a:t>YEAR	</a:t>
            </a:r>
            <a:r>
              <a:rPr lang="is-IS" sz="1235" b="1" dirty="0">
                <a:solidFill>
                  <a:srgbClr val="000000"/>
                </a:solidFill>
                <a:latin typeface="Consolas" panose="020B0609020204030204" pitchFamily="49" charset="0"/>
                <a:ea typeface="Consolas Regular" charset="0"/>
                <a:cs typeface="Consolas" panose="020B0609020204030204" pitchFamily="49" charset="0"/>
              </a:rPr>
              <a:t>2018</a:t>
            </a:r>
            <a:endParaRPr lang="en-US" sz="1235" b="1" dirty="0">
              <a:solidFill>
                <a:srgbClr val="000000"/>
              </a:solidFill>
              <a:latin typeface="Consolas" panose="020B0609020204030204" pitchFamily="49" charset="0"/>
              <a:ea typeface="Consolas Regular" charset="0"/>
              <a:cs typeface="Consolas" panose="020B0609020204030204" pitchFamily="49" charset="0"/>
            </a:endParaRPr>
          </a:p>
          <a:p>
            <a:r>
              <a:rPr lang="en-US" sz="1235" b="1" dirty="0">
                <a:solidFill>
                  <a:srgbClr val="000000"/>
                </a:solidFill>
                <a:latin typeface="Consolas" panose="020B0609020204030204" pitchFamily="49" charset="0"/>
                <a:ea typeface="Consolas Regular" charset="0"/>
                <a:cs typeface="Consolas" panose="020B0609020204030204" pitchFamily="49" charset="0"/>
              </a:rPr>
              <a:t>*</a:t>
            </a:r>
          </a:p>
          <a:p>
            <a:r>
              <a:rPr lang="en-US" sz="1235" b="1" dirty="0">
                <a:solidFill>
                  <a:srgbClr val="000000"/>
                </a:solidFill>
                <a:latin typeface="Consolas" panose="020B0609020204030204" pitchFamily="49" charset="0"/>
                <a:ea typeface="Consolas Regular" charset="0"/>
                <a:cs typeface="Consolas" panose="020B0609020204030204" pitchFamily="49" charset="0"/>
              </a:rPr>
              <a:t>* Prime/Nonprime Table </a:t>
            </a:r>
          </a:p>
          <a:p>
            <a:r>
              <a:rPr lang="en-US" sz="1235" b="1" dirty="0">
                <a:solidFill>
                  <a:srgbClr val="000000"/>
                </a:solidFill>
                <a:latin typeface="Consolas" panose="020B0609020204030204" pitchFamily="49" charset="0"/>
                <a:ea typeface="Consolas Regular" charset="0"/>
                <a:cs typeface="Consolas" panose="020B0609020204030204" pitchFamily="49" charset="0"/>
              </a:rPr>
              <a:t>*</a:t>
            </a:r>
          </a:p>
          <a:p>
            <a:r>
              <a:rPr lang="en-US" sz="1235" b="1" dirty="0">
                <a:solidFill>
                  <a:srgbClr val="000000"/>
                </a:solidFill>
                <a:latin typeface="Consolas" panose="020B0609020204030204" pitchFamily="49" charset="0"/>
                <a:ea typeface="Consolas Regular" charset="0"/>
                <a:cs typeface="Consolas" panose="020B0609020204030204" pitchFamily="49" charset="0"/>
              </a:rPr>
              <a:t>*			Prime  	Non-Prime</a:t>
            </a:r>
          </a:p>
          <a:p>
            <a:r>
              <a:rPr lang="en-US" sz="1235" b="1" dirty="0">
                <a:solidFill>
                  <a:srgbClr val="000000"/>
                </a:solidFill>
                <a:latin typeface="Consolas" panose="020B0609020204030204" pitchFamily="49" charset="0"/>
                <a:ea typeface="Consolas Regular" charset="0"/>
                <a:cs typeface="Consolas" panose="020B0609020204030204" pitchFamily="49" charset="0"/>
              </a:rPr>
              <a:t>* Day			Start		Start</a:t>
            </a:r>
          </a:p>
          <a:p>
            <a:r>
              <a:rPr lang="en-US" sz="1235" b="1" dirty="0">
                <a:solidFill>
                  <a:srgbClr val="000000"/>
                </a:solidFill>
                <a:latin typeface="Consolas" panose="020B0609020204030204" pitchFamily="49" charset="0"/>
                <a:ea typeface="Consolas Regular" charset="0"/>
                <a:cs typeface="Consolas" panose="020B0609020204030204" pitchFamily="49" charset="0"/>
              </a:rPr>
              <a:t>*</a:t>
            </a:r>
          </a:p>
          <a:p>
            <a:r>
              <a:rPr lang="nl-NL" sz="1235" b="1" dirty="0">
                <a:solidFill>
                  <a:srgbClr val="000000"/>
                </a:solidFill>
                <a:latin typeface="Consolas" panose="020B0609020204030204" pitchFamily="49" charset="0"/>
                <a:ea typeface="Consolas Regular" charset="0"/>
                <a:cs typeface="Consolas" panose="020B0609020204030204" pitchFamily="49" charset="0"/>
              </a:rPr>
              <a:t>  </a:t>
            </a:r>
            <a:r>
              <a:rPr lang="nl-NL" sz="1235" b="1" dirty="0" err="1">
                <a:solidFill>
                  <a:srgbClr val="000000"/>
                </a:solidFill>
                <a:latin typeface="Consolas" panose="020B0609020204030204" pitchFamily="49" charset="0"/>
                <a:ea typeface="Consolas Regular" charset="0"/>
                <a:cs typeface="Consolas" panose="020B0609020204030204" pitchFamily="49" charset="0"/>
              </a:rPr>
              <a:t>weekday</a:t>
            </a:r>
            <a:r>
              <a:rPr lang="nl-NL" sz="1235" b="1" dirty="0">
                <a:solidFill>
                  <a:srgbClr val="000000"/>
                </a:solidFill>
                <a:latin typeface="Consolas" panose="020B0609020204030204" pitchFamily="49" charset="0"/>
                <a:ea typeface="Consolas Regular" charset="0"/>
                <a:cs typeface="Consolas" panose="020B0609020204030204" pitchFamily="49" charset="0"/>
              </a:rPr>
              <a:t>		0600		1730</a:t>
            </a:r>
          </a:p>
          <a:p>
            <a:r>
              <a:rPr lang="nl-NL" sz="1235" b="1" dirty="0">
                <a:solidFill>
                  <a:srgbClr val="000000"/>
                </a:solidFill>
                <a:latin typeface="Consolas" panose="020B0609020204030204" pitchFamily="49" charset="0"/>
                <a:ea typeface="Consolas Regular" charset="0"/>
                <a:cs typeface="Consolas" panose="020B0609020204030204" pitchFamily="49" charset="0"/>
              </a:rPr>
              <a:t>  </a:t>
            </a:r>
            <a:r>
              <a:rPr lang="nl-NL" sz="1235" b="1" dirty="0" err="1">
                <a:solidFill>
                  <a:srgbClr val="000000"/>
                </a:solidFill>
                <a:latin typeface="Consolas" panose="020B0609020204030204" pitchFamily="49" charset="0"/>
                <a:ea typeface="Consolas Regular" charset="0"/>
                <a:cs typeface="Consolas" panose="020B0609020204030204" pitchFamily="49" charset="0"/>
              </a:rPr>
              <a:t>saturday</a:t>
            </a:r>
            <a:r>
              <a:rPr lang="nl-NL" sz="1235" b="1" dirty="0">
                <a:solidFill>
                  <a:srgbClr val="000000"/>
                </a:solidFill>
                <a:latin typeface="Consolas" panose="020B0609020204030204" pitchFamily="49" charset="0"/>
                <a:ea typeface="Consolas Regular" charset="0"/>
                <a:cs typeface="Consolas" panose="020B0609020204030204" pitchFamily="49" charset="0"/>
              </a:rPr>
              <a:t>		none		</a:t>
            </a:r>
            <a:r>
              <a:rPr lang="nl-NL" sz="1235" b="1" dirty="0" err="1">
                <a:solidFill>
                  <a:srgbClr val="000000"/>
                </a:solidFill>
                <a:latin typeface="Consolas" panose="020B0609020204030204" pitchFamily="49" charset="0"/>
                <a:ea typeface="Consolas Regular" charset="0"/>
                <a:cs typeface="Consolas" panose="020B0609020204030204" pitchFamily="49" charset="0"/>
              </a:rPr>
              <a:t>all</a:t>
            </a:r>
            <a:endParaRPr lang="nl-NL" sz="1235" b="1" dirty="0">
              <a:solidFill>
                <a:srgbClr val="000000"/>
              </a:solidFill>
              <a:latin typeface="Consolas" panose="020B0609020204030204" pitchFamily="49" charset="0"/>
              <a:ea typeface="Consolas Regular" charset="0"/>
              <a:cs typeface="Consolas" panose="020B0609020204030204" pitchFamily="49" charset="0"/>
            </a:endParaRPr>
          </a:p>
          <a:p>
            <a:r>
              <a:rPr lang="nl-NL" sz="1235" b="1" dirty="0">
                <a:solidFill>
                  <a:srgbClr val="000000"/>
                </a:solidFill>
                <a:latin typeface="Consolas" panose="020B0609020204030204" pitchFamily="49" charset="0"/>
                <a:ea typeface="Consolas Regular" charset="0"/>
                <a:cs typeface="Consolas" panose="020B0609020204030204" pitchFamily="49" charset="0"/>
              </a:rPr>
              <a:t>  </a:t>
            </a:r>
            <a:r>
              <a:rPr lang="nl-NL" sz="1235" b="1" dirty="0" err="1">
                <a:solidFill>
                  <a:srgbClr val="000000"/>
                </a:solidFill>
                <a:latin typeface="Consolas" panose="020B0609020204030204" pitchFamily="49" charset="0"/>
                <a:ea typeface="Consolas Regular" charset="0"/>
                <a:cs typeface="Consolas" panose="020B0609020204030204" pitchFamily="49" charset="0"/>
              </a:rPr>
              <a:t>sunday</a:t>
            </a:r>
            <a:r>
              <a:rPr lang="nl-NL" sz="1235" b="1" dirty="0">
                <a:solidFill>
                  <a:srgbClr val="000000"/>
                </a:solidFill>
                <a:latin typeface="Consolas" panose="020B0609020204030204" pitchFamily="49" charset="0"/>
                <a:ea typeface="Consolas Regular" charset="0"/>
                <a:cs typeface="Consolas" panose="020B0609020204030204" pitchFamily="49" charset="0"/>
              </a:rPr>
              <a:t>		none		</a:t>
            </a:r>
            <a:r>
              <a:rPr lang="nl-NL" sz="1235" b="1" dirty="0" err="1">
                <a:solidFill>
                  <a:srgbClr val="000000"/>
                </a:solidFill>
                <a:latin typeface="Consolas" panose="020B0609020204030204" pitchFamily="49" charset="0"/>
                <a:ea typeface="Consolas Regular" charset="0"/>
                <a:cs typeface="Consolas" panose="020B0609020204030204" pitchFamily="49" charset="0"/>
              </a:rPr>
              <a:t>all</a:t>
            </a:r>
            <a:endParaRPr lang="nl-NL" sz="1235" b="1" dirty="0">
              <a:solidFill>
                <a:srgbClr val="000000"/>
              </a:solidFill>
              <a:latin typeface="Consolas" panose="020B0609020204030204" pitchFamily="49" charset="0"/>
              <a:ea typeface="Consolas Regular" charset="0"/>
              <a:cs typeface="Consolas" panose="020B0609020204030204" pitchFamily="49" charset="0"/>
            </a:endParaRPr>
          </a:p>
        </p:txBody>
      </p:sp>
      <p:sp>
        <p:nvSpPr>
          <p:cNvPr id="2" name="TextBox 1"/>
          <p:cNvSpPr txBox="1"/>
          <p:nvPr/>
        </p:nvSpPr>
        <p:spPr>
          <a:xfrm>
            <a:off x="1017137" y="5181600"/>
            <a:ext cx="4560892" cy="841670"/>
          </a:xfrm>
          <a:prstGeom prst="rect">
            <a:avLst/>
          </a:prstGeom>
          <a:noFill/>
          <a:ln w="28575" cmpd="sng">
            <a:solidFill>
              <a:srgbClr val="0000FF"/>
            </a:solidFill>
          </a:ln>
        </p:spPr>
        <p:txBody>
          <a:bodyPr wrap="square" lIns="80673" tIns="40337" rIns="80673" bIns="40337" rtlCol="0">
            <a:spAutoFit/>
          </a:bodyPr>
          <a:lstStyle/>
          <a:p>
            <a:r>
              <a:rPr lang="en-US" sz="1235" b="1" dirty="0" err="1">
                <a:solidFill>
                  <a:srgbClr val="0D0D0D"/>
                </a:solidFill>
                <a:latin typeface="Consolas" panose="020B0609020204030204" pitchFamily="49" charset="0"/>
                <a:ea typeface="Consolas Regular" charset="0"/>
                <a:cs typeface="Consolas" panose="020B0609020204030204" pitchFamily="49" charset="0"/>
              </a:rPr>
              <a:t>round_robin</a:t>
            </a:r>
            <a:r>
              <a:rPr lang="en-US" sz="1235" b="1" dirty="0">
                <a:solidFill>
                  <a:srgbClr val="0D0D0D"/>
                </a:solidFill>
                <a:latin typeface="Consolas" panose="020B0609020204030204" pitchFamily="49" charset="0"/>
                <a:ea typeface="Consolas Regular" charset="0"/>
                <a:cs typeface="Consolas" panose="020B0609020204030204" pitchFamily="49" charset="0"/>
              </a:rPr>
              <a:t>: 	true		all</a:t>
            </a:r>
          </a:p>
          <a:p>
            <a:r>
              <a:rPr lang="en-US" sz="1235" b="1" dirty="0" err="1">
                <a:solidFill>
                  <a:srgbClr val="0D0D0D"/>
                </a:solidFill>
                <a:latin typeface="Consolas" panose="020B0609020204030204" pitchFamily="49" charset="0"/>
                <a:ea typeface="Consolas Regular" charset="0"/>
                <a:cs typeface="Consolas" panose="020B0609020204030204" pitchFamily="49" charset="0"/>
              </a:rPr>
              <a:t>by_queue</a:t>
            </a:r>
            <a:r>
              <a:rPr lang="en-US" sz="1235" b="1" dirty="0">
                <a:solidFill>
                  <a:srgbClr val="0D0D0D"/>
                </a:solidFill>
                <a:latin typeface="Consolas" panose="020B0609020204030204" pitchFamily="49" charset="0"/>
                <a:ea typeface="Consolas Regular" charset="0"/>
                <a:cs typeface="Consolas" panose="020B0609020204030204" pitchFamily="49" charset="0"/>
              </a:rPr>
              <a:t>: 		true		</a:t>
            </a:r>
            <a:r>
              <a:rPr lang="en-US" sz="1235" b="1" dirty="0" err="1">
                <a:solidFill>
                  <a:srgbClr val="0D0D0D"/>
                </a:solidFill>
                <a:latin typeface="Consolas" panose="020B0609020204030204" pitchFamily="49" charset="0"/>
                <a:ea typeface="Consolas Regular" charset="0"/>
                <a:cs typeface="Consolas" panose="020B0609020204030204" pitchFamily="49" charset="0"/>
              </a:rPr>
              <a:t>non_prime</a:t>
            </a:r>
            <a:endParaRPr lang="en-US" sz="1235" b="1" dirty="0">
              <a:solidFill>
                <a:srgbClr val="0D0D0D"/>
              </a:solidFill>
              <a:latin typeface="Consolas" panose="020B0609020204030204" pitchFamily="49" charset="0"/>
              <a:ea typeface="Consolas Regular" charset="0"/>
              <a:cs typeface="Consolas" panose="020B0609020204030204" pitchFamily="49" charset="0"/>
            </a:endParaRPr>
          </a:p>
          <a:p>
            <a:r>
              <a:rPr lang="en-US" sz="1235" b="1" dirty="0">
                <a:solidFill>
                  <a:srgbClr val="0D0D0D"/>
                </a:solidFill>
                <a:latin typeface="Consolas" panose="020B0609020204030204" pitchFamily="49" charset="0"/>
                <a:ea typeface="Consolas Regular" charset="0"/>
                <a:cs typeface="Consolas" panose="020B0609020204030204" pitchFamily="49" charset="0"/>
              </a:rPr>
              <a:t>backfill:		true		prime</a:t>
            </a:r>
          </a:p>
        </p:txBody>
      </p:sp>
      <p:sp>
        <p:nvSpPr>
          <p:cNvPr id="6" name="Cloud Callout 5"/>
          <p:cNvSpPr/>
          <p:nvPr/>
        </p:nvSpPr>
        <p:spPr>
          <a:xfrm>
            <a:off x="6305369" y="3032551"/>
            <a:ext cx="1864367" cy="1139981"/>
          </a:xfrm>
          <a:prstGeom prst="cloudCallout">
            <a:avLst>
              <a:gd name="adj1" fmla="val -280253"/>
              <a:gd name="adj2" fmla="val -41834"/>
            </a:avLst>
          </a:prstGeom>
        </p:spPr>
        <p:style>
          <a:lnRef idx="1">
            <a:schemeClr val="accent3"/>
          </a:lnRef>
          <a:fillRef idx="2">
            <a:schemeClr val="accent3"/>
          </a:fillRef>
          <a:effectRef idx="1">
            <a:schemeClr val="accent3"/>
          </a:effectRef>
          <a:fontRef idx="minor">
            <a:schemeClr val="dk1"/>
          </a:fontRef>
        </p:style>
        <p:txBody>
          <a:bodyPr lIns="80673" tIns="40337" rIns="80673" bIns="40337" rtlCol="0" anchor="ctr"/>
          <a:lstStyle/>
          <a:p>
            <a:pPr algn="ctr"/>
            <a:r>
              <a:rPr lang="en-US" sz="1588" dirty="0">
                <a:solidFill>
                  <a:schemeClr val="tx1">
                    <a:lumMod val="50000"/>
                  </a:schemeClr>
                </a:solidFill>
              </a:rPr>
              <a:t>Setting to "</a:t>
            </a:r>
            <a:r>
              <a:rPr lang="en-US" sz="1588" dirty="0">
                <a:solidFill>
                  <a:schemeClr val="tx1">
                    <a:lumMod val="50000"/>
                  </a:schemeClr>
                </a:solidFill>
                <a:latin typeface="Consolas" charset="0"/>
                <a:ea typeface="Consolas" charset="0"/>
                <a:cs typeface="Consolas" charset="0"/>
              </a:rPr>
              <a:t>0</a:t>
            </a:r>
            <a:r>
              <a:rPr lang="en-US" sz="1588" dirty="0">
                <a:solidFill>
                  <a:schemeClr val="tx1">
                    <a:lumMod val="50000"/>
                  </a:schemeClr>
                </a:solidFill>
              </a:rPr>
              <a:t>" will disable it</a:t>
            </a:r>
          </a:p>
        </p:txBody>
      </p:sp>
    </p:spTree>
    <p:extLst>
      <p:ext uri="{BB962C8B-B14F-4D97-AF65-F5344CB8AC3E}">
        <p14:creationId xmlns:p14="http://schemas.microsoft.com/office/powerpoint/2010/main" val="97014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cycles</a:t>
            </a:r>
          </a:p>
        </p:txBody>
      </p:sp>
      <p:sp>
        <p:nvSpPr>
          <p:cNvPr id="3" name="Content Placeholder 2"/>
          <p:cNvSpPr>
            <a:spLocks noGrp="1"/>
          </p:cNvSpPr>
          <p:nvPr>
            <p:ph idx="1"/>
          </p:nvPr>
        </p:nvSpPr>
        <p:spPr/>
        <p:txBody>
          <a:bodyPr>
            <a:normAutofit fontScale="32500" lnSpcReduction="20000"/>
          </a:bodyPr>
          <a:lstStyle/>
          <a:p>
            <a:pPr>
              <a:buNone/>
            </a:pPr>
            <a:r>
              <a:rPr lang="en-US" sz="3700" b="1" dirty="0"/>
              <a:t>SCHEDULING CYCLE</a:t>
            </a:r>
            <a:r>
              <a:rPr lang="en-US" sz="3700" dirty="0"/>
              <a:t>: </a:t>
            </a:r>
          </a:p>
          <a:p>
            <a:pPr>
              <a:buNone/>
            </a:pPr>
            <a:r>
              <a:rPr lang="en-US" sz="4300" dirty="0"/>
              <a:t>The scheduler runs in a loop. Inside each loop, it starts up, performs all of its work, and then stops. The scheduling cycle is triggered by a timer and by several possible events.</a:t>
            </a:r>
          </a:p>
          <a:p>
            <a:pPr>
              <a:buNone/>
            </a:pPr>
            <a:r>
              <a:rPr lang="en-US" sz="3700" dirty="0"/>
              <a:t> </a:t>
            </a:r>
          </a:p>
          <a:p>
            <a:pPr>
              <a:buNone/>
            </a:pPr>
            <a:r>
              <a:rPr lang="en-US" sz="3700" dirty="0"/>
              <a:t>1. Scheduler parameters set using </a:t>
            </a:r>
            <a:r>
              <a:rPr lang="en-US" sz="3700" dirty="0" err="1"/>
              <a:t>qmgr</a:t>
            </a:r>
            <a:r>
              <a:rPr lang="en-US" sz="3700" dirty="0"/>
              <a:t>: </a:t>
            </a:r>
            <a:r>
              <a:rPr lang="en-US" sz="3700" b="1" dirty="0" err="1"/>
              <a:t>sched_cycle_length</a:t>
            </a:r>
            <a:endParaRPr lang="en-US" sz="3700" dirty="0"/>
          </a:p>
          <a:p>
            <a:pPr>
              <a:buNone/>
            </a:pPr>
            <a:r>
              <a:rPr lang="en-US" sz="3700" dirty="0"/>
              <a:t>“man </a:t>
            </a:r>
            <a:r>
              <a:rPr lang="en-US" sz="3700" dirty="0" err="1"/>
              <a:t>pbs_sched_attributes</a:t>
            </a:r>
            <a:r>
              <a:rPr lang="en-US" sz="3700" dirty="0"/>
              <a:t>”</a:t>
            </a:r>
          </a:p>
          <a:p>
            <a:pPr>
              <a:buNone/>
            </a:pPr>
            <a:r>
              <a:rPr lang="en-US" sz="3700" dirty="0"/>
              <a:t>Settable Scheduler Attributes</a:t>
            </a:r>
          </a:p>
          <a:p>
            <a:pPr>
              <a:buNone/>
            </a:pPr>
            <a:r>
              <a:rPr lang="en-US" sz="3700" dirty="0"/>
              <a:t>       </a:t>
            </a:r>
            <a:r>
              <a:rPr lang="en-US" sz="3700" b="1" dirty="0" err="1"/>
              <a:t>sched_cycle_length</a:t>
            </a:r>
            <a:endParaRPr lang="en-US" sz="3700" dirty="0"/>
          </a:p>
          <a:p>
            <a:pPr>
              <a:buNone/>
            </a:pPr>
            <a:r>
              <a:rPr lang="en-US" sz="3700" dirty="0"/>
              <a:t>              The </a:t>
            </a:r>
            <a:r>
              <a:rPr lang="en-US" sz="3700" dirty="0" err="1"/>
              <a:t>schedulerâs</a:t>
            </a:r>
            <a:r>
              <a:rPr lang="en-US" sz="3700" dirty="0"/>
              <a:t> maximum cycle length.  Overwritten by the -a option to the </a:t>
            </a:r>
            <a:r>
              <a:rPr lang="en-US" sz="3700" dirty="0" err="1"/>
              <a:t>pbs_sched</a:t>
            </a:r>
            <a:r>
              <a:rPr lang="en-US" sz="3700" dirty="0"/>
              <a:t> command.</a:t>
            </a:r>
          </a:p>
          <a:p>
            <a:pPr>
              <a:buNone/>
            </a:pPr>
            <a:r>
              <a:rPr lang="en-US" sz="3700" dirty="0"/>
              <a:t>              Format: Duration, expressed as integer seconds, or [[hours:]minutes:]seconds[.milliseconds]</a:t>
            </a:r>
          </a:p>
          <a:p>
            <a:pPr>
              <a:buNone/>
            </a:pPr>
            <a:r>
              <a:rPr lang="en-US" sz="3700" dirty="0"/>
              <a:t>              Default: 20:00 (20 minutes)</a:t>
            </a:r>
          </a:p>
          <a:p>
            <a:pPr>
              <a:buNone/>
            </a:pPr>
            <a:r>
              <a:rPr lang="en-US" sz="3700" dirty="0"/>
              <a:t> </a:t>
            </a:r>
          </a:p>
          <a:p>
            <a:pPr>
              <a:buNone/>
            </a:pPr>
            <a:r>
              <a:rPr lang="en-US" sz="3700" b="1" dirty="0"/>
              <a:t>The maximum duration of the cycle is set in the scheduler’s </a:t>
            </a:r>
            <a:r>
              <a:rPr lang="en-US" sz="3700" b="1" dirty="0" err="1"/>
              <a:t>sched_cycle_length</a:t>
            </a:r>
            <a:r>
              <a:rPr lang="en-US" sz="3700" b="1" dirty="0"/>
              <a:t> attribute. The scheduler will terminate its cycle if the duration of the cycle exceeds the value of the attribute. The default value for the length of the scheduling cycle is 20 minutes. The scheduler does not include the time it takes to query dynamic resources in its cycle measurement.</a:t>
            </a:r>
            <a:endParaRPr lang="en-US" sz="3700" dirty="0"/>
          </a:p>
          <a:p>
            <a:pPr>
              <a:buNone/>
            </a:pPr>
            <a:r>
              <a:rPr lang="en-US" sz="3700" dirty="0"/>
              <a:t> </a:t>
            </a:r>
          </a:p>
          <a:p>
            <a:pPr>
              <a:buNone/>
            </a:pPr>
            <a:r>
              <a:rPr lang="en-US" sz="3700" dirty="0"/>
              <a:t>2. Server attribute related to scheduler: </a:t>
            </a:r>
            <a:r>
              <a:rPr lang="en-US" sz="3700" b="1" dirty="0" err="1"/>
              <a:t>scheduler_iteration</a:t>
            </a:r>
            <a:endParaRPr lang="en-US" sz="3700" dirty="0"/>
          </a:p>
          <a:p>
            <a:pPr>
              <a:buNone/>
            </a:pPr>
            <a:r>
              <a:rPr lang="en-US" sz="3700" dirty="0"/>
              <a:t>[root@x23-64-centos60 ~]# </a:t>
            </a:r>
            <a:r>
              <a:rPr lang="en-US" sz="3700" dirty="0" err="1"/>
              <a:t>qmgr</a:t>
            </a:r>
            <a:r>
              <a:rPr lang="en-US" sz="3700" dirty="0"/>
              <a:t> -c "p s" | </a:t>
            </a:r>
            <a:r>
              <a:rPr lang="en-US" sz="3700" dirty="0" err="1"/>
              <a:t>grep</a:t>
            </a:r>
            <a:r>
              <a:rPr lang="en-US" sz="3700" dirty="0"/>
              <a:t> </a:t>
            </a:r>
            <a:r>
              <a:rPr lang="en-US" sz="3700" dirty="0" err="1"/>
              <a:t>sched</a:t>
            </a:r>
            <a:endParaRPr lang="en-US" sz="3700" dirty="0"/>
          </a:p>
          <a:p>
            <a:pPr>
              <a:buNone/>
            </a:pPr>
            <a:r>
              <a:rPr lang="en-US" sz="3700" dirty="0"/>
              <a:t>set server scheduling = True</a:t>
            </a:r>
          </a:p>
          <a:p>
            <a:pPr>
              <a:buNone/>
            </a:pPr>
            <a:r>
              <a:rPr lang="en-US" sz="3700" dirty="0"/>
              <a:t>set server </a:t>
            </a:r>
            <a:r>
              <a:rPr lang="en-US" sz="3700" b="1" dirty="0" err="1"/>
              <a:t>scheduler_iteration</a:t>
            </a:r>
            <a:r>
              <a:rPr lang="en-US" sz="3700" dirty="0"/>
              <a:t> = 600</a:t>
            </a:r>
          </a:p>
          <a:p>
            <a:pPr>
              <a:buNone/>
            </a:pPr>
            <a:r>
              <a:rPr lang="en-US" sz="3700" dirty="0"/>
              <a:t> </a:t>
            </a:r>
          </a:p>
          <a:p>
            <a:pPr>
              <a:buNone/>
            </a:pPr>
            <a:r>
              <a:rPr lang="en-US" sz="3700" dirty="0"/>
              <a:t>When there are no events to trigger the scheduling cycle, it is started by a timer. The time between starts is set in the server’s </a:t>
            </a:r>
            <a:r>
              <a:rPr lang="en-US" sz="3700" dirty="0" err="1"/>
              <a:t>scheduler_iteration</a:t>
            </a:r>
            <a:r>
              <a:rPr lang="en-US" sz="3700" dirty="0"/>
              <a:t> server attribute. The default value is 10 minutes.</a:t>
            </a:r>
          </a:p>
        </p:txBody>
      </p:sp>
    </p:spTree>
    <p:extLst>
      <p:ext uri="{BB962C8B-B14F-4D97-AF65-F5344CB8AC3E}">
        <p14:creationId xmlns:p14="http://schemas.microsoft.com/office/powerpoint/2010/main" val="1268090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Rectangle 2"/>
          <p:cNvSpPr>
            <a:spLocks noGrp="1" noChangeArrowheads="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Dedicated Time Slots</a:t>
            </a:r>
          </a:p>
        </p:txBody>
      </p:sp>
      <p:sp>
        <p:nvSpPr>
          <p:cNvPr id="247810" name="Rectangle 4"/>
          <p:cNvSpPr>
            <a:spLocks noGrp="1" noChangeArrowheads="1"/>
          </p:cNvSpPr>
          <p:nvPr>
            <p:ph type="body" sz="quarter" idx="10"/>
          </p:nvPr>
        </p:nvSpPr>
        <p:spPr bwMode="auto">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875" tIns="44937" rIns="89875" bIns="44937" numCol="1" rtlCol="0" anchor="t" anchorCtr="0" compatLnSpc="1">
            <a:prstTxWarp prst="textNoShape">
              <a:avLst/>
            </a:prstTxWarp>
            <a:normAutofit fontScale="92500" lnSpcReduction="10000"/>
          </a:bodyPr>
          <a:lstStyle/>
          <a:p>
            <a:pPr fontAlgn="base">
              <a:lnSpc>
                <a:spcPct val="110000"/>
              </a:lnSpc>
              <a:spcBef>
                <a:spcPct val="0"/>
              </a:spcBef>
              <a:spcAft>
                <a:spcPct val="0"/>
              </a:spcAft>
              <a:buClr>
                <a:srgbClr val="FF0000"/>
              </a:buClr>
              <a:buFont typeface="Wingdings" charset="2"/>
              <a:buChar char="§"/>
            </a:pPr>
            <a:r>
              <a:rPr lang="en-US" sz="1588" dirty="0">
                <a:latin typeface="Arial" charset="0"/>
                <a:ea typeface="Consolas Regular" charset="0"/>
                <a:cs typeface="Consolas Regular" charset="0"/>
              </a:rPr>
              <a:t>Dedicated-time queues run jobs only within a dedicated time slot</a:t>
            </a:r>
          </a:p>
          <a:p>
            <a:pPr lvl="1" fontAlgn="base">
              <a:lnSpc>
                <a:spcPct val="120000"/>
              </a:lnSpc>
              <a:spcBef>
                <a:spcPct val="0"/>
              </a:spcBef>
              <a:spcAft>
                <a:spcPct val="0"/>
              </a:spcAft>
            </a:pPr>
            <a:r>
              <a:rPr lang="en-US" sz="1412" dirty="0">
                <a:latin typeface="Arial" charset="0"/>
                <a:ea typeface="Consolas Regular" charset="0"/>
                <a:cs typeface="Consolas Regular" charset="0"/>
              </a:rPr>
              <a:t>Similar to advance reservations</a:t>
            </a:r>
          </a:p>
          <a:p>
            <a:pPr lvl="2">
              <a:lnSpc>
                <a:spcPct val="120000"/>
              </a:lnSpc>
              <a:spcBef>
                <a:spcPct val="0"/>
              </a:spcBef>
            </a:pPr>
            <a:r>
              <a:rPr lang="en-US" sz="1235" dirty="0">
                <a:solidFill>
                  <a:schemeClr val="tx1">
                    <a:lumMod val="50000"/>
                  </a:schemeClr>
                </a:solidFill>
                <a:latin typeface="Arial" charset="0"/>
                <a:ea typeface="Consolas Regular" charset="0"/>
                <a:cs typeface="Consolas Regular" charset="0"/>
              </a:rPr>
              <a:t>Reservations will not interfere</a:t>
            </a:r>
          </a:p>
          <a:p>
            <a:pPr lvl="1">
              <a:lnSpc>
                <a:spcPct val="120000"/>
              </a:lnSpc>
              <a:spcBef>
                <a:spcPct val="0"/>
              </a:spcBef>
            </a:pPr>
            <a:r>
              <a:rPr lang="en-US" sz="1412" dirty="0">
                <a:latin typeface="Arial" charset="0"/>
                <a:ea typeface="Consolas Regular" charset="0"/>
                <a:cs typeface="Consolas Regular" charset="0"/>
              </a:rPr>
              <a:t>Requesting resources is not required</a:t>
            </a:r>
          </a:p>
          <a:p>
            <a:pPr>
              <a:lnSpc>
                <a:spcPct val="120000"/>
              </a:lnSpc>
              <a:spcBef>
                <a:spcPct val="0"/>
              </a:spcBef>
            </a:pPr>
            <a:endParaRPr lang="en-US" b="0" dirty="0">
              <a:latin typeface="Arial" charset="0"/>
              <a:ea typeface="Consolas Regular" charset="0"/>
              <a:cs typeface="Consolas Regular" charset="0"/>
            </a:endParaRPr>
          </a:p>
          <a:p>
            <a:pPr>
              <a:lnSpc>
                <a:spcPct val="120000"/>
              </a:lnSpc>
              <a:spcBef>
                <a:spcPct val="0"/>
              </a:spcBef>
            </a:pPr>
            <a:r>
              <a:rPr lang="en-US" sz="1588" dirty="0">
                <a:latin typeface="Arial" charset="0"/>
                <a:ea typeface="Consolas Regular" charset="0"/>
                <a:cs typeface="Consolas Regular" charset="0"/>
              </a:rPr>
              <a:t>Defining a dedicated-time queue</a:t>
            </a:r>
          </a:p>
          <a:p>
            <a:pPr lvl="1">
              <a:lnSpc>
                <a:spcPct val="120000"/>
              </a:lnSpc>
              <a:spcBef>
                <a:spcPct val="0"/>
              </a:spcBef>
            </a:pPr>
            <a:r>
              <a:rPr lang="en-US" sz="1412" dirty="0">
                <a:latin typeface="Arial" charset="0"/>
                <a:ea typeface="Consolas Regular" charset="0"/>
                <a:cs typeface="Consolas Regular" charset="0"/>
              </a:rPr>
              <a:t>Prefix of a queue</a:t>
            </a:r>
            <a:r>
              <a:rPr lang="fr-FR" sz="1412" dirty="0">
                <a:latin typeface="Arial" charset="0"/>
                <a:ea typeface="Consolas Regular" charset="0"/>
                <a:cs typeface="Consolas Regular" charset="0"/>
              </a:rPr>
              <a:t>'</a:t>
            </a:r>
            <a:r>
              <a:rPr lang="en-US" sz="1412" dirty="0">
                <a:latin typeface="Arial" charset="0"/>
                <a:ea typeface="Consolas Regular" charset="0"/>
                <a:cs typeface="Consolas Regular" charset="0"/>
              </a:rPr>
              <a:t>s name should begin with "</a:t>
            </a:r>
            <a:r>
              <a:rPr lang="en-US" sz="1412" dirty="0" err="1">
                <a:latin typeface="Consolas Regular" charset="0"/>
                <a:ea typeface="Consolas Regular" charset="0"/>
                <a:cs typeface="Consolas Regular" charset="0"/>
              </a:rPr>
              <a:t>ded</a:t>
            </a:r>
            <a:r>
              <a:rPr lang="en-US" sz="1412" dirty="0">
                <a:latin typeface="Consolas Regular" charset="0"/>
                <a:ea typeface="Consolas Regular" charset="0"/>
                <a:cs typeface="Consolas Regular" charset="0"/>
              </a:rPr>
              <a:t>"</a:t>
            </a:r>
            <a:endParaRPr lang="en-US" sz="1412" dirty="0">
              <a:latin typeface="Arial" charset="0"/>
              <a:ea typeface="Consolas Regular" charset="0"/>
              <a:cs typeface="Consolas Regular" charset="0"/>
            </a:endParaRPr>
          </a:p>
          <a:p>
            <a:pPr lvl="1">
              <a:lnSpc>
                <a:spcPct val="120000"/>
              </a:lnSpc>
              <a:spcBef>
                <a:spcPct val="0"/>
              </a:spcBef>
            </a:pPr>
            <a:r>
              <a:rPr lang="en-US" sz="1412" dirty="0">
                <a:latin typeface="Arial" charset="0"/>
                <a:ea typeface="Consolas Regular" charset="0"/>
                <a:cs typeface="Consolas Regular" charset="0"/>
              </a:rPr>
              <a:t>Each submitted job in this queue must have </a:t>
            </a:r>
            <a:r>
              <a:rPr lang="en-US" sz="1412" dirty="0" err="1">
                <a:latin typeface="Arial" charset="0"/>
                <a:ea typeface="Consolas Regular" charset="0"/>
                <a:cs typeface="Consolas Regular" charset="0"/>
              </a:rPr>
              <a:t>walltime</a:t>
            </a:r>
            <a:r>
              <a:rPr lang="en-US" sz="1412" dirty="0">
                <a:latin typeface="Arial" charset="0"/>
                <a:ea typeface="Consolas Regular" charset="0"/>
                <a:cs typeface="Consolas Regular" charset="0"/>
              </a:rPr>
              <a:t> resource set</a:t>
            </a:r>
          </a:p>
          <a:p>
            <a:pPr lvl="1">
              <a:lnSpc>
                <a:spcPct val="120000"/>
              </a:lnSpc>
              <a:spcBef>
                <a:spcPct val="0"/>
              </a:spcBef>
            </a:pPr>
            <a:r>
              <a:rPr lang="en-US" sz="1412" dirty="0">
                <a:latin typeface="Arial" charset="0"/>
                <a:ea typeface="Consolas Regular" charset="0"/>
                <a:cs typeface="Consolas Regular" charset="0"/>
              </a:rPr>
              <a:t>Define the start and end date/time slot in the </a:t>
            </a:r>
            <a:r>
              <a:rPr lang="en-US" sz="1412" b="1" dirty="0" err="1">
                <a:latin typeface="Consolas" charset="0"/>
                <a:ea typeface="Consolas" charset="0"/>
                <a:cs typeface="Consolas" charset="0"/>
              </a:rPr>
              <a:t>dedicated_time</a:t>
            </a:r>
            <a:r>
              <a:rPr lang="en-US" sz="1412" dirty="0">
                <a:latin typeface="Arial" charset="0"/>
                <a:ea typeface="Consolas Regular" charset="0"/>
                <a:cs typeface="Consolas Regular" charset="0"/>
              </a:rPr>
              <a:t> file</a:t>
            </a:r>
          </a:p>
          <a:p>
            <a:pPr marL="0" indent="0" fontAlgn="base">
              <a:lnSpc>
                <a:spcPct val="110000"/>
              </a:lnSpc>
              <a:spcBef>
                <a:spcPct val="0"/>
              </a:spcBef>
              <a:spcAft>
                <a:spcPct val="0"/>
              </a:spcAft>
              <a:buNone/>
            </a:pPr>
            <a:endParaRPr lang="en-US" sz="1588" dirty="0">
              <a:latin typeface="Arial" charset="0"/>
              <a:ea typeface="Consolas Regular" charset="0"/>
              <a:cs typeface="Consolas Regular" charset="0"/>
            </a:endParaRPr>
          </a:p>
          <a:p>
            <a:pPr fontAlgn="base">
              <a:lnSpc>
                <a:spcPct val="110000"/>
              </a:lnSpc>
              <a:spcBef>
                <a:spcPct val="0"/>
              </a:spcBef>
              <a:spcAft>
                <a:spcPct val="0"/>
              </a:spcAft>
            </a:pPr>
            <a:r>
              <a:rPr lang="en-US" sz="1588" dirty="0">
                <a:latin typeface="Arial" charset="0"/>
                <a:ea typeface="Consolas Regular" charset="0"/>
                <a:cs typeface="Consolas Regular" charset="0"/>
              </a:rPr>
              <a:t>The start and end time slots must be stated in </a:t>
            </a:r>
            <a:r>
              <a:rPr lang="en-US" sz="1588" b="1" dirty="0">
                <a:latin typeface="Consolas Regular" charset="0"/>
                <a:ea typeface="Consolas Regular" charset="0"/>
                <a:cs typeface="Consolas Regular" charset="0"/>
              </a:rPr>
              <a:t>PBS_HOME/</a:t>
            </a:r>
            <a:r>
              <a:rPr lang="en-US" sz="1588" b="1" dirty="0" err="1">
                <a:latin typeface="Consolas Regular" charset="0"/>
                <a:ea typeface="Consolas Regular" charset="0"/>
                <a:cs typeface="Consolas Regular" charset="0"/>
              </a:rPr>
              <a:t>sched_priv</a:t>
            </a:r>
            <a:r>
              <a:rPr lang="en-US" sz="1588" b="1" dirty="0">
                <a:latin typeface="Consolas Regular" charset="0"/>
                <a:ea typeface="Consolas Regular" charset="0"/>
                <a:cs typeface="Consolas Regular" charset="0"/>
              </a:rPr>
              <a:t>/</a:t>
            </a:r>
            <a:r>
              <a:rPr lang="en-US" sz="1588" b="1" dirty="0" err="1">
                <a:latin typeface="Consolas Regular" charset="0"/>
                <a:ea typeface="Consolas Regular" charset="0"/>
                <a:cs typeface="Consolas Regular" charset="0"/>
              </a:rPr>
              <a:t>dedicated_time</a:t>
            </a:r>
            <a:r>
              <a:rPr lang="en-US" sz="1588" dirty="0">
                <a:latin typeface="Consolas Regular" charset="0"/>
                <a:ea typeface="Consolas Regular" charset="0"/>
                <a:cs typeface="Consolas Regular" charset="0"/>
              </a:rPr>
              <a:t> </a:t>
            </a:r>
            <a:r>
              <a:rPr lang="en-US" sz="1588" dirty="0">
                <a:latin typeface="Arial" charset="0"/>
                <a:ea typeface="Consolas Regular" charset="0"/>
                <a:cs typeface="Consolas Regular" charset="0"/>
              </a:rPr>
              <a:t>file</a:t>
            </a:r>
          </a:p>
          <a:p>
            <a:pPr fontAlgn="base">
              <a:lnSpc>
                <a:spcPct val="110000"/>
              </a:lnSpc>
              <a:spcBef>
                <a:spcPct val="0"/>
              </a:spcBef>
              <a:spcAft>
                <a:spcPct val="0"/>
              </a:spcAft>
            </a:pPr>
            <a:endParaRPr lang="en-US" sz="1588" dirty="0">
              <a:latin typeface="Arial" charset="0"/>
              <a:ea typeface="Consolas Regular" charset="0"/>
              <a:cs typeface="Consolas Regular" charset="0"/>
            </a:endParaRPr>
          </a:p>
          <a:p>
            <a:pPr fontAlgn="base">
              <a:lnSpc>
                <a:spcPct val="110000"/>
              </a:lnSpc>
              <a:spcBef>
                <a:spcPct val="0"/>
              </a:spcBef>
              <a:spcAft>
                <a:spcPct val="0"/>
              </a:spcAft>
            </a:pPr>
            <a:endParaRPr lang="en-US" sz="1588" dirty="0">
              <a:latin typeface="Arial" charset="0"/>
              <a:ea typeface="Consolas Regular" charset="0"/>
              <a:cs typeface="Consolas Regular" charset="0"/>
            </a:endParaRPr>
          </a:p>
          <a:p>
            <a:pPr fontAlgn="base">
              <a:lnSpc>
                <a:spcPct val="110000"/>
              </a:lnSpc>
              <a:spcBef>
                <a:spcPct val="0"/>
              </a:spcBef>
              <a:spcAft>
                <a:spcPct val="0"/>
              </a:spcAft>
            </a:pPr>
            <a:endParaRPr lang="en-US" sz="1588" dirty="0">
              <a:latin typeface="Arial" charset="0"/>
              <a:ea typeface="Consolas Regular" charset="0"/>
              <a:cs typeface="Consolas Regular" charset="0"/>
            </a:endParaRPr>
          </a:p>
          <a:p>
            <a:pPr fontAlgn="base">
              <a:lnSpc>
                <a:spcPct val="110000"/>
              </a:lnSpc>
              <a:spcBef>
                <a:spcPct val="0"/>
              </a:spcBef>
              <a:spcAft>
                <a:spcPct val="0"/>
              </a:spcAft>
            </a:pPr>
            <a:endParaRPr lang="en-US" sz="1588" dirty="0">
              <a:latin typeface="Arial" charset="0"/>
              <a:ea typeface="Consolas Regular" charset="0"/>
              <a:cs typeface="Consolas Regular" charset="0"/>
            </a:endParaRPr>
          </a:p>
          <a:p>
            <a:pPr fontAlgn="base">
              <a:lnSpc>
                <a:spcPct val="110000"/>
              </a:lnSpc>
              <a:spcBef>
                <a:spcPct val="0"/>
              </a:spcBef>
              <a:spcAft>
                <a:spcPct val="0"/>
              </a:spcAft>
            </a:pPr>
            <a:endParaRPr lang="en-US" sz="1588" dirty="0">
              <a:latin typeface="Arial" charset="0"/>
              <a:ea typeface="Consolas Regular" charset="0"/>
              <a:cs typeface="Consolas Regular" charset="0"/>
            </a:endParaRPr>
          </a:p>
          <a:p>
            <a:pPr marL="0" indent="0" fontAlgn="base">
              <a:lnSpc>
                <a:spcPct val="110000"/>
              </a:lnSpc>
              <a:spcBef>
                <a:spcPct val="0"/>
              </a:spcBef>
              <a:spcAft>
                <a:spcPct val="0"/>
              </a:spcAft>
              <a:buNone/>
            </a:pPr>
            <a:endParaRPr lang="en-US" sz="1588" dirty="0">
              <a:latin typeface="Arial" charset="0"/>
              <a:ea typeface="Consolas Regular" charset="0"/>
              <a:cs typeface="Consolas Regular" charset="0"/>
            </a:endParaRPr>
          </a:p>
          <a:p>
            <a:pPr fontAlgn="base">
              <a:lnSpc>
                <a:spcPct val="110000"/>
              </a:lnSpc>
              <a:spcBef>
                <a:spcPct val="0"/>
              </a:spcBef>
              <a:spcAft>
                <a:spcPct val="0"/>
              </a:spcAft>
              <a:buClr>
                <a:srgbClr val="FF0000"/>
              </a:buClr>
              <a:buFont typeface="Wingdings" charset="0"/>
              <a:buChar char="§"/>
            </a:pPr>
            <a:r>
              <a:rPr lang="en-US" sz="1588" dirty="0">
                <a:latin typeface="Arial" charset="0"/>
                <a:ea typeface="Consolas Regular" charset="0"/>
                <a:cs typeface="Consolas Regular" charset="0"/>
              </a:rPr>
              <a:t>The </a:t>
            </a:r>
            <a:r>
              <a:rPr lang="en-US" sz="1588" b="1" dirty="0" err="1">
                <a:latin typeface="Consolas Regular" charset="0"/>
                <a:ea typeface="Consolas Regular" charset="0"/>
                <a:cs typeface="Consolas Regular" charset="0"/>
              </a:rPr>
              <a:t>dedicated_time</a:t>
            </a:r>
            <a:r>
              <a:rPr lang="en-US" sz="1588" dirty="0">
                <a:latin typeface="Arial" charset="0"/>
                <a:ea typeface="Consolas Regular" charset="0"/>
                <a:cs typeface="Consolas Regular" charset="0"/>
              </a:rPr>
              <a:t> file can be used for reserving the PBS complex</a:t>
            </a:r>
          </a:p>
          <a:p>
            <a:pPr lvl="1" fontAlgn="base">
              <a:lnSpc>
                <a:spcPct val="120000"/>
              </a:lnSpc>
              <a:spcBef>
                <a:spcPct val="0"/>
              </a:spcBef>
              <a:spcAft>
                <a:spcPct val="0"/>
              </a:spcAft>
              <a:buFont typeface="Wingdings" charset="0"/>
              <a:buChar char="§"/>
            </a:pPr>
            <a:r>
              <a:rPr lang="en-US" sz="1412" dirty="0">
                <a:latin typeface="Arial" charset="0"/>
                <a:ea typeface="Consolas Regular" charset="0"/>
                <a:cs typeface="Consolas Regular" charset="0"/>
              </a:rPr>
              <a:t>System upgrades</a:t>
            </a:r>
          </a:p>
          <a:p>
            <a:pPr lvl="1" fontAlgn="base">
              <a:lnSpc>
                <a:spcPct val="120000"/>
              </a:lnSpc>
              <a:spcBef>
                <a:spcPct val="0"/>
              </a:spcBef>
              <a:spcAft>
                <a:spcPct val="0"/>
              </a:spcAft>
              <a:buFont typeface="Wingdings" charset="0"/>
              <a:buChar char="§"/>
            </a:pPr>
            <a:r>
              <a:rPr lang="en-US" sz="1412" dirty="0">
                <a:latin typeface="Arial" charset="0"/>
                <a:ea typeface="Consolas Regular" charset="0"/>
                <a:cs typeface="Consolas Regular" charset="0"/>
              </a:rPr>
              <a:t>PBS upgrades</a:t>
            </a:r>
          </a:p>
          <a:p>
            <a:pPr lvl="1" fontAlgn="base">
              <a:lnSpc>
                <a:spcPct val="120000"/>
              </a:lnSpc>
              <a:spcBef>
                <a:spcPct val="0"/>
              </a:spcBef>
              <a:spcAft>
                <a:spcPct val="0"/>
              </a:spcAft>
              <a:buFont typeface="Wingdings" charset="0"/>
              <a:buChar char="§"/>
            </a:pPr>
            <a:r>
              <a:rPr lang="en-US" sz="1412" dirty="0">
                <a:latin typeface="Arial" charset="0"/>
                <a:ea typeface="Consolas Regular" charset="0"/>
                <a:cs typeface="Consolas Regular" charset="0"/>
              </a:rPr>
              <a:t>Not allow any jobs to be executed in that time frame for whatever other reasons</a:t>
            </a:r>
          </a:p>
        </p:txBody>
      </p:sp>
      <p:sp>
        <p:nvSpPr>
          <p:cNvPr id="247811" name="Text Box 6"/>
          <p:cNvSpPr txBox="1">
            <a:spLocks noChangeArrowheads="1"/>
          </p:cNvSpPr>
          <p:nvPr/>
        </p:nvSpPr>
        <p:spPr bwMode="auto">
          <a:xfrm>
            <a:off x="1067360" y="3276600"/>
            <a:ext cx="3563292" cy="1116930"/>
          </a:xfrm>
          <a:prstGeom prst="rect">
            <a:avLst/>
          </a:prstGeom>
          <a:noFill/>
          <a:ln w="28575" cmpd="sng">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square" lIns="89875" tIns="44937" rIns="89875" bIns="44937">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eaLnBrk="0" hangingPunct="0">
              <a:spcBef>
                <a:spcPct val="10000"/>
              </a:spcBef>
            </a:pPr>
            <a:r>
              <a:rPr lang="en-US" sz="1235" b="1" dirty="0">
                <a:solidFill>
                  <a:schemeClr val="bg2">
                    <a:lumMod val="10000"/>
                  </a:schemeClr>
                </a:solidFill>
                <a:latin typeface="Consolas" panose="020B0609020204030204" pitchFamily="49" charset="0"/>
                <a:ea typeface="Consolas Regular" charset="0"/>
                <a:cs typeface="Consolas" panose="020B0609020204030204" pitchFamily="49" charset="0"/>
              </a:rPr>
              <a:t># From Date-Time To Date-Time</a:t>
            </a:r>
          </a:p>
          <a:p>
            <a:pPr eaLnBrk="0" hangingPunct="0">
              <a:spcBef>
                <a:spcPct val="10000"/>
              </a:spcBef>
            </a:pPr>
            <a:r>
              <a:rPr lang="en-US" sz="1235" b="1" dirty="0">
                <a:solidFill>
                  <a:schemeClr val="bg2">
                    <a:lumMod val="10000"/>
                  </a:schemeClr>
                </a:solidFill>
                <a:latin typeface="Consolas" panose="020B0609020204030204" pitchFamily="49" charset="0"/>
                <a:ea typeface="Consolas Regular" charset="0"/>
                <a:cs typeface="Consolas" panose="020B0609020204030204" pitchFamily="49" charset="0"/>
              </a:rPr>
              <a:t># MM/DD/YYYY HH:MM MM/DD/YYYY HH:MM</a:t>
            </a:r>
          </a:p>
          <a:p>
            <a:pPr eaLnBrk="0" hangingPunct="0">
              <a:spcBef>
                <a:spcPct val="10000"/>
              </a:spcBef>
            </a:pPr>
            <a:r>
              <a:rPr lang="en-US" sz="1235" b="1" dirty="0">
                <a:solidFill>
                  <a:schemeClr val="bg2">
                    <a:lumMod val="10000"/>
                  </a:schemeClr>
                </a:solidFill>
                <a:latin typeface="Consolas" panose="020B0609020204030204" pitchFamily="49" charset="0"/>
                <a:ea typeface="Consolas Regular" charset="0"/>
                <a:cs typeface="Consolas" panose="020B0609020204030204" pitchFamily="49" charset="0"/>
              </a:rPr>
              <a:t># For example</a:t>
            </a:r>
          </a:p>
          <a:p>
            <a:pPr eaLnBrk="0" hangingPunct="0">
              <a:spcBef>
                <a:spcPct val="10000"/>
              </a:spcBef>
            </a:pPr>
            <a:r>
              <a:rPr lang="en-US" sz="1235" b="1" dirty="0">
                <a:solidFill>
                  <a:schemeClr val="bg2">
                    <a:lumMod val="10000"/>
                  </a:schemeClr>
                </a:solidFill>
                <a:latin typeface="Consolas" panose="020B0609020204030204" pitchFamily="49" charset="0"/>
                <a:ea typeface="Consolas Regular" charset="0"/>
                <a:cs typeface="Consolas" panose="020B0609020204030204" pitchFamily="49" charset="0"/>
              </a:rPr>
              <a:t>09/15/</a:t>
            </a:r>
            <a:r>
              <a:rPr lang="is-IS" sz="1235" b="1" dirty="0">
                <a:solidFill>
                  <a:schemeClr val="bg2">
                    <a:lumMod val="10000"/>
                  </a:schemeClr>
                </a:solidFill>
                <a:latin typeface="Consolas" panose="020B0609020204030204" pitchFamily="49" charset="0"/>
                <a:ea typeface="Consolas Regular" charset="0"/>
                <a:cs typeface="Consolas" panose="020B0609020204030204" pitchFamily="49" charset="0"/>
              </a:rPr>
              <a:t>2017</a:t>
            </a:r>
            <a:r>
              <a:rPr lang="en-US" sz="1235" b="1" dirty="0">
                <a:solidFill>
                  <a:schemeClr val="bg2">
                    <a:lumMod val="10000"/>
                  </a:schemeClr>
                </a:solidFill>
                <a:latin typeface="Consolas" panose="020B0609020204030204" pitchFamily="49" charset="0"/>
                <a:ea typeface="Consolas Regular" charset="0"/>
                <a:cs typeface="Consolas" panose="020B0609020204030204" pitchFamily="49" charset="0"/>
              </a:rPr>
              <a:t> 12:00 09/17/</a:t>
            </a:r>
            <a:r>
              <a:rPr lang="is-IS" sz="1235" b="1" dirty="0">
                <a:solidFill>
                  <a:schemeClr val="bg2">
                    <a:lumMod val="10000"/>
                  </a:schemeClr>
                </a:solidFill>
                <a:latin typeface="Consolas" panose="020B0609020204030204" pitchFamily="49" charset="0"/>
                <a:ea typeface="Consolas Regular" charset="0"/>
                <a:cs typeface="Consolas" panose="020B0609020204030204" pitchFamily="49" charset="0"/>
              </a:rPr>
              <a:t>2017</a:t>
            </a:r>
            <a:r>
              <a:rPr lang="en-US" sz="1235" b="1" dirty="0">
                <a:solidFill>
                  <a:schemeClr val="bg2">
                    <a:lumMod val="10000"/>
                  </a:schemeClr>
                </a:solidFill>
                <a:latin typeface="Consolas" panose="020B0609020204030204" pitchFamily="49" charset="0"/>
                <a:ea typeface="Consolas Regular" charset="0"/>
                <a:cs typeface="Consolas" panose="020B0609020204030204" pitchFamily="49" charset="0"/>
              </a:rPr>
              <a:t> 15:30</a:t>
            </a:r>
          </a:p>
          <a:p>
            <a:pPr eaLnBrk="0" hangingPunct="0">
              <a:spcBef>
                <a:spcPct val="10000"/>
              </a:spcBef>
            </a:pPr>
            <a:r>
              <a:rPr lang="en-US" sz="1235" b="1" dirty="0">
                <a:solidFill>
                  <a:schemeClr val="bg2">
                    <a:lumMod val="10000"/>
                  </a:schemeClr>
                </a:solidFill>
                <a:latin typeface="Consolas" panose="020B0609020204030204" pitchFamily="49" charset="0"/>
                <a:ea typeface="Consolas Regular" charset="0"/>
                <a:cs typeface="Consolas" panose="020B0609020204030204" pitchFamily="49" charset="0"/>
              </a:rPr>
              <a:t>12/01/</a:t>
            </a:r>
            <a:r>
              <a:rPr lang="is-IS" sz="1235" b="1" dirty="0">
                <a:solidFill>
                  <a:schemeClr val="bg2">
                    <a:lumMod val="10000"/>
                  </a:schemeClr>
                </a:solidFill>
                <a:latin typeface="Consolas" panose="020B0609020204030204" pitchFamily="49" charset="0"/>
                <a:ea typeface="Consolas Regular" charset="0"/>
                <a:cs typeface="Consolas" panose="020B0609020204030204" pitchFamily="49" charset="0"/>
              </a:rPr>
              <a:t>2017</a:t>
            </a:r>
            <a:r>
              <a:rPr lang="en-US" sz="1235" b="1" dirty="0">
                <a:solidFill>
                  <a:schemeClr val="bg2">
                    <a:lumMod val="10000"/>
                  </a:schemeClr>
                </a:solidFill>
                <a:latin typeface="Consolas" panose="020B0609020204030204" pitchFamily="49" charset="0"/>
                <a:ea typeface="Consolas Regular" charset="0"/>
                <a:cs typeface="Consolas" panose="020B0609020204030204" pitchFamily="49" charset="0"/>
              </a:rPr>
              <a:t> 03:00 12/10/</a:t>
            </a:r>
            <a:r>
              <a:rPr lang="is-IS" sz="1235" b="1" dirty="0">
                <a:solidFill>
                  <a:schemeClr val="bg2">
                    <a:lumMod val="10000"/>
                  </a:schemeClr>
                </a:solidFill>
                <a:latin typeface="Consolas" panose="020B0609020204030204" pitchFamily="49" charset="0"/>
                <a:ea typeface="Consolas Regular" charset="0"/>
                <a:cs typeface="Consolas" panose="020B0609020204030204" pitchFamily="49" charset="0"/>
              </a:rPr>
              <a:t>2017</a:t>
            </a:r>
            <a:r>
              <a:rPr lang="en-US" sz="1235" b="1" dirty="0">
                <a:solidFill>
                  <a:schemeClr val="bg2">
                    <a:lumMod val="10000"/>
                  </a:schemeClr>
                </a:solidFill>
                <a:latin typeface="Consolas" panose="020B0609020204030204" pitchFamily="49" charset="0"/>
                <a:ea typeface="Consolas Regular" charset="0"/>
                <a:cs typeface="Consolas" panose="020B0609020204030204" pitchFamily="49" charset="0"/>
              </a:rPr>
              <a:t> 22:00</a:t>
            </a:r>
          </a:p>
        </p:txBody>
      </p:sp>
    </p:spTree>
    <p:extLst>
      <p:ext uri="{BB962C8B-B14F-4D97-AF65-F5344CB8AC3E}">
        <p14:creationId xmlns:p14="http://schemas.microsoft.com/office/powerpoint/2010/main" val="4145346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Job Sorting and Prioritization</a:t>
            </a:r>
          </a:p>
        </p:txBody>
      </p:sp>
      <p:sp>
        <p:nvSpPr>
          <p:cNvPr id="3" name="Text Placeholder 2"/>
          <p:cNvSpPr>
            <a:spLocks noGrp="1"/>
          </p:cNvSpPr>
          <p:nvPr>
            <p:ph type="body" sz="quarter" idx="10"/>
          </p:nvPr>
        </p:nvSpPr>
        <p:spPr>
          <a:prstGeom prst="rect">
            <a:avLst/>
          </a:prstGeom>
        </p:spPr>
        <p:txBody>
          <a:bodyPr>
            <a:normAutofit lnSpcReduction="10000"/>
          </a:bodyPr>
          <a:lstStyle/>
          <a:p>
            <a:pPr marL="447893" lvl="1" indent="-447893">
              <a:lnSpc>
                <a:spcPct val="200000"/>
              </a:lnSpc>
              <a:buFont typeface="Wingdings" charset="2"/>
              <a:buChar char="Ø"/>
            </a:pPr>
            <a:r>
              <a:rPr lang="en-US" sz="1765">
                <a:solidFill>
                  <a:schemeClr val="bg2">
                    <a:lumMod val="10000"/>
                  </a:schemeClr>
                </a:solidFill>
                <a:latin typeface="Arial "/>
                <a:ea typeface="Consolas Regular" charset="0"/>
                <a:cs typeface="Arial "/>
              </a:rPr>
              <a:t>Job sort key</a:t>
            </a:r>
          </a:p>
          <a:p>
            <a:pPr marL="447893" lvl="1" indent="-447893">
              <a:lnSpc>
                <a:spcPct val="200000"/>
              </a:lnSpc>
              <a:buFont typeface="Wingdings" charset="2"/>
              <a:buChar char="Ø"/>
            </a:pPr>
            <a:r>
              <a:rPr lang="en-US" sz="1765">
                <a:solidFill>
                  <a:schemeClr val="bg2">
                    <a:lumMod val="10000"/>
                  </a:schemeClr>
                </a:solidFill>
                <a:latin typeface="Arial "/>
                <a:ea typeface="Consolas Regular" charset="0"/>
                <a:cs typeface="Arial "/>
              </a:rPr>
              <a:t>Tunable formula</a:t>
            </a:r>
          </a:p>
          <a:p>
            <a:pPr marL="447893" lvl="1" indent="-447893">
              <a:lnSpc>
                <a:spcPct val="200000"/>
              </a:lnSpc>
              <a:buFont typeface="Wingdings" charset="2"/>
              <a:buChar char="Ø"/>
            </a:pPr>
            <a:r>
              <a:rPr lang="en-US" sz="1765">
                <a:solidFill>
                  <a:schemeClr val="bg2">
                    <a:lumMod val="10000"/>
                  </a:schemeClr>
                </a:solidFill>
                <a:latin typeface="Arial "/>
                <a:ea typeface="Consolas Regular" charset="0"/>
                <a:cs typeface="Arial "/>
              </a:rPr>
              <a:t>Eligible wait time</a:t>
            </a:r>
          </a:p>
          <a:p>
            <a:pPr marL="447893" lvl="1" indent="-447893">
              <a:lnSpc>
                <a:spcPct val="200000"/>
              </a:lnSpc>
              <a:buFont typeface="Wingdings" charset="2"/>
              <a:buChar char="Ø"/>
            </a:pPr>
            <a:r>
              <a:rPr lang="en-US" sz="1765">
                <a:solidFill>
                  <a:schemeClr val="bg2">
                    <a:lumMod val="10000"/>
                  </a:schemeClr>
                </a:solidFill>
                <a:latin typeface="Arial "/>
                <a:ea typeface="Consolas Regular" charset="0"/>
                <a:cs typeface="Arial "/>
              </a:rPr>
              <a:t>Helping starving jobs</a:t>
            </a:r>
          </a:p>
          <a:p>
            <a:pPr marL="447893" lvl="1" indent="-447893">
              <a:lnSpc>
                <a:spcPct val="200000"/>
              </a:lnSpc>
              <a:buFont typeface="Wingdings" charset="2"/>
              <a:buChar char="Ø"/>
            </a:pPr>
            <a:r>
              <a:rPr lang="en-US" sz="1765">
                <a:solidFill>
                  <a:schemeClr val="bg2">
                    <a:lumMod val="10000"/>
                  </a:schemeClr>
                </a:solidFill>
                <a:latin typeface="Arial "/>
                <a:ea typeface="Consolas Regular" charset="0"/>
                <a:cs typeface="Arial "/>
              </a:rPr>
              <a:t>Backfilling around top jobs</a:t>
            </a:r>
          </a:p>
          <a:p>
            <a:pPr marL="447893" lvl="1" indent="-447893">
              <a:lnSpc>
                <a:spcPct val="200000"/>
              </a:lnSpc>
              <a:buFont typeface="Wingdings" charset="2"/>
              <a:buChar char="Ø"/>
            </a:pPr>
            <a:r>
              <a:rPr lang="en-US" sz="1765">
                <a:solidFill>
                  <a:schemeClr val="bg2">
                    <a:lumMod val="10000"/>
                  </a:schemeClr>
                </a:solidFill>
                <a:latin typeface="Arial "/>
                <a:ea typeface="Consolas Regular" charset="0"/>
                <a:cs typeface="Arial "/>
              </a:rPr>
              <a:t>Strict ordering</a:t>
            </a:r>
          </a:p>
          <a:p>
            <a:pPr marL="447893" lvl="1" indent="-447893">
              <a:lnSpc>
                <a:spcPct val="200000"/>
              </a:lnSpc>
              <a:buFont typeface="Wingdings" charset="2"/>
              <a:buChar char="Ø"/>
            </a:pPr>
            <a:r>
              <a:rPr lang="en-US" sz="1765">
                <a:solidFill>
                  <a:schemeClr val="bg2">
                    <a:lumMod val="10000"/>
                  </a:schemeClr>
                </a:solidFill>
                <a:latin typeface="Arial "/>
                <a:ea typeface="Consolas Regular" charset="0"/>
                <a:cs typeface="Arial "/>
              </a:rPr>
              <a:t>FIFO</a:t>
            </a:r>
          </a:p>
          <a:p>
            <a:pPr marL="447893" lvl="1" indent="-447893">
              <a:lnSpc>
                <a:spcPct val="200000"/>
              </a:lnSpc>
              <a:buFont typeface="Wingdings" charset="2"/>
              <a:buChar char="Ø"/>
            </a:pPr>
            <a:r>
              <a:rPr lang="en-US" sz="1765">
                <a:solidFill>
                  <a:schemeClr val="bg2">
                    <a:lumMod val="10000"/>
                  </a:schemeClr>
                </a:solidFill>
                <a:latin typeface="Arial "/>
                <a:ea typeface="Consolas Regular" charset="0"/>
                <a:cs typeface="Arial "/>
              </a:rPr>
              <a:t>Preemption </a:t>
            </a:r>
          </a:p>
          <a:p>
            <a:pPr marL="447893" lvl="1" indent="-447893">
              <a:lnSpc>
                <a:spcPct val="200000"/>
              </a:lnSpc>
              <a:buFont typeface="Wingdings" charset="2"/>
              <a:buChar char="Ø"/>
            </a:pPr>
            <a:r>
              <a:rPr lang="en-US" sz="1765">
                <a:solidFill>
                  <a:schemeClr val="bg2">
                    <a:lumMod val="10000"/>
                  </a:schemeClr>
                </a:solidFill>
                <a:latin typeface="Arial "/>
                <a:ea typeface="Consolas Regular" charset="0"/>
                <a:cs typeface="Arial "/>
              </a:rPr>
              <a:t>Fairshare</a:t>
            </a:r>
          </a:p>
        </p:txBody>
      </p:sp>
    </p:spTree>
    <p:extLst>
      <p:ext uri="{BB962C8B-B14F-4D97-AF65-F5344CB8AC3E}">
        <p14:creationId xmlns:p14="http://schemas.microsoft.com/office/powerpoint/2010/main" val="1687689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2"/>
          <p:cNvSpPr>
            <a:spLocks noGrp="1" noChangeArrowheads="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Sorting Jobs According to Sort Key</a:t>
            </a:r>
          </a:p>
        </p:txBody>
      </p:sp>
      <p:sp>
        <p:nvSpPr>
          <p:cNvPr id="336898" name="Rectangle 3"/>
          <p:cNvSpPr>
            <a:spLocks noGrp="1" noChangeArrowheads="1"/>
          </p:cNvSpPr>
          <p:nvPr>
            <p:ph type="body" sz="quarter" idx="10"/>
          </p:nvPr>
        </p:nvSpPr>
        <p:spPr>
          <a:prstGeom prst="rect">
            <a:avLst/>
          </a:prstGeom>
        </p:spPr>
        <p:txBody>
          <a:bodyPr vert="horz" lIns="89875" tIns="44937" rIns="89875" bIns="44937" rtlCol="0">
            <a:noAutofit/>
          </a:bodyPr>
          <a:lstStyle/>
          <a:p>
            <a:pPr marL="338611" indent="-338611">
              <a:lnSpc>
                <a:spcPct val="100000"/>
              </a:lnSpc>
              <a:buFont typeface="Wingdings" charset="0"/>
              <a:buChar char="§"/>
              <a:defRPr/>
            </a:pPr>
            <a:r>
              <a:rPr lang="en-US" sz="1588" dirty="0">
                <a:latin typeface="Arial" charset="0"/>
                <a:ea typeface="Consolas Regular" charset="0"/>
                <a:cs typeface="+mn-cs"/>
              </a:rPr>
              <a:t>Scheduler can sort jobs in each class based on a sort key</a:t>
            </a:r>
          </a:p>
          <a:p>
            <a:pPr marL="788063" lvl="1" indent="-338611">
              <a:lnSpc>
                <a:spcPct val="120000"/>
              </a:lnSpc>
              <a:buFont typeface="Wingdings" charset="0"/>
              <a:buChar char="§"/>
              <a:defRPr/>
            </a:pPr>
            <a:r>
              <a:rPr lang="en-US" sz="1412" dirty="0">
                <a:latin typeface="Arial" charset="0"/>
                <a:ea typeface="Consolas Regular" charset="0"/>
                <a:cs typeface="+mn-cs"/>
              </a:rPr>
              <a:t>Finest-grained sort order is at submission time</a:t>
            </a:r>
          </a:p>
          <a:p>
            <a:pPr marL="788063" lvl="1" indent="-338611">
              <a:lnSpc>
                <a:spcPct val="120000"/>
              </a:lnSpc>
              <a:buFont typeface="Wingdings" charset="0"/>
              <a:buChar char="§"/>
              <a:defRPr/>
            </a:pPr>
            <a:r>
              <a:rPr lang="en-US" sz="1412" dirty="0">
                <a:latin typeface="Arial" charset="0"/>
                <a:ea typeface="Consolas Regular" charset="0"/>
                <a:cs typeface="+mn-cs"/>
              </a:rPr>
              <a:t>Jobs can be sorted within each queue or as one group</a:t>
            </a:r>
          </a:p>
          <a:p>
            <a:pPr marL="788063" lvl="1" indent="-338611">
              <a:lnSpc>
                <a:spcPct val="120000"/>
              </a:lnSpc>
              <a:buFont typeface="Wingdings" charset="0"/>
              <a:buChar char="§"/>
              <a:defRPr/>
            </a:pPr>
            <a:endParaRPr lang="en-US" sz="1412" dirty="0">
              <a:latin typeface="Arial" charset="0"/>
              <a:ea typeface="Consolas Regular" charset="0"/>
              <a:cs typeface="+mn-cs"/>
            </a:endParaRPr>
          </a:p>
          <a:p>
            <a:pPr marL="954975" lvl="1" indent="-449399">
              <a:lnSpc>
                <a:spcPct val="100000"/>
              </a:lnSpc>
              <a:spcAft>
                <a:spcPts val="590"/>
              </a:spcAft>
              <a:defRPr/>
            </a:pPr>
            <a:endParaRPr lang="en-US" sz="100" dirty="0">
              <a:latin typeface="Arial" charset="0"/>
              <a:cs typeface="+mn-cs"/>
            </a:endParaRPr>
          </a:p>
          <a:p>
            <a:pPr marL="338611" indent="-338611">
              <a:lnSpc>
                <a:spcPct val="100000"/>
              </a:lnSpc>
              <a:defRPr/>
            </a:pPr>
            <a:endParaRPr lang="en-US" sz="1588" dirty="0">
              <a:latin typeface="Arial" charset="0"/>
              <a:ea typeface="Consolas Regular" charset="0"/>
              <a:cs typeface="+mn-cs"/>
            </a:endParaRPr>
          </a:p>
          <a:p>
            <a:pPr marL="338611" indent="-338611">
              <a:lnSpc>
                <a:spcPct val="100000"/>
              </a:lnSpc>
              <a:defRPr/>
            </a:pPr>
            <a:endParaRPr lang="en-US" sz="1588" dirty="0">
              <a:latin typeface="Arial" charset="0"/>
              <a:ea typeface="Consolas Regular" charset="0"/>
              <a:cs typeface="+mn-cs"/>
            </a:endParaRPr>
          </a:p>
          <a:p>
            <a:pPr marL="338611" indent="-338611">
              <a:lnSpc>
                <a:spcPct val="100000"/>
              </a:lnSpc>
              <a:defRPr/>
            </a:pPr>
            <a:endParaRPr lang="en-US" sz="1588" dirty="0">
              <a:latin typeface="Arial" charset="0"/>
              <a:ea typeface="Consolas Regular" charset="0"/>
              <a:cs typeface="+mn-cs"/>
            </a:endParaRPr>
          </a:p>
          <a:p>
            <a:pPr marL="338611" indent="-338611">
              <a:lnSpc>
                <a:spcPct val="100000"/>
              </a:lnSpc>
              <a:defRPr/>
            </a:pPr>
            <a:endParaRPr lang="en-US" sz="1588" dirty="0">
              <a:latin typeface="Arial" charset="0"/>
              <a:ea typeface="Consolas Regular" charset="0"/>
              <a:cs typeface="+mn-cs"/>
            </a:endParaRPr>
          </a:p>
          <a:p>
            <a:pPr marL="338611" indent="-338611">
              <a:lnSpc>
                <a:spcPct val="100000"/>
              </a:lnSpc>
              <a:defRPr/>
            </a:pPr>
            <a:endParaRPr lang="en-US" sz="1588" dirty="0">
              <a:latin typeface="Arial" charset="0"/>
              <a:ea typeface="Consolas Regular" charset="0"/>
              <a:cs typeface="+mn-cs"/>
            </a:endParaRPr>
          </a:p>
          <a:p>
            <a:pPr marL="338611" indent="-338611">
              <a:lnSpc>
                <a:spcPct val="100000"/>
              </a:lnSpc>
              <a:defRPr/>
            </a:pPr>
            <a:endParaRPr lang="en-US" sz="1588" dirty="0">
              <a:latin typeface="Arial" charset="0"/>
              <a:ea typeface="Consolas Regular" charset="0"/>
              <a:cs typeface="+mn-cs"/>
            </a:endParaRPr>
          </a:p>
          <a:p>
            <a:pPr marL="0" indent="0">
              <a:lnSpc>
                <a:spcPct val="100000"/>
              </a:lnSpc>
              <a:buNone/>
              <a:defRPr/>
            </a:pPr>
            <a:endParaRPr lang="en-US" sz="1588" dirty="0">
              <a:latin typeface="Arial" charset="0"/>
              <a:ea typeface="Consolas Regular" charset="0"/>
              <a:cs typeface="+mn-cs"/>
            </a:endParaRPr>
          </a:p>
          <a:p>
            <a:pPr marL="338611" indent="-338611">
              <a:lnSpc>
                <a:spcPct val="100000"/>
              </a:lnSpc>
              <a:defRPr/>
            </a:pPr>
            <a:endParaRPr lang="en-US" sz="1588" dirty="0">
              <a:latin typeface="Arial" charset="0"/>
              <a:ea typeface="Consolas Regular" charset="0"/>
              <a:cs typeface="+mn-cs"/>
            </a:endParaRPr>
          </a:p>
          <a:p>
            <a:pPr marL="338611" indent="-338611">
              <a:lnSpc>
                <a:spcPct val="100000"/>
              </a:lnSpc>
              <a:defRPr/>
            </a:pPr>
            <a:endParaRPr lang="en-US" sz="1588" dirty="0">
              <a:latin typeface="Arial" charset="0"/>
              <a:ea typeface="Consolas Regular" charset="0"/>
              <a:cs typeface="+mn-cs"/>
            </a:endParaRPr>
          </a:p>
          <a:p>
            <a:pPr marL="338611" indent="-338611">
              <a:lnSpc>
                <a:spcPct val="100000"/>
              </a:lnSpc>
              <a:defRPr/>
            </a:pPr>
            <a:r>
              <a:rPr lang="en-US" sz="1588" dirty="0">
                <a:latin typeface="Arial" charset="0"/>
                <a:ea typeface="Consolas Regular" charset="0"/>
                <a:cs typeface="+mn-cs"/>
              </a:rPr>
              <a:t>Sorting jobs using </a:t>
            </a:r>
            <a:r>
              <a:rPr lang="en-US" sz="1588" b="1" dirty="0" err="1">
                <a:latin typeface="Consolas Regular" charset="0"/>
                <a:ea typeface="Consolas Regular" charset="0"/>
                <a:cs typeface="Consolas Regular" charset="0"/>
              </a:rPr>
              <a:t>job_sort_key</a:t>
            </a:r>
            <a:r>
              <a:rPr lang="en-US" sz="1588" dirty="0">
                <a:latin typeface="Arial" charset="0"/>
                <a:ea typeface="Consolas Regular" charset="0"/>
                <a:cs typeface="+mn-cs"/>
              </a:rPr>
              <a:t> parameter:</a:t>
            </a:r>
          </a:p>
          <a:p>
            <a:pPr marL="338611" indent="-338611">
              <a:lnSpc>
                <a:spcPct val="100000"/>
              </a:lnSpc>
              <a:buNone/>
              <a:defRPr/>
            </a:pPr>
            <a:endParaRPr lang="en-US" sz="1059" dirty="0">
              <a:latin typeface="Arial" charset="0"/>
              <a:ea typeface="Consolas Regular" charset="0"/>
              <a:cs typeface="+mn-cs"/>
            </a:endParaRPr>
          </a:p>
          <a:p>
            <a:pPr marL="954975" lvl="1" indent="-449399">
              <a:lnSpc>
                <a:spcPct val="100000"/>
              </a:lnSpc>
              <a:buClr>
                <a:srgbClr val="DD2430"/>
              </a:buClr>
              <a:buFontTx/>
              <a:buAutoNum type="arabicPeriod"/>
              <a:defRPr/>
            </a:pPr>
            <a:r>
              <a:rPr lang="en-US" sz="1412" dirty="0">
                <a:latin typeface="Arial" charset="0"/>
                <a:ea typeface="Consolas Regular" charset="0"/>
                <a:cs typeface="Consolas Regular" charset="0"/>
              </a:rPr>
              <a:t>Add the scheduler parameter:</a:t>
            </a:r>
            <a:r>
              <a:rPr lang="en-US" sz="1412" dirty="0">
                <a:latin typeface="Arial" charset="0"/>
                <a:cs typeface="Consolas Regular" charset="0"/>
              </a:rPr>
              <a:t> </a:t>
            </a:r>
            <a:r>
              <a:rPr lang="en-US" sz="1412" b="1" dirty="0" err="1">
                <a:latin typeface="Consolas Regular" charset="0"/>
                <a:ea typeface="Consolas Regular" charset="0"/>
                <a:cs typeface="Consolas Regular" charset="0"/>
              </a:rPr>
              <a:t>job_sort_key</a:t>
            </a:r>
            <a:r>
              <a:rPr lang="en-US" sz="1412" b="1" dirty="0">
                <a:latin typeface="Consolas Regular" charset="0"/>
                <a:ea typeface="Consolas Regular" charset="0"/>
                <a:cs typeface="Consolas Regular" charset="0"/>
              </a:rPr>
              <a:t>:  </a:t>
            </a:r>
            <a:r>
              <a:rPr lang="en-US" altLang="ja-JP" sz="1412" b="1" dirty="0">
                <a:latin typeface="Consolas Regular" charset="0"/>
                <a:ea typeface="Consolas Regular" charset="0"/>
                <a:cs typeface="Consolas Regular" charset="0"/>
              </a:rPr>
              <a:t>"&lt;key&gt; &lt;HIGH|LOW&gt;" ALL</a:t>
            </a:r>
          </a:p>
          <a:p>
            <a:pPr marL="1463705" lvl="2" indent="-252146">
              <a:buClr>
                <a:srgbClr val="DD2430"/>
              </a:buClr>
              <a:buFont typeface="Wingdings" charset="2"/>
              <a:buChar char="§"/>
              <a:defRPr/>
            </a:pPr>
            <a:r>
              <a:rPr lang="en-US" altLang="ja-JP" sz="1235" dirty="0">
                <a:ea typeface="Consolas Regular" charset="0"/>
                <a:cs typeface="Consolas Regular" charset="0"/>
              </a:rPr>
              <a:t>For multiple keys, create one key per line</a:t>
            </a:r>
          </a:p>
          <a:p>
            <a:pPr marL="954975" lvl="1" indent="-449399">
              <a:lnSpc>
                <a:spcPct val="100000"/>
              </a:lnSpc>
              <a:buClr>
                <a:srgbClr val="DD2430"/>
              </a:buClr>
              <a:buFontTx/>
              <a:buAutoNum type="arabicPeriod"/>
              <a:defRPr/>
            </a:pPr>
            <a:endParaRPr lang="en-US" sz="1412" dirty="0">
              <a:latin typeface="Arial" charset="0"/>
              <a:ea typeface="Consolas Regular" charset="0"/>
              <a:cs typeface="Consolas Regular" charset="0"/>
            </a:endParaRPr>
          </a:p>
          <a:p>
            <a:pPr marL="954975" lvl="1" indent="-449399">
              <a:lnSpc>
                <a:spcPct val="100000"/>
              </a:lnSpc>
              <a:buClr>
                <a:srgbClr val="DD2430"/>
              </a:buClr>
              <a:buFontTx/>
              <a:buAutoNum type="arabicPeriod"/>
              <a:defRPr/>
            </a:pPr>
            <a:r>
              <a:rPr lang="en-US" sz="1412" dirty="0">
                <a:latin typeface="Arial" charset="0"/>
                <a:ea typeface="Consolas Regular" charset="0"/>
                <a:cs typeface="Consolas Regular" charset="0"/>
              </a:rPr>
              <a:t>A </a:t>
            </a:r>
            <a:r>
              <a:rPr lang="en-US" sz="1412" b="1" dirty="0">
                <a:latin typeface="Consolas" charset="0"/>
                <a:ea typeface="Consolas" charset="0"/>
                <a:cs typeface="Consolas" charset="0"/>
              </a:rPr>
              <a:t>'kill –HUP &lt;</a:t>
            </a:r>
            <a:r>
              <a:rPr lang="en-US" sz="1412" b="1" dirty="0" err="1">
                <a:latin typeface="Consolas" charset="0"/>
                <a:ea typeface="Consolas" charset="0"/>
                <a:cs typeface="Consolas" charset="0"/>
              </a:rPr>
              <a:t>pbs_sched_pid</a:t>
            </a:r>
            <a:r>
              <a:rPr lang="en-US" sz="1412" b="1" dirty="0">
                <a:latin typeface="Consolas" charset="0"/>
                <a:ea typeface="Consolas" charset="0"/>
                <a:cs typeface="Consolas" charset="0"/>
              </a:rPr>
              <a:t>&gt;' </a:t>
            </a:r>
            <a:r>
              <a:rPr lang="en-US" sz="1412" dirty="0">
                <a:latin typeface="Arial" charset="0"/>
                <a:ea typeface="Consolas Regular" charset="0"/>
                <a:cs typeface="Consolas Regular" charset="0"/>
              </a:rPr>
              <a:t>is required to re-read the </a:t>
            </a:r>
            <a:r>
              <a:rPr lang="en-US" sz="1412" b="1" dirty="0" err="1">
                <a:latin typeface="Consolas Regular" charset="0"/>
                <a:ea typeface="Consolas Regular" charset="0"/>
                <a:cs typeface="Consolas Regular" charset="0"/>
              </a:rPr>
              <a:t>sched_config</a:t>
            </a:r>
            <a:r>
              <a:rPr lang="en-US" sz="1412" b="1" dirty="0">
                <a:latin typeface="Consolas Regular" charset="0"/>
                <a:ea typeface="Consolas Regular" charset="0"/>
                <a:cs typeface="Consolas Regular" charset="0"/>
              </a:rPr>
              <a:t> </a:t>
            </a:r>
            <a:r>
              <a:rPr lang="en-US" sz="1412" dirty="0">
                <a:latin typeface="Arial" charset="0"/>
                <a:ea typeface="Consolas Regular" charset="0"/>
                <a:cs typeface="Consolas Regular" charset="0"/>
              </a:rPr>
              <a:t>file</a:t>
            </a:r>
          </a:p>
          <a:p>
            <a:pPr marL="954975" lvl="1" indent="-449399">
              <a:lnSpc>
                <a:spcPct val="100000"/>
              </a:lnSpc>
              <a:buClr>
                <a:srgbClr val="DD2430"/>
              </a:buClr>
              <a:buFontTx/>
              <a:buAutoNum type="arabicPeriod"/>
              <a:defRPr/>
            </a:pPr>
            <a:endParaRPr lang="en-US" sz="1412" dirty="0">
              <a:latin typeface="Arial" charset="0"/>
              <a:ea typeface="Consolas Regular" charset="0"/>
              <a:cs typeface="Consolas Regular" charset="0"/>
            </a:endParaRPr>
          </a:p>
          <a:p>
            <a:pPr marL="505523" indent="-449399">
              <a:lnSpc>
                <a:spcPct val="100000"/>
              </a:lnSpc>
              <a:buClr>
                <a:srgbClr val="DD2430"/>
              </a:buClr>
              <a:buFontTx/>
              <a:buAutoNum type="arabicPeriod"/>
              <a:defRPr/>
            </a:pPr>
            <a:endParaRPr lang="en-US" sz="1412" dirty="0">
              <a:latin typeface="Arial" charset="0"/>
              <a:ea typeface="Consolas Regular" charset="0"/>
              <a:cs typeface="Consolas Regular" charset="0"/>
            </a:endParaRPr>
          </a:p>
          <a:p>
            <a:pPr marL="354364" indent="-354364">
              <a:lnSpc>
                <a:spcPct val="100000"/>
              </a:lnSpc>
              <a:buClr>
                <a:srgbClr val="DD2430"/>
              </a:buClr>
              <a:defRPr/>
            </a:pPr>
            <a:r>
              <a:rPr lang="en-US" sz="1588" dirty="0">
                <a:latin typeface="Arial" charset="0"/>
                <a:ea typeface="Consolas Regular" charset="0"/>
                <a:cs typeface="Consolas Regular" charset="0"/>
              </a:rPr>
              <a:t>The </a:t>
            </a:r>
            <a:r>
              <a:rPr lang="en-US" sz="1588" b="1" dirty="0" err="1">
                <a:latin typeface="Consolas Regular" charset="0"/>
                <a:ea typeface="Consolas Regular" charset="0"/>
                <a:cs typeface="Consolas Regular" charset="0"/>
              </a:rPr>
              <a:t>job_sort_key</a:t>
            </a:r>
            <a:r>
              <a:rPr lang="en-US" sz="1588" dirty="0">
                <a:latin typeface="Arial" charset="0"/>
                <a:ea typeface="Consolas Regular" charset="0"/>
                <a:cs typeface="Consolas Regular" charset="0"/>
              </a:rPr>
              <a:t> parameter is disabled, if job sort formula or </a:t>
            </a:r>
            <a:r>
              <a:rPr lang="en-US" sz="1588" dirty="0" err="1">
                <a:latin typeface="Arial" charset="0"/>
                <a:ea typeface="Consolas Regular" charset="0"/>
                <a:cs typeface="Consolas Regular" charset="0"/>
              </a:rPr>
              <a:t>fairshare</a:t>
            </a:r>
            <a:r>
              <a:rPr lang="en-US" sz="1588" dirty="0">
                <a:latin typeface="Arial" charset="0"/>
                <a:ea typeface="Consolas Regular" charset="0"/>
                <a:cs typeface="Consolas Regular" charset="0"/>
              </a:rPr>
              <a:t> policies are enabled</a:t>
            </a:r>
          </a:p>
        </p:txBody>
      </p:sp>
      <p:graphicFrame>
        <p:nvGraphicFramePr>
          <p:cNvPr id="2" name="Table 1"/>
          <p:cNvGraphicFramePr>
            <a:graphicFrameLocks noGrp="1"/>
          </p:cNvGraphicFramePr>
          <p:nvPr/>
        </p:nvGraphicFramePr>
        <p:xfrm>
          <a:off x="805783" y="1821134"/>
          <a:ext cx="7532436" cy="1545654"/>
        </p:xfrm>
        <a:graphic>
          <a:graphicData uri="http://schemas.openxmlformats.org/drawingml/2006/table">
            <a:tbl>
              <a:tblPr firstRow="1" bandRow="1">
                <a:effectLst>
                  <a:outerShdw blurRad="63500" sx="102000" sy="102000" algn="ctr" rotWithShape="0">
                    <a:prstClr val="black">
                      <a:alpha val="40000"/>
                    </a:prstClr>
                  </a:outerShdw>
                </a:effectLst>
                <a:tableStyleId>{2A488322-F2BA-4B5B-9748-0D474271808F}</a:tableStyleId>
              </a:tblPr>
              <a:tblGrid>
                <a:gridCol w="1412916">
                  <a:extLst>
                    <a:ext uri="{9D8B030D-6E8A-4147-A177-3AD203B41FA5}">
                      <a16:colId xmlns:a16="http://schemas.microsoft.com/office/drawing/2014/main" val="20000"/>
                    </a:ext>
                  </a:extLst>
                </a:gridCol>
                <a:gridCol w="1318333">
                  <a:extLst>
                    <a:ext uri="{9D8B030D-6E8A-4147-A177-3AD203B41FA5}">
                      <a16:colId xmlns:a16="http://schemas.microsoft.com/office/drawing/2014/main" val="20001"/>
                    </a:ext>
                  </a:extLst>
                </a:gridCol>
                <a:gridCol w="4801187">
                  <a:extLst>
                    <a:ext uri="{9D8B030D-6E8A-4147-A177-3AD203B41FA5}">
                      <a16:colId xmlns:a16="http://schemas.microsoft.com/office/drawing/2014/main" val="20002"/>
                    </a:ext>
                  </a:extLst>
                </a:gridCol>
              </a:tblGrid>
              <a:tr h="322868">
                <a:tc>
                  <a:txBody>
                    <a:bodyPr/>
                    <a:lstStyle/>
                    <a:p>
                      <a:pPr algn="ctr"/>
                      <a:r>
                        <a:rPr lang="en-US" sz="1200" dirty="0"/>
                        <a:t>Sort Key</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a:t>Allowed Order</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a:t>Description</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03412">
                <a:tc>
                  <a:txBody>
                    <a:bodyPr/>
                    <a:lstStyle/>
                    <a:p>
                      <a:pPr algn="ctr"/>
                      <a:r>
                        <a:rPr lang="en-US" sz="1100">
                          <a:solidFill>
                            <a:srgbClr val="000000"/>
                          </a:solidFill>
                        </a:rPr>
                        <a:t>&lt;PBS resource&gt;</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100">
                          <a:solidFill>
                            <a:srgbClr val="000000"/>
                          </a:solidFill>
                        </a:rPr>
                        <a:t>HIGH | LOW</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100" b="0" i="0" u="none" strike="noStrike" kern="1200" baseline="0" dirty="0">
                          <a:solidFill>
                            <a:srgbClr val="000000"/>
                          </a:solidFill>
                          <a:latin typeface="+mn-lt"/>
                          <a:ea typeface="+mn-ea"/>
                          <a:cs typeface="+mn-cs"/>
                        </a:rPr>
                        <a:t>Sorts jobs according to how much of the specified resource they request.</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5962">
                <a:tc>
                  <a:txBody>
                    <a:bodyPr/>
                    <a:lstStyle/>
                    <a:p>
                      <a:pPr algn="ctr"/>
                      <a:r>
                        <a:rPr lang="en-US" sz="1100" b="0" i="0" u="none" strike="noStrike" kern="1200" baseline="0" err="1">
                          <a:solidFill>
                            <a:srgbClr val="000000"/>
                          </a:solidFill>
                          <a:latin typeface="+mn-lt"/>
                          <a:ea typeface="+mn-ea"/>
                          <a:cs typeface="+mn-cs"/>
                        </a:rPr>
                        <a:t>fair_share_perc</a:t>
                      </a:r>
                      <a:endParaRPr lang="en-US" sz="1100" b="0" i="0" u="none" strike="noStrike" kern="1200" baseline="0">
                        <a:solidFill>
                          <a:srgbClr val="000000"/>
                        </a:solidFill>
                        <a:latin typeface="+mn-lt"/>
                        <a:ea typeface="+mn-ea"/>
                        <a:cs typeface="+mn-cs"/>
                      </a:endParaRP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1018705" rtl="0" eaLnBrk="1" fontAlgn="auto" latinLnBrk="0" hangingPunct="1">
                        <a:lnSpc>
                          <a:spcPct val="100000"/>
                        </a:lnSpc>
                        <a:spcBef>
                          <a:spcPts val="0"/>
                        </a:spcBef>
                        <a:spcAft>
                          <a:spcPts val="0"/>
                        </a:spcAft>
                        <a:buClrTx/>
                        <a:buSzTx/>
                        <a:buFontTx/>
                        <a:buNone/>
                        <a:tabLst/>
                        <a:defRPr/>
                      </a:pPr>
                      <a:r>
                        <a:rPr lang="en-US" sz="1100">
                          <a:solidFill>
                            <a:srgbClr val="000000"/>
                          </a:solidFill>
                        </a:rPr>
                        <a:t>HIGH | LOW</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100" b="0" i="0" u="none" strike="noStrike" kern="1200" baseline="0" dirty="0">
                          <a:solidFill>
                            <a:srgbClr val="000000"/>
                          </a:solidFill>
                          <a:latin typeface="+mn-lt"/>
                          <a:ea typeface="+mn-ea"/>
                          <a:cs typeface="+mn-cs"/>
                        </a:rPr>
                        <a:t>Sorts according to </a:t>
                      </a:r>
                      <a:r>
                        <a:rPr lang="en-US" sz="1100" b="0" i="0" u="none" strike="noStrike" kern="1200" baseline="0" dirty="0" err="1">
                          <a:solidFill>
                            <a:srgbClr val="000000"/>
                          </a:solidFill>
                          <a:latin typeface="+mn-lt"/>
                          <a:ea typeface="+mn-ea"/>
                          <a:cs typeface="+mn-cs"/>
                        </a:rPr>
                        <a:t>fairshare</a:t>
                      </a:r>
                      <a:r>
                        <a:rPr lang="en-US" sz="1100" b="0" i="0" u="none" strike="noStrike" kern="1200" baseline="0" dirty="0">
                          <a:solidFill>
                            <a:srgbClr val="000000"/>
                          </a:solidFill>
                          <a:latin typeface="+mn-lt"/>
                          <a:ea typeface="+mn-ea"/>
                          <a:cs typeface="+mn-cs"/>
                        </a:rPr>
                        <a:t> percentage allotted to entity that owns job. This percentage is defined in the </a:t>
                      </a:r>
                      <a:r>
                        <a:rPr lang="en-US" sz="1100" b="1" i="0" u="none" strike="noStrike" kern="1200" baseline="0" dirty="0" err="1">
                          <a:solidFill>
                            <a:srgbClr val="000000"/>
                          </a:solidFill>
                          <a:latin typeface="Consolas Regular" charset="0"/>
                          <a:ea typeface="+mn-ea"/>
                          <a:cs typeface="Consolas Regular" charset="0"/>
                        </a:rPr>
                        <a:t>resource_group</a:t>
                      </a:r>
                      <a:r>
                        <a:rPr lang="en-US" sz="1100" b="0" i="0" u="none" strike="noStrike" kern="1200" baseline="0" dirty="0">
                          <a:solidFill>
                            <a:srgbClr val="000000"/>
                          </a:solidFill>
                          <a:latin typeface="+mn-lt"/>
                          <a:ea typeface="+mn-ea"/>
                          <a:cs typeface="+mn-cs"/>
                        </a:rPr>
                        <a:t> file.</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03412">
                <a:tc>
                  <a:txBody>
                    <a:bodyPr/>
                    <a:lstStyle/>
                    <a:p>
                      <a:pPr algn="ctr"/>
                      <a:r>
                        <a:rPr lang="en-US" sz="1100" b="0" i="0" u="none" strike="noStrike" kern="1200" baseline="0" err="1">
                          <a:solidFill>
                            <a:srgbClr val="000000"/>
                          </a:solidFill>
                          <a:latin typeface="+mn-lt"/>
                          <a:ea typeface="+mn-ea"/>
                          <a:cs typeface="+mn-cs"/>
                        </a:rPr>
                        <a:t>job_priority</a:t>
                      </a:r>
                      <a:r>
                        <a:rPr lang="en-US" sz="1100" b="0" i="0" u="none" strike="noStrike" kern="1200" baseline="0">
                          <a:solidFill>
                            <a:srgbClr val="000000"/>
                          </a:solidFill>
                          <a:latin typeface="+mn-lt"/>
                          <a:ea typeface="+mn-ea"/>
                          <a:cs typeface="+mn-cs"/>
                        </a:rPr>
                        <a:t> 	</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1018705" rtl="0" eaLnBrk="1" fontAlgn="auto" latinLnBrk="0" hangingPunct="1">
                        <a:lnSpc>
                          <a:spcPct val="100000"/>
                        </a:lnSpc>
                        <a:spcBef>
                          <a:spcPts val="0"/>
                        </a:spcBef>
                        <a:spcAft>
                          <a:spcPts val="0"/>
                        </a:spcAft>
                        <a:buClrTx/>
                        <a:buSzTx/>
                        <a:buFontTx/>
                        <a:buNone/>
                        <a:tabLst/>
                        <a:defRPr/>
                      </a:pPr>
                      <a:r>
                        <a:rPr lang="en-US" sz="1100">
                          <a:solidFill>
                            <a:srgbClr val="000000"/>
                          </a:solidFill>
                        </a:rPr>
                        <a:t>HIGH | LOW</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100" b="0" i="0" u="none" strike="noStrike" kern="1200" baseline="0" dirty="0">
                          <a:solidFill>
                            <a:srgbClr val="000000"/>
                          </a:solidFill>
                          <a:latin typeface="+mn-lt"/>
                          <a:ea typeface="+mn-ea"/>
                          <a:cs typeface="+mn-cs"/>
                        </a:rPr>
                        <a:t>Sorts jobs by the value of each job</a:t>
                      </a:r>
                      <a:r>
                        <a:rPr lang="fr-FR" sz="1100" b="0" i="0" u="none" strike="noStrike" kern="1200" baseline="0" dirty="0">
                          <a:solidFill>
                            <a:srgbClr val="000000"/>
                          </a:solidFill>
                          <a:latin typeface="+mn-lt"/>
                          <a:ea typeface="+mn-ea"/>
                          <a:cs typeface="+mn-cs"/>
                        </a:rPr>
                        <a:t>'</a:t>
                      </a:r>
                      <a:r>
                        <a:rPr lang="en-US" sz="1100" b="0" i="0" u="none" strike="noStrike" kern="1200" baseline="0" dirty="0">
                          <a:solidFill>
                            <a:srgbClr val="000000"/>
                          </a:solidFill>
                          <a:latin typeface="+mn-lt"/>
                          <a:ea typeface="+mn-ea"/>
                          <a:cs typeface="+mn-cs"/>
                        </a:rPr>
                        <a:t>s priority attribute.</a:t>
                      </a:r>
                    </a:p>
                  </a:txBody>
                  <a:tcPr marL="80682" marR="80682" marT="40341" marB="4034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66425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Title 1"/>
          <p:cNvSpPr>
            <a:spLocks noGrp="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Sorting Jobs According to a Formula</a:t>
            </a:r>
          </a:p>
        </p:txBody>
      </p:sp>
      <p:sp>
        <p:nvSpPr>
          <p:cNvPr id="233474" name="Rectangle 2"/>
          <p:cNvSpPr>
            <a:spLocks noGrp="1" noChangeArrowheads="1"/>
          </p:cNvSpPr>
          <p:nvPr>
            <p:ph type="body" sz="quarter" idx="10"/>
          </p:nvPr>
        </p:nvSpPr>
        <p:spPr bwMode="auto">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875" tIns="44937" rIns="89875" bIns="44937" numCol="1" rtlCol="0" anchor="t" anchorCtr="0" compatLnSpc="1">
            <a:prstTxWarp prst="textNoShape">
              <a:avLst/>
            </a:prstTxWarp>
            <a:normAutofit/>
          </a:bodyPr>
          <a:lstStyle/>
          <a:p>
            <a:pPr fontAlgn="base">
              <a:lnSpc>
                <a:spcPct val="100000"/>
              </a:lnSpc>
              <a:spcBef>
                <a:spcPts val="529"/>
              </a:spcBef>
              <a:spcAft>
                <a:spcPct val="0"/>
              </a:spcAft>
            </a:pPr>
            <a:r>
              <a:rPr lang="en-US" sz="1412" dirty="0">
                <a:solidFill>
                  <a:schemeClr val="bg2">
                    <a:lumMod val="10000"/>
                  </a:schemeClr>
                </a:solidFill>
                <a:latin typeface="Arial" charset="0"/>
                <a:ea typeface="Consolas Regular" charset="0"/>
                <a:cs typeface="Consolas Regular" charset="0"/>
              </a:rPr>
              <a:t>Jobs can be sorted with a finer granularity by using a formula expression</a:t>
            </a:r>
          </a:p>
          <a:p>
            <a:pPr fontAlgn="base">
              <a:lnSpc>
                <a:spcPct val="100000"/>
              </a:lnSpc>
              <a:spcBef>
                <a:spcPts val="529"/>
              </a:spcBef>
              <a:spcAft>
                <a:spcPct val="0"/>
              </a:spcAft>
            </a:pPr>
            <a:r>
              <a:rPr lang="en-US" sz="1412" dirty="0">
                <a:solidFill>
                  <a:schemeClr val="bg2">
                    <a:lumMod val="10000"/>
                  </a:schemeClr>
                </a:solidFill>
                <a:latin typeface="Arial" charset="0"/>
                <a:ea typeface="Consolas Regular" charset="0"/>
                <a:cs typeface="Consolas Regular" charset="0"/>
              </a:rPr>
              <a:t>At beginning of each scheduling cycle the formula is applied to all jobs</a:t>
            </a:r>
          </a:p>
          <a:p>
            <a:pPr lvl="1" fontAlgn="base">
              <a:lnSpc>
                <a:spcPct val="100000"/>
              </a:lnSpc>
              <a:spcBef>
                <a:spcPts val="529"/>
              </a:spcBef>
              <a:spcAft>
                <a:spcPct val="0"/>
              </a:spcAft>
            </a:pPr>
            <a:r>
              <a:rPr lang="en-US" sz="1235" dirty="0">
                <a:solidFill>
                  <a:schemeClr val="bg2">
                    <a:lumMod val="10000"/>
                  </a:schemeClr>
                </a:solidFill>
                <a:latin typeface="Arial" charset="0"/>
                <a:ea typeface="Consolas Regular" charset="0"/>
                <a:cs typeface="Consolas Regular" charset="0"/>
              </a:rPr>
              <a:t>Ranking them internally from hig</a:t>
            </a:r>
            <a:r>
              <a:rPr lang="en-US" sz="1235" dirty="0">
                <a:latin typeface="Arial" charset="0"/>
                <a:ea typeface="Consolas Regular" charset="0"/>
                <a:cs typeface="Consolas Regular" charset="0"/>
              </a:rPr>
              <a:t>h to low priority</a:t>
            </a:r>
          </a:p>
          <a:p>
            <a:pPr lvl="1" fontAlgn="base">
              <a:lnSpc>
                <a:spcPct val="100000"/>
              </a:lnSpc>
              <a:spcBef>
                <a:spcPts val="529"/>
              </a:spcBef>
              <a:spcAft>
                <a:spcPct val="0"/>
              </a:spcAft>
            </a:pPr>
            <a:r>
              <a:rPr lang="en-US" sz="1235" dirty="0">
                <a:latin typeface="Arial" charset="0"/>
                <a:ea typeface="Consolas Regular" charset="0"/>
                <a:cs typeface="Consolas Regular" charset="0"/>
              </a:rPr>
              <a:t>Evaluation is recorded in scheduler log file if scheduler parameter </a:t>
            </a:r>
            <a:r>
              <a:rPr lang="en-US" sz="1235" b="1" dirty="0" err="1">
                <a:latin typeface="Consolas Regular" charset="0"/>
                <a:ea typeface="Consolas Regular" charset="0"/>
                <a:cs typeface="Consolas Regular" charset="0"/>
              </a:rPr>
              <a:t>log_filter</a:t>
            </a:r>
            <a:r>
              <a:rPr lang="en-US" sz="1235" dirty="0">
                <a:latin typeface="Arial" charset="0"/>
                <a:ea typeface="Consolas Regular" charset="0"/>
                <a:cs typeface="Consolas Regular" charset="0"/>
              </a:rPr>
              <a:t> is set to </a:t>
            </a:r>
            <a:r>
              <a:rPr lang="en-US" sz="1235" dirty="0">
                <a:latin typeface="Consolas Regular" charset="0"/>
                <a:ea typeface="Consolas Regular" charset="0"/>
                <a:cs typeface="Consolas Regular" charset="0"/>
              </a:rPr>
              <a:t>0</a:t>
            </a:r>
            <a:endParaRPr lang="en-US" sz="1235" dirty="0">
              <a:solidFill>
                <a:schemeClr val="bg2">
                  <a:lumMod val="10000"/>
                </a:schemeClr>
              </a:solidFill>
              <a:latin typeface="Consolas Regular" charset="0"/>
              <a:ea typeface="Consolas Regular" charset="0"/>
              <a:cs typeface="Consolas Regular" charset="0"/>
            </a:endParaRPr>
          </a:p>
          <a:p>
            <a:pPr lvl="1" fontAlgn="base">
              <a:lnSpc>
                <a:spcPct val="100000"/>
              </a:lnSpc>
              <a:spcBef>
                <a:spcPts val="529"/>
              </a:spcBef>
              <a:spcAft>
                <a:spcPct val="0"/>
              </a:spcAft>
            </a:pPr>
            <a:r>
              <a:rPr lang="en-US" sz="1235" dirty="0">
                <a:solidFill>
                  <a:schemeClr val="bg2">
                    <a:lumMod val="10000"/>
                  </a:schemeClr>
                </a:solidFill>
                <a:latin typeface="Arial" charset="0"/>
                <a:ea typeface="Consolas Regular" charset="0"/>
                <a:cs typeface="Consolas Regular" charset="0"/>
              </a:rPr>
              <a:t>Using this formula overrides </a:t>
            </a:r>
            <a:r>
              <a:rPr lang="en-US" sz="1235" b="1" dirty="0" err="1">
                <a:solidFill>
                  <a:schemeClr val="bg2">
                    <a:lumMod val="10000"/>
                  </a:schemeClr>
                </a:solidFill>
                <a:latin typeface="Consolas Regular" charset="0"/>
                <a:ea typeface="Consolas Regular" charset="0"/>
                <a:cs typeface="Consolas Regular" charset="0"/>
              </a:rPr>
              <a:t>job_sort_key</a:t>
            </a:r>
            <a:r>
              <a:rPr lang="en-US" sz="1235" dirty="0">
                <a:solidFill>
                  <a:schemeClr val="bg2">
                    <a:lumMod val="10000"/>
                  </a:schemeClr>
                </a:solidFill>
                <a:latin typeface="Arial" charset="0"/>
                <a:ea typeface="Consolas Regular" charset="0"/>
                <a:cs typeface="Consolas Regular" charset="0"/>
              </a:rPr>
              <a:t> and </a:t>
            </a:r>
            <a:r>
              <a:rPr lang="en-US" sz="1235" b="1" dirty="0" err="1">
                <a:solidFill>
                  <a:schemeClr val="bg2">
                    <a:lumMod val="10000"/>
                  </a:schemeClr>
                </a:solidFill>
                <a:latin typeface="Arial" charset="0"/>
                <a:ea typeface="Consolas Regular" charset="0"/>
                <a:cs typeface="Consolas Regular" charset="0"/>
              </a:rPr>
              <a:t>fairshare</a:t>
            </a:r>
            <a:r>
              <a:rPr lang="en-US" sz="1235" dirty="0">
                <a:solidFill>
                  <a:schemeClr val="bg2">
                    <a:lumMod val="10000"/>
                  </a:schemeClr>
                </a:solidFill>
                <a:latin typeface="Arial" charset="0"/>
                <a:ea typeface="Consolas Regular" charset="0"/>
                <a:cs typeface="Consolas Regular" charset="0"/>
              </a:rPr>
              <a:t> policy</a:t>
            </a:r>
            <a:endParaRPr lang="en-US" sz="1500" dirty="0">
              <a:solidFill>
                <a:schemeClr val="bg2">
                  <a:lumMod val="10000"/>
                </a:schemeClr>
              </a:solidFill>
              <a:latin typeface="Arial" charset="0"/>
              <a:ea typeface="Consolas Regular" charset="0"/>
              <a:cs typeface="Consolas Regular" charset="0"/>
            </a:endParaRPr>
          </a:p>
          <a:p>
            <a:pPr fontAlgn="base">
              <a:lnSpc>
                <a:spcPct val="100000"/>
              </a:lnSpc>
              <a:spcBef>
                <a:spcPts val="529"/>
              </a:spcBef>
              <a:spcAft>
                <a:spcPct val="0"/>
              </a:spcAft>
            </a:pPr>
            <a:r>
              <a:rPr lang="en-US" sz="1412" dirty="0">
                <a:solidFill>
                  <a:schemeClr val="bg2">
                    <a:lumMod val="10000"/>
                  </a:schemeClr>
                </a:solidFill>
                <a:latin typeface="Arial" charset="0"/>
                <a:ea typeface="Consolas Regular" charset="0"/>
                <a:cs typeface="Consolas Regular" charset="0"/>
              </a:rPr>
              <a:t>Formula can be set using the </a:t>
            </a:r>
            <a:r>
              <a:rPr lang="en-US" sz="1412" b="1" dirty="0" err="1">
                <a:solidFill>
                  <a:schemeClr val="bg2">
                    <a:lumMod val="10000"/>
                  </a:schemeClr>
                </a:solidFill>
                <a:latin typeface="Consolas Regular" charset="0"/>
                <a:ea typeface="Consolas Regular" charset="0"/>
                <a:cs typeface="Consolas Regular" charset="0"/>
              </a:rPr>
              <a:t>job_sort_formula</a:t>
            </a:r>
            <a:r>
              <a:rPr lang="en-US" sz="1412" dirty="0">
                <a:solidFill>
                  <a:schemeClr val="bg2">
                    <a:lumMod val="10000"/>
                  </a:schemeClr>
                </a:solidFill>
                <a:latin typeface="Arial" charset="0"/>
                <a:ea typeface="Consolas Regular" charset="0"/>
                <a:cs typeface="Consolas Regular" charset="0"/>
              </a:rPr>
              <a:t> attribute via </a:t>
            </a:r>
            <a:r>
              <a:rPr lang="en-US" sz="1412" b="1" dirty="0" err="1">
                <a:solidFill>
                  <a:schemeClr val="bg2">
                    <a:lumMod val="10000"/>
                  </a:schemeClr>
                </a:solidFill>
                <a:latin typeface="Consolas Regular" charset="0"/>
                <a:ea typeface="Consolas Regular" charset="0"/>
                <a:cs typeface="Consolas Regular" charset="0"/>
              </a:rPr>
              <a:t>qmgr</a:t>
            </a:r>
            <a:endParaRPr lang="en-US" sz="1412" b="1" dirty="0">
              <a:solidFill>
                <a:schemeClr val="bg2">
                  <a:lumMod val="10000"/>
                </a:schemeClr>
              </a:solidFill>
              <a:latin typeface="Consolas Regular" charset="0"/>
              <a:ea typeface="Consolas Regular" charset="0"/>
              <a:cs typeface="Consolas Regular" charset="0"/>
            </a:endParaRPr>
          </a:p>
        </p:txBody>
      </p:sp>
      <p:sp>
        <p:nvSpPr>
          <p:cNvPr id="233475" name="Text Box 4"/>
          <p:cNvSpPr txBox="1">
            <a:spLocks noChangeArrowheads="1"/>
          </p:cNvSpPr>
          <p:nvPr/>
        </p:nvSpPr>
        <p:spPr bwMode="auto">
          <a:xfrm>
            <a:off x="1108548" y="2329776"/>
            <a:ext cx="4792339" cy="280804"/>
          </a:xfrm>
          <a:prstGeom prst="rect">
            <a:avLst/>
          </a:prstGeom>
          <a:noFill/>
          <a:ln w="28575" cmpd="sng">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square" lIns="89875" tIns="44937" rIns="89875" bIns="44937">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eaLnBrk="0" hangingPunct="0">
              <a:spcBef>
                <a:spcPct val="50000"/>
              </a:spcBef>
            </a:pPr>
            <a:r>
              <a:rPr lang="en-US" sz="1235" b="1">
                <a:solidFill>
                  <a:srgbClr val="000000"/>
                </a:solidFill>
                <a:latin typeface="Consolas" panose="020B0609020204030204" pitchFamily="49" charset="0"/>
                <a:ea typeface="Consolas Regular" charset="0"/>
                <a:cs typeface="Consolas" panose="020B0609020204030204" pitchFamily="49" charset="0"/>
              </a:rPr>
              <a:t>qmgr –c "s s </a:t>
            </a:r>
            <a:r>
              <a:rPr lang="en-US" sz="1235" b="1" err="1">
                <a:solidFill>
                  <a:srgbClr val="000000"/>
                </a:solidFill>
                <a:latin typeface="Consolas" panose="020B0609020204030204" pitchFamily="49" charset="0"/>
                <a:ea typeface="Consolas Regular" charset="0"/>
                <a:cs typeface="Consolas" panose="020B0609020204030204" pitchFamily="49" charset="0"/>
              </a:rPr>
              <a:t>job_sort_formula</a:t>
            </a:r>
            <a:r>
              <a:rPr lang="en-US" sz="1235" b="1">
                <a:solidFill>
                  <a:srgbClr val="000000"/>
                </a:solidFill>
                <a:latin typeface="Consolas" panose="020B0609020204030204" pitchFamily="49" charset="0"/>
                <a:ea typeface="Consolas Regular" charset="0"/>
                <a:cs typeface="Consolas" panose="020B0609020204030204" pitchFamily="49" charset="0"/>
              </a:rPr>
              <a:t> = &lt;</a:t>
            </a:r>
            <a:r>
              <a:rPr lang="en-US" sz="1235" b="1" err="1">
                <a:solidFill>
                  <a:srgbClr val="000000"/>
                </a:solidFill>
                <a:latin typeface="Consolas" panose="020B0609020204030204" pitchFamily="49" charset="0"/>
                <a:ea typeface="Consolas Regular" charset="0"/>
                <a:cs typeface="Consolas" panose="020B0609020204030204" pitchFamily="49" charset="0"/>
              </a:rPr>
              <a:t>formula_expression</a:t>
            </a:r>
            <a:r>
              <a:rPr lang="en-US" sz="1235" b="1">
                <a:solidFill>
                  <a:srgbClr val="000000"/>
                </a:solidFill>
                <a:latin typeface="Consolas" panose="020B0609020204030204" pitchFamily="49" charset="0"/>
                <a:ea typeface="Consolas Regular" charset="0"/>
                <a:cs typeface="Consolas" panose="020B0609020204030204" pitchFamily="49" charset="0"/>
              </a:rPr>
              <a:t>&gt;"</a:t>
            </a:r>
          </a:p>
        </p:txBody>
      </p:sp>
      <p:graphicFrame>
        <p:nvGraphicFramePr>
          <p:cNvPr id="6" name="Table 5"/>
          <p:cNvGraphicFramePr>
            <a:graphicFrameLocks noGrp="1"/>
          </p:cNvGraphicFramePr>
          <p:nvPr/>
        </p:nvGraphicFramePr>
        <p:xfrm>
          <a:off x="830172" y="3355601"/>
          <a:ext cx="7337891" cy="3162744"/>
        </p:xfrm>
        <a:graphic>
          <a:graphicData uri="http://schemas.openxmlformats.org/drawingml/2006/table">
            <a:tbl>
              <a:tblPr firstRow="1" bandRow="1">
                <a:effectLst>
                  <a:outerShdw blurRad="63500" sx="102000" sy="102000" algn="ctr" rotWithShape="0">
                    <a:prstClr val="black">
                      <a:alpha val="40000"/>
                    </a:prstClr>
                  </a:outerShdw>
                </a:effectLst>
                <a:tableStyleId>{2A488322-F2BA-4B5B-9748-0D474271808F}</a:tableStyleId>
              </a:tblPr>
              <a:tblGrid>
                <a:gridCol w="1207642">
                  <a:extLst>
                    <a:ext uri="{9D8B030D-6E8A-4147-A177-3AD203B41FA5}">
                      <a16:colId xmlns:a16="http://schemas.microsoft.com/office/drawing/2014/main" val="20000"/>
                    </a:ext>
                  </a:extLst>
                </a:gridCol>
                <a:gridCol w="1466978">
                  <a:extLst>
                    <a:ext uri="{9D8B030D-6E8A-4147-A177-3AD203B41FA5}">
                      <a16:colId xmlns:a16="http://schemas.microsoft.com/office/drawing/2014/main" val="20001"/>
                    </a:ext>
                  </a:extLst>
                </a:gridCol>
                <a:gridCol w="2067803">
                  <a:extLst>
                    <a:ext uri="{9D8B030D-6E8A-4147-A177-3AD203B41FA5}">
                      <a16:colId xmlns:a16="http://schemas.microsoft.com/office/drawing/2014/main" val="20002"/>
                    </a:ext>
                  </a:extLst>
                </a:gridCol>
                <a:gridCol w="2595468">
                  <a:extLst>
                    <a:ext uri="{9D8B030D-6E8A-4147-A177-3AD203B41FA5}">
                      <a16:colId xmlns:a16="http://schemas.microsoft.com/office/drawing/2014/main" val="20003"/>
                    </a:ext>
                  </a:extLst>
                </a:gridCol>
              </a:tblGrid>
              <a:tr h="351416">
                <a:tc gridSpan="2">
                  <a:txBody>
                    <a:bodyPr/>
                    <a:lstStyle/>
                    <a:p>
                      <a:r>
                        <a:rPr lang="en-US" sz="1100" u="none">
                          <a:solidFill>
                            <a:schemeClr val="bg1"/>
                          </a:solidFill>
                        </a:rPr>
                        <a:t>Terms</a:t>
                      </a: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a:p>
                  </a:txBody>
                  <a:tcPr/>
                </a:tc>
                <a:tc gridSpan="2">
                  <a:txBody>
                    <a:bodyPr/>
                    <a:lstStyle/>
                    <a:p>
                      <a:r>
                        <a:rPr lang="en-US" sz="1100" u="none">
                          <a:solidFill>
                            <a:schemeClr val="bg1"/>
                          </a:solidFill>
                        </a:rPr>
                        <a:t>Allowable Values</a:t>
                      </a: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51416">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a:solidFill>
                            <a:schemeClr val="bg2">
                              <a:lumMod val="10000"/>
                            </a:schemeClr>
                          </a:solidFill>
                        </a:rPr>
                        <a:t>Resources</a:t>
                      </a: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rowSpan="2" hMerge="1">
                  <a:txBody>
                    <a:bodyPr/>
                    <a:lstStyle/>
                    <a:p>
                      <a:endParaRPr lang="en-US" dirty="0"/>
                    </a:p>
                  </a:txBody>
                  <a:tcPr/>
                </a:tc>
                <a:tc>
                  <a:txBody>
                    <a:bodyPr/>
                    <a:lstStyle/>
                    <a:p>
                      <a:pPr algn="ctr"/>
                      <a:r>
                        <a:rPr lang="en-US" sz="1100">
                          <a:solidFill>
                            <a:schemeClr val="bg2">
                              <a:lumMod val="10000"/>
                            </a:schemeClr>
                          </a:solidFill>
                        </a:rPr>
                        <a:t>ncpus</a:t>
                      </a:r>
                      <a:endParaRPr lang="en-US" sz="1100">
                        <a:solidFill>
                          <a:schemeClr val="bg2">
                            <a:lumMod val="10000"/>
                          </a:schemeClr>
                        </a:solidFill>
                        <a:latin typeface="+mn-lt"/>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100">
                          <a:solidFill>
                            <a:schemeClr val="bg2">
                              <a:lumMod val="10000"/>
                            </a:schemeClr>
                          </a:solidFill>
                        </a:rPr>
                        <a:t>walltime (seconds)</a:t>
                      </a:r>
                      <a:endParaRPr lang="en-US" sz="1100">
                        <a:solidFill>
                          <a:schemeClr val="bg2">
                            <a:lumMod val="10000"/>
                          </a:schemeClr>
                        </a:solidFill>
                        <a:latin typeface="+mn-lt"/>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1416">
                <a:tc gridSpan="2" vMerge="1">
                  <a:txBody>
                    <a:bodyPr/>
                    <a:lstStyle/>
                    <a:p>
                      <a:endParaRPr lang="en-US"/>
                    </a:p>
                  </a:txBody>
                  <a:tcPr/>
                </a:tc>
                <a:tc hMerge="1" vMerge="1">
                  <a:txBody>
                    <a:bodyPr/>
                    <a:lstStyle/>
                    <a:p>
                      <a:endParaRPr lang="en-US"/>
                    </a:p>
                  </a:txBody>
                  <a:tcPr/>
                </a:tc>
                <a:tc>
                  <a:txBody>
                    <a:bodyPr/>
                    <a:lstStyle/>
                    <a:p>
                      <a:pPr algn="ctr"/>
                      <a:r>
                        <a:rPr lang="en-US" sz="1100" err="1">
                          <a:solidFill>
                            <a:schemeClr val="bg2">
                              <a:lumMod val="10000"/>
                            </a:schemeClr>
                          </a:solidFill>
                        </a:rPr>
                        <a:t>mem</a:t>
                      </a:r>
                      <a:r>
                        <a:rPr lang="en-US" sz="1100">
                          <a:solidFill>
                            <a:schemeClr val="bg2">
                              <a:lumMod val="10000"/>
                            </a:schemeClr>
                          </a:solidFill>
                        </a:rPr>
                        <a:t> (1gb&gt;1048576kb)</a:t>
                      </a:r>
                      <a:endParaRPr lang="en-US" sz="1100">
                        <a:solidFill>
                          <a:schemeClr val="bg2">
                            <a:lumMod val="10000"/>
                          </a:schemeClr>
                        </a:solidFill>
                        <a:latin typeface="+mn-lt"/>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100" err="1">
                          <a:solidFill>
                            <a:schemeClr val="bg2">
                              <a:lumMod val="10000"/>
                            </a:schemeClr>
                          </a:solidFill>
                        </a:rPr>
                        <a:t>cput</a:t>
                      </a:r>
                      <a:endParaRPr lang="en-US" sz="1100">
                        <a:solidFill>
                          <a:schemeClr val="bg2">
                            <a:lumMod val="10000"/>
                          </a:schemeClr>
                        </a:solidFill>
                        <a:latin typeface="+mn-lt"/>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1416">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a:solidFill>
                            <a:schemeClr val="bg2">
                              <a:lumMod val="10000"/>
                            </a:schemeClr>
                          </a:solidFill>
                        </a:rPr>
                        <a:t>Custom numeric</a:t>
                      </a:r>
                      <a:r>
                        <a:rPr lang="en-US" sz="1100" baseline="0">
                          <a:solidFill>
                            <a:schemeClr val="bg2">
                              <a:lumMod val="10000"/>
                            </a:schemeClr>
                          </a:solidFill>
                        </a:rPr>
                        <a:t> resources</a:t>
                      </a:r>
                      <a:endParaRPr lang="en-US" sz="1100">
                        <a:solidFill>
                          <a:schemeClr val="bg2">
                            <a:lumMod val="10000"/>
                          </a:schemeClr>
                        </a:solidFill>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gridSpan="2">
                  <a:txBody>
                    <a:bodyPr/>
                    <a:lstStyle/>
                    <a:p>
                      <a:r>
                        <a:rPr lang="en-US" sz="1100">
                          <a:solidFill>
                            <a:schemeClr val="bg2">
                              <a:lumMod val="10000"/>
                            </a:schemeClr>
                          </a:solidFill>
                        </a:rPr>
                        <a:t>Requested value of resources.</a:t>
                      </a:r>
                      <a:r>
                        <a:rPr lang="en-US" sz="1100" baseline="0">
                          <a:solidFill>
                            <a:schemeClr val="bg2">
                              <a:lumMod val="10000"/>
                            </a:schemeClr>
                          </a:solidFill>
                        </a:rPr>
                        <a:t>   </a:t>
                      </a:r>
                      <a:r>
                        <a:rPr lang="en-US" sz="1100">
                          <a:solidFill>
                            <a:schemeClr val="bg2">
                              <a:lumMod val="10000"/>
                            </a:schemeClr>
                          </a:solidFill>
                        </a:rPr>
                        <a:t>Valid types:</a:t>
                      </a:r>
                      <a:r>
                        <a:rPr lang="en-US" sz="1100" baseline="0">
                          <a:solidFill>
                            <a:schemeClr val="bg2">
                              <a:lumMod val="10000"/>
                            </a:schemeClr>
                          </a:solidFill>
                        </a:rPr>
                        <a:t> long | float | size</a:t>
                      </a:r>
                      <a:endParaRPr lang="en-US" sz="1100">
                        <a:solidFill>
                          <a:schemeClr val="bg2">
                            <a:lumMod val="10000"/>
                          </a:schemeClr>
                        </a:solidFill>
                        <a:latin typeface="+mn-lt"/>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03"/>
                  </a:ext>
                </a:extLst>
              </a:tr>
              <a:tr h="351416">
                <a:tc gridSpan="2">
                  <a:txBody>
                    <a:bodyPr/>
                    <a:lstStyle/>
                    <a:p>
                      <a:pPr algn="ctr"/>
                      <a:r>
                        <a:rPr lang="en-US" sz="1100">
                          <a:solidFill>
                            <a:schemeClr val="bg2">
                              <a:lumMod val="10000"/>
                            </a:schemeClr>
                          </a:solidFill>
                        </a:rPr>
                        <a:t>Constants</a:t>
                      </a:r>
                      <a:endParaRPr lang="en-US" sz="1100">
                        <a:solidFill>
                          <a:schemeClr val="bg2">
                            <a:lumMod val="10000"/>
                          </a:schemeClr>
                        </a:solidFill>
                        <a:latin typeface="+mn-lt"/>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a:p>
                  </a:txBody>
                  <a:tcPr/>
                </a:tc>
                <a:tc gridSpan="2">
                  <a:txBody>
                    <a:bodyPr/>
                    <a:lstStyle/>
                    <a:p>
                      <a:r>
                        <a:rPr lang="en-US" sz="1100">
                          <a:solidFill>
                            <a:schemeClr val="bg2">
                              <a:lumMod val="10000"/>
                            </a:schemeClr>
                          </a:solidFill>
                        </a:rPr>
                        <a:t>NUM or NUM.NUM</a:t>
                      </a:r>
                      <a:endParaRPr lang="en-US" sz="1100">
                        <a:solidFill>
                          <a:schemeClr val="bg2">
                            <a:lumMod val="10000"/>
                          </a:schemeClr>
                        </a:solidFill>
                        <a:latin typeface="+mn-lt"/>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4"/>
                  </a:ext>
                </a:extLst>
              </a:tr>
              <a:tr h="351416">
                <a:tc rowSpan="4">
                  <a:txBody>
                    <a:bodyPr/>
                    <a:lstStyle/>
                    <a:p>
                      <a:pPr algn="ctr"/>
                      <a:r>
                        <a:rPr lang="en-US" sz="1100">
                          <a:solidFill>
                            <a:schemeClr val="bg2">
                              <a:lumMod val="10000"/>
                            </a:schemeClr>
                          </a:solidFill>
                        </a:rPr>
                        <a:t>Attribute</a:t>
                      </a:r>
                      <a:r>
                        <a:rPr lang="en-US" sz="1100" baseline="0">
                          <a:solidFill>
                            <a:schemeClr val="bg2">
                              <a:lumMod val="10000"/>
                            </a:schemeClr>
                          </a:solidFill>
                        </a:rPr>
                        <a:t> Values</a:t>
                      </a:r>
                      <a:endParaRPr lang="en-US" sz="1100">
                        <a:solidFill>
                          <a:schemeClr val="bg2">
                            <a:lumMod val="10000"/>
                          </a:schemeClr>
                        </a:solidFill>
                        <a:latin typeface="+mn-lt"/>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a:txBody>
                    <a:bodyPr/>
                    <a:lstStyle/>
                    <a:p>
                      <a:pPr algn="ctr"/>
                      <a:r>
                        <a:rPr lang="en-US" sz="1100" b="1" i="0" dirty="0" err="1">
                          <a:solidFill>
                            <a:schemeClr val="bg2">
                              <a:lumMod val="10000"/>
                            </a:schemeClr>
                          </a:solidFill>
                          <a:latin typeface="Consolas Regular" charset="0"/>
                          <a:cs typeface="Consolas Regular" charset="0"/>
                        </a:rPr>
                        <a:t>queue_priority</a:t>
                      </a:r>
                      <a:endParaRPr lang="en-US" sz="1100" b="1" i="0" dirty="0">
                        <a:solidFill>
                          <a:schemeClr val="bg2">
                            <a:lumMod val="10000"/>
                          </a:schemeClr>
                        </a:solidFill>
                        <a:latin typeface="Consolas Regular" charset="0"/>
                        <a:cs typeface="Consolas Regular" charset="0"/>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cap="none" normalizeH="0" baseline="0">
                          <a:ln>
                            <a:noFill/>
                          </a:ln>
                          <a:solidFill>
                            <a:schemeClr val="bg2">
                              <a:lumMod val="10000"/>
                            </a:schemeClr>
                          </a:solidFill>
                          <a:effectLst/>
                        </a:rPr>
                        <a:t>Value of priority attribute for the queue in which the job resides</a:t>
                      </a:r>
                      <a:endParaRPr lang="en-US" sz="1100">
                        <a:solidFill>
                          <a:schemeClr val="bg2">
                            <a:lumMod val="10000"/>
                          </a:schemeClr>
                        </a:solidFill>
                        <a:latin typeface="+mn-lt"/>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hMerge="1">
                  <a:txBody>
                    <a:bodyPr/>
                    <a:lstStyle/>
                    <a:p>
                      <a:endParaRPr lang="en-US"/>
                    </a:p>
                  </a:txBody>
                  <a:tcPr/>
                </a:tc>
                <a:extLst>
                  <a:ext uri="{0D108BD9-81ED-4DB2-BD59-A6C34878D82A}">
                    <a16:rowId xmlns:a16="http://schemas.microsoft.com/office/drawing/2014/main" val="10005"/>
                  </a:ext>
                </a:extLst>
              </a:tr>
              <a:tr h="351416">
                <a:tc vMerge="1">
                  <a:txBody>
                    <a:bodyPr/>
                    <a:lstStyle/>
                    <a:p>
                      <a:endParaRPr lang="en-US"/>
                    </a:p>
                  </a:txBody>
                  <a:tcPr/>
                </a:tc>
                <a:tc>
                  <a:txBody>
                    <a:bodyPr/>
                    <a:lstStyle/>
                    <a:p>
                      <a:pPr algn="ctr"/>
                      <a:r>
                        <a:rPr lang="en-US" sz="1100" b="1" i="0" dirty="0" err="1">
                          <a:solidFill>
                            <a:schemeClr val="bg2">
                              <a:lumMod val="10000"/>
                            </a:schemeClr>
                          </a:solidFill>
                          <a:latin typeface="Consolas Regular" charset="0"/>
                          <a:cs typeface="Consolas Regular" charset="0"/>
                        </a:rPr>
                        <a:t>job_priority</a:t>
                      </a:r>
                      <a:endParaRPr lang="en-US" sz="1100" b="1" i="0" dirty="0">
                        <a:solidFill>
                          <a:schemeClr val="bg2">
                            <a:lumMod val="10000"/>
                          </a:schemeClr>
                        </a:solidFill>
                        <a:latin typeface="Consolas Regular" charset="0"/>
                        <a:cs typeface="Consolas Regular" charset="0"/>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cap="none" normalizeH="0" baseline="0">
                          <a:ln>
                            <a:noFill/>
                          </a:ln>
                          <a:solidFill>
                            <a:schemeClr val="bg2">
                              <a:lumMod val="10000"/>
                            </a:schemeClr>
                          </a:solidFill>
                          <a:effectLst/>
                        </a:rPr>
                        <a:t>Value of the job</a:t>
                      </a:r>
                      <a:r>
                        <a:rPr kumimoji="0" lang="fr-FR" sz="1100" u="none" strike="noStrike" cap="none" normalizeH="0" baseline="0">
                          <a:ln>
                            <a:noFill/>
                          </a:ln>
                          <a:solidFill>
                            <a:schemeClr val="bg2">
                              <a:lumMod val="10000"/>
                            </a:schemeClr>
                          </a:solidFill>
                          <a:effectLst/>
                        </a:rPr>
                        <a:t>'</a:t>
                      </a:r>
                      <a:r>
                        <a:rPr kumimoji="0" lang="en-US" sz="1100" u="none" strike="noStrike" cap="none" normalizeH="0" baseline="0">
                          <a:ln>
                            <a:noFill/>
                          </a:ln>
                          <a:solidFill>
                            <a:schemeClr val="bg2">
                              <a:lumMod val="10000"/>
                            </a:schemeClr>
                          </a:solidFill>
                          <a:effectLst/>
                        </a:rPr>
                        <a:t>s priority attribute</a:t>
                      </a:r>
                      <a:endParaRPr kumimoji="0" lang="en-US" sz="1100" b="0" i="0" u="none" strike="noStrike" cap="none" normalizeH="0" baseline="0">
                        <a:ln>
                          <a:noFill/>
                        </a:ln>
                        <a:solidFill>
                          <a:schemeClr val="bg2">
                            <a:lumMod val="10000"/>
                          </a:schemeClr>
                        </a:solidFill>
                        <a:effectLst/>
                        <a:latin typeface="+mn-lt"/>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hMerge="1">
                  <a:txBody>
                    <a:bodyPr/>
                    <a:lstStyle/>
                    <a:p>
                      <a:endParaRPr lang="en-US"/>
                    </a:p>
                  </a:txBody>
                  <a:tcPr/>
                </a:tc>
                <a:extLst>
                  <a:ext uri="{0D108BD9-81ED-4DB2-BD59-A6C34878D82A}">
                    <a16:rowId xmlns:a16="http://schemas.microsoft.com/office/drawing/2014/main" val="10006"/>
                  </a:ext>
                </a:extLst>
              </a:tr>
              <a:tr h="351416">
                <a:tc vMerge="1">
                  <a:txBody>
                    <a:bodyPr/>
                    <a:lstStyle/>
                    <a:p>
                      <a:endParaRPr lang="en-US"/>
                    </a:p>
                  </a:txBody>
                  <a:tcPr/>
                </a:tc>
                <a:tc>
                  <a:txBody>
                    <a:bodyPr/>
                    <a:lstStyle/>
                    <a:p>
                      <a:pPr algn="ctr"/>
                      <a:r>
                        <a:rPr lang="en-US" sz="1100" b="1" i="0" dirty="0" err="1">
                          <a:solidFill>
                            <a:schemeClr val="bg2">
                              <a:lumMod val="10000"/>
                            </a:schemeClr>
                          </a:solidFill>
                          <a:latin typeface="Consolas Regular" charset="0"/>
                          <a:cs typeface="Consolas Regular" charset="0"/>
                        </a:rPr>
                        <a:t>eligible_time</a:t>
                      </a:r>
                      <a:endParaRPr lang="en-US" sz="1100" b="1" i="0" dirty="0">
                        <a:solidFill>
                          <a:schemeClr val="bg2">
                            <a:lumMod val="10000"/>
                          </a:schemeClr>
                        </a:solidFill>
                        <a:latin typeface="Consolas Regular" charset="0"/>
                        <a:cs typeface="Consolas Regular" charset="0"/>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cap="none" normalizeH="0" baseline="0">
                          <a:ln>
                            <a:noFill/>
                          </a:ln>
                          <a:solidFill>
                            <a:schemeClr val="bg2">
                              <a:lumMod val="10000"/>
                            </a:schemeClr>
                          </a:solidFill>
                          <a:effectLst/>
                        </a:rPr>
                        <a:t>Amount of wait time job has accrued while waiting for resources</a:t>
                      </a:r>
                      <a:endParaRPr kumimoji="0" lang="en-US" sz="1100" b="0" i="0" u="none" strike="noStrike" cap="none" normalizeH="0" baseline="0">
                        <a:ln>
                          <a:noFill/>
                        </a:ln>
                        <a:solidFill>
                          <a:schemeClr val="bg2">
                            <a:lumMod val="10000"/>
                          </a:schemeClr>
                        </a:solidFill>
                        <a:effectLst/>
                        <a:latin typeface="+mn-lt"/>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hMerge="1">
                  <a:txBody>
                    <a:bodyPr/>
                    <a:lstStyle/>
                    <a:p>
                      <a:endParaRPr lang="en-US"/>
                    </a:p>
                  </a:txBody>
                  <a:tcPr/>
                </a:tc>
                <a:extLst>
                  <a:ext uri="{0D108BD9-81ED-4DB2-BD59-A6C34878D82A}">
                    <a16:rowId xmlns:a16="http://schemas.microsoft.com/office/drawing/2014/main" val="10007"/>
                  </a:ext>
                </a:extLst>
              </a:tr>
              <a:tr h="351416">
                <a:tc vMerge="1">
                  <a:txBody>
                    <a:bodyPr/>
                    <a:lstStyle/>
                    <a:p>
                      <a:endParaRPr lang="en-US"/>
                    </a:p>
                  </a:txBody>
                  <a:tcPr/>
                </a:tc>
                <a:tc>
                  <a:txBody>
                    <a:bodyPr/>
                    <a:lstStyle/>
                    <a:p>
                      <a:pPr algn="ctr"/>
                      <a:r>
                        <a:rPr lang="en-US" sz="1100" b="1" i="0" dirty="0" err="1">
                          <a:solidFill>
                            <a:schemeClr val="bg2">
                              <a:lumMod val="10000"/>
                            </a:schemeClr>
                          </a:solidFill>
                          <a:latin typeface="Consolas Regular" charset="0"/>
                          <a:cs typeface="Consolas Regular" charset="0"/>
                        </a:rPr>
                        <a:t>fair_share_perc</a:t>
                      </a:r>
                      <a:endParaRPr lang="en-US" sz="1100" b="1" i="0" dirty="0">
                        <a:solidFill>
                          <a:schemeClr val="bg2">
                            <a:lumMod val="10000"/>
                          </a:schemeClr>
                        </a:solidFill>
                        <a:latin typeface="Consolas Regular" charset="0"/>
                        <a:cs typeface="Consolas Regular" charset="0"/>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cap="none" normalizeH="0" baseline="0" dirty="0">
                          <a:ln>
                            <a:noFill/>
                          </a:ln>
                          <a:solidFill>
                            <a:schemeClr val="bg2">
                              <a:lumMod val="10000"/>
                            </a:schemeClr>
                          </a:solidFill>
                          <a:effectLst/>
                        </a:rPr>
                        <a:t>Percentage of </a:t>
                      </a:r>
                      <a:r>
                        <a:rPr kumimoji="0" lang="en-US" sz="1100" u="none" strike="noStrike" cap="none" normalizeH="0" baseline="0" dirty="0" err="1">
                          <a:ln>
                            <a:noFill/>
                          </a:ln>
                          <a:solidFill>
                            <a:schemeClr val="bg2">
                              <a:lumMod val="10000"/>
                            </a:schemeClr>
                          </a:solidFill>
                          <a:effectLst/>
                        </a:rPr>
                        <a:t>fairshare</a:t>
                      </a:r>
                      <a:r>
                        <a:rPr kumimoji="0" lang="en-US" sz="1100" u="none" strike="noStrike" cap="none" normalizeH="0" baseline="0" dirty="0">
                          <a:ln>
                            <a:noFill/>
                          </a:ln>
                          <a:solidFill>
                            <a:schemeClr val="bg2">
                              <a:lumMod val="10000"/>
                            </a:schemeClr>
                          </a:solidFill>
                          <a:effectLst/>
                        </a:rPr>
                        <a:t> tree for this job</a:t>
                      </a:r>
                      <a:r>
                        <a:rPr kumimoji="0" lang="fr-FR" sz="1100" u="none" strike="noStrike" cap="none" normalizeH="0" baseline="0" dirty="0">
                          <a:ln>
                            <a:noFill/>
                          </a:ln>
                          <a:solidFill>
                            <a:schemeClr val="bg2">
                              <a:lumMod val="10000"/>
                            </a:schemeClr>
                          </a:solidFill>
                          <a:effectLst/>
                        </a:rPr>
                        <a:t>'</a:t>
                      </a:r>
                      <a:r>
                        <a:rPr kumimoji="0" lang="en-US" sz="1100" u="none" strike="noStrike" cap="none" normalizeH="0" baseline="0" dirty="0">
                          <a:ln>
                            <a:noFill/>
                          </a:ln>
                          <a:solidFill>
                            <a:schemeClr val="bg2">
                              <a:lumMod val="10000"/>
                            </a:schemeClr>
                          </a:solidFill>
                          <a:effectLst/>
                        </a:rPr>
                        <a:t>s entity</a:t>
                      </a:r>
                      <a:endParaRPr lang="en-US" sz="1100" dirty="0">
                        <a:solidFill>
                          <a:schemeClr val="bg2">
                            <a:lumMod val="10000"/>
                          </a:schemeClr>
                        </a:solidFill>
                        <a:latin typeface="+mn-lt"/>
                      </a:endParaRPr>
                    </a:p>
                  </a:txBody>
                  <a:tcPr marL="88751" marR="88751"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
        <p:nvSpPr>
          <p:cNvPr id="7" name="Text Box 4"/>
          <p:cNvSpPr txBox="1">
            <a:spLocks noChangeArrowheads="1"/>
          </p:cNvSpPr>
          <p:nvPr/>
        </p:nvSpPr>
        <p:spPr bwMode="auto">
          <a:xfrm>
            <a:off x="645237" y="2833167"/>
            <a:ext cx="7967381" cy="280804"/>
          </a:xfrm>
          <a:prstGeom prst="rect">
            <a:avLst/>
          </a:prstGeom>
          <a:noFill/>
          <a:ln w="28575" cmpd="sng">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square" lIns="89875" tIns="44937" rIns="89875" bIns="44937">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eaLnBrk="0" hangingPunct="0">
              <a:spcBef>
                <a:spcPct val="50000"/>
              </a:spcBef>
            </a:pPr>
            <a:r>
              <a:rPr lang="en-US" sz="1235" b="1" dirty="0" err="1">
                <a:solidFill>
                  <a:schemeClr val="bg2">
                    <a:lumMod val="10000"/>
                  </a:schemeClr>
                </a:solidFill>
                <a:latin typeface="Consolas" panose="020B0609020204030204" pitchFamily="49" charset="0"/>
                <a:ea typeface="Consolas" charset="0"/>
                <a:cs typeface="Consolas" panose="020B0609020204030204" pitchFamily="49" charset="0"/>
              </a:rPr>
              <a:t>qmgr</a:t>
            </a:r>
            <a:r>
              <a:rPr lang="en-US" sz="1235" b="1" dirty="0">
                <a:solidFill>
                  <a:schemeClr val="bg2">
                    <a:lumMod val="10000"/>
                  </a:schemeClr>
                </a:solidFill>
                <a:latin typeface="Consolas" panose="020B0609020204030204" pitchFamily="49" charset="0"/>
                <a:ea typeface="Consolas" charset="0"/>
                <a:cs typeface="Consolas" panose="020B0609020204030204" pitchFamily="49" charset="0"/>
              </a:rPr>
              <a:t> –c "s s </a:t>
            </a:r>
            <a:r>
              <a:rPr lang="en-US" sz="1235" b="1" dirty="0" err="1">
                <a:solidFill>
                  <a:schemeClr val="bg2">
                    <a:lumMod val="10000"/>
                  </a:schemeClr>
                </a:solidFill>
                <a:latin typeface="Consolas" panose="020B0609020204030204" pitchFamily="49" charset="0"/>
                <a:ea typeface="Consolas" charset="0"/>
                <a:cs typeface="Consolas" panose="020B0609020204030204" pitchFamily="49" charset="0"/>
              </a:rPr>
              <a:t>job_sort_formula</a:t>
            </a:r>
            <a:r>
              <a:rPr lang="en-US" sz="1235" b="1" dirty="0">
                <a:solidFill>
                  <a:schemeClr val="bg2">
                    <a:lumMod val="10000"/>
                  </a:schemeClr>
                </a:solidFill>
                <a:latin typeface="Consolas" panose="020B0609020204030204" pitchFamily="49" charset="0"/>
                <a:ea typeface="Consolas" charset="0"/>
                <a:cs typeface="Consolas" panose="020B0609020204030204" pitchFamily="49" charset="0"/>
              </a:rPr>
              <a:t> = </a:t>
            </a:r>
            <a:r>
              <a:rPr lang="en-US" sz="1235" b="1" dirty="0" err="1">
                <a:solidFill>
                  <a:schemeClr val="bg2">
                    <a:lumMod val="10000"/>
                  </a:schemeClr>
                </a:solidFill>
                <a:latin typeface="Consolas" panose="020B0609020204030204" pitchFamily="49" charset="0"/>
                <a:ea typeface="Consolas" charset="0"/>
                <a:cs typeface="Consolas" panose="020B0609020204030204" pitchFamily="49" charset="0"/>
              </a:rPr>
              <a:t>queue_priority</a:t>
            </a:r>
            <a:r>
              <a:rPr lang="en-US" sz="1235" b="1" dirty="0">
                <a:solidFill>
                  <a:schemeClr val="bg2">
                    <a:lumMod val="10000"/>
                  </a:schemeClr>
                </a:solidFill>
                <a:latin typeface="Consolas" panose="020B0609020204030204" pitchFamily="49" charset="0"/>
                <a:ea typeface="Consolas" charset="0"/>
                <a:cs typeface="Consolas" panose="020B0609020204030204" pitchFamily="49" charset="0"/>
              </a:rPr>
              <a:t>+(</a:t>
            </a:r>
            <a:r>
              <a:rPr lang="en-US" sz="1235" b="1" dirty="0" err="1">
                <a:solidFill>
                  <a:schemeClr val="bg2">
                    <a:lumMod val="10000"/>
                  </a:schemeClr>
                </a:solidFill>
                <a:latin typeface="Consolas" panose="020B0609020204030204" pitchFamily="49" charset="0"/>
                <a:ea typeface="Consolas" charset="0"/>
                <a:cs typeface="Consolas" panose="020B0609020204030204" pitchFamily="49" charset="0"/>
              </a:rPr>
              <a:t>job_priority</a:t>
            </a:r>
            <a:r>
              <a:rPr lang="en-US" sz="1235" b="1" dirty="0">
                <a:solidFill>
                  <a:schemeClr val="bg2">
                    <a:lumMod val="10000"/>
                  </a:schemeClr>
                </a:solidFill>
                <a:latin typeface="Consolas" panose="020B0609020204030204" pitchFamily="49" charset="0"/>
                <a:ea typeface="Consolas" charset="0"/>
                <a:cs typeface="Consolas" panose="020B0609020204030204" pitchFamily="49" charset="0"/>
              </a:rPr>
              <a:t>/100) + (</a:t>
            </a:r>
            <a:r>
              <a:rPr lang="en-US" sz="1235" b="1" dirty="0" err="1">
                <a:solidFill>
                  <a:schemeClr val="bg2">
                    <a:lumMod val="10000"/>
                  </a:schemeClr>
                </a:solidFill>
                <a:latin typeface="Consolas" panose="020B0609020204030204" pitchFamily="49" charset="0"/>
                <a:ea typeface="Consolas" charset="0"/>
                <a:cs typeface="Consolas" panose="020B0609020204030204" pitchFamily="49" charset="0"/>
              </a:rPr>
              <a:t>eligbile_time</a:t>
            </a:r>
            <a:r>
              <a:rPr lang="en-US" sz="1235" b="1" dirty="0">
                <a:solidFill>
                  <a:schemeClr val="bg2">
                    <a:lumMod val="10000"/>
                  </a:schemeClr>
                </a:solidFill>
                <a:latin typeface="Consolas" panose="020B0609020204030204" pitchFamily="49" charset="0"/>
                <a:ea typeface="Consolas" charset="0"/>
                <a:cs typeface="Consolas" panose="020B0609020204030204" pitchFamily="49" charset="0"/>
              </a:rPr>
              <a:t>/1800)"</a:t>
            </a:r>
          </a:p>
        </p:txBody>
      </p:sp>
    </p:spTree>
    <p:extLst>
      <p:ext uri="{BB962C8B-B14F-4D97-AF65-F5344CB8AC3E}">
        <p14:creationId xmlns:p14="http://schemas.microsoft.com/office/powerpoint/2010/main" val="1044704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charset="0"/>
              </a:rPr>
              <a:t>Scheduling: Sorting Jobs According to a Formula, cont.</a:t>
            </a:r>
            <a:endParaRPr lang="en-US"/>
          </a:p>
        </p:txBody>
      </p:sp>
      <p:sp>
        <p:nvSpPr>
          <p:cNvPr id="3" name="Text Placeholder 2"/>
          <p:cNvSpPr>
            <a:spLocks noGrp="1"/>
          </p:cNvSpPr>
          <p:nvPr>
            <p:ph type="body" sz="quarter" idx="10"/>
          </p:nvPr>
        </p:nvSpPr>
        <p:spPr/>
        <p:txBody>
          <a:bodyPr>
            <a:normAutofit fontScale="92500" lnSpcReduction="20000"/>
          </a:bodyPr>
          <a:lstStyle/>
          <a:p>
            <a:pPr>
              <a:lnSpc>
                <a:spcPct val="150000"/>
              </a:lnSpc>
            </a:pPr>
            <a:r>
              <a:rPr lang="en-US" sz="1588" dirty="0">
                <a:ea typeface="Consolas Regular" charset="0"/>
                <a:cs typeface="Consolas Regular" charset="0"/>
              </a:rPr>
              <a:t>Example math functions that can be used in the </a:t>
            </a:r>
            <a:r>
              <a:rPr lang="en-US" sz="1588" b="1" dirty="0" err="1">
                <a:latin typeface="Consolas Regular" charset="0"/>
                <a:ea typeface="Consolas Regular" charset="0"/>
                <a:cs typeface="Consolas Regular" charset="0"/>
              </a:rPr>
              <a:t>job_sort_formula</a:t>
            </a:r>
            <a:endParaRPr lang="en-US" sz="1588" b="1" dirty="0">
              <a:latin typeface="Consolas Regular" charset="0"/>
              <a:ea typeface="Consolas Regular" charset="0"/>
              <a:cs typeface="Consolas Regular" charset="0"/>
            </a:endParaRPr>
          </a:p>
          <a:p>
            <a:pPr lvl="1">
              <a:lnSpc>
                <a:spcPct val="100000"/>
              </a:lnSpc>
              <a:spcBef>
                <a:spcPts val="529"/>
              </a:spcBef>
            </a:pPr>
            <a:r>
              <a:rPr lang="en-US" sz="1412" dirty="0">
                <a:ea typeface="Consolas Regular" charset="0"/>
                <a:cs typeface="Consolas Regular" charset="0"/>
              </a:rPr>
              <a:t>ceil(mem/100.00)+floor(mem/100.00)</a:t>
            </a:r>
          </a:p>
          <a:p>
            <a:pPr lvl="1">
              <a:lnSpc>
                <a:spcPct val="100000"/>
              </a:lnSpc>
              <a:spcBef>
                <a:spcPts val="529"/>
              </a:spcBef>
            </a:pPr>
            <a:r>
              <a:rPr lang="en-US" sz="1412" dirty="0" err="1">
                <a:ea typeface="Consolas Regular" charset="0"/>
                <a:cs typeface="Consolas Regular" charset="0"/>
              </a:rPr>
              <a:t>fabs</a:t>
            </a:r>
            <a:r>
              <a:rPr lang="en-US" sz="1412" dirty="0">
                <a:ea typeface="Consolas Regular" charset="0"/>
                <a:cs typeface="Consolas Regular" charset="0"/>
              </a:rPr>
              <a:t>(-</a:t>
            </a:r>
            <a:r>
              <a:rPr lang="en-US" sz="1412" dirty="0" err="1">
                <a:ea typeface="Consolas Regular" charset="0"/>
                <a:cs typeface="Consolas Regular" charset="0"/>
              </a:rPr>
              <a:t>ncpus</a:t>
            </a:r>
            <a:r>
              <a:rPr lang="en-US" sz="1412" dirty="0">
                <a:ea typeface="Consolas Regular" charset="0"/>
                <a:cs typeface="Consolas Regular" charset="0"/>
              </a:rPr>
              <a:t>)</a:t>
            </a:r>
          </a:p>
          <a:p>
            <a:pPr lvl="1">
              <a:lnSpc>
                <a:spcPct val="100000"/>
              </a:lnSpc>
              <a:spcBef>
                <a:spcPts val="529"/>
              </a:spcBef>
            </a:pPr>
            <a:r>
              <a:rPr lang="en-US" sz="1412" dirty="0">
                <a:ea typeface="Consolas Regular" charset="0"/>
                <a:cs typeface="Consolas Regular" charset="0"/>
              </a:rPr>
              <a:t>pow(ncpus,2)+</a:t>
            </a:r>
            <a:r>
              <a:rPr lang="en-US" sz="1412" dirty="0" err="1">
                <a:ea typeface="Consolas Regular" charset="0"/>
                <a:cs typeface="Consolas Regular" charset="0"/>
              </a:rPr>
              <a:t>sqrt</a:t>
            </a:r>
            <a:r>
              <a:rPr lang="en-US" sz="1412" dirty="0">
                <a:ea typeface="Consolas Regular" charset="0"/>
                <a:cs typeface="Consolas Regular" charset="0"/>
              </a:rPr>
              <a:t>(</a:t>
            </a:r>
            <a:r>
              <a:rPr lang="en-US" sz="1412" dirty="0" err="1">
                <a:ea typeface="Consolas Regular" charset="0"/>
                <a:cs typeface="Consolas Regular" charset="0"/>
              </a:rPr>
              <a:t>ncpus</a:t>
            </a:r>
            <a:r>
              <a:rPr lang="en-US" sz="1412" dirty="0">
                <a:ea typeface="Consolas Regular" charset="0"/>
                <a:cs typeface="Consolas Regular" charset="0"/>
              </a:rPr>
              <a:t>*</a:t>
            </a:r>
            <a:r>
              <a:rPr lang="en-US" sz="1412" dirty="0" err="1">
                <a:ea typeface="Consolas Regular" charset="0"/>
                <a:cs typeface="Consolas Regular" charset="0"/>
              </a:rPr>
              <a:t>ncpus</a:t>
            </a:r>
            <a:r>
              <a:rPr lang="en-US" sz="1412" dirty="0">
                <a:ea typeface="Consolas Regular" charset="0"/>
                <a:cs typeface="Consolas Regular" charset="0"/>
              </a:rPr>
              <a:t>)</a:t>
            </a:r>
          </a:p>
          <a:p>
            <a:pPr lvl="1">
              <a:lnSpc>
                <a:spcPct val="100000"/>
              </a:lnSpc>
              <a:spcBef>
                <a:spcPts val="529"/>
              </a:spcBef>
            </a:pPr>
            <a:r>
              <a:rPr lang="en-US" sz="1412" dirty="0" err="1">
                <a:ea typeface="Consolas Regular" charset="0"/>
                <a:cs typeface="Consolas Regular" charset="0"/>
              </a:rPr>
              <a:t>exp</a:t>
            </a:r>
            <a:r>
              <a:rPr lang="en-US" sz="1412" dirty="0">
                <a:ea typeface="Consolas Regular" charset="0"/>
                <a:cs typeface="Consolas Regular" charset="0"/>
              </a:rPr>
              <a:t>(</a:t>
            </a:r>
            <a:r>
              <a:rPr lang="en-US" sz="1412" dirty="0" err="1">
                <a:ea typeface="Consolas Regular" charset="0"/>
                <a:cs typeface="Consolas Regular" charset="0"/>
              </a:rPr>
              <a:t>ncpus</a:t>
            </a:r>
            <a:r>
              <a:rPr lang="en-US" sz="1412" dirty="0">
                <a:ea typeface="Consolas Regular" charset="0"/>
                <a:cs typeface="Consolas Regular" charset="0"/>
              </a:rPr>
              <a:t>)+log10(</a:t>
            </a:r>
            <a:r>
              <a:rPr lang="en-US" sz="1412" dirty="0" err="1">
                <a:ea typeface="Consolas Regular" charset="0"/>
                <a:cs typeface="Consolas Regular" charset="0"/>
              </a:rPr>
              <a:t>ncpus</a:t>
            </a:r>
            <a:r>
              <a:rPr lang="en-US" sz="1412" dirty="0">
                <a:ea typeface="Consolas Regular" charset="0"/>
                <a:cs typeface="Consolas Regular" charset="0"/>
              </a:rPr>
              <a:t>)</a:t>
            </a:r>
          </a:p>
          <a:p>
            <a:pPr lvl="1">
              <a:lnSpc>
                <a:spcPct val="100000"/>
              </a:lnSpc>
              <a:spcBef>
                <a:spcPts val="529"/>
              </a:spcBef>
            </a:pPr>
            <a:r>
              <a:rPr lang="en-US" sz="1412" dirty="0">
                <a:ea typeface="Consolas Regular" charset="0"/>
                <a:cs typeface="Consolas Regular" charset="0"/>
              </a:rPr>
              <a:t>sin((</a:t>
            </a:r>
            <a:r>
              <a:rPr lang="en-US" sz="1412" dirty="0" err="1">
                <a:ea typeface="Consolas Regular" charset="0"/>
                <a:cs typeface="Consolas Regular" charset="0"/>
              </a:rPr>
              <a:t>ncpus</a:t>
            </a:r>
            <a:r>
              <a:rPr lang="en-US" sz="1412" dirty="0">
                <a:ea typeface="Consolas Regular" charset="0"/>
                <a:cs typeface="Consolas Regular" charset="0"/>
              </a:rPr>
              <a:t>*pi)/4.0)</a:t>
            </a:r>
          </a:p>
          <a:p>
            <a:pPr lvl="1">
              <a:lnSpc>
                <a:spcPct val="100000"/>
              </a:lnSpc>
              <a:spcBef>
                <a:spcPts val="529"/>
              </a:spcBef>
            </a:pPr>
            <a:r>
              <a:rPr lang="en-US" sz="1412" dirty="0">
                <a:ea typeface="Consolas Regular" charset="0"/>
                <a:cs typeface="Consolas Regular" charset="0"/>
              </a:rPr>
              <a:t>sin((</a:t>
            </a:r>
            <a:r>
              <a:rPr lang="en-US" sz="1412" dirty="0" err="1">
                <a:ea typeface="Consolas Regular" charset="0"/>
                <a:cs typeface="Consolas Regular" charset="0"/>
              </a:rPr>
              <a:t>ncpus</a:t>
            </a:r>
            <a:r>
              <a:rPr lang="en-US" sz="1412" dirty="0">
                <a:ea typeface="Consolas Regular" charset="0"/>
                <a:cs typeface="Consolas Regular" charset="0"/>
              </a:rPr>
              <a:t>*pi)/4.0)+cos((</a:t>
            </a:r>
            <a:r>
              <a:rPr lang="en-US" sz="1412" dirty="0" err="1">
                <a:ea typeface="Consolas Regular" charset="0"/>
                <a:cs typeface="Consolas Regular" charset="0"/>
              </a:rPr>
              <a:t>ncpus</a:t>
            </a:r>
            <a:r>
              <a:rPr lang="en-US" sz="1412" dirty="0">
                <a:ea typeface="Consolas Regular" charset="0"/>
                <a:cs typeface="Consolas Regular" charset="0"/>
              </a:rPr>
              <a:t>*pi)/4.0)+tan((</a:t>
            </a:r>
            <a:r>
              <a:rPr lang="en-US" sz="1412" dirty="0" err="1">
                <a:ea typeface="Consolas Regular" charset="0"/>
                <a:cs typeface="Consolas Regular" charset="0"/>
              </a:rPr>
              <a:t>ncpus</a:t>
            </a:r>
            <a:r>
              <a:rPr lang="en-US" sz="1412" dirty="0">
                <a:ea typeface="Consolas Regular" charset="0"/>
                <a:cs typeface="Consolas Regular" charset="0"/>
              </a:rPr>
              <a:t>*pi)/4.0)</a:t>
            </a:r>
          </a:p>
          <a:p>
            <a:pPr lvl="1">
              <a:lnSpc>
                <a:spcPct val="100000"/>
              </a:lnSpc>
              <a:spcBef>
                <a:spcPts val="529"/>
              </a:spcBef>
            </a:pPr>
            <a:r>
              <a:rPr lang="en-US" sz="1412" dirty="0" err="1">
                <a:ea typeface="Consolas Regular" charset="0"/>
                <a:cs typeface="Consolas Regular" charset="0"/>
              </a:rPr>
              <a:t>sinh</a:t>
            </a:r>
            <a:r>
              <a:rPr lang="en-US" sz="1412" dirty="0">
                <a:ea typeface="Consolas Regular" charset="0"/>
                <a:cs typeface="Consolas Regular" charset="0"/>
              </a:rPr>
              <a:t>(</a:t>
            </a:r>
            <a:r>
              <a:rPr lang="en-US" sz="1412" dirty="0" err="1">
                <a:ea typeface="Consolas Regular" charset="0"/>
                <a:cs typeface="Consolas Regular" charset="0"/>
              </a:rPr>
              <a:t>ncpus</a:t>
            </a:r>
            <a:r>
              <a:rPr lang="en-US" sz="1412" dirty="0">
                <a:ea typeface="Consolas Regular" charset="0"/>
                <a:cs typeface="Consolas Regular" charset="0"/>
              </a:rPr>
              <a:t>)+</a:t>
            </a:r>
            <a:r>
              <a:rPr lang="en-US" sz="1412" dirty="0" err="1">
                <a:ea typeface="Consolas Regular" charset="0"/>
                <a:cs typeface="Consolas Regular" charset="0"/>
              </a:rPr>
              <a:t>cosh</a:t>
            </a:r>
            <a:r>
              <a:rPr lang="en-US" sz="1412" dirty="0">
                <a:ea typeface="Consolas Regular" charset="0"/>
                <a:cs typeface="Consolas Regular" charset="0"/>
              </a:rPr>
              <a:t>(</a:t>
            </a:r>
            <a:r>
              <a:rPr lang="en-US" sz="1412" dirty="0" err="1">
                <a:ea typeface="Consolas Regular" charset="0"/>
                <a:cs typeface="Consolas Regular" charset="0"/>
              </a:rPr>
              <a:t>ncpus</a:t>
            </a:r>
            <a:r>
              <a:rPr lang="en-US" sz="1412" dirty="0">
                <a:ea typeface="Consolas Regular" charset="0"/>
                <a:cs typeface="Consolas Regular" charset="0"/>
              </a:rPr>
              <a:t>)</a:t>
            </a:r>
          </a:p>
          <a:p>
            <a:pPr lvl="1">
              <a:lnSpc>
                <a:spcPct val="100000"/>
              </a:lnSpc>
              <a:spcBef>
                <a:spcPts val="529"/>
              </a:spcBef>
            </a:pPr>
            <a:r>
              <a:rPr lang="en-US" sz="1412" dirty="0">
                <a:ea typeface="Consolas Regular" charset="0"/>
                <a:cs typeface="Consolas Regular" charset="0"/>
              </a:rPr>
              <a:t>log10(ncpus-1)</a:t>
            </a:r>
          </a:p>
          <a:p>
            <a:pPr lvl="1">
              <a:lnSpc>
                <a:spcPct val="100000"/>
              </a:lnSpc>
              <a:spcBef>
                <a:spcPts val="529"/>
              </a:spcBef>
            </a:pPr>
            <a:r>
              <a:rPr lang="en-US" sz="1412" dirty="0" err="1">
                <a:ea typeface="Consolas Regular" charset="0"/>
                <a:cs typeface="Consolas Regular" charset="0"/>
              </a:rPr>
              <a:t>sqrt</a:t>
            </a:r>
            <a:r>
              <a:rPr lang="en-US" sz="1412" dirty="0">
                <a:ea typeface="Consolas Regular" charset="0"/>
                <a:cs typeface="Consolas Regular" charset="0"/>
              </a:rPr>
              <a:t>(</a:t>
            </a:r>
            <a:r>
              <a:rPr lang="en-US" sz="1412" dirty="0" err="1">
                <a:ea typeface="Consolas Regular" charset="0"/>
                <a:cs typeface="Consolas Regular" charset="0"/>
              </a:rPr>
              <a:t>ncpus</a:t>
            </a:r>
            <a:r>
              <a:rPr lang="en-US" sz="1412" dirty="0">
                <a:ea typeface="Consolas Regular" charset="0"/>
                <a:cs typeface="Consolas Regular" charset="0"/>
              </a:rPr>
              <a:t> -2)</a:t>
            </a:r>
          </a:p>
          <a:p>
            <a:pPr lvl="1">
              <a:lnSpc>
                <a:spcPct val="100000"/>
              </a:lnSpc>
              <a:spcBef>
                <a:spcPts val="529"/>
              </a:spcBef>
            </a:pPr>
            <a:r>
              <a:rPr lang="en-US" sz="1412" dirty="0">
                <a:ea typeface="Consolas Regular" charset="0"/>
                <a:cs typeface="Consolas Regular" charset="0"/>
              </a:rPr>
              <a:t>ceil(</a:t>
            </a:r>
            <a:r>
              <a:rPr lang="en-US" sz="1412" dirty="0" err="1">
                <a:ea typeface="Consolas Regular" charset="0"/>
                <a:cs typeface="Consolas Regular" charset="0"/>
              </a:rPr>
              <a:t>fabs</a:t>
            </a:r>
            <a:r>
              <a:rPr lang="en-US" sz="1412" dirty="0">
                <a:ea typeface="Consolas Regular" charset="0"/>
                <a:cs typeface="Consolas Regular" charset="0"/>
              </a:rPr>
              <a:t>(-</a:t>
            </a:r>
            <a:r>
              <a:rPr lang="en-US" sz="1412" dirty="0" err="1">
                <a:ea typeface="Consolas Regular" charset="0"/>
                <a:cs typeface="Consolas Regular" charset="0"/>
              </a:rPr>
              <a:t>ncpus</a:t>
            </a:r>
            <a:r>
              <a:rPr lang="en-US" sz="1412" dirty="0">
                <a:ea typeface="Consolas Regular" charset="0"/>
                <a:cs typeface="Consolas Regular" charset="0"/>
              </a:rPr>
              <a:t>*(mem/100.00)*</a:t>
            </a:r>
            <a:r>
              <a:rPr lang="en-US" sz="1412" dirty="0" err="1">
                <a:ea typeface="Consolas Regular" charset="0"/>
                <a:cs typeface="Consolas Regular" charset="0"/>
              </a:rPr>
              <a:t>sqrt</a:t>
            </a:r>
            <a:r>
              <a:rPr lang="en-US" sz="1412" dirty="0">
                <a:ea typeface="Consolas Regular" charset="0"/>
                <a:cs typeface="Consolas Regular" charset="0"/>
              </a:rPr>
              <a:t>(</a:t>
            </a:r>
            <a:r>
              <a:rPr lang="en-US" sz="1412" dirty="0" err="1">
                <a:ea typeface="Consolas Regular" charset="0"/>
                <a:cs typeface="Consolas Regular" charset="0"/>
              </a:rPr>
              <a:t>walltime</a:t>
            </a:r>
            <a:r>
              <a:rPr lang="en-US" sz="1412" dirty="0">
                <a:ea typeface="Consolas Regular" charset="0"/>
                <a:cs typeface="Consolas Regular" charset="0"/>
              </a:rPr>
              <a:t>)))</a:t>
            </a:r>
          </a:p>
          <a:p>
            <a:pPr>
              <a:lnSpc>
                <a:spcPct val="100000"/>
              </a:lnSpc>
            </a:pPr>
            <a:endParaRPr lang="en-US" dirty="0">
              <a:ea typeface="Consolas Regular" charset="0"/>
              <a:cs typeface="Consolas Regular" charset="0"/>
            </a:endParaRPr>
          </a:p>
          <a:p>
            <a:pPr>
              <a:lnSpc>
                <a:spcPct val="120000"/>
              </a:lnSpc>
            </a:pPr>
            <a:r>
              <a:rPr lang="en-US" sz="1588" dirty="0">
                <a:ea typeface="Consolas Regular" charset="0"/>
                <a:cs typeface="Consolas Regular" charset="0"/>
              </a:rPr>
              <a:t>Python expressions are allowed as a formula</a:t>
            </a:r>
          </a:p>
          <a:p>
            <a:pPr>
              <a:lnSpc>
                <a:spcPct val="120000"/>
              </a:lnSpc>
            </a:pPr>
            <a:endParaRPr lang="en-US" sz="1588" dirty="0">
              <a:ea typeface="Consolas Regular" charset="0"/>
              <a:cs typeface="Consolas Regular" charset="0"/>
            </a:endParaRPr>
          </a:p>
          <a:p>
            <a:pPr>
              <a:lnSpc>
                <a:spcPct val="120000"/>
              </a:lnSpc>
            </a:pPr>
            <a:endParaRPr lang="en-US" sz="1588" dirty="0">
              <a:ea typeface="Consolas Regular" charset="0"/>
              <a:cs typeface="Consolas Regular" charset="0"/>
            </a:endParaRPr>
          </a:p>
          <a:p>
            <a:pPr>
              <a:lnSpc>
                <a:spcPct val="120000"/>
              </a:lnSpc>
            </a:pPr>
            <a:endParaRPr lang="en-US" sz="1588" dirty="0">
              <a:ea typeface="Consolas Regular" charset="0"/>
              <a:cs typeface="Consolas Regular" charset="0"/>
            </a:endParaRPr>
          </a:p>
          <a:p>
            <a:pPr>
              <a:lnSpc>
                <a:spcPct val="120000"/>
              </a:lnSpc>
            </a:pPr>
            <a:r>
              <a:rPr lang="en-US" sz="1588" dirty="0">
                <a:ea typeface="Consolas Regular" charset="0"/>
                <a:cs typeface="Consolas Regular" charset="0"/>
              </a:rPr>
              <a:t>You can set the minimum value for evaluated </a:t>
            </a:r>
            <a:r>
              <a:rPr lang="en-US" sz="1588" b="1" dirty="0" err="1">
                <a:latin typeface="Consolas Regular" charset="0"/>
                <a:ea typeface="Consolas Regular" charset="0"/>
                <a:cs typeface="Consolas Regular" charset="0"/>
              </a:rPr>
              <a:t>job_sort_formula</a:t>
            </a:r>
            <a:r>
              <a:rPr lang="en-US" sz="1588" dirty="0">
                <a:ea typeface="Consolas Regular" charset="0"/>
                <a:cs typeface="Consolas Regular" charset="0"/>
              </a:rPr>
              <a:t> expression in order to consider jobs eligible for execution</a:t>
            </a:r>
          </a:p>
          <a:p>
            <a:pPr marL="0" indent="0">
              <a:lnSpc>
                <a:spcPct val="150000"/>
              </a:lnSpc>
              <a:buNone/>
            </a:pPr>
            <a:r>
              <a:rPr lang="en-US" sz="1588" dirty="0">
                <a:ea typeface="Consolas Regular" charset="0"/>
                <a:cs typeface="Consolas Regular" charset="0"/>
              </a:rPr>
              <a:t>	</a:t>
            </a:r>
          </a:p>
          <a:p>
            <a:pPr>
              <a:lnSpc>
                <a:spcPct val="150000"/>
              </a:lnSpc>
            </a:pPr>
            <a:endParaRPr lang="en-US" sz="1588" dirty="0">
              <a:ea typeface="Consolas Regular" charset="0"/>
              <a:cs typeface="Consolas Regular" charset="0"/>
            </a:endParaRPr>
          </a:p>
        </p:txBody>
      </p:sp>
      <p:sp>
        <p:nvSpPr>
          <p:cNvPr id="4" name="Text Box 4"/>
          <p:cNvSpPr txBox="1">
            <a:spLocks noChangeArrowheads="1"/>
          </p:cNvSpPr>
          <p:nvPr/>
        </p:nvSpPr>
        <p:spPr bwMode="auto">
          <a:xfrm>
            <a:off x="1534182" y="4867788"/>
            <a:ext cx="5705021" cy="308055"/>
          </a:xfrm>
          <a:prstGeom prst="rect">
            <a:avLst/>
          </a:prstGeom>
          <a:noFill/>
          <a:ln w="28575" cmpd="sng">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square" lIns="89875" tIns="44937" rIns="89875" bIns="44937">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eaLnBrk="0" hangingPunct="0">
              <a:spcBef>
                <a:spcPct val="50000"/>
              </a:spcBef>
            </a:pPr>
            <a:r>
              <a:rPr lang="en-US" sz="1412" b="1">
                <a:solidFill>
                  <a:srgbClr val="000000"/>
                </a:solidFill>
                <a:latin typeface="Consolas" panose="020B0609020204030204" pitchFamily="49" charset="0"/>
                <a:ea typeface="Consolas Regular" charset="0"/>
                <a:cs typeface="Consolas" panose="020B0609020204030204" pitchFamily="49" charset="0"/>
              </a:rPr>
              <a:t>qmgr –c "s </a:t>
            </a:r>
            <a:r>
              <a:rPr lang="en-US" sz="1412" b="1" err="1">
                <a:solidFill>
                  <a:srgbClr val="000000"/>
                </a:solidFill>
                <a:latin typeface="Consolas" panose="020B0609020204030204" pitchFamily="49" charset="0"/>
                <a:ea typeface="Consolas Regular" charset="0"/>
                <a:cs typeface="Consolas" panose="020B0609020204030204" pitchFamily="49" charset="0"/>
              </a:rPr>
              <a:t>sched</a:t>
            </a:r>
            <a:r>
              <a:rPr lang="en-US" sz="1412" b="1">
                <a:solidFill>
                  <a:srgbClr val="000000"/>
                </a:solidFill>
                <a:latin typeface="Consolas" panose="020B0609020204030204" pitchFamily="49" charset="0"/>
                <a:ea typeface="Consolas Regular" charset="0"/>
                <a:cs typeface="Consolas" panose="020B0609020204030204" pitchFamily="49" charset="0"/>
              </a:rPr>
              <a:t> </a:t>
            </a:r>
            <a:r>
              <a:rPr lang="en-US" sz="1412" b="1" err="1">
                <a:solidFill>
                  <a:srgbClr val="000000"/>
                </a:solidFill>
                <a:latin typeface="Consolas" panose="020B0609020204030204" pitchFamily="49" charset="0"/>
                <a:ea typeface="Consolas Regular" charset="0"/>
                <a:cs typeface="Consolas" panose="020B0609020204030204" pitchFamily="49" charset="0"/>
              </a:rPr>
              <a:t>job_sort_formula_threshold</a:t>
            </a:r>
            <a:r>
              <a:rPr lang="en-US" sz="1412" b="1">
                <a:solidFill>
                  <a:srgbClr val="000000"/>
                </a:solidFill>
                <a:latin typeface="Consolas" panose="020B0609020204030204" pitchFamily="49" charset="0"/>
                <a:ea typeface="Consolas Regular" charset="0"/>
                <a:cs typeface="Consolas" panose="020B0609020204030204" pitchFamily="49" charset="0"/>
              </a:rPr>
              <a:t> = &lt;value&gt;"</a:t>
            </a:r>
          </a:p>
        </p:txBody>
      </p:sp>
      <p:sp>
        <p:nvSpPr>
          <p:cNvPr id="6" name="Text Box 4"/>
          <p:cNvSpPr txBox="1">
            <a:spLocks noChangeArrowheads="1"/>
          </p:cNvSpPr>
          <p:nvPr/>
        </p:nvSpPr>
        <p:spPr bwMode="auto">
          <a:xfrm>
            <a:off x="929880" y="3810000"/>
            <a:ext cx="6913627" cy="308055"/>
          </a:xfrm>
          <a:prstGeom prst="rect">
            <a:avLst/>
          </a:prstGeom>
          <a:noFill/>
          <a:ln w="28575" cmpd="sng">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square" lIns="89875" tIns="44937" rIns="89875" bIns="44937">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eaLnBrk="0" hangingPunct="0">
              <a:spcBef>
                <a:spcPct val="50000"/>
              </a:spcBef>
            </a:pPr>
            <a:r>
              <a:rPr lang="en-US" sz="1412" b="1" dirty="0" err="1">
                <a:solidFill>
                  <a:schemeClr val="tx1">
                    <a:lumMod val="50000"/>
                  </a:schemeClr>
                </a:solidFill>
                <a:latin typeface="Consolas" panose="020B0609020204030204" pitchFamily="49" charset="0"/>
                <a:ea typeface="Consolas" charset="0"/>
                <a:cs typeface="Consolas" panose="020B0609020204030204" pitchFamily="49" charset="0"/>
              </a:rPr>
              <a:t>qmgr</a:t>
            </a:r>
            <a:r>
              <a:rPr lang="en-US" sz="1412" b="1" dirty="0">
                <a:solidFill>
                  <a:schemeClr val="tx1">
                    <a:lumMod val="50000"/>
                  </a:schemeClr>
                </a:solidFill>
                <a:latin typeface="Consolas" panose="020B0609020204030204" pitchFamily="49" charset="0"/>
                <a:ea typeface="Consolas" charset="0"/>
                <a:cs typeface="Consolas" panose="020B0609020204030204" pitchFamily="49" charset="0"/>
              </a:rPr>
              <a:t> –c "s s  </a:t>
            </a:r>
            <a:r>
              <a:rPr lang="en-US" sz="1412" b="1" dirty="0" err="1">
                <a:solidFill>
                  <a:schemeClr val="tx1">
                    <a:lumMod val="50000"/>
                  </a:schemeClr>
                </a:solidFill>
                <a:latin typeface="Consolas" panose="020B0609020204030204" pitchFamily="49" charset="0"/>
                <a:ea typeface="Consolas" charset="0"/>
                <a:cs typeface="Consolas" panose="020B0609020204030204" pitchFamily="49" charset="0"/>
              </a:rPr>
              <a:t>job_sort_formula</a:t>
            </a:r>
            <a:r>
              <a:rPr lang="en-US" sz="1412" b="1" dirty="0">
                <a:solidFill>
                  <a:schemeClr val="tx1">
                    <a:lumMod val="50000"/>
                  </a:schemeClr>
                </a:solidFill>
                <a:latin typeface="Consolas" panose="020B0609020204030204" pitchFamily="49" charset="0"/>
                <a:ea typeface="Consolas" charset="0"/>
                <a:cs typeface="Consolas" panose="020B0609020204030204" pitchFamily="49" charset="0"/>
              </a:rPr>
              <a:t> = (100 if (</a:t>
            </a:r>
            <a:r>
              <a:rPr lang="en-US" sz="1412" b="1" dirty="0" err="1">
                <a:solidFill>
                  <a:schemeClr val="tx1">
                    <a:lumMod val="50000"/>
                  </a:schemeClr>
                </a:solidFill>
                <a:latin typeface="Consolas" panose="020B0609020204030204" pitchFamily="49" charset="0"/>
                <a:ea typeface="Consolas" charset="0"/>
                <a:cs typeface="Consolas" panose="020B0609020204030204" pitchFamily="49" charset="0"/>
              </a:rPr>
              <a:t>walltime</a:t>
            </a:r>
            <a:r>
              <a:rPr lang="en-US" sz="1412" b="1" dirty="0">
                <a:solidFill>
                  <a:schemeClr val="tx1">
                    <a:lumMod val="50000"/>
                  </a:schemeClr>
                </a:solidFill>
                <a:latin typeface="Consolas" panose="020B0609020204030204" pitchFamily="49" charset="0"/>
                <a:ea typeface="Consolas" charset="0"/>
                <a:cs typeface="Consolas" panose="020B0609020204030204" pitchFamily="49" charset="0"/>
              </a:rPr>
              <a:t>&gt;120) else 50)"</a:t>
            </a:r>
          </a:p>
        </p:txBody>
      </p:sp>
    </p:spTree>
    <p:extLst>
      <p:ext uri="{BB962C8B-B14F-4D97-AF65-F5344CB8AC3E}">
        <p14:creationId xmlns:p14="http://schemas.microsoft.com/office/powerpoint/2010/main" val="1769369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Title 1"/>
          <p:cNvSpPr>
            <a:spLocks noGrp="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Sorting Jobs According to a Formula, cont.</a:t>
            </a:r>
          </a:p>
        </p:txBody>
      </p:sp>
      <p:sp>
        <p:nvSpPr>
          <p:cNvPr id="235522" name="Content Placeholder 2"/>
          <p:cNvSpPr>
            <a:spLocks noGrp="1"/>
          </p:cNvSpPr>
          <p:nvPr>
            <p:ph type="body" sz="quarter" idx="10"/>
          </p:nvPr>
        </p:nvSpPr>
        <p:spPr bwMode="auto">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875" tIns="44937" rIns="89875" bIns="44937" numCol="1" rtlCol="0" anchor="t" anchorCtr="0" compatLnSpc="1">
            <a:prstTxWarp prst="textNoShape">
              <a:avLst/>
            </a:prstTxWarp>
            <a:noAutofit/>
          </a:bodyPr>
          <a:lstStyle/>
          <a:p>
            <a:pPr fontAlgn="base">
              <a:lnSpc>
                <a:spcPct val="150000"/>
              </a:lnSpc>
              <a:spcBef>
                <a:spcPct val="0"/>
              </a:spcBef>
              <a:spcAft>
                <a:spcPct val="0"/>
              </a:spcAft>
              <a:buClr>
                <a:srgbClr val="FF0000"/>
              </a:buClr>
              <a:buFont typeface="Wingdings" charset="2"/>
              <a:buChar char="§"/>
            </a:pPr>
            <a:r>
              <a:rPr lang="en-US" sz="1588" dirty="0">
                <a:latin typeface="Arial" charset="0"/>
                <a:ea typeface="Consolas Regular" charset="0"/>
                <a:cs typeface="Consolas Regular" charset="0"/>
              </a:rPr>
              <a:t>Example:  Sort jobs based on multiplying job</a:t>
            </a:r>
            <a:r>
              <a:rPr lang="fr-FR" sz="1588" dirty="0">
                <a:latin typeface="Arial" charset="0"/>
                <a:ea typeface="Consolas Regular" charset="0"/>
                <a:cs typeface="Consolas Regular" charset="0"/>
              </a:rPr>
              <a:t>'</a:t>
            </a:r>
            <a:r>
              <a:rPr lang="en-US" sz="1588" dirty="0">
                <a:latin typeface="Arial" charset="0"/>
                <a:ea typeface="Consolas Regular" charset="0"/>
                <a:cs typeface="Consolas Regular" charset="0"/>
              </a:rPr>
              <a:t>s </a:t>
            </a:r>
            <a:r>
              <a:rPr lang="en-US" sz="1588" dirty="0" err="1">
                <a:latin typeface="Arial" charset="0"/>
                <a:ea typeface="Consolas Regular" charset="0"/>
                <a:cs typeface="Consolas Regular" charset="0"/>
              </a:rPr>
              <a:t>ncpus</a:t>
            </a:r>
            <a:r>
              <a:rPr lang="en-US" sz="1588" dirty="0">
                <a:latin typeface="Arial" charset="0"/>
                <a:ea typeface="Consolas Regular" charset="0"/>
                <a:cs typeface="Consolas Regular" charset="0"/>
              </a:rPr>
              <a:t> and </a:t>
            </a:r>
            <a:r>
              <a:rPr lang="en-US" sz="1588" dirty="0" err="1">
                <a:latin typeface="Arial" charset="0"/>
                <a:ea typeface="Consolas Regular" charset="0"/>
                <a:cs typeface="Consolas Regular" charset="0"/>
              </a:rPr>
              <a:t>walltime</a:t>
            </a:r>
            <a:r>
              <a:rPr lang="en-US" sz="1588" dirty="0">
                <a:latin typeface="Arial" charset="0"/>
                <a:ea typeface="Consolas Regular" charset="0"/>
                <a:cs typeface="Consolas Regular" charset="0"/>
              </a:rPr>
              <a:t> </a:t>
            </a:r>
          </a:p>
          <a:p>
            <a:pPr marL="856770" lvl="1" indent="-352695">
              <a:lnSpc>
                <a:spcPct val="150000"/>
              </a:lnSpc>
            </a:pPr>
            <a:r>
              <a:rPr lang="en-US" sz="1412" b="1" dirty="0" err="1">
                <a:latin typeface="Consolas Regular" charset="0"/>
                <a:ea typeface="Consolas Regular" charset="0"/>
                <a:cs typeface="Consolas Regular" charset="0"/>
              </a:rPr>
              <a:t>walltime</a:t>
            </a:r>
            <a:r>
              <a:rPr lang="en-US" sz="1412" dirty="0">
                <a:latin typeface="Arial" charset="0"/>
                <a:ea typeface="Consolas Regular" charset="0"/>
                <a:cs typeface="Consolas Regular" charset="0"/>
              </a:rPr>
              <a:t> is taken from </a:t>
            </a:r>
            <a:r>
              <a:rPr lang="en-US" sz="1412" b="1" dirty="0" err="1">
                <a:latin typeface="Consolas Regular" charset="0"/>
                <a:ea typeface="Consolas Regular" charset="0"/>
                <a:cs typeface="Consolas Regular" charset="0"/>
              </a:rPr>
              <a:t>qsub</a:t>
            </a:r>
            <a:r>
              <a:rPr lang="en-US" sz="1412" dirty="0">
                <a:latin typeface="Consolas Regular" charset="0"/>
                <a:ea typeface="Consolas Regular" charset="0"/>
                <a:cs typeface="Consolas Regular" charset="0"/>
              </a:rPr>
              <a:t> </a:t>
            </a:r>
            <a:r>
              <a:rPr lang="en-US" sz="1412" dirty="0">
                <a:latin typeface="Arial" charset="0"/>
                <a:ea typeface="Consolas Regular" charset="0"/>
                <a:cs typeface="Consolas Regular" charset="0"/>
              </a:rPr>
              <a:t>or server/queue defaults if set</a:t>
            </a:r>
          </a:p>
          <a:p>
            <a:pPr marL="856770" lvl="1" indent="-352695">
              <a:lnSpc>
                <a:spcPct val="150000"/>
              </a:lnSpc>
            </a:pPr>
            <a:r>
              <a:rPr lang="en-US" sz="1412" dirty="0">
                <a:latin typeface="Arial" charset="0"/>
                <a:ea typeface="Consolas Regular" charset="0"/>
                <a:cs typeface="Consolas Regular" charset="0"/>
              </a:rPr>
              <a:t>Formula expression: </a:t>
            </a:r>
            <a:r>
              <a:rPr lang="en-US" sz="1412" b="1" dirty="0" err="1">
                <a:latin typeface="Consolas Regular" charset="0"/>
                <a:ea typeface="Consolas Regular" charset="0"/>
                <a:cs typeface="Consolas Regular" charset="0"/>
              </a:rPr>
              <a:t>qmgr</a:t>
            </a:r>
            <a:r>
              <a:rPr lang="en-US" sz="1412" b="1" dirty="0">
                <a:latin typeface="Consolas Regular" charset="0"/>
                <a:ea typeface="Consolas Regular" charset="0"/>
                <a:cs typeface="Consolas Regular" charset="0"/>
              </a:rPr>
              <a:t> –c "s s </a:t>
            </a:r>
            <a:r>
              <a:rPr lang="en-US" sz="1412" b="1" dirty="0" err="1">
                <a:latin typeface="Consolas Regular" charset="0"/>
                <a:ea typeface="Consolas Regular" charset="0"/>
                <a:cs typeface="Consolas Regular" charset="0"/>
              </a:rPr>
              <a:t>job_sort_formula</a:t>
            </a:r>
            <a:r>
              <a:rPr lang="en-US" sz="1412" b="1" dirty="0">
                <a:latin typeface="Consolas Regular" charset="0"/>
                <a:ea typeface="Consolas Regular" charset="0"/>
                <a:cs typeface="Consolas Regular" charset="0"/>
              </a:rPr>
              <a:t> = </a:t>
            </a:r>
            <a:r>
              <a:rPr lang="en-US" sz="1412" b="1" dirty="0" err="1">
                <a:latin typeface="Consolas Regular" charset="0"/>
                <a:ea typeface="Consolas Regular" charset="0"/>
                <a:cs typeface="Consolas Regular" charset="0"/>
              </a:rPr>
              <a:t>ncpus</a:t>
            </a:r>
            <a:r>
              <a:rPr lang="en-US" sz="1412" b="1" dirty="0">
                <a:latin typeface="Consolas Regular" charset="0"/>
                <a:ea typeface="Consolas Regular" charset="0"/>
                <a:cs typeface="Consolas Regular" charset="0"/>
              </a:rPr>
              <a:t> * </a:t>
            </a:r>
            <a:r>
              <a:rPr lang="en-US" sz="1412" b="1" dirty="0" err="1">
                <a:latin typeface="Consolas Regular" charset="0"/>
                <a:ea typeface="Consolas Regular" charset="0"/>
                <a:cs typeface="Consolas Regular" charset="0"/>
              </a:rPr>
              <a:t>walltime</a:t>
            </a:r>
            <a:r>
              <a:rPr lang="en-US" sz="1412" dirty="0">
                <a:latin typeface="Consolas Regular" charset="0"/>
                <a:ea typeface="Consolas Regular" charset="0"/>
                <a:cs typeface="Consolas Regular" charset="0"/>
              </a:rPr>
              <a:t>"</a:t>
            </a:r>
          </a:p>
          <a:p>
            <a:pPr marL="254917" indent="-254917">
              <a:lnSpc>
                <a:spcPct val="150000"/>
              </a:lnSpc>
            </a:pPr>
            <a:endParaRPr lang="en-US" sz="1412" dirty="0">
              <a:latin typeface="+mj-lt"/>
              <a:ea typeface="Consolas Regular" charset="0"/>
              <a:cs typeface="Consolas Regular" charset="0"/>
            </a:endParaRPr>
          </a:p>
          <a:p>
            <a:pPr marL="254917" indent="-254917">
              <a:lnSpc>
                <a:spcPct val="150000"/>
              </a:lnSpc>
            </a:pPr>
            <a:r>
              <a:rPr lang="en-US" sz="1588" dirty="0">
                <a:latin typeface="+mj-lt"/>
                <a:ea typeface="Consolas Regular" charset="0"/>
                <a:cs typeface="Consolas Regular" charset="0"/>
              </a:rPr>
              <a:t>Submitted jobs:</a:t>
            </a:r>
          </a:p>
          <a:p>
            <a:pPr fontAlgn="base">
              <a:lnSpc>
                <a:spcPct val="150000"/>
              </a:lnSpc>
              <a:spcBef>
                <a:spcPct val="0"/>
              </a:spcBef>
              <a:spcAft>
                <a:spcPct val="0"/>
              </a:spcAft>
              <a:buFont typeface="Wingdings" charset="0"/>
              <a:buNone/>
            </a:pPr>
            <a:endParaRPr lang="en-US" sz="1412" dirty="0">
              <a:latin typeface="Arial" charset="0"/>
              <a:ea typeface="Consolas Regular" charset="0"/>
              <a:cs typeface="Consolas Regular" charset="0"/>
            </a:endParaRPr>
          </a:p>
          <a:p>
            <a:pPr fontAlgn="base">
              <a:lnSpc>
                <a:spcPct val="150000"/>
              </a:lnSpc>
              <a:spcBef>
                <a:spcPct val="0"/>
              </a:spcBef>
              <a:spcAft>
                <a:spcPct val="0"/>
              </a:spcAft>
              <a:buFont typeface="Wingdings" charset="0"/>
              <a:buNone/>
            </a:pPr>
            <a:endParaRPr lang="en-US" sz="1412" dirty="0">
              <a:latin typeface="Arial" charset="0"/>
              <a:ea typeface="Consolas Regular" charset="0"/>
              <a:cs typeface="Consolas Regular" charset="0"/>
            </a:endParaRPr>
          </a:p>
          <a:p>
            <a:pPr fontAlgn="base">
              <a:lnSpc>
                <a:spcPct val="150000"/>
              </a:lnSpc>
              <a:spcBef>
                <a:spcPct val="0"/>
              </a:spcBef>
              <a:spcAft>
                <a:spcPct val="0"/>
              </a:spcAft>
            </a:pPr>
            <a:endParaRPr lang="en-US" sz="1412" dirty="0">
              <a:latin typeface="Arial" charset="0"/>
              <a:ea typeface="Consolas Regular" charset="0"/>
              <a:cs typeface="Consolas Regular" charset="0"/>
            </a:endParaRPr>
          </a:p>
          <a:p>
            <a:pPr fontAlgn="base">
              <a:lnSpc>
                <a:spcPct val="150000"/>
              </a:lnSpc>
              <a:spcBef>
                <a:spcPct val="0"/>
              </a:spcBef>
              <a:spcAft>
                <a:spcPct val="0"/>
              </a:spcAft>
            </a:pPr>
            <a:endParaRPr lang="en-US" sz="1412" dirty="0">
              <a:latin typeface="Arial" charset="0"/>
              <a:ea typeface="Consolas Regular" charset="0"/>
              <a:cs typeface="Consolas Regular" charset="0"/>
            </a:endParaRPr>
          </a:p>
          <a:p>
            <a:pPr fontAlgn="base">
              <a:lnSpc>
                <a:spcPct val="150000"/>
              </a:lnSpc>
              <a:spcBef>
                <a:spcPct val="0"/>
              </a:spcBef>
              <a:spcAft>
                <a:spcPct val="0"/>
              </a:spcAft>
            </a:pPr>
            <a:r>
              <a:rPr lang="en-US" sz="1588" dirty="0">
                <a:latin typeface="Arial" charset="0"/>
                <a:ea typeface="Consolas Regular" charset="0"/>
                <a:cs typeface="Consolas Regular" charset="0"/>
              </a:rPr>
              <a:t>Scheduler evaluation:</a:t>
            </a:r>
          </a:p>
          <a:p>
            <a:pPr fontAlgn="base">
              <a:lnSpc>
                <a:spcPct val="150000"/>
              </a:lnSpc>
              <a:spcBef>
                <a:spcPct val="0"/>
              </a:spcBef>
              <a:spcAft>
                <a:spcPct val="0"/>
              </a:spcAft>
              <a:buFont typeface="Wingdings" charset="0"/>
              <a:buNone/>
            </a:pPr>
            <a:endParaRPr lang="en-US" sz="1412" dirty="0">
              <a:latin typeface="Arial" charset="0"/>
              <a:ea typeface="Consolas Regular" charset="0"/>
              <a:cs typeface="Consolas Regular" charset="0"/>
            </a:endParaRPr>
          </a:p>
          <a:p>
            <a:pPr fontAlgn="base">
              <a:lnSpc>
                <a:spcPct val="150000"/>
              </a:lnSpc>
              <a:spcBef>
                <a:spcPct val="0"/>
              </a:spcBef>
              <a:spcAft>
                <a:spcPct val="0"/>
              </a:spcAft>
              <a:buFont typeface="Wingdings" charset="0"/>
              <a:buNone/>
            </a:pPr>
            <a:endParaRPr lang="en-US" sz="1412" dirty="0">
              <a:latin typeface="Arial" charset="0"/>
              <a:ea typeface="Consolas Regular" charset="0"/>
              <a:cs typeface="Consolas Regular" charset="0"/>
            </a:endParaRPr>
          </a:p>
          <a:p>
            <a:pPr fontAlgn="base">
              <a:lnSpc>
                <a:spcPct val="150000"/>
              </a:lnSpc>
              <a:spcBef>
                <a:spcPct val="0"/>
              </a:spcBef>
              <a:spcAft>
                <a:spcPct val="0"/>
              </a:spcAft>
              <a:buFont typeface="Wingdings" charset="0"/>
              <a:buNone/>
            </a:pPr>
            <a:endParaRPr lang="en-US" sz="1412" dirty="0">
              <a:latin typeface="Arial" charset="0"/>
              <a:ea typeface="Consolas Regular" charset="0"/>
              <a:cs typeface="Consolas Regular" charset="0"/>
            </a:endParaRPr>
          </a:p>
          <a:p>
            <a:pPr fontAlgn="base">
              <a:lnSpc>
                <a:spcPct val="150000"/>
              </a:lnSpc>
              <a:spcBef>
                <a:spcPct val="0"/>
              </a:spcBef>
              <a:spcAft>
                <a:spcPct val="0"/>
              </a:spcAft>
            </a:pPr>
            <a:r>
              <a:rPr lang="en-US" sz="1588" dirty="0">
                <a:latin typeface="Arial" charset="0"/>
                <a:ea typeface="Consolas Regular" charset="0"/>
                <a:cs typeface="Consolas Regular" charset="0"/>
              </a:rPr>
              <a:t>Expected job sort order:</a:t>
            </a:r>
          </a:p>
          <a:p>
            <a:pPr fontAlgn="base">
              <a:lnSpc>
                <a:spcPct val="150000"/>
              </a:lnSpc>
              <a:spcBef>
                <a:spcPct val="0"/>
              </a:spcBef>
              <a:spcAft>
                <a:spcPct val="0"/>
              </a:spcAft>
            </a:pPr>
            <a:endParaRPr lang="en-US" sz="1412" dirty="0">
              <a:latin typeface="Arial" charset="0"/>
              <a:ea typeface="Consolas Regular" charset="0"/>
              <a:cs typeface="Consolas Regular" charset="0"/>
            </a:endParaRPr>
          </a:p>
          <a:p>
            <a:pPr marL="0" indent="0" fontAlgn="base">
              <a:lnSpc>
                <a:spcPct val="150000"/>
              </a:lnSpc>
              <a:spcBef>
                <a:spcPct val="0"/>
              </a:spcBef>
              <a:spcAft>
                <a:spcPct val="0"/>
              </a:spcAft>
              <a:buNone/>
            </a:pPr>
            <a:r>
              <a:rPr lang="en-US" sz="1412" dirty="0">
                <a:latin typeface="Arial" charset="0"/>
                <a:ea typeface="Consolas Regular" charset="0"/>
                <a:cs typeface="Consolas Regular" charset="0"/>
              </a:rPr>
              <a:t>	</a:t>
            </a:r>
            <a:r>
              <a:rPr lang="en-US" sz="1412" b="1" dirty="0">
                <a:solidFill>
                  <a:schemeClr val="bg2">
                    <a:lumMod val="10000"/>
                  </a:schemeClr>
                </a:solidFill>
                <a:latin typeface="Arial" charset="0"/>
                <a:ea typeface="Consolas Regular" charset="0"/>
                <a:cs typeface="Consolas Regular" charset="0"/>
              </a:rPr>
              <a:t>J3, J1, J2</a:t>
            </a:r>
          </a:p>
        </p:txBody>
      </p:sp>
      <p:sp>
        <p:nvSpPr>
          <p:cNvPr id="3" name="TextBox 2"/>
          <p:cNvSpPr txBox="1"/>
          <p:nvPr/>
        </p:nvSpPr>
        <p:spPr>
          <a:xfrm>
            <a:off x="1010566" y="2569762"/>
            <a:ext cx="4912620" cy="733372"/>
          </a:xfrm>
          <a:prstGeom prst="rect">
            <a:avLst/>
          </a:prstGeom>
          <a:noFill/>
          <a:ln w="28575" cmpd="sng">
            <a:solidFill>
              <a:srgbClr val="0000FF"/>
            </a:solidFill>
          </a:ln>
        </p:spPr>
        <p:txBody>
          <a:bodyPr wrap="none" lIns="80673" tIns="40337" rIns="80673" bIns="40337" rtlCol="0">
            <a:spAutoFit/>
          </a:bodyPr>
          <a:lstStyle/>
          <a:p>
            <a:r>
              <a:rPr lang="en-US" sz="1412" b="1">
                <a:solidFill>
                  <a:schemeClr val="tx1">
                    <a:lumMod val="50000"/>
                  </a:schemeClr>
                </a:solidFill>
                <a:latin typeface="Consolas" panose="020B0609020204030204" pitchFamily="49" charset="0"/>
                <a:ea typeface="Consolas Regular" charset="0"/>
                <a:cs typeface="Consolas" panose="020B0609020204030204" pitchFamily="49" charset="0"/>
              </a:rPr>
              <a:t>qsub –l select=2:ncpus=2,walltime=01:00:00 </a:t>
            </a:r>
            <a:r>
              <a:rPr lang="en-US" sz="1412" b="1">
                <a:solidFill>
                  <a:schemeClr val="tx1">
                    <a:lumMod val="50000"/>
                  </a:schemeClr>
                </a:solidFill>
                <a:latin typeface="Consolas" panose="020B0609020204030204" pitchFamily="49" charset="0"/>
                <a:ea typeface="Consolas Regular" charset="0"/>
                <a:cs typeface="Consolas" panose="020B0609020204030204" pitchFamily="49" charset="0"/>
                <a:sym typeface="Wingdings"/>
              </a:rPr>
              <a:t> J1</a:t>
            </a:r>
          </a:p>
          <a:p>
            <a:r>
              <a:rPr lang="en-US" sz="1412" b="1">
                <a:solidFill>
                  <a:schemeClr val="tx1">
                    <a:lumMod val="50000"/>
                  </a:schemeClr>
                </a:solidFill>
                <a:latin typeface="Consolas" panose="020B0609020204030204" pitchFamily="49" charset="0"/>
                <a:ea typeface="Consolas Regular" charset="0"/>
                <a:cs typeface="Consolas" panose="020B0609020204030204" pitchFamily="49" charset="0"/>
                <a:sym typeface="Wingdings"/>
              </a:rPr>
              <a:t>qsub –l select=1:ncpus=1,walltime=03:00:00  J2</a:t>
            </a:r>
          </a:p>
          <a:p>
            <a:r>
              <a:rPr lang="en-US" sz="1412" b="1">
                <a:solidFill>
                  <a:schemeClr val="tx1">
                    <a:lumMod val="50000"/>
                  </a:schemeClr>
                </a:solidFill>
                <a:latin typeface="Consolas" panose="020B0609020204030204" pitchFamily="49" charset="0"/>
                <a:ea typeface="Consolas Regular" charset="0"/>
                <a:cs typeface="Consolas" panose="020B0609020204030204" pitchFamily="49" charset="0"/>
                <a:sym typeface="Wingdings"/>
              </a:rPr>
              <a:t>qsub –l select=1:ncpus=5,walltime=01:00:00  J3</a:t>
            </a:r>
            <a:endParaRPr lang="en-US" sz="1412" b="1">
              <a:solidFill>
                <a:schemeClr val="tx1">
                  <a:lumMod val="50000"/>
                </a:schemeClr>
              </a:solidFill>
              <a:latin typeface="Consolas" panose="020B0609020204030204" pitchFamily="49" charset="0"/>
              <a:ea typeface="Consolas Regular" charset="0"/>
              <a:cs typeface="Consolas" panose="020B0609020204030204" pitchFamily="49" charset="0"/>
            </a:endParaRPr>
          </a:p>
        </p:txBody>
      </p:sp>
      <p:sp>
        <p:nvSpPr>
          <p:cNvPr id="7" name="TextBox 6"/>
          <p:cNvSpPr txBox="1"/>
          <p:nvPr/>
        </p:nvSpPr>
        <p:spPr>
          <a:xfrm>
            <a:off x="488098" y="4168538"/>
            <a:ext cx="8312589" cy="733372"/>
          </a:xfrm>
          <a:prstGeom prst="rect">
            <a:avLst/>
          </a:prstGeom>
          <a:noFill/>
          <a:ln w="28575" cmpd="sng">
            <a:solidFill>
              <a:srgbClr val="0000FF"/>
            </a:solidFill>
          </a:ln>
        </p:spPr>
        <p:txBody>
          <a:bodyPr wrap="none" lIns="80673" tIns="40337" rIns="80673" bIns="40337" rtlCol="0">
            <a:spAutoFit/>
          </a:bodyPr>
          <a:lstStyle/>
          <a:p>
            <a:r>
              <a:rPr lang="en-US" sz="1412" b="1">
                <a:solidFill>
                  <a:schemeClr val="tx1">
                    <a:lumMod val="50000"/>
                  </a:schemeClr>
                </a:solidFill>
                <a:latin typeface="Consolas" panose="020B0609020204030204" pitchFamily="49" charset="0"/>
                <a:ea typeface="Consolas Regular" charset="0"/>
                <a:cs typeface="Consolas" panose="020B0609020204030204" pitchFamily="49" charset="0"/>
              </a:rPr>
              <a:t>04/08/</a:t>
            </a:r>
            <a:r>
              <a:rPr lang="is-IS" sz="1412" b="1">
                <a:solidFill>
                  <a:schemeClr val="tx1">
                    <a:lumMod val="50000"/>
                  </a:schemeClr>
                </a:solidFill>
                <a:latin typeface="Consolas" panose="020B0609020204030204" pitchFamily="49" charset="0"/>
                <a:ea typeface="Consolas Regular" charset="0"/>
                <a:cs typeface="Consolas" panose="020B0609020204030204" pitchFamily="49" charset="0"/>
              </a:rPr>
              <a:t>2017</a:t>
            </a:r>
            <a:r>
              <a:rPr lang="en-US" sz="1412" b="1">
                <a:solidFill>
                  <a:schemeClr val="tx1">
                    <a:lumMod val="50000"/>
                  </a:schemeClr>
                </a:solidFill>
                <a:latin typeface="Consolas" panose="020B0609020204030204" pitchFamily="49" charset="0"/>
                <a:ea typeface="Consolas Regular" charset="0"/>
                <a:cs typeface="Consolas" panose="020B0609020204030204" pitchFamily="49" charset="0"/>
              </a:rPr>
              <a:t> 19:41:04;0400;pbs_sched;Job;1.pbsworks.local;Formula Evaluation = 14400</a:t>
            </a:r>
          </a:p>
          <a:p>
            <a:r>
              <a:rPr lang="en-US" sz="1412" b="1">
                <a:solidFill>
                  <a:schemeClr val="tx1">
                    <a:lumMod val="50000"/>
                  </a:schemeClr>
                </a:solidFill>
                <a:latin typeface="Consolas" panose="020B0609020204030204" pitchFamily="49" charset="0"/>
                <a:ea typeface="Consolas Regular" charset="0"/>
                <a:cs typeface="Consolas" panose="020B0609020204030204" pitchFamily="49" charset="0"/>
              </a:rPr>
              <a:t>04/08/</a:t>
            </a:r>
            <a:r>
              <a:rPr lang="is-IS" sz="1412" b="1">
                <a:solidFill>
                  <a:schemeClr val="tx1">
                    <a:lumMod val="50000"/>
                  </a:schemeClr>
                </a:solidFill>
                <a:latin typeface="Consolas" panose="020B0609020204030204" pitchFamily="49" charset="0"/>
                <a:ea typeface="Consolas Regular" charset="0"/>
                <a:cs typeface="Consolas" panose="020B0609020204030204" pitchFamily="49" charset="0"/>
              </a:rPr>
              <a:t>2017</a:t>
            </a:r>
            <a:r>
              <a:rPr lang="en-US" sz="1412" b="1">
                <a:solidFill>
                  <a:schemeClr val="tx1">
                    <a:lumMod val="50000"/>
                  </a:schemeClr>
                </a:solidFill>
                <a:latin typeface="Consolas" panose="020B0609020204030204" pitchFamily="49" charset="0"/>
                <a:ea typeface="Consolas Regular" charset="0"/>
                <a:cs typeface="Consolas" panose="020B0609020204030204" pitchFamily="49" charset="0"/>
              </a:rPr>
              <a:t> 19:41:04;0400;pbs_sched;Job;2.pbsworks.local;Formula Evaluation = 10800</a:t>
            </a:r>
          </a:p>
          <a:p>
            <a:r>
              <a:rPr lang="en-US" sz="1412" b="1">
                <a:solidFill>
                  <a:schemeClr val="tx1">
                    <a:lumMod val="50000"/>
                  </a:schemeClr>
                </a:solidFill>
                <a:latin typeface="Consolas" panose="020B0609020204030204" pitchFamily="49" charset="0"/>
                <a:ea typeface="Consolas Regular" charset="0"/>
                <a:cs typeface="Consolas" panose="020B0609020204030204" pitchFamily="49" charset="0"/>
              </a:rPr>
              <a:t>04/08/</a:t>
            </a:r>
            <a:r>
              <a:rPr lang="is-IS" sz="1412" b="1">
                <a:solidFill>
                  <a:schemeClr val="tx1">
                    <a:lumMod val="50000"/>
                  </a:schemeClr>
                </a:solidFill>
                <a:latin typeface="Consolas" panose="020B0609020204030204" pitchFamily="49" charset="0"/>
                <a:ea typeface="Consolas Regular" charset="0"/>
                <a:cs typeface="Consolas" panose="020B0609020204030204" pitchFamily="49" charset="0"/>
              </a:rPr>
              <a:t>2017</a:t>
            </a:r>
            <a:r>
              <a:rPr lang="en-US" sz="1412" b="1">
                <a:solidFill>
                  <a:schemeClr val="tx1">
                    <a:lumMod val="50000"/>
                  </a:schemeClr>
                </a:solidFill>
                <a:latin typeface="Consolas" panose="020B0609020204030204" pitchFamily="49" charset="0"/>
                <a:ea typeface="Consolas Regular" charset="0"/>
                <a:cs typeface="Consolas" panose="020B0609020204030204" pitchFamily="49" charset="0"/>
              </a:rPr>
              <a:t> 19:41:04;0400;pbs_sched;Job;3.pbsworks.local;Formula Evaluation = 18000</a:t>
            </a:r>
          </a:p>
        </p:txBody>
      </p:sp>
      <p:sp>
        <p:nvSpPr>
          <p:cNvPr id="4" name="Rectangle 3"/>
          <p:cNvSpPr/>
          <p:nvPr/>
        </p:nvSpPr>
        <p:spPr>
          <a:xfrm>
            <a:off x="7957187" y="3966882"/>
            <a:ext cx="902696" cy="1075765"/>
          </a:xfrm>
          <a:prstGeom prst="rect">
            <a:avLst/>
          </a:prstGeom>
          <a:noFill/>
          <a:ln w="38100" cmpd="sng">
            <a:solidFill>
              <a:srgbClr val="DD2430"/>
            </a:solidFill>
          </a:ln>
        </p:spPr>
        <p:style>
          <a:lnRef idx="1">
            <a:schemeClr val="accent1"/>
          </a:lnRef>
          <a:fillRef idx="3">
            <a:schemeClr val="accent1"/>
          </a:fillRef>
          <a:effectRef idx="2">
            <a:schemeClr val="accent1"/>
          </a:effectRef>
          <a:fontRef idx="minor">
            <a:schemeClr val="lt1"/>
          </a:fontRef>
        </p:style>
        <p:txBody>
          <a:bodyPr lIns="80673" tIns="40337" rIns="80673" bIns="40337" rtlCol="0" anchor="ctr"/>
          <a:lstStyle/>
          <a:p>
            <a:pPr algn="ctr"/>
            <a:endParaRPr lang="en-US" sz="1588"/>
          </a:p>
        </p:txBody>
      </p:sp>
    </p:spTree>
    <p:extLst>
      <p:ext uri="{BB962C8B-B14F-4D97-AF65-F5344CB8AC3E}">
        <p14:creationId xmlns:p14="http://schemas.microsoft.com/office/powerpoint/2010/main" val="2999203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Title 1"/>
          <p:cNvSpPr>
            <a:spLocks noGrp="1"/>
          </p:cNvSpPr>
          <p:nvPr>
            <p:ph type="title"/>
          </p:nvPr>
        </p:nvSpPr>
        <p:spPr>
          <a:prstGeom prst="rect">
            <a:avLst/>
          </a:prstGeom>
          <a:noFill/>
        </p:spPr>
        <p:txBody>
          <a:bodyPr vert="horz" wrap="square" lIns="89875" tIns="44937" rIns="89875" bIns="44937" numCol="1" rtlCol="0" anchor="ctr" anchorCtr="0" compatLnSpc="1">
            <a:prstTxWarp prst="textNoShape">
              <a:avLst/>
            </a:prstTxWarp>
            <a:normAutofit/>
          </a:bodyPr>
          <a:lstStyle/>
          <a:p>
            <a:pPr fontAlgn="base">
              <a:spcBef>
                <a:spcPct val="0"/>
              </a:spcBef>
              <a:spcAft>
                <a:spcPct val="0"/>
              </a:spcAft>
            </a:pPr>
            <a:r>
              <a:rPr lang="en-US">
                <a:latin typeface="Arial" charset="0"/>
              </a:rPr>
              <a:t>Scheduling: Sorting Jobs According to a Formula, cont.</a:t>
            </a:r>
          </a:p>
        </p:txBody>
      </p:sp>
      <p:sp>
        <p:nvSpPr>
          <p:cNvPr id="236546" name="Content Placeholder 2"/>
          <p:cNvSpPr>
            <a:spLocks noGrp="1"/>
          </p:cNvSpPr>
          <p:nvPr>
            <p:ph type="body" sz="quarter" idx="10"/>
          </p:nvPr>
        </p:nvSpPr>
        <p:spPr bwMode="auto">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875" tIns="44937" rIns="89875" bIns="44937" numCol="1" rtlCol="0" anchor="t" anchorCtr="0" compatLnSpc="1">
            <a:prstTxWarp prst="textNoShape">
              <a:avLst/>
            </a:prstTxWarp>
            <a:noAutofit/>
          </a:bodyPr>
          <a:lstStyle/>
          <a:p>
            <a:pPr fontAlgn="base">
              <a:spcBef>
                <a:spcPct val="0"/>
              </a:spcBef>
              <a:spcAft>
                <a:spcPct val="0"/>
              </a:spcAft>
              <a:tabLst>
                <a:tab pos="1288906" algn="l"/>
              </a:tabLst>
            </a:pPr>
            <a:r>
              <a:rPr lang="en-US" sz="1412" dirty="0">
                <a:solidFill>
                  <a:schemeClr val="tx1">
                    <a:lumMod val="50000"/>
                  </a:schemeClr>
                </a:solidFill>
                <a:latin typeface="Arial" charset="0"/>
                <a:ea typeface="Consolas Regular" charset="0"/>
                <a:cs typeface="Consolas Regular" charset="0"/>
              </a:rPr>
              <a:t>Example:  Sort jobs based on a custom resource</a:t>
            </a:r>
          </a:p>
          <a:p>
            <a:pPr marL="728801">
              <a:tabLst>
                <a:tab pos="1288906" algn="l"/>
              </a:tabLst>
            </a:pPr>
            <a:r>
              <a:rPr lang="en-US" sz="1412" dirty="0">
                <a:solidFill>
                  <a:schemeClr val="tx1">
                    <a:lumMod val="50000"/>
                  </a:schemeClr>
                </a:solidFill>
                <a:latin typeface="Arial" charset="0"/>
                <a:ea typeface="Consolas Regular" charset="0"/>
                <a:cs typeface="Consolas Regular" charset="0"/>
              </a:rPr>
              <a:t>Create custom resource: </a:t>
            </a:r>
          </a:p>
          <a:p>
            <a:pPr marL="447892" indent="0">
              <a:buNone/>
              <a:tabLst>
                <a:tab pos="1288906" algn="l"/>
              </a:tabLst>
            </a:pPr>
            <a:r>
              <a:rPr lang="en-US" sz="1235" dirty="0">
                <a:solidFill>
                  <a:schemeClr val="tx1">
                    <a:lumMod val="50000"/>
                  </a:schemeClr>
                </a:solidFill>
                <a:latin typeface="Arial" charset="0"/>
                <a:ea typeface="Consolas Regular" charset="0"/>
                <a:cs typeface="Consolas Regular" charset="0"/>
              </a:rPr>
              <a:t>	</a:t>
            </a:r>
            <a:r>
              <a:rPr lang="en-US" sz="1412" b="1" dirty="0" err="1">
                <a:solidFill>
                  <a:schemeClr val="tx1">
                    <a:lumMod val="50000"/>
                  </a:schemeClr>
                </a:solidFill>
                <a:latin typeface="Consolas Regular" charset="0"/>
                <a:ea typeface="Consolas Regular" charset="0"/>
                <a:cs typeface="Consolas Regular" charset="0"/>
              </a:rPr>
              <a:t>qmgr</a:t>
            </a:r>
            <a:r>
              <a:rPr lang="en-US" sz="1412" b="1" dirty="0">
                <a:solidFill>
                  <a:schemeClr val="tx1">
                    <a:lumMod val="50000"/>
                  </a:schemeClr>
                </a:solidFill>
                <a:latin typeface="Consolas Regular" charset="0"/>
                <a:ea typeface="Consolas Regular" charset="0"/>
                <a:cs typeface="Consolas Regular" charset="0"/>
              </a:rPr>
              <a:t> –c "create resource </a:t>
            </a:r>
            <a:r>
              <a:rPr lang="en-US" sz="1412" b="1" dirty="0" err="1">
                <a:solidFill>
                  <a:schemeClr val="tx1">
                    <a:lumMod val="50000"/>
                  </a:schemeClr>
                </a:solidFill>
                <a:latin typeface="Consolas Regular" charset="0"/>
                <a:ea typeface="Consolas Regular" charset="0"/>
                <a:cs typeface="Consolas Regular" charset="0"/>
              </a:rPr>
              <a:t>higher_priority</a:t>
            </a:r>
            <a:r>
              <a:rPr lang="en-US" sz="1412" b="1" dirty="0">
                <a:solidFill>
                  <a:schemeClr val="tx1">
                    <a:lumMod val="50000"/>
                  </a:schemeClr>
                </a:solidFill>
                <a:latin typeface="Consolas Regular" charset="0"/>
                <a:ea typeface="Consolas Regular" charset="0"/>
                <a:cs typeface="Consolas Regular" charset="0"/>
              </a:rPr>
              <a:t> type=</a:t>
            </a:r>
            <a:r>
              <a:rPr lang="en-US" sz="1412" b="1" dirty="0" err="1">
                <a:solidFill>
                  <a:schemeClr val="tx1">
                    <a:lumMod val="50000"/>
                  </a:schemeClr>
                </a:solidFill>
                <a:latin typeface="Consolas Regular" charset="0"/>
                <a:ea typeface="Consolas Regular" charset="0"/>
                <a:cs typeface="Consolas Regular" charset="0"/>
              </a:rPr>
              <a:t>long,flag</a:t>
            </a:r>
            <a:r>
              <a:rPr lang="en-US" sz="1412" b="1" dirty="0">
                <a:solidFill>
                  <a:schemeClr val="tx1">
                    <a:lumMod val="50000"/>
                  </a:schemeClr>
                </a:solidFill>
                <a:latin typeface="Consolas Regular" charset="0"/>
                <a:ea typeface="Consolas Regular" charset="0"/>
                <a:cs typeface="Consolas Regular" charset="0"/>
              </a:rPr>
              <a:t>=</a:t>
            </a:r>
            <a:r>
              <a:rPr lang="en-US" sz="1412" b="1" dirty="0" err="1">
                <a:solidFill>
                  <a:schemeClr val="tx1">
                    <a:lumMod val="50000"/>
                  </a:schemeClr>
                </a:solidFill>
                <a:latin typeface="Consolas Regular" charset="0"/>
                <a:ea typeface="Consolas Regular" charset="0"/>
                <a:cs typeface="Consolas Regular" charset="0"/>
              </a:rPr>
              <a:t>i</a:t>
            </a:r>
            <a:r>
              <a:rPr lang="en-US" sz="1412" b="1" dirty="0">
                <a:solidFill>
                  <a:schemeClr val="tx1">
                    <a:lumMod val="50000"/>
                  </a:schemeClr>
                </a:solidFill>
                <a:latin typeface="Consolas Regular" charset="0"/>
                <a:ea typeface="Consolas Regular" charset="0"/>
                <a:cs typeface="Consolas Regular" charset="0"/>
              </a:rPr>
              <a:t>"</a:t>
            </a:r>
          </a:p>
          <a:p>
            <a:pPr marL="728801">
              <a:tabLst>
                <a:tab pos="1288906" algn="l"/>
              </a:tabLst>
            </a:pPr>
            <a:r>
              <a:rPr lang="en-US" sz="1412" dirty="0">
                <a:solidFill>
                  <a:schemeClr val="tx1">
                    <a:lumMod val="50000"/>
                  </a:schemeClr>
                </a:solidFill>
                <a:latin typeface="Arial" charset="0"/>
                <a:ea typeface="Consolas Regular" charset="0"/>
                <a:cs typeface="Consolas Regular" charset="0"/>
              </a:rPr>
              <a:t>Formula expression</a:t>
            </a:r>
            <a:r>
              <a:rPr lang="en-US" sz="1412" dirty="0">
                <a:solidFill>
                  <a:schemeClr val="tx1">
                    <a:lumMod val="50000"/>
                  </a:schemeClr>
                </a:solidFill>
                <a:latin typeface="Consolas Regular" charset="0"/>
                <a:ea typeface="Consolas Regular" charset="0"/>
                <a:cs typeface="Consolas Regular" charset="0"/>
              </a:rPr>
              <a:t>:  </a:t>
            </a:r>
          </a:p>
          <a:p>
            <a:pPr marL="447892" indent="0">
              <a:buNone/>
              <a:tabLst>
                <a:tab pos="1288906" algn="l"/>
              </a:tabLst>
            </a:pPr>
            <a:r>
              <a:rPr lang="en-US" sz="1412" dirty="0">
                <a:solidFill>
                  <a:schemeClr val="tx1">
                    <a:lumMod val="50000"/>
                  </a:schemeClr>
                </a:solidFill>
                <a:latin typeface="Consolas Regular" charset="0"/>
                <a:ea typeface="Consolas Regular" charset="0"/>
                <a:cs typeface="Consolas Regular" charset="0"/>
              </a:rPr>
              <a:t>	</a:t>
            </a:r>
            <a:r>
              <a:rPr lang="en-US" sz="1412" b="1" dirty="0" err="1">
                <a:solidFill>
                  <a:schemeClr val="tx1">
                    <a:lumMod val="50000"/>
                  </a:schemeClr>
                </a:solidFill>
                <a:latin typeface="Consolas Regular" charset="0"/>
                <a:ea typeface="Consolas Regular" charset="0"/>
                <a:cs typeface="Consolas Regular" charset="0"/>
              </a:rPr>
              <a:t>qmgr</a:t>
            </a:r>
            <a:r>
              <a:rPr lang="en-US" sz="1412" b="1" dirty="0">
                <a:solidFill>
                  <a:schemeClr val="tx1">
                    <a:lumMod val="50000"/>
                  </a:schemeClr>
                </a:solidFill>
                <a:latin typeface="Consolas Regular" charset="0"/>
                <a:ea typeface="Consolas Regular" charset="0"/>
                <a:cs typeface="Consolas Regular" charset="0"/>
              </a:rPr>
              <a:t> –c "set server </a:t>
            </a:r>
            <a:r>
              <a:rPr lang="en-US" sz="1412" b="1" dirty="0" err="1">
                <a:solidFill>
                  <a:schemeClr val="tx1">
                    <a:lumMod val="50000"/>
                  </a:schemeClr>
                </a:solidFill>
                <a:latin typeface="Consolas Regular" charset="0"/>
                <a:ea typeface="Consolas Regular" charset="0"/>
                <a:cs typeface="Consolas Regular" charset="0"/>
              </a:rPr>
              <a:t>job_sort_formula</a:t>
            </a:r>
            <a:r>
              <a:rPr lang="en-US" sz="1412" b="1" dirty="0">
                <a:solidFill>
                  <a:schemeClr val="tx1">
                    <a:lumMod val="50000"/>
                  </a:schemeClr>
                </a:solidFill>
                <a:latin typeface="Consolas Regular" charset="0"/>
                <a:ea typeface="Consolas Regular" charset="0"/>
                <a:cs typeface="Consolas Regular" charset="0"/>
              </a:rPr>
              <a:t> = </a:t>
            </a:r>
            <a:r>
              <a:rPr lang="en-US" sz="1412" b="1" dirty="0" err="1">
                <a:solidFill>
                  <a:schemeClr val="tx1">
                    <a:lumMod val="50000"/>
                  </a:schemeClr>
                </a:solidFill>
                <a:latin typeface="Consolas Regular" charset="0"/>
                <a:ea typeface="Consolas Regular" charset="0"/>
                <a:cs typeface="Consolas Regular" charset="0"/>
              </a:rPr>
              <a:t>higher_priority</a:t>
            </a:r>
            <a:r>
              <a:rPr lang="en-US" sz="1412" b="1" dirty="0">
                <a:solidFill>
                  <a:schemeClr val="tx1">
                    <a:lumMod val="50000"/>
                  </a:schemeClr>
                </a:solidFill>
                <a:latin typeface="Consolas Regular" charset="0"/>
                <a:ea typeface="Consolas Regular" charset="0"/>
                <a:cs typeface="Consolas Regular" charset="0"/>
              </a:rPr>
              <a:t>"</a:t>
            </a:r>
          </a:p>
          <a:p>
            <a:pPr marL="728801">
              <a:tabLst>
                <a:tab pos="1288906" algn="l"/>
              </a:tabLst>
            </a:pPr>
            <a:r>
              <a:rPr lang="en-US" sz="1412" dirty="0">
                <a:solidFill>
                  <a:schemeClr val="tx1">
                    <a:lumMod val="50000"/>
                  </a:schemeClr>
                </a:solidFill>
                <a:latin typeface="+mj-lt"/>
                <a:ea typeface="Consolas Regular" charset="0"/>
                <a:cs typeface="Consolas Regular" charset="0"/>
              </a:rPr>
              <a:t>Set each job to have default value: </a:t>
            </a:r>
          </a:p>
          <a:p>
            <a:pPr marL="447892" indent="0">
              <a:buNone/>
              <a:tabLst>
                <a:tab pos="1288906" algn="l"/>
              </a:tabLst>
            </a:pPr>
            <a:r>
              <a:rPr lang="en-US" sz="1412" dirty="0">
                <a:solidFill>
                  <a:schemeClr val="tx1">
                    <a:lumMod val="50000"/>
                  </a:schemeClr>
                </a:solidFill>
                <a:latin typeface="+mj-lt"/>
                <a:ea typeface="Consolas Regular" charset="0"/>
                <a:cs typeface="Consolas Regular" charset="0"/>
              </a:rPr>
              <a:t>	</a:t>
            </a:r>
            <a:r>
              <a:rPr lang="en-US" sz="1412" b="1" dirty="0" err="1">
                <a:solidFill>
                  <a:schemeClr val="tx1">
                    <a:lumMod val="50000"/>
                  </a:schemeClr>
                </a:solidFill>
                <a:latin typeface="Consolas Regular" charset="0"/>
                <a:ea typeface="Consolas Regular" charset="0"/>
                <a:cs typeface="Consolas Regular" charset="0"/>
              </a:rPr>
              <a:t>qmgr</a:t>
            </a:r>
            <a:r>
              <a:rPr lang="en-US" sz="1412" b="1" dirty="0">
                <a:solidFill>
                  <a:schemeClr val="tx1">
                    <a:lumMod val="50000"/>
                  </a:schemeClr>
                </a:solidFill>
                <a:latin typeface="Consolas Regular" charset="0"/>
                <a:ea typeface="Consolas Regular" charset="0"/>
                <a:cs typeface="Consolas Regular" charset="0"/>
              </a:rPr>
              <a:t> –c "set server </a:t>
            </a:r>
            <a:r>
              <a:rPr lang="en-US" sz="1412" b="1" dirty="0" err="1">
                <a:solidFill>
                  <a:schemeClr val="tx1">
                    <a:lumMod val="50000"/>
                  </a:schemeClr>
                </a:solidFill>
                <a:latin typeface="Consolas Regular" charset="0"/>
                <a:ea typeface="Consolas Regular" charset="0"/>
                <a:cs typeface="Consolas Regular" charset="0"/>
              </a:rPr>
              <a:t>resources_default.higher_priority</a:t>
            </a:r>
            <a:r>
              <a:rPr lang="en-US" sz="1412" b="1" dirty="0">
                <a:solidFill>
                  <a:schemeClr val="tx1">
                    <a:lumMod val="50000"/>
                  </a:schemeClr>
                </a:solidFill>
                <a:latin typeface="Consolas Regular" charset="0"/>
                <a:ea typeface="Consolas Regular" charset="0"/>
                <a:cs typeface="Consolas Regular" charset="0"/>
              </a:rPr>
              <a:t> = 1"</a:t>
            </a:r>
          </a:p>
          <a:p>
            <a:pPr fontAlgn="base">
              <a:spcBef>
                <a:spcPct val="0"/>
              </a:spcBef>
              <a:spcAft>
                <a:spcPct val="0"/>
              </a:spcAft>
              <a:buNone/>
              <a:tabLst>
                <a:tab pos="1288906" algn="l"/>
              </a:tabLst>
            </a:pPr>
            <a:endParaRPr lang="en-US" sz="1412" dirty="0">
              <a:solidFill>
                <a:schemeClr val="tx1">
                  <a:lumMod val="50000"/>
                </a:schemeClr>
              </a:solidFill>
              <a:latin typeface="Arial" charset="0"/>
              <a:ea typeface="Consolas Regular" charset="0"/>
              <a:cs typeface="Consolas Regular" charset="0"/>
            </a:endParaRPr>
          </a:p>
          <a:p>
            <a:pPr fontAlgn="base">
              <a:spcBef>
                <a:spcPct val="0"/>
              </a:spcBef>
              <a:spcAft>
                <a:spcPct val="0"/>
              </a:spcAft>
              <a:tabLst>
                <a:tab pos="1288906" algn="l"/>
              </a:tabLst>
            </a:pPr>
            <a:r>
              <a:rPr lang="en-US" sz="1412" dirty="0">
                <a:solidFill>
                  <a:schemeClr val="tx1">
                    <a:lumMod val="50000"/>
                  </a:schemeClr>
                </a:solidFill>
                <a:latin typeface="Arial" charset="0"/>
                <a:ea typeface="Consolas Regular" charset="0"/>
                <a:cs typeface="Consolas Regular" charset="0"/>
              </a:rPr>
              <a:t>Submitted jobs: J1, J2, and J3 each with </a:t>
            </a:r>
            <a:r>
              <a:rPr lang="en-US" sz="1412" b="1" dirty="0" err="1">
                <a:solidFill>
                  <a:schemeClr val="tx1">
                    <a:lumMod val="50000"/>
                  </a:schemeClr>
                </a:solidFill>
                <a:latin typeface="Consolas Regular" charset="0"/>
                <a:ea typeface="Consolas Regular" charset="0"/>
                <a:cs typeface="Consolas Regular" charset="0"/>
              </a:rPr>
              <a:t>Resource_List.higher_priority</a:t>
            </a:r>
            <a:r>
              <a:rPr lang="en-US" sz="1412" b="1" dirty="0">
                <a:solidFill>
                  <a:schemeClr val="tx1">
                    <a:lumMod val="50000"/>
                  </a:schemeClr>
                </a:solidFill>
                <a:latin typeface="Consolas Regular" charset="0"/>
                <a:ea typeface="Consolas Regular" charset="0"/>
                <a:cs typeface="Consolas Regular" charset="0"/>
              </a:rPr>
              <a:t>=1</a:t>
            </a:r>
          </a:p>
          <a:p>
            <a:pPr fontAlgn="base">
              <a:spcBef>
                <a:spcPct val="0"/>
              </a:spcBef>
              <a:spcAft>
                <a:spcPct val="0"/>
              </a:spcAft>
              <a:tabLst>
                <a:tab pos="1288906" algn="l"/>
              </a:tabLst>
            </a:pPr>
            <a:endParaRPr lang="en-US" sz="1412" dirty="0">
              <a:solidFill>
                <a:schemeClr val="tx1">
                  <a:lumMod val="50000"/>
                </a:schemeClr>
              </a:solidFill>
              <a:latin typeface="Arial" charset="0"/>
              <a:ea typeface="Consolas Regular" charset="0"/>
              <a:cs typeface="Consolas Regular" charset="0"/>
            </a:endParaRPr>
          </a:p>
          <a:p>
            <a:pPr fontAlgn="base">
              <a:spcBef>
                <a:spcPct val="0"/>
              </a:spcBef>
              <a:spcAft>
                <a:spcPct val="0"/>
              </a:spcAft>
              <a:tabLst>
                <a:tab pos="1288906" algn="l"/>
              </a:tabLst>
            </a:pPr>
            <a:r>
              <a:rPr lang="en-US" sz="1412" dirty="0">
                <a:solidFill>
                  <a:schemeClr val="tx1">
                    <a:lumMod val="50000"/>
                  </a:schemeClr>
                </a:solidFill>
                <a:latin typeface="Arial" charset="0"/>
                <a:ea typeface="Consolas Regular" charset="0"/>
                <a:cs typeface="Consolas Regular" charset="0"/>
              </a:rPr>
              <a:t>Change job J2 resource </a:t>
            </a:r>
            <a:r>
              <a:rPr lang="en-US" sz="1412" b="1" dirty="0" err="1">
                <a:solidFill>
                  <a:schemeClr val="tx1">
                    <a:lumMod val="50000"/>
                  </a:schemeClr>
                </a:solidFill>
                <a:latin typeface="Consolas Regular" charset="0"/>
                <a:ea typeface="Consolas Regular" charset="0"/>
                <a:cs typeface="Consolas Regular" charset="0"/>
              </a:rPr>
              <a:t>higher_priority</a:t>
            </a:r>
            <a:r>
              <a:rPr lang="en-US" sz="1412" dirty="0">
                <a:solidFill>
                  <a:schemeClr val="tx1">
                    <a:lumMod val="50000"/>
                  </a:schemeClr>
                </a:solidFill>
                <a:latin typeface="Arial" charset="0"/>
                <a:ea typeface="Consolas Regular" charset="0"/>
                <a:cs typeface="Consolas Regular" charset="0"/>
              </a:rPr>
              <a:t> to </a:t>
            </a:r>
            <a:r>
              <a:rPr lang="en-US" sz="1412" b="1" dirty="0">
                <a:solidFill>
                  <a:schemeClr val="tx1">
                    <a:lumMod val="50000"/>
                  </a:schemeClr>
                </a:solidFill>
                <a:latin typeface="Consolas Regular" charset="0"/>
                <a:ea typeface="Consolas Regular" charset="0"/>
                <a:cs typeface="Consolas Regular" charset="0"/>
              </a:rPr>
              <a:t>5</a:t>
            </a:r>
          </a:p>
          <a:p>
            <a:pPr fontAlgn="base">
              <a:spcBef>
                <a:spcPct val="0"/>
              </a:spcBef>
              <a:spcAft>
                <a:spcPct val="0"/>
              </a:spcAft>
              <a:buNone/>
              <a:tabLst>
                <a:tab pos="1288906" algn="l"/>
              </a:tabLst>
            </a:pPr>
            <a:endParaRPr lang="en-US" sz="1412" dirty="0">
              <a:solidFill>
                <a:schemeClr val="tx1">
                  <a:lumMod val="50000"/>
                </a:schemeClr>
              </a:solidFill>
              <a:latin typeface="Arial" charset="0"/>
              <a:ea typeface="Consolas Regular" charset="0"/>
              <a:cs typeface="Consolas Regular" charset="0"/>
            </a:endParaRPr>
          </a:p>
          <a:p>
            <a:pPr fontAlgn="base">
              <a:spcBef>
                <a:spcPct val="0"/>
              </a:spcBef>
              <a:spcAft>
                <a:spcPct val="0"/>
              </a:spcAft>
              <a:tabLst>
                <a:tab pos="1288906" algn="l"/>
              </a:tabLst>
            </a:pPr>
            <a:endParaRPr lang="en-US" sz="1412" dirty="0">
              <a:solidFill>
                <a:schemeClr val="tx1">
                  <a:lumMod val="50000"/>
                </a:schemeClr>
              </a:solidFill>
              <a:latin typeface="Arial" charset="0"/>
              <a:ea typeface="Consolas Regular" charset="0"/>
              <a:cs typeface="Consolas Regular" charset="0"/>
            </a:endParaRPr>
          </a:p>
          <a:p>
            <a:pPr fontAlgn="base">
              <a:spcBef>
                <a:spcPct val="0"/>
              </a:spcBef>
              <a:spcAft>
                <a:spcPct val="0"/>
              </a:spcAft>
              <a:tabLst>
                <a:tab pos="1288906" algn="l"/>
              </a:tabLst>
            </a:pPr>
            <a:r>
              <a:rPr lang="en-US" sz="1412" dirty="0">
                <a:solidFill>
                  <a:schemeClr val="tx1">
                    <a:lumMod val="50000"/>
                  </a:schemeClr>
                </a:solidFill>
                <a:latin typeface="Arial" charset="0"/>
                <a:ea typeface="Consolas Regular" charset="0"/>
                <a:cs typeface="Consolas Regular" charset="0"/>
              </a:rPr>
              <a:t>Scheduler evaluation</a:t>
            </a:r>
          </a:p>
          <a:p>
            <a:pPr fontAlgn="base">
              <a:spcBef>
                <a:spcPct val="0"/>
              </a:spcBef>
              <a:spcAft>
                <a:spcPct val="0"/>
              </a:spcAft>
              <a:tabLst>
                <a:tab pos="1288906" algn="l"/>
              </a:tabLst>
            </a:pPr>
            <a:endParaRPr lang="en-US" sz="1412" dirty="0">
              <a:solidFill>
                <a:schemeClr val="tx1">
                  <a:lumMod val="50000"/>
                </a:schemeClr>
              </a:solidFill>
              <a:latin typeface="Arial" charset="0"/>
              <a:ea typeface="Consolas Regular" charset="0"/>
              <a:cs typeface="Consolas Regular" charset="0"/>
            </a:endParaRPr>
          </a:p>
          <a:p>
            <a:pPr fontAlgn="base">
              <a:spcBef>
                <a:spcPct val="0"/>
              </a:spcBef>
              <a:spcAft>
                <a:spcPct val="0"/>
              </a:spcAft>
              <a:tabLst>
                <a:tab pos="1288906" algn="l"/>
              </a:tabLst>
            </a:pPr>
            <a:endParaRPr lang="en-US" sz="1412" dirty="0">
              <a:solidFill>
                <a:schemeClr val="tx1">
                  <a:lumMod val="50000"/>
                </a:schemeClr>
              </a:solidFill>
              <a:latin typeface="Arial" charset="0"/>
              <a:ea typeface="Consolas Regular" charset="0"/>
              <a:cs typeface="Consolas Regular" charset="0"/>
            </a:endParaRPr>
          </a:p>
          <a:p>
            <a:pPr fontAlgn="base">
              <a:spcBef>
                <a:spcPct val="0"/>
              </a:spcBef>
              <a:spcAft>
                <a:spcPct val="0"/>
              </a:spcAft>
              <a:tabLst>
                <a:tab pos="1288906" algn="l"/>
              </a:tabLst>
            </a:pPr>
            <a:endParaRPr lang="en-US" sz="1412" dirty="0">
              <a:solidFill>
                <a:schemeClr val="tx1">
                  <a:lumMod val="50000"/>
                </a:schemeClr>
              </a:solidFill>
              <a:latin typeface="Arial" charset="0"/>
              <a:ea typeface="Consolas Regular" charset="0"/>
              <a:cs typeface="Consolas Regular" charset="0"/>
            </a:endParaRPr>
          </a:p>
          <a:p>
            <a:pPr fontAlgn="base">
              <a:spcBef>
                <a:spcPct val="0"/>
              </a:spcBef>
              <a:spcAft>
                <a:spcPct val="0"/>
              </a:spcAft>
              <a:tabLst>
                <a:tab pos="1288906" algn="l"/>
              </a:tabLst>
            </a:pPr>
            <a:r>
              <a:rPr lang="en-US" sz="1412" dirty="0">
                <a:solidFill>
                  <a:schemeClr val="tx1">
                    <a:lumMod val="50000"/>
                  </a:schemeClr>
                </a:solidFill>
                <a:latin typeface="Arial" charset="0"/>
                <a:ea typeface="Consolas Regular" charset="0"/>
                <a:cs typeface="Consolas Regular" charset="0"/>
              </a:rPr>
              <a:t>Expected job sort order</a:t>
            </a:r>
          </a:p>
          <a:p>
            <a:pPr marL="449452" lvl="1" indent="0" fontAlgn="base">
              <a:spcBef>
                <a:spcPct val="0"/>
              </a:spcBef>
              <a:spcAft>
                <a:spcPct val="0"/>
              </a:spcAft>
              <a:buNone/>
              <a:tabLst>
                <a:tab pos="1288906" algn="l"/>
              </a:tabLst>
            </a:pPr>
            <a:endParaRPr lang="en-US" sz="441" dirty="0">
              <a:solidFill>
                <a:schemeClr val="tx1">
                  <a:lumMod val="50000"/>
                </a:schemeClr>
              </a:solidFill>
              <a:latin typeface="Arial" charset="0"/>
              <a:ea typeface="Consolas Regular" charset="0"/>
              <a:cs typeface="Consolas Regular" charset="0"/>
            </a:endParaRPr>
          </a:p>
          <a:p>
            <a:pPr marL="449452" lvl="1" indent="0" fontAlgn="base">
              <a:spcBef>
                <a:spcPct val="0"/>
              </a:spcBef>
              <a:spcAft>
                <a:spcPct val="0"/>
              </a:spcAft>
              <a:buNone/>
              <a:tabLst>
                <a:tab pos="1288906" algn="l"/>
              </a:tabLst>
            </a:pPr>
            <a:r>
              <a:rPr lang="en-US" sz="1412" b="1" dirty="0">
                <a:solidFill>
                  <a:schemeClr val="tx1">
                    <a:lumMod val="50000"/>
                  </a:schemeClr>
                </a:solidFill>
                <a:latin typeface="Arial" charset="0"/>
                <a:ea typeface="Consolas Regular" charset="0"/>
                <a:cs typeface="Consolas Regular" charset="0"/>
              </a:rPr>
              <a:t>J2, J1, J3</a:t>
            </a:r>
          </a:p>
        </p:txBody>
      </p:sp>
      <p:sp>
        <p:nvSpPr>
          <p:cNvPr id="2" name="TextBox 1"/>
          <p:cNvSpPr txBox="1"/>
          <p:nvPr/>
        </p:nvSpPr>
        <p:spPr>
          <a:xfrm>
            <a:off x="971288" y="4111962"/>
            <a:ext cx="4378555" cy="298765"/>
          </a:xfrm>
          <a:prstGeom prst="rect">
            <a:avLst/>
          </a:prstGeom>
          <a:noFill/>
          <a:ln w="28575" cmpd="sng">
            <a:solidFill>
              <a:srgbClr val="0000FF"/>
            </a:solidFill>
          </a:ln>
        </p:spPr>
        <p:txBody>
          <a:bodyPr wrap="square" lIns="80673" tIns="40337" rIns="80673" bIns="40337" rtlCol="0">
            <a:spAutoFit/>
          </a:bodyPr>
          <a:lstStyle/>
          <a:p>
            <a:pPr>
              <a:tabLst>
                <a:tab pos="1288906" algn="l"/>
              </a:tabLst>
            </a:pPr>
            <a:r>
              <a:rPr lang="en-US" sz="1412" b="1" err="1">
                <a:solidFill>
                  <a:schemeClr val="tx1">
                    <a:lumMod val="50000"/>
                  </a:schemeClr>
                </a:solidFill>
                <a:latin typeface="Consolas" panose="020B0609020204030204" pitchFamily="49" charset="0"/>
                <a:ea typeface="Consolas Regular" charset="0"/>
                <a:cs typeface="Consolas" panose="020B0609020204030204" pitchFamily="49" charset="0"/>
              </a:rPr>
              <a:t>qalter</a:t>
            </a:r>
            <a:r>
              <a:rPr lang="en-US" sz="1412" b="1">
                <a:solidFill>
                  <a:schemeClr val="tx1">
                    <a:lumMod val="50000"/>
                  </a:schemeClr>
                </a:solidFill>
                <a:latin typeface="Consolas" panose="020B0609020204030204" pitchFamily="49" charset="0"/>
                <a:ea typeface="Consolas Regular" charset="0"/>
                <a:cs typeface="Consolas" panose="020B0609020204030204" pitchFamily="49" charset="0"/>
              </a:rPr>
              <a:t> –l </a:t>
            </a:r>
            <a:r>
              <a:rPr lang="en-US" sz="1412" b="1" err="1">
                <a:solidFill>
                  <a:schemeClr val="tx1">
                    <a:lumMod val="50000"/>
                  </a:schemeClr>
                </a:solidFill>
                <a:latin typeface="Consolas" panose="020B0609020204030204" pitchFamily="49" charset="0"/>
                <a:ea typeface="Consolas Regular" charset="0"/>
                <a:cs typeface="Consolas" panose="020B0609020204030204" pitchFamily="49" charset="0"/>
              </a:rPr>
              <a:t>higher_priority</a:t>
            </a:r>
            <a:r>
              <a:rPr lang="en-US" sz="1412" b="1">
                <a:solidFill>
                  <a:schemeClr val="tx1">
                    <a:lumMod val="50000"/>
                  </a:schemeClr>
                </a:solidFill>
                <a:latin typeface="Consolas" panose="020B0609020204030204" pitchFamily="49" charset="0"/>
                <a:ea typeface="Consolas Regular" charset="0"/>
                <a:cs typeface="Consolas" panose="020B0609020204030204" pitchFamily="49" charset="0"/>
              </a:rPr>
              <a:t>=5 2.pbsworks</a:t>
            </a:r>
          </a:p>
        </p:txBody>
      </p:sp>
      <p:sp>
        <p:nvSpPr>
          <p:cNvPr id="6" name="TextBox 5"/>
          <p:cNvSpPr txBox="1"/>
          <p:nvPr/>
        </p:nvSpPr>
        <p:spPr>
          <a:xfrm>
            <a:off x="971288" y="4988955"/>
            <a:ext cx="7915044" cy="733372"/>
          </a:xfrm>
          <a:prstGeom prst="rect">
            <a:avLst/>
          </a:prstGeom>
          <a:noFill/>
          <a:ln w="28575" cmpd="sng">
            <a:solidFill>
              <a:srgbClr val="0000FF"/>
            </a:solidFill>
          </a:ln>
        </p:spPr>
        <p:txBody>
          <a:bodyPr wrap="none" lIns="80673" tIns="40337" rIns="80673" bIns="40337" rtlCol="0">
            <a:spAutoFit/>
          </a:bodyPr>
          <a:lstStyle/>
          <a:p>
            <a:r>
              <a:rPr lang="en-US" sz="1412" b="1">
                <a:solidFill>
                  <a:schemeClr val="tx1">
                    <a:lumMod val="50000"/>
                  </a:schemeClr>
                </a:solidFill>
                <a:latin typeface="Consolas" panose="020B0609020204030204" pitchFamily="49" charset="0"/>
                <a:ea typeface="Consolas Regular" charset="0"/>
                <a:cs typeface="Consolas" panose="020B0609020204030204" pitchFamily="49" charset="0"/>
              </a:rPr>
              <a:t>04/08/</a:t>
            </a:r>
            <a:r>
              <a:rPr lang="is-IS" sz="1412" b="1">
                <a:solidFill>
                  <a:schemeClr val="tx1">
                    <a:lumMod val="50000"/>
                  </a:schemeClr>
                </a:solidFill>
                <a:latin typeface="Consolas" panose="020B0609020204030204" pitchFamily="49" charset="0"/>
                <a:ea typeface="Consolas Regular" charset="0"/>
                <a:cs typeface="Consolas" panose="020B0609020204030204" pitchFamily="49" charset="0"/>
              </a:rPr>
              <a:t>2017</a:t>
            </a:r>
            <a:r>
              <a:rPr lang="en-US" sz="1412" b="1">
                <a:solidFill>
                  <a:schemeClr val="tx1">
                    <a:lumMod val="50000"/>
                  </a:schemeClr>
                </a:solidFill>
                <a:latin typeface="Consolas" panose="020B0609020204030204" pitchFamily="49" charset="0"/>
                <a:ea typeface="Consolas Regular" charset="0"/>
                <a:cs typeface="Consolas" panose="020B0609020204030204" pitchFamily="49" charset="0"/>
              </a:rPr>
              <a:t> 19:41:04;0400;pbs_sched;Job;1.pbsworks.local;Formula Evaluation = 1</a:t>
            </a:r>
          </a:p>
          <a:p>
            <a:r>
              <a:rPr lang="en-US" sz="1412" b="1">
                <a:solidFill>
                  <a:schemeClr val="tx1">
                    <a:lumMod val="50000"/>
                  </a:schemeClr>
                </a:solidFill>
                <a:latin typeface="Consolas" panose="020B0609020204030204" pitchFamily="49" charset="0"/>
                <a:ea typeface="Consolas Regular" charset="0"/>
                <a:cs typeface="Consolas" panose="020B0609020204030204" pitchFamily="49" charset="0"/>
              </a:rPr>
              <a:t>04/08/</a:t>
            </a:r>
            <a:r>
              <a:rPr lang="is-IS" sz="1412" b="1">
                <a:solidFill>
                  <a:schemeClr val="tx1">
                    <a:lumMod val="50000"/>
                  </a:schemeClr>
                </a:solidFill>
                <a:latin typeface="Consolas" panose="020B0609020204030204" pitchFamily="49" charset="0"/>
                <a:ea typeface="Consolas Regular" charset="0"/>
                <a:cs typeface="Consolas" panose="020B0609020204030204" pitchFamily="49" charset="0"/>
              </a:rPr>
              <a:t>2017</a:t>
            </a:r>
            <a:r>
              <a:rPr lang="en-US" sz="1412" b="1">
                <a:solidFill>
                  <a:schemeClr val="tx1">
                    <a:lumMod val="50000"/>
                  </a:schemeClr>
                </a:solidFill>
                <a:latin typeface="Consolas" panose="020B0609020204030204" pitchFamily="49" charset="0"/>
                <a:ea typeface="Consolas Regular" charset="0"/>
                <a:cs typeface="Consolas" panose="020B0609020204030204" pitchFamily="49" charset="0"/>
              </a:rPr>
              <a:t> 19:41:04;0400;pbs_sched;Job;2.pbsworks.local;Formula Evaluation = 5</a:t>
            </a:r>
          </a:p>
          <a:p>
            <a:r>
              <a:rPr lang="en-US" sz="1412" b="1">
                <a:solidFill>
                  <a:schemeClr val="tx1">
                    <a:lumMod val="50000"/>
                  </a:schemeClr>
                </a:solidFill>
                <a:latin typeface="Consolas" panose="020B0609020204030204" pitchFamily="49" charset="0"/>
                <a:ea typeface="Consolas Regular" charset="0"/>
                <a:cs typeface="Consolas" panose="020B0609020204030204" pitchFamily="49" charset="0"/>
              </a:rPr>
              <a:t>04/08/</a:t>
            </a:r>
            <a:r>
              <a:rPr lang="is-IS" sz="1412" b="1">
                <a:solidFill>
                  <a:schemeClr val="tx1">
                    <a:lumMod val="50000"/>
                  </a:schemeClr>
                </a:solidFill>
                <a:latin typeface="Consolas" panose="020B0609020204030204" pitchFamily="49" charset="0"/>
                <a:ea typeface="Consolas Regular" charset="0"/>
                <a:cs typeface="Consolas" panose="020B0609020204030204" pitchFamily="49" charset="0"/>
              </a:rPr>
              <a:t>2017</a:t>
            </a:r>
            <a:r>
              <a:rPr lang="en-US" sz="1412" b="1">
                <a:solidFill>
                  <a:schemeClr val="tx1">
                    <a:lumMod val="50000"/>
                  </a:schemeClr>
                </a:solidFill>
                <a:latin typeface="Consolas" panose="020B0609020204030204" pitchFamily="49" charset="0"/>
                <a:ea typeface="Consolas Regular" charset="0"/>
                <a:cs typeface="Consolas" panose="020B0609020204030204" pitchFamily="49" charset="0"/>
              </a:rPr>
              <a:t> 19:41:04;0400;pbs_sched;Job;3.pbsworks.local;Formula Evaluation = 1</a:t>
            </a:r>
          </a:p>
        </p:txBody>
      </p:sp>
      <p:sp>
        <p:nvSpPr>
          <p:cNvPr id="8" name="Rectangle 7"/>
          <p:cNvSpPr/>
          <p:nvPr/>
        </p:nvSpPr>
        <p:spPr>
          <a:xfrm>
            <a:off x="8409773" y="4899831"/>
            <a:ext cx="532522" cy="924424"/>
          </a:xfrm>
          <a:prstGeom prst="rect">
            <a:avLst/>
          </a:prstGeom>
          <a:noFill/>
          <a:ln w="38100" cmpd="sng">
            <a:solidFill>
              <a:srgbClr val="DD2430"/>
            </a:solidFill>
          </a:ln>
        </p:spPr>
        <p:style>
          <a:lnRef idx="1">
            <a:schemeClr val="accent1"/>
          </a:lnRef>
          <a:fillRef idx="3">
            <a:schemeClr val="accent1"/>
          </a:fillRef>
          <a:effectRef idx="2">
            <a:schemeClr val="accent1"/>
          </a:effectRef>
          <a:fontRef idx="minor">
            <a:schemeClr val="lt1"/>
          </a:fontRef>
        </p:style>
        <p:txBody>
          <a:bodyPr lIns="80673" tIns="40337" rIns="80673" bIns="40337" rtlCol="0" anchor="ctr"/>
          <a:lstStyle/>
          <a:p>
            <a:pPr algn="ctr"/>
            <a:endParaRPr lang="en-US" sz="1588"/>
          </a:p>
        </p:txBody>
      </p:sp>
    </p:spTree>
    <p:extLst>
      <p:ext uri="{BB962C8B-B14F-4D97-AF65-F5344CB8AC3E}">
        <p14:creationId xmlns:p14="http://schemas.microsoft.com/office/powerpoint/2010/main" val="108165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70A4A-366A-424A-B3F9-B683854AF3A2}"/>
              </a:ext>
            </a:extLst>
          </p:cNvPr>
          <p:cNvSpPr>
            <a:spLocks noGrp="1"/>
          </p:cNvSpPr>
          <p:nvPr>
            <p:ph type="title"/>
          </p:nvPr>
        </p:nvSpPr>
        <p:spPr/>
        <p:txBody>
          <a:bodyPr/>
          <a:lstStyle/>
          <a:p>
            <a:r>
              <a:rPr lang="en-US" b="1" dirty="0"/>
              <a:t>Actions During Scheduling Cycle</a:t>
            </a:r>
            <a:endParaRPr lang="en-US" dirty="0"/>
          </a:p>
        </p:txBody>
      </p:sp>
      <p:sp>
        <p:nvSpPr>
          <p:cNvPr id="3" name="Content Placeholder 2">
            <a:extLst>
              <a:ext uri="{FF2B5EF4-FFF2-40B4-BE49-F238E27FC236}">
                <a16:creationId xmlns:a16="http://schemas.microsoft.com/office/drawing/2014/main" id="{2F0879B4-A190-4C69-8719-2E5CB1509E48}"/>
              </a:ext>
            </a:extLst>
          </p:cNvPr>
          <p:cNvSpPr>
            <a:spLocks noGrp="1"/>
          </p:cNvSpPr>
          <p:nvPr>
            <p:ph idx="1"/>
          </p:nvPr>
        </p:nvSpPr>
        <p:spPr/>
        <p:txBody>
          <a:bodyPr>
            <a:normAutofit fontScale="47500" lnSpcReduction="20000"/>
          </a:bodyPr>
          <a:lstStyle/>
          <a:p>
            <a:pPr marL="0" indent="0">
              <a:buNone/>
            </a:pPr>
            <a:r>
              <a:rPr lang="en-US" dirty="0"/>
              <a:t>The following is a list of a scheduler’s actions during a scheduling cycle. The list is not in any special order.</a:t>
            </a:r>
          </a:p>
          <a:p>
            <a:pPr marL="0" indent="0">
              <a:buNone/>
            </a:pPr>
            <a:endParaRPr lang="en-US" dirty="0"/>
          </a:p>
          <a:p>
            <a:r>
              <a:rPr lang="en-US" b="1" dirty="0"/>
              <a:t>A scheduler gets the state of the world: </a:t>
            </a:r>
          </a:p>
          <a:p>
            <a:pPr lvl="1"/>
            <a:r>
              <a:rPr lang="en-US" dirty="0"/>
              <a:t>A scheduler queries the server for the following: </a:t>
            </a:r>
          </a:p>
          <a:p>
            <a:pPr lvl="2"/>
            <a:r>
              <a:rPr lang="en-US" dirty="0"/>
              <a:t>Status of jobs in queues </a:t>
            </a:r>
          </a:p>
          <a:p>
            <a:pPr lvl="2"/>
            <a:r>
              <a:rPr lang="en-US" dirty="0"/>
              <a:t>All global server, queue, and host-level resources </a:t>
            </a:r>
          </a:p>
          <a:p>
            <a:pPr lvl="2"/>
            <a:r>
              <a:rPr lang="en-US" dirty="0"/>
              <a:t>Server, queue, </a:t>
            </a:r>
            <a:r>
              <a:rPr lang="en-US" dirty="0" err="1"/>
              <a:t>vnode</a:t>
            </a:r>
            <a:r>
              <a:rPr lang="en-US" dirty="0"/>
              <a:t>, and scheduler attribute settings </a:t>
            </a:r>
          </a:p>
          <a:p>
            <a:pPr lvl="2"/>
            <a:r>
              <a:rPr lang="en-US" dirty="0"/>
              <a:t>Reservations </a:t>
            </a:r>
          </a:p>
          <a:p>
            <a:pPr lvl="1"/>
            <a:r>
              <a:rPr lang="en-US" dirty="0"/>
              <a:t>A scheduler runs dynamic server resource queries for resources listed in the “</a:t>
            </a:r>
            <a:r>
              <a:rPr lang="en-US" dirty="0" err="1"/>
              <a:t>server_dyn_res</a:t>
            </a:r>
            <a:r>
              <a:rPr lang="en-US" dirty="0"/>
              <a:t>” line in </a:t>
            </a:r>
            <a:r>
              <a:rPr lang="en-US" dirty="0" err="1"/>
              <a:t>sched_config</a:t>
            </a:r>
            <a:r>
              <a:rPr lang="en-US" dirty="0"/>
              <a:t> </a:t>
            </a:r>
          </a:p>
          <a:p>
            <a:pPr lvl="1"/>
            <a:r>
              <a:rPr lang="en-US" dirty="0"/>
              <a:t>A scheduler runs dynamic host-level resource queries for resources listed in the “</a:t>
            </a:r>
            <a:r>
              <a:rPr lang="en-US" dirty="0" err="1"/>
              <a:t>mom_resources</a:t>
            </a:r>
            <a:r>
              <a:rPr lang="en-US" dirty="0"/>
              <a:t>” line in </a:t>
            </a:r>
            <a:r>
              <a:rPr lang="en-US" dirty="0" err="1"/>
              <a:t>sched_config</a:t>
            </a:r>
            <a:r>
              <a:rPr lang="en-US" dirty="0"/>
              <a:t> </a:t>
            </a:r>
          </a:p>
          <a:p>
            <a:r>
              <a:rPr lang="en-US" b="1" dirty="0"/>
              <a:t>A scheduler logs a message at the beginning of each scheduling cycle </a:t>
            </a:r>
            <a:r>
              <a:rPr lang="en-US" dirty="0"/>
              <a:t>saying whether it is primetime or not, and when this period of primetime or non-primetime will end. The message is of this form:</a:t>
            </a:r>
          </a:p>
          <a:p>
            <a:pPr marL="400050" lvl="1" indent="0">
              <a:buNone/>
            </a:pPr>
            <a:r>
              <a:rPr lang="en-US" dirty="0"/>
              <a:t>“It is primetime and it will end in NN seconds at MM/DD/YYYY HH:MM:SS”</a:t>
            </a:r>
          </a:p>
          <a:p>
            <a:pPr marL="400050" lvl="1" indent="0">
              <a:buNone/>
            </a:pPr>
            <a:r>
              <a:rPr lang="en-US" dirty="0"/>
              <a:t>or</a:t>
            </a:r>
          </a:p>
          <a:p>
            <a:pPr marL="400050" lvl="1" indent="0">
              <a:buNone/>
            </a:pPr>
            <a:r>
              <a:rPr lang="en-US" dirty="0"/>
              <a:t>“It is non-primetime and it will end in NN seconds at MM/DD/YYYY HH:MM:SS”</a:t>
            </a:r>
          </a:p>
          <a:p>
            <a:r>
              <a:rPr lang="en-US" b="1" dirty="0"/>
              <a:t>Given scheduling policy, available jobs and resources, and scheduling cycle length, a scheduler examines as many jobs as it can, and runs as many jobs as it can.</a:t>
            </a:r>
            <a:endParaRPr lang="en-US" dirty="0"/>
          </a:p>
        </p:txBody>
      </p:sp>
    </p:spTree>
    <p:extLst>
      <p:ext uri="{BB962C8B-B14F-4D97-AF65-F5344CB8AC3E}">
        <p14:creationId xmlns:p14="http://schemas.microsoft.com/office/powerpoint/2010/main" val="1214349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a:t>
            </a:r>
          </a:p>
        </p:txBody>
      </p:sp>
      <p:sp>
        <p:nvSpPr>
          <p:cNvPr id="3" name="Content Placeholder 2"/>
          <p:cNvSpPr>
            <a:spLocks noGrp="1"/>
          </p:cNvSpPr>
          <p:nvPr>
            <p:ph idx="1"/>
          </p:nvPr>
        </p:nvSpPr>
        <p:spPr/>
        <p:txBody>
          <a:bodyPr>
            <a:normAutofit fontScale="47500" lnSpcReduction="20000"/>
          </a:bodyPr>
          <a:lstStyle/>
          <a:p>
            <a:pPr>
              <a:buNone/>
            </a:pPr>
            <a:r>
              <a:rPr lang="en-US" b="1" dirty="0"/>
              <a:t>What triggers a new scheduling cycle?</a:t>
            </a:r>
          </a:p>
          <a:p>
            <a:pPr lvl="1">
              <a:buNone/>
            </a:pPr>
            <a:r>
              <a:rPr lang="en-US" dirty="0"/>
              <a:t>•The specified amount of time has passed since the previous start</a:t>
            </a:r>
          </a:p>
          <a:p>
            <a:pPr lvl="1">
              <a:buNone/>
            </a:pPr>
            <a:r>
              <a:rPr lang="en-US" dirty="0"/>
              <a:t>•A job is submitted</a:t>
            </a:r>
          </a:p>
          <a:p>
            <a:pPr lvl="1">
              <a:buNone/>
            </a:pPr>
            <a:r>
              <a:rPr lang="en-US" dirty="0"/>
              <a:t>•A job finishes execution.</a:t>
            </a:r>
          </a:p>
          <a:p>
            <a:pPr lvl="1">
              <a:buNone/>
            </a:pPr>
            <a:r>
              <a:rPr lang="en-US" dirty="0"/>
              <a:t>•A new reservation is created</a:t>
            </a:r>
          </a:p>
          <a:p>
            <a:pPr lvl="1">
              <a:buNone/>
            </a:pPr>
            <a:r>
              <a:rPr lang="en-US" dirty="0"/>
              <a:t>•A reservation starts</a:t>
            </a:r>
          </a:p>
          <a:p>
            <a:pPr lvl="1">
              <a:buNone/>
            </a:pPr>
            <a:r>
              <a:rPr lang="en-US" dirty="0"/>
              <a:t>•Scheduling is enabled</a:t>
            </a:r>
          </a:p>
          <a:p>
            <a:pPr lvl="1">
              <a:buNone/>
            </a:pPr>
            <a:r>
              <a:rPr lang="en-US" dirty="0"/>
              <a:t>•The server comes up</a:t>
            </a:r>
          </a:p>
          <a:p>
            <a:pPr lvl="1">
              <a:buNone/>
            </a:pPr>
            <a:r>
              <a:rPr lang="en-US" dirty="0"/>
              <a:t>•A job is </a:t>
            </a:r>
            <a:r>
              <a:rPr lang="en-US" dirty="0" err="1"/>
              <a:t>qrun</a:t>
            </a:r>
            <a:endParaRPr lang="en-US" dirty="0"/>
          </a:p>
          <a:p>
            <a:pPr lvl="1">
              <a:buNone/>
            </a:pPr>
            <a:r>
              <a:rPr lang="en-US" dirty="0"/>
              <a:t>•A queue is started</a:t>
            </a:r>
          </a:p>
          <a:p>
            <a:pPr lvl="1">
              <a:buNone/>
            </a:pPr>
            <a:r>
              <a:rPr lang="en-US" dirty="0"/>
              <a:t>•A job is moved to a local queue</a:t>
            </a:r>
          </a:p>
          <a:p>
            <a:pPr lvl="1">
              <a:buNone/>
            </a:pPr>
            <a:r>
              <a:rPr lang="en-US" dirty="0"/>
              <a:t>•Eligible wait time for jobs is enabled</a:t>
            </a:r>
          </a:p>
          <a:p>
            <a:pPr lvl="1">
              <a:buNone/>
            </a:pPr>
            <a:r>
              <a:rPr lang="en-US" dirty="0"/>
              <a:t>•A reservation is re-confirmed after being degraded</a:t>
            </a:r>
          </a:p>
          <a:p>
            <a:pPr lvl="1">
              <a:buNone/>
            </a:pPr>
            <a:r>
              <a:rPr lang="en-US" dirty="0"/>
              <a:t>•A hook restarts the scheduling cycle</a:t>
            </a:r>
          </a:p>
          <a:p>
            <a:pPr>
              <a:buNone/>
            </a:pPr>
            <a:endParaRPr lang="en-US" dirty="0"/>
          </a:p>
          <a:p>
            <a:pPr>
              <a:buNone/>
            </a:pPr>
            <a:r>
              <a:rPr lang="en-US" b="1" dirty="0"/>
              <a:t>Scheduling cycle duration</a:t>
            </a:r>
          </a:p>
          <a:p>
            <a:pPr>
              <a:buNone/>
            </a:pPr>
            <a:r>
              <a:rPr lang="en-US" dirty="0"/>
              <a:t>§ Default duration of scheduling cycle is 20 minutes</a:t>
            </a:r>
          </a:p>
          <a:p>
            <a:pPr>
              <a:buNone/>
            </a:pPr>
            <a:r>
              <a:rPr lang="en-US" dirty="0"/>
              <a:t>§ Specify duration in scheduler's </a:t>
            </a:r>
            <a:r>
              <a:rPr lang="en-US" dirty="0" err="1"/>
              <a:t>sched_cycle_length</a:t>
            </a:r>
            <a:r>
              <a:rPr lang="en-US" dirty="0"/>
              <a:t> attribute</a:t>
            </a:r>
          </a:p>
          <a:p>
            <a:pPr>
              <a:buNone/>
            </a:pPr>
            <a:r>
              <a:rPr lang="en-US" b="1" dirty="0"/>
              <a:t>Scheduling cycle start interval</a:t>
            </a:r>
          </a:p>
          <a:p>
            <a:pPr>
              <a:buNone/>
            </a:pPr>
            <a:r>
              <a:rPr lang="en-US" dirty="0"/>
              <a:t>§ Default start interval for scheduling cycle is 10 minutes</a:t>
            </a:r>
          </a:p>
          <a:p>
            <a:pPr>
              <a:buNone/>
            </a:pPr>
            <a:r>
              <a:rPr lang="en-US" dirty="0"/>
              <a:t>§ Specify start interval in server's </a:t>
            </a:r>
            <a:r>
              <a:rPr lang="en-US" dirty="0" err="1"/>
              <a:t>scheduler_iteration</a:t>
            </a:r>
            <a:r>
              <a:rPr lang="en-US" dirty="0"/>
              <a:t> attribute</a:t>
            </a:r>
          </a:p>
        </p:txBody>
      </p:sp>
    </p:spTree>
    <p:extLst>
      <p:ext uri="{BB962C8B-B14F-4D97-AF65-F5344CB8AC3E}">
        <p14:creationId xmlns:p14="http://schemas.microsoft.com/office/powerpoint/2010/main" val="103832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Jobs</a:t>
            </a:r>
          </a:p>
        </p:txBody>
      </p:sp>
      <p:sp>
        <p:nvSpPr>
          <p:cNvPr id="3" name="Content Placeholder 2"/>
          <p:cNvSpPr>
            <a:spLocks noGrp="1"/>
          </p:cNvSpPr>
          <p:nvPr>
            <p:ph idx="1"/>
          </p:nvPr>
        </p:nvSpPr>
        <p:spPr/>
        <p:txBody>
          <a:bodyPr>
            <a:normAutofit/>
          </a:bodyPr>
          <a:lstStyle/>
          <a:p>
            <a:r>
              <a:rPr lang="en-US" b="1" dirty="0"/>
              <a:t>Top job</a:t>
            </a:r>
          </a:p>
          <a:p>
            <a:pPr lvl="1"/>
            <a:r>
              <a:rPr lang="en-US" dirty="0"/>
              <a:t>Higher-priority (“most deserving”) job which is next to run according to execution priority. This job runs next when backfilling is not being used.</a:t>
            </a:r>
          </a:p>
          <a:p>
            <a:r>
              <a:rPr lang="en-US" b="1" dirty="0"/>
              <a:t>Filler job</a:t>
            </a:r>
          </a:p>
          <a:p>
            <a:pPr>
              <a:buNone/>
            </a:pPr>
            <a:r>
              <a:rPr lang="en-US" dirty="0"/>
              <a:t>	Smaller job that fits around top jobs. This job runs next only when backfilling is being used.</a:t>
            </a:r>
          </a:p>
        </p:txBody>
      </p:sp>
    </p:spTree>
    <p:extLst>
      <p:ext uri="{BB962C8B-B14F-4D97-AF65-F5344CB8AC3E}">
        <p14:creationId xmlns:p14="http://schemas.microsoft.com/office/powerpoint/2010/main" val="212542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behavior</a:t>
            </a:r>
          </a:p>
        </p:txBody>
      </p:sp>
      <p:sp>
        <p:nvSpPr>
          <p:cNvPr id="3" name="Content Placeholder 2"/>
          <p:cNvSpPr>
            <a:spLocks noGrp="1"/>
          </p:cNvSpPr>
          <p:nvPr>
            <p:ph idx="1"/>
          </p:nvPr>
        </p:nvSpPr>
        <p:spPr/>
        <p:txBody>
          <a:bodyPr>
            <a:normAutofit fontScale="55000" lnSpcReduction="20000"/>
          </a:bodyPr>
          <a:lstStyle/>
          <a:p>
            <a:endParaRPr lang="en-US" dirty="0"/>
          </a:p>
          <a:p>
            <a:r>
              <a:rPr lang="en-US" dirty="0"/>
              <a:t>The basic behavior of PBS is that it always places jobs where it finds the resources requested by the job. You do not have to configure PBS for this basic behavior. </a:t>
            </a:r>
          </a:p>
          <a:p>
            <a:endParaRPr lang="en-US" dirty="0"/>
          </a:p>
          <a:p>
            <a:r>
              <a:rPr lang="en-US" dirty="0"/>
              <a:t>However, you do have to inform PBS which resources are available and where, how much, and whether they are consumable or not. In addition, in order to ensure that jobs are sent to the appropriate </a:t>
            </a:r>
            <a:r>
              <a:rPr lang="en-US" dirty="0" err="1"/>
              <a:t>vnodes</a:t>
            </a:r>
            <a:r>
              <a:rPr lang="en-US" dirty="0"/>
              <a:t> for execution, you also need to make sure that they request the correct resources. You can do this either by having users submit their jobs with the right resource requests, or by configuring default resources for jobs to inherit. </a:t>
            </a:r>
          </a:p>
          <a:p>
            <a:endParaRPr lang="en-US" dirty="0"/>
          </a:p>
          <a:p>
            <a:r>
              <a:rPr lang="en-US" dirty="0"/>
              <a:t>Sub-goals: Your scheduling policy is the combination that you choose of one or more sub-goals. </a:t>
            </a:r>
          </a:p>
          <a:p>
            <a:pPr>
              <a:buNone/>
            </a:pPr>
            <a:r>
              <a:rPr lang="en-US" dirty="0"/>
              <a:t>Ex: Job Prioritization, Resource allocation &amp; limits, Time slot allocation, Job placement optimizations, Resource Efficiency optimizations, Overrides</a:t>
            </a:r>
          </a:p>
        </p:txBody>
      </p:sp>
    </p:spTree>
    <p:extLst>
      <p:ext uri="{BB962C8B-B14F-4D97-AF65-F5344CB8AC3E}">
        <p14:creationId xmlns:p14="http://schemas.microsoft.com/office/powerpoint/2010/main" val="2061542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prioritization</a:t>
            </a:r>
          </a:p>
        </p:txBody>
      </p:sp>
      <p:sp>
        <p:nvSpPr>
          <p:cNvPr id="3" name="Content Placeholder 2"/>
          <p:cNvSpPr>
            <a:spLocks noGrp="1"/>
          </p:cNvSpPr>
          <p:nvPr>
            <p:ph idx="1"/>
          </p:nvPr>
        </p:nvSpPr>
        <p:spPr/>
        <p:txBody>
          <a:bodyPr>
            <a:normAutofit fontScale="92500" lnSpcReduction="20000"/>
          </a:bodyPr>
          <a:lstStyle/>
          <a:p>
            <a:endParaRPr lang="en-US" dirty="0"/>
          </a:p>
          <a:p>
            <a:r>
              <a:rPr lang="en-US" dirty="0"/>
              <a:t>Job prioritization is any technique you use to come up with a ranking of each job’s relative importance. You can specify separate priority schemes for both execution and preemption. </a:t>
            </a:r>
          </a:p>
          <a:p>
            <a:r>
              <a:rPr lang="en-US" dirty="0"/>
              <a:t>Job Execution priority: is used with other factors to determine when to run each job. </a:t>
            </a:r>
          </a:p>
          <a:p>
            <a:r>
              <a:rPr lang="en-US" dirty="0"/>
              <a:t>Job preemption priority: is used to determine which queued jobs are allowed to preempt which running jobs in order to use their resources and run. </a:t>
            </a:r>
          </a:p>
        </p:txBody>
      </p:sp>
    </p:spTree>
    <p:extLst>
      <p:ext uri="{BB962C8B-B14F-4D97-AF65-F5344CB8AC3E}">
        <p14:creationId xmlns:p14="http://schemas.microsoft.com/office/powerpoint/2010/main" val="258815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Preemption</a:t>
            </a:r>
          </a:p>
        </p:txBody>
      </p:sp>
      <p:sp>
        <p:nvSpPr>
          <p:cNvPr id="3" name="Content Placeholder 2"/>
          <p:cNvSpPr>
            <a:spLocks noGrp="1"/>
          </p:cNvSpPr>
          <p:nvPr>
            <p:ph idx="1"/>
          </p:nvPr>
        </p:nvSpPr>
        <p:spPr/>
        <p:txBody>
          <a:bodyPr>
            <a:normAutofit fontScale="70000" lnSpcReduction="20000"/>
          </a:bodyPr>
          <a:lstStyle/>
          <a:p>
            <a:r>
              <a:rPr lang="en-US" dirty="0"/>
              <a:t>Preemption comes into play when the scheduler examines the top job and determines that it cannot run now. </a:t>
            </a:r>
          </a:p>
          <a:p>
            <a:pPr>
              <a:buNone/>
            </a:pPr>
            <a:r>
              <a:rPr lang="en-US" dirty="0"/>
              <a:t>If preemption is enabled: </a:t>
            </a:r>
          </a:p>
          <a:p>
            <a:pPr>
              <a:buNone/>
            </a:pPr>
            <a:r>
              <a:rPr lang="en-US" dirty="0"/>
              <a:t>the scheduler checks to see whether the top job has sufficient preemption priority to be able to preempt any running jobs,? </a:t>
            </a:r>
          </a:p>
          <a:p>
            <a:pPr>
              <a:buNone/>
            </a:pPr>
            <a:r>
              <a:rPr lang="en-US" dirty="0"/>
              <a:t>and then if it does, whether preempting jobs would yield enough resources to run the top job. ?</a:t>
            </a:r>
          </a:p>
          <a:p>
            <a:pPr>
              <a:buNone/>
            </a:pPr>
            <a:r>
              <a:rPr lang="en-US" dirty="0"/>
              <a:t>If both are true, the scheduler preempts running jobs and runs the top job.</a:t>
            </a:r>
          </a:p>
          <a:p>
            <a:endParaRPr lang="en-US" dirty="0"/>
          </a:p>
          <a:p>
            <a:r>
              <a:rPr lang="en-US" dirty="0"/>
              <a:t>If you take no action to configure how jobs should be prioritized, they are considered in submission order, one queue at a time. If you don’t prioritize queues, the queues are examined in an undefined order.</a:t>
            </a:r>
          </a:p>
        </p:txBody>
      </p:sp>
    </p:spTree>
    <p:extLst>
      <p:ext uri="{BB962C8B-B14F-4D97-AF65-F5344CB8AC3E}">
        <p14:creationId xmlns:p14="http://schemas.microsoft.com/office/powerpoint/2010/main" val="1078206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48540</TotalTime>
  <Words>6224</Words>
  <Application>Microsoft Office PowerPoint</Application>
  <PresentationFormat>On-screen Show (4:3)</PresentationFormat>
  <Paragraphs>722</Paragraphs>
  <Slides>36</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 </vt:lpstr>
      <vt:lpstr>Calibri</vt:lpstr>
      <vt:lpstr>Consolas</vt:lpstr>
      <vt:lpstr>Consolas Regular</vt:lpstr>
      <vt:lpstr>Wingdings</vt:lpstr>
      <vt:lpstr>Office Theme</vt:lpstr>
      <vt:lpstr>PBS Scheduler</vt:lpstr>
      <vt:lpstr>What is scheduling policy</vt:lpstr>
      <vt:lpstr>Scheduling cycles</vt:lpstr>
      <vt:lpstr>Actions During Scheduling Cycle</vt:lpstr>
      <vt:lpstr>Triggers</vt:lpstr>
      <vt:lpstr>Jobs</vt:lpstr>
      <vt:lpstr>Basic behavior</vt:lpstr>
      <vt:lpstr>Job prioritization</vt:lpstr>
      <vt:lpstr>Preemption</vt:lpstr>
      <vt:lpstr>Placement of jobs</vt:lpstr>
      <vt:lpstr>Sched_config</vt:lpstr>
      <vt:lpstr>Scheduling: Backfilling Around Top Jobs</vt:lpstr>
      <vt:lpstr>Scheduling: Strict Ordering</vt:lpstr>
      <vt:lpstr>Scheduling: True FIFO</vt:lpstr>
      <vt:lpstr>Scheduling: Preemptive Scheduling</vt:lpstr>
      <vt:lpstr>Scheduling: Preemptive Scheduling, cont.</vt:lpstr>
      <vt:lpstr>Scheduling: Preemptive Scheduling, cont.</vt:lpstr>
      <vt:lpstr>Scheduling: Preemptive Scheduling, cont.</vt:lpstr>
      <vt:lpstr>Scheduling: Fairshare </vt:lpstr>
      <vt:lpstr>Scheduling: Fairshare, cont. </vt:lpstr>
      <vt:lpstr>Scheduling: Fairshare, cont. </vt:lpstr>
      <vt:lpstr>Scheduling: Fairshare, cont.</vt:lpstr>
      <vt:lpstr>Scheduling: Backfilling Around Top Jobs</vt:lpstr>
      <vt:lpstr>4.8.16.1 Dividing Jobs Into Classes </vt:lpstr>
      <vt:lpstr>Scheduling: Job Classes</vt:lpstr>
      <vt:lpstr>Scheduling: Queue Sorting and Prioritization</vt:lpstr>
      <vt:lpstr>Scheduling: Queue By Queue Selection</vt:lpstr>
      <vt:lpstr>Scheduling: Round-robin Selection</vt:lpstr>
      <vt:lpstr>Scheduling: Primetime &amp; Non-Primetime Scheduling</vt:lpstr>
      <vt:lpstr>Scheduling: Dedicated Time Slots</vt:lpstr>
      <vt:lpstr>Scheduling: Job Sorting and Prioritization</vt:lpstr>
      <vt:lpstr>Scheduling: Sorting Jobs According to Sort Key</vt:lpstr>
      <vt:lpstr>Scheduling: Sorting Jobs According to a Formula</vt:lpstr>
      <vt:lpstr>Scheduling: Sorting Jobs According to a Formula, cont.</vt:lpstr>
      <vt:lpstr>Scheduling: Sorting Jobs According to a Formula, cont.</vt:lpstr>
      <vt:lpstr>Scheduling: Sorting Jobs According to a Formula,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PBS Scheduler</dc:title>
  <dc:creator>Sarita K H</dc:creator>
  <cp:lastModifiedBy>Sarita K H</cp:lastModifiedBy>
  <cp:revision>4454</cp:revision>
  <dcterms:created xsi:type="dcterms:W3CDTF">2006-08-16T00:00:00Z</dcterms:created>
  <dcterms:modified xsi:type="dcterms:W3CDTF">2022-05-12T07:06:47Z</dcterms:modified>
</cp:coreProperties>
</file>