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70" d="100"/>
          <a:sy n="70" d="100"/>
        </p:scale>
        <p:origin x="7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 - Frank Isaac.xlsx]Sheet 2!PivotTable2</c:name>
    <c:fmtId val="18"/>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 2'!$B$4:$B$5</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 2'!$A$6:$A$16</c:f>
              <c:strCache>
                <c:ptCount val="10"/>
                <c:pt idx="0">
                  <c:v>Aliana</c:v>
                </c:pt>
                <c:pt idx="1">
                  <c:v>Alisa</c:v>
                </c:pt>
                <c:pt idx="2">
                  <c:v>Clayton</c:v>
                </c:pt>
                <c:pt idx="3">
                  <c:v>Cory</c:v>
                </c:pt>
                <c:pt idx="4">
                  <c:v>James</c:v>
                </c:pt>
                <c:pt idx="5">
                  <c:v>Kayden</c:v>
                </c:pt>
                <c:pt idx="6">
                  <c:v>Lincoln</c:v>
                </c:pt>
                <c:pt idx="7">
                  <c:v>Milton</c:v>
                </c:pt>
                <c:pt idx="8">
                  <c:v>Saniya</c:v>
                </c:pt>
                <c:pt idx="9">
                  <c:v>Willow</c:v>
                </c:pt>
              </c:strCache>
            </c:strRef>
          </c:cat>
          <c:val>
            <c:numRef>
              <c:f>'Sheet 2'!$B$6:$B$16</c:f>
              <c:numCache>
                <c:formatCode>General</c:formatCode>
                <c:ptCount val="10"/>
                <c:pt idx="2">
                  <c:v>3466</c:v>
                </c:pt>
                <c:pt idx="8">
                  <c:v>3459</c:v>
                </c:pt>
              </c:numCache>
            </c:numRef>
          </c:val>
        </c:ser>
        <c:ser>
          <c:idx val="1"/>
          <c:order val="1"/>
          <c:tx>
            <c:strRef>
              <c:f>'Sheet 2'!$C$4:$C$5</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 2'!$A$6:$A$16</c:f>
              <c:strCache>
                <c:ptCount val="10"/>
                <c:pt idx="0">
                  <c:v>Aliana</c:v>
                </c:pt>
                <c:pt idx="1">
                  <c:v>Alisa</c:v>
                </c:pt>
                <c:pt idx="2">
                  <c:v>Clayton</c:v>
                </c:pt>
                <c:pt idx="3">
                  <c:v>Cory</c:v>
                </c:pt>
                <c:pt idx="4">
                  <c:v>James</c:v>
                </c:pt>
                <c:pt idx="5">
                  <c:v>Kayden</c:v>
                </c:pt>
                <c:pt idx="6">
                  <c:v>Lincoln</c:v>
                </c:pt>
                <c:pt idx="7">
                  <c:v>Milton</c:v>
                </c:pt>
                <c:pt idx="8">
                  <c:v>Saniya</c:v>
                </c:pt>
                <c:pt idx="9">
                  <c:v>Willow</c:v>
                </c:pt>
              </c:strCache>
            </c:strRef>
          </c:cat>
          <c:val>
            <c:numRef>
              <c:f>'Sheet 2'!$C$6:$C$16</c:f>
              <c:numCache>
                <c:formatCode>General</c:formatCode>
                <c:ptCount val="10"/>
                <c:pt idx="1">
                  <c:v>3460</c:v>
                </c:pt>
                <c:pt idx="5">
                  <c:v>3463</c:v>
                </c:pt>
              </c:numCache>
            </c:numRef>
          </c:val>
        </c:ser>
        <c:ser>
          <c:idx val="2"/>
          <c:order val="2"/>
          <c:tx>
            <c:strRef>
              <c:f>'Sheet 2'!$D$4:$D$5</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movingAvg"/>
            <c:period val="2"/>
            <c:dispRSqr val="0"/>
            <c:dispEq val="0"/>
          </c:trendline>
          <c:cat>
            <c:strRef>
              <c:f>'Sheet 2'!$A$6:$A$16</c:f>
              <c:strCache>
                <c:ptCount val="10"/>
                <c:pt idx="0">
                  <c:v>Aliana</c:v>
                </c:pt>
                <c:pt idx="1">
                  <c:v>Alisa</c:v>
                </c:pt>
                <c:pt idx="2">
                  <c:v>Clayton</c:v>
                </c:pt>
                <c:pt idx="3">
                  <c:v>Cory</c:v>
                </c:pt>
                <c:pt idx="4">
                  <c:v>James</c:v>
                </c:pt>
                <c:pt idx="5">
                  <c:v>Kayden</c:v>
                </c:pt>
                <c:pt idx="6">
                  <c:v>Lincoln</c:v>
                </c:pt>
                <c:pt idx="7">
                  <c:v>Milton</c:v>
                </c:pt>
                <c:pt idx="8">
                  <c:v>Saniya</c:v>
                </c:pt>
                <c:pt idx="9">
                  <c:v>Willow</c:v>
                </c:pt>
              </c:strCache>
            </c:strRef>
          </c:cat>
          <c:val>
            <c:numRef>
              <c:f>'Sheet 2'!$D$6:$D$16</c:f>
              <c:numCache>
                <c:formatCode>General</c:formatCode>
                <c:ptCount val="10"/>
                <c:pt idx="0">
                  <c:v>3462</c:v>
                </c:pt>
                <c:pt idx="3">
                  <c:v>3458</c:v>
                </c:pt>
                <c:pt idx="4">
                  <c:v>3464</c:v>
                </c:pt>
                <c:pt idx="6">
                  <c:v>3461</c:v>
                </c:pt>
                <c:pt idx="7">
                  <c:v>3457</c:v>
                </c:pt>
                <c:pt idx="9">
                  <c:v>3465</c:v>
                </c:pt>
              </c:numCache>
            </c:numRef>
          </c:val>
        </c:ser>
        <c:dLbls>
          <c:showLegendKey val="0"/>
          <c:showVal val="0"/>
          <c:showCatName val="0"/>
          <c:showSerName val="0"/>
          <c:showPercent val="0"/>
          <c:showBubbleSize val="0"/>
        </c:dLbls>
        <c:gapWidth val="219"/>
        <c:overlap val="-27"/>
        <c:axId val="367362408"/>
        <c:axId val="367362800"/>
      </c:barChart>
      <c:catAx>
        <c:axId val="367362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362800"/>
        <c:crosses val="autoZero"/>
        <c:auto val="1"/>
        <c:lblAlgn val="ctr"/>
        <c:lblOffset val="100"/>
        <c:noMultiLvlLbl val="0"/>
      </c:catAx>
      <c:valAx>
        <c:axId val="367362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3624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IN"/>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IN"/>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IN"/>
        </a:p>
      </dgm:t>
    </dgm:pt>
  </dgm:ptLst>
  <dgm:cxnLst>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
    <dgm:cxn modelId="{C49155D8-A494-4385-9E37-F7648B0D637D}" type="presOf" srcId="{D12BC7DB-DA74-4C98-85AD-7640BD8B8AA0}" destId="{220E02D8-68AA-4C0E-BF51-BA594B8BAF6D}" srcOrd="0" destOrd="0" presId="urn:microsoft.com/office/officeart/2005/8/layout/target3"/>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BEB532-9F71-4EC7-A9E3-779BF93FF0A6}"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62410D27-D913-4F54-A3CC-133F95876F10}">
      <dgm:prSet/>
      <dgm:spPr/>
      <dgm:t>
        <a:bodyPr/>
        <a:lstStyle/>
        <a:p>
          <a:r>
            <a:rPr lang="en-US" dirty="0" smtClean="0"/>
            <a:t>Generate a report with findings and recommendations</a:t>
          </a:r>
          <a:endParaRPr lang="en-US" dirty="0"/>
        </a:p>
      </dgm:t>
    </dgm:pt>
    <dgm:pt modelId="{5AA1B2E2-99DE-4531-91B8-22650CE7E710}" type="parTrans" cxnId="{F13A9F8F-8B04-4510-A437-18CFD2532AFC}">
      <dgm:prSet/>
      <dgm:spPr/>
      <dgm:t>
        <a:bodyPr/>
        <a:lstStyle/>
        <a:p>
          <a:endParaRPr lang="en-US"/>
        </a:p>
      </dgm:t>
    </dgm:pt>
    <dgm:pt modelId="{25B6003C-14DE-4C81-90EA-428425B9D014}" type="sibTrans" cxnId="{F13A9F8F-8B04-4510-A437-18CFD2532AFC}">
      <dgm:prSet/>
      <dgm:spPr/>
      <dgm:t>
        <a:bodyPr/>
        <a:lstStyle/>
        <a:p>
          <a:endParaRPr lang="en-US"/>
        </a:p>
      </dgm:t>
    </dgm:pt>
    <dgm:pt modelId="{8313F615-FCFA-4DCE-A118-7D46DA6257C4}">
      <dgm:prSet/>
      <dgm:spPr/>
      <dgm:t>
        <a:bodyPr/>
        <a:lstStyle/>
        <a:p>
          <a:r>
            <a:rPr lang="en-US" dirty="0"/>
            <a:t>Creating an Employee Performance  Scorecard in Excel</a:t>
          </a:r>
        </a:p>
      </dgm:t>
    </dgm:pt>
    <dgm:pt modelId="{99A03139-0B2A-4248-813F-ACDEC4E9D69C}" type="parTrans" cxnId="{2606A22F-C0F7-4F29-920F-2B3878981534}">
      <dgm:prSet/>
      <dgm:spPr/>
      <dgm:t>
        <a:bodyPr/>
        <a:lstStyle/>
        <a:p>
          <a:endParaRPr lang="en-US"/>
        </a:p>
      </dgm:t>
    </dgm:pt>
    <dgm:pt modelId="{653D2549-EC1D-4D74-B5D5-1A3114FB7F52}" type="sibTrans" cxnId="{2606A22F-C0F7-4F29-920F-2B3878981534}">
      <dgm:prSet/>
      <dgm:spPr/>
      <dgm:t>
        <a:bodyPr/>
        <a:lstStyle/>
        <a:p>
          <a:endParaRPr lang="en-US"/>
        </a:p>
      </dgm:t>
    </dgm:pt>
    <dgm:pt modelId="{70581E58-7468-47CD-A8EC-EF8002E95FC7}">
      <dgm:prSet/>
      <dgm:spPr/>
      <dgm:t>
        <a:bodyPr/>
        <a:lstStyle/>
        <a:p>
          <a:r>
            <a:rPr lang="en-US" dirty="0"/>
            <a:t>Using Pivot Tables for Employee Turnover Analysis </a:t>
          </a:r>
        </a:p>
      </dgm:t>
    </dgm:pt>
    <dgm:pt modelId="{81CE2BA7-FBC9-41B2-B071-47107FE5FCC4}" type="parTrans" cxnId="{BEF14E05-0C20-4C85-951D-3D723DE55486}">
      <dgm:prSet/>
      <dgm:spPr/>
      <dgm:t>
        <a:bodyPr/>
        <a:lstStyle/>
        <a:p>
          <a:endParaRPr lang="en-US"/>
        </a:p>
      </dgm:t>
    </dgm:pt>
    <dgm:pt modelId="{64872D31-A3E3-4096-962F-E505E7B7E6C8}" type="sibTrans" cxnId="{BEF14E05-0C20-4C85-951D-3D723DE55486}">
      <dgm:prSet/>
      <dgm:spPr/>
      <dgm:t>
        <a:bodyPr/>
        <a:lstStyle/>
        <a:p>
          <a:endParaRPr lang="en-US"/>
        </a:p>
      </dgm:t>
    </dgm:pt>
    <dgm:pt modelId="{319563BF-F25B-4D85-8566-93A5A8B607C9}">
      <dgm:prSet/>
      <dgm:spPr/>
      <dgm:t>
        <a:bodyPr/>
        <a:lstStyle/>
        <a:p>
          <a:r>
            <a:rPr lang="en-US" dirty="0" smtClean="0"/>
            <a:t>Data inaccuracies; mitigate with thorough checks</a:t>
          </a:r>
          <a:endParaRPr lang="en-US" dirty="0"/>
        </a:p>
      </dgm:t>
    </dgm:pt>
    <dgm:pt modelId="{CBD9A85B-08E7-4409-9EF7-6EF34EE38949}" type="parTrans" cxnId="{9779CFE7-C985-46E8-AC3E-7F1B4CC39BF0}">
      <dgm:prSet/>
      <dgm:spPr/>
      <dgm:t>
        <a:bodyPr/>
        <a:lstStyle/>
        <a:p>
          <a:endParaRPr lang="en-US"/>
        </a:p>
      </dgm:t>
    </dgm:pt>
    <dgm:pt modelId="{ECE6B411-D2CA-45A6-82B3-813C224A154C}" type="sibTrans" cxnId="{9779CFE7-C985-46E8-AC3E-7F1B4CC39BF0}">
      <dgm:prSet/>
      <dgm:spPr/>
      <dgm:t>
        <a:bodyPr/>
        <a:lstStyle/>
        <a:p>
          <a:endParaRPr lang="en-US"/>
        </a:p>
      </dgm:t>
    </dgm:pt>
    <dgm:pt modelId="{3CAA4478-38F5-4815-A010-A2B1FFFFB766}">
      <dgm:prSet/>
      <dgm:spPr/>
      <dgm:t>
        <a:bodyPr/>
        <a:lstStyle/>
        <a:p>
          <a:r>
            <a:rPr lang="en-US" dirty="0" smtClean="0"/>
            <a:t>Evaluate performance criteria fairness</a:t>
          </a:r>
          <a:endParaRPr lang="en-US" dirty="0"/>
        </a:p>
      </dgm:t>
    </dgm:pt>
    <dgm:pt modelId="{4BD59977-327E-4745-BBE3-3591F7FFB69E}" type="parTrans" cxnId="{37E0B128-DD59-44BB-955C-9B5C3BA5BCEB}">
      <dgm:prSet/>
      <dgm:spPr/>
      <dgm:t>
        <a:bodyPr/>
        <a:lstStyle/>
        <a:p>
          <a:endParaRPr lang="en-US"/>
        </a:p>
      </dgm:t>
    </dgm:pt>
    <dgm:pt modelId="{2C089D30-BB71-407E-81C4-86017B0A56EE}" type="sibTrans" cxnId="{37E0B128-DD59-44BB-955C-9B5C3BA5BCEB}">
      <dgm:prSet/>
      <dgm:spPr/>
      <dgm:t>
        <a:bodyPr/>
        <a:lstStyle/>
        <a:p>
          <a:endParaRPr lang="en-US"/>
        </a:p>
      </dgm:t>
    </dgm:pt>
    <dgm:pt modelId="{6C14D67A-EAC9-4633-A5F8-159E390E31BB}">
      <dgm:prSet/>
      <dgm:spPr/>
      <dgm:t>
        <a:bodyPr/>
        <a:lstStyle/>
        <a:p>
          <a:r>
            <a:rPr lang="en-US" dirty="0" smtClean="0"/>
            <a:t>Analyze employee performance data to identify trends and provide actionable insights for improvement</a:t>
          </a:r>
          <a:endParaRPr lang="en-US" dirty="0"/>
        </a:p>
      </dgm:t>
    </dgm:pt>
    <dgm:pt modelId="{1B90A396-1154-49F9-9767-4990D07B40FB}" type="parTrans" cxnId="{9C13E485-84FD-4AAD-8C5D-408FBA83E414}">
      <dgm:prSet/>
      <dgm:spPr/>
      <dgm:t>
        <a:bodyPr/>
        <a:lstStyle/>
        <a:p>
          <a:endParaRPr lang="en-US"/>
        </a:p>
      </dgm:t>
    </dgm:pt>
    <dgm:pt modelId="{8D026572-F7BC-4458-BC7B-774FBAAE4421}" type="sibTrans" cxnId="{9C13E485-84FD-4AAD-8C5D-408FBA83E414}">
      <dgm:prSet/>
      <dgm:spPr/>
      <dgm:t>
        <a:bodyPr/>
        <a:lstStyle/>
        <a:p>
          <a:endParaRPr lang="en-US"/>
        </a:p>
      </dgm:t>
    </dgm:pt>
    <dgm:pt modelId="{CE342D7A-AEDD-4779-89BF-A848C21E6962}" type="pres">
      <dgm:prSet presAssocID="{2CBEB532-9F71-4EC7-A9E3-779BF93FF0A6}" presName="Name0" presStyleCnt="0">
        <dgm:presLayoutVars>
          <dgm:dir/>
          <dgm:resizeHandles val="exact"/>
        </dgm:presLayoutVars>
      </dgm:prSet>
      <dgm:spPr/>
      <dgm:t>
        <a:bodyPr/>
        <a:lstStyle/>
        <a:p>
          <a:endParaRPr lang="en-IN"/>
        </a:p>
      </dgm:t>
    </dgm:pt>
    <dgm:pt modelId="{6C5E12D2-E7D7-4AA7-9819-45EE9C6892ED}" type="pres">
      <dgm:prSet presAssocID="{62410D27-D913-4F54-A3CC-133F95876F10}" presName="node" presStyleLbl="node1" presStyleIdx="0" presStyleCnt="6">
        <dgm:presLayoutVars>
          <dgm:bulletEnabled val="1"/>
        </dgm:presLayoutVars>
      </dgm:prSet>
      <dgm:spPr/>
      <dgm:t>
        <a:bodyPr/>
        <a:lstStyle/>
        <a:p>
          <a:endParaRPr lang="en-IN"/>
        </a:p>
      </dgm:t>
    </dgm:pt>
    <dgm:pt modelId="{0C61B520-B1B1-4EDD-92DB-F4A82639EEF4}" type="pres">
      <dgm:prSet presAssocID="{25B6003C-14DE-4C81-90EA-428425B9D014}" presName="sibTrans" presStyleCnt="0"/>
      <dgm:spPr/>
    </dgm:pt>
    <dgm:pt modelId="{A9630FA0-BC86-478D-93A6-ECE77AD3940C}" type="pres">
      <dgm:prSet presAssocID="{8313F615-FCFA-4DCE-A118-7D46DA6257C4}" presName="node" presStyleLbl="node1" presStyleIdx="1" presStyleCnt="6">
        <dgm:presLayoutVars>
          <dgm:bulletEnabled val="1"/>
        </dgm:presLayoutVars>
      </dgm:prSet>
      <dgm:spPr/>
      <dgm:t>
        <a:bodyPr/>
        <a:lstStyle/>
        <a:p>
          <a:endParaRPr lang="en-IN"/>
        </a:p>
      </dgm:t>
    </dgm:pt>
    <dgm:pt modelId="{AA7E956F-BE7B-48EB-A332-E641A13496E2}" type="pres">
      <dgm:prSet presAssocID="{653D2549-EC1D-4D74-B5D5-1A3114FB7F52}" presName="sibTrans" presStyleCnt="0"/>
      <dgm:spPr/>
    </dgm:pt>
    <dgm:pt modelId="{074B4E4C-7530-45EA-B332-07A1A5755E9F}" type="pres">
      <dgm:prSet presAssocID="{70581E58-7468-47CD-A8EC-EF8002E95FC7}" presName="node" presStyleLbl="node1" presStyleIdx="2" presStyleCnt="6">
        <dgm:presLayoutVars>
          <dgm:bulletEnabled val="1"/>
        </dgm:presLayoutVars>
      </dgm:prSet>
      <dgm:spPr/>
      <dgm:t>
        <a:bodyPr/>
        <a:lstStyle/>
        <a:p>
          <a:endParaRPr lang="en-IN"/>
        </a:p>
      </dgm:t>
    </dgm:pt>
    <dgm:pt modelId="{C47E2AE8-6364-4983-AA76-FDF50952896D}" type="pres">
      <dgm:prSet presAssocID="{64872D31-A3E3-4096-962F-E505E7B7E6C8}" presName="sibTrans" presStyleCnt="0"/>
      <dgm:spPr/>
    </dgm:pt>
    <dgm:pt modelId="{AFE1E023-2EF1-436F-A842-5C731C40D0CE}" type="pres">
      <dgm:prSet presAssocID="{319563BF-F25B-4D85-8566-93A5A8B607C9}" presName="node" presStyleLbl="node1" presStyleIdx="3" presStyleCnt="6">
        <dgm:presLayoutVars>
          <dgm:bulletEnabled val="1"/>
        </dgm:presLayoutVars>
      </dgm:prSet>
      <dgm:spPr/>
      <dgm:t>
        <a:bodyPr/>
        <a:lstStyle/>
        <a:p>
          <a:endParaRPr lang="en-IN"/>
        </a:p>
      </dgm:t>
    </dgm:pt>
    <dgm:pt modelId="{FC58B68D-0BEE-4B0E-ADAF-8824136F614C}" type="pres">
      <dgm:prSet presAssocID="{ECE6B411-D2CA-45A6-82B3-813C224A154C}" presName="sibTrans" presStyleCnt="0"/>
      <dgm:spPr/>
    </dgm:pt>
    <dgm:pt modelId="{CF7FC41B-B7CB-4181-A396-BD6703DB6207}" type="pres">
      <dgm:prSet presAssocID="{3CAA4478-38F5-4815-A010-A2B1FFFFB766}" presName="node" presStyleLbl="node1" presStyleIdx="4" presStyleCnt="6">
        <dgm:presLayoutVars>
          <dgm:bulletEnabled val="1"/>
        </dgm:presLayoutVars>
      </dgm:prSet>
      <dgm:spPr/>
      <dgm:t>
        <a:bodyPr/>
        <a:lstStyle/>
        <a:p>
          <a:endParaRPr lang="en-IN"/>
        </a:p>
      </dgm:t>
    </dgm:pt>
    <dgm:pt modelId="{B1E8255D-5BB2-48A6-96B6-D6FC015D7AF1}" type="pres">
      <dgm:prSet presAssocID="{2C089D30-BB71-407E-81C4-86017B0A56EE}" presName="sibTrans" presStyleCnt="0"/>
      <dgm:spPr/>
    </dgm:pt>
    <dgm:pt modelId="{5513C171-2360-4670-BC85-AA14742BB7BC}" type="pres">
      <dgm:prSet presAssocID="{6C14D67A-EAC9-4633-A5F8-159E390E31BB}" presName="node" presStyleLbl="node1" presStyleIdx="5" presStyleCnt="6">
        <dgm:presLayoutVars>
          <dgm:bulletEnabled val="1"/>
        </dgm:presLayoutVars>
      </dgm:prSet>
      <dgm:spPr/>
      <dgm:t>
        <a:bodyPr/>
        <a:lstStyle/>
        <a:p>
          <a:endParaRPr lang="en-IN"/>
        </a:p>
      </dgm:t>
    </dgm:pt>
  </dgm:ptLst>
  <dgm:cxnLst>
    <dgm:cxn modelId="{9C13E485-84FD-4AAD-8C5D-408FBA83E414}" srcId="{2CBEB532-9F71-4EC7-A9E3-779BF93FF0A6}" destId="{6C14D67A-EAC9-4633-A5F8-159E390E31BB}" srcOrd="5" destOrd="0" parTransId="{1B90A396-1154-49F9-9767-4990D07B40FB}" sibTransId="{8D026572-F7BC-4458-BC7B-774FBAAE4421}"/>
    <dgm:cxn modelId="{7441D800-19BD-4FBB-B563-4B738C9DCBBB}" type="presOf" srcId="{62410D27-D913-4F54-A3CC-133F95876F10}" destId="{6C5E12D2-E7D7-4AA7-9819-45EE9C6892ED}" srcOrd="0" destOrd="0" presId="urn:microsoft.com/office/officeart/2005/8/layout/hList6"/>
    <dgm:cxn modelId="{9779CFE7-C985-46E8-AC3E-7F1B4CC39BF0}" srcId="{2CBEB532-9F71-4EC7-A9E3-779BF93FF0A6}" destId="{319563BF-F25B-4D85-8566-93A5A8B607C9}" srcOrd="3" destOrd="0" parTransId="{CBD9A85B-08E7-4409-9EF7-6EF34EE38949}" sibTransId="{ECE6B411-D2CA-45A6-82B3-813C224A154C}"/>
    <dgm:cxn modelId="{F13A9F8F-8B04-4510-A437-18CFD2532AFC}" srcId="{2CBEB532-9F71-4EC7-A9E3-779BF93FF0A6}" destId="{62410D27-D913-4F54-A3CC-133F95876F10}" srcOrd="0" destOrd="0" parTransId="{5AA1B2E2-99DE-4531-91B8-22650CE7E710}" sibTransId="{25B6003C-14DE-4C81-90EA-428425B9D014}"/>
    <dgm:cxn modelId="{37E0B128-DD59-44BB-955C-9B5C3BA5BCEB}" srcId="{2CBEB532-9F71-4EC7-A9E3-779BF93FF0A6}" destId="{3CAA4478-38F5-4815-A010-A2B1FFFFB766}" srcOrd="4" destOrd="0" parTransId="{4BD59977-327E-4745-BBE3-3591F7FFB69E}" sibTransId="{2C089D30-BB71-407E-81C4-86017B0A56EE}"/>
    <dgm:cxn modelId="{EBCDEA7D-8CB1-4EF3-929A-97ED43274458}" type="presOf" srcId="{8313F615-FCFA-4DCE-A118-7D46DA6257C4}" destId="{A9630FA0-BC86-478D-93A6-ECE77AD3940C}" srcOrd="0" destOrd="0" presId="urn:microsoft.com/office/officeart/2005/8/layout/hList6"/>
    <dgm:cxn modelId="{B3AD205F-81E1-408F-BFFA-5B7870C567CE}" type="presOf" srcId="{6C14D67A-EAC9-4633-A5F8-159E390E31BB}" destId="{5513C171-2360-4670-BC85-AA14742BB7BC}" srcOrd="0" destOrd="0" presId="urn:microsoft.com/office/officeart/2005/8/layout/hList6"/>
    <dgm:cxn modelId="{9A5372EF-5F0C-46BE-A951-6297F7B273D2}" type="presOf" srcId="{70581E58-7468-47CD-A8EC-EF8002E95FC7}" destId="{074B4E4C-7530-45EA-B332-07A1A5755E9F}" srcOrd="0" destOrd="0" presId="urn:microsoft.com/office/officeart/2005/8/layout/hList6"/>
    <dgm:cxn modelId="{BEF14E05-0C20-4C85-951D-3D723DE55486}" srcId="{2CBEB532-9F71-4EC7-A9E3-779BF93FF0A6}" destId="{70581E58-7468-47CD-A8EC-EF8002E95FC7}" srcOrd="2" destOrd="0" parTransId="{81CE2BA7-FBC9-41B2-B071-47107FE5FCC4}" sibTransId="{64872D31-A3E3-4096-962F-E505E7B7E6C8}"/>
    <dgm:cxn modelId="{2606A22F-C0F7-4F29-920F-2B3878981534}" srcId="{2CBEB532-9F71-4EC7-A9E3-779BF93FF0A6}" destId="{8313F615-FCFA-4DCE-A118-7D46DA6257C4}" srcOrd="1" destOrd="0" parTransId="{99A03139-0B2A-4248-813F-ACDEC4E9D69C}" sibTransId="{653D2549-EC1D-4D74-B5D5-1A3114FB7F52}"/>
    <dgm:cxn modelId="{27C0FE37-A454-49F7-9377-8CBE806E6141}" type="presOf" srcId="{3CAA4478-38F5-4815-A010-A2B1FFFFB766}" destId="{CF7FC41B-B7CB-4181-A396-BD6703DB6207}" srcOrd="0" destOrd="0" presId="urn:microsoft.com/office/officeart/2005/8/layout/hList6"/>
    <dgm:cxn modelId="{B4E15725-1978-4028-BF0F-B0B9CA85D2ED}" type="presOf" srcId="{2CBEB532-9F71-4EC7-A9E3-779BF93FF0A6}" destId="{CE342D7A-AEDD-4779-89BF-A848C21E6962}" srcOrd="0" destOrd="0" presId="urn:microsoft.com/office/officeart/2005/8/layout/hList6"/>
    <dgm:cxn modelId="{757F40A2-92A3-4DFA-9A82-188784CB7F01}" type="presOf" srcId="{319563BF-F25B-4D85-8566-93A5A8B607C9}" destId="{AFE1E023-2EF1-436F-A842-5C731C40D0CE}" srcOrd="0" destOrd="0" presId="urn:microsoft.com/office/officeart/2005/8/layout/hList6"/>
    <dgm:cxn modelId="{6C65E7C1-B899-43DF-A1EB-0767A4E7BFFA}" type="presParOf" srcId="{CE342D7A-AEDD-4779-89BF-A848C21E6962}" destId="{6C5E12D2-E7D7-4AA7-9819-45EE9C6892ED}" srcOrd="0" destOrd="0" presId="urn:microsoft.com/office/officeart/2005/8/layout/hList6"/>
    <dgm:cxn modelId="{58ADE165-DAC5-4E4D-AE6B-03731C76EAE5}" type="presParOf" srcId="{CE342D7A-AEDD-4779-89BF-A848C21E6962}" destId="{0C61B520-B1B1-4EDD-92DB-F4A82639EEF4}" srcOrd="1" destOrd="0" presId="urn:microsoft.com/office/officeart/2005/8/layout/hList6"/>
    <dgm:cxn modelId="{534D3A13-D0B3-4407-A39A-0CC35D3ED3D1}" type="presParOf" srcId="{CE342D7A-AEDD-4779-89BF-A848C21E6962}" destId="{A9630FA0-BC86-478D-93A6-ECE77AD3940C}" srcOrd="2" destOrd="0" presId="urn:microsoft.com/office/officeart/2005/8/layout/hList6"/>
    <dgm:cxn modelId="{BA1F0FD9-D8DC-42D6-91C4-2DAE1AA0B81F}" type="presParOf" srcId="{CE342D7A-AEDD-4779-89BF-A848C21E6962}" destId="{AA7E956F-BE7B-48EB-A332-E641A13496E2}" srcOrd="3" destOrd="0" presId="urn:microsoft.com/office/officeart/2005/8/layout/hList6"/>
    <dgm:cxn modelId="{7614C1AC-5CA5-4C06-BADD-41E17FEE51AB}" type="presParOf" srcId="{CE342D7A-AEDD-4779-89BF-A848C21E6962}" destId="{074B4E4C-7530-45EA-B332-07A1A5755E9F}" srcOrd="4" destOrd="0" presId="urn:microsoft.com/office/officeart/2005/8/layout/hList6"/>
    <dgm:cxn modelId="{7974451B-F11E-4997-9A07-60AE20AD1F8D}" type="presParOf" srcId="{CE342D7A-AEDD-4779-89BF-A848C21E6962}" destId="{C47E2AE8-6364-4983-AA76-FDF50952896D}" srcOrd="5" destOrd="0" presId="urn:microsoft.com/office/officeart/2005/8/layout/hList6"/>
    <dgm:cxn modelId="{AD873624-EF8D-487F-B8E8-667101B31C94}" type="presParOf" srcId="{CE342D7A-AEDD-4779-89BF-A848C21E6962}" destId="{AFE1E023-2EF1-436F-A842-5C731C40D0CE}" srcOrd="6" destOrd="0" presId="urn:microsoft.com/office/officeart/2005/8/layout/hList6"/>
    <dgm:cxn modelId="{95DBB7CD-3F39-478D-A671-68A9C72A4BDE}" type="presParOf" srcId="{CE342D7A-AEDD-4779-89BF-A848C21E6962}" destId="{FC58B68D-0BEE-4B0E-ADAF-8824136F614C}" srcOrd="7" destOrd="0" presId="urn:microsoft.com/office/officeart/2005/8/layout/hList6"/>
    <dgm:cxn modelId="{F273421B-D75A-4191-8222-8A350B4D893B}" type="presParOf" srcId="{CE342D7A-AEDD-4779-89BF-A848C21E6962}" destId="{CF7FC41B-B7CB-4181-A396-BD6703DB6207}" srcOrd="8" destOrd="0" presId="urn:microsoft.com/office/officeart/2005/8/layout/hList6"/>
    <dgm:cxn modelId="{90F1E3E1-6ABA-4589-B93D-EBDA080BA90D}" type="presParOf" srcId="{CE342D7A-AEDD-4779-89BF-A848C21E6962}" destId="{B1E8255D-5BB2-48A6-96B6-D6FC015D7AF1}" srcOrd="9" destOrd="0" presId="urn:microsoft.com/office/officeart/2005/8/layout/hList6"/>
    <dgm:cxn modelId="{A39E6B15-6676-42BB-904E-B17C546EC2A8}" type="presParOf" srcId="{CE342D7A-AEDD-4779-89BF-A848C21E6962}" destId="{5513C171-2360-4670-BC85-AA14742BB7BC}" srcOrd="1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CD5FA-649D-409A-AB13-5590FFB290F1}"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custT="1"/>
      <dgm:spPr/>
      <dgm:t>
        <a:bodyPr/>
        <a:lstStyle/>
        <a:p>
          <a:r>
            <a:rPr lang="en-US" sz="1050" dirty="0"/>
            <a:t>Human Resources (HR) Department  </a:t>
          </a:r>
        </a:p>
      </dgm:t>
    </dgm:pt>
    <dgm:pt modelId="{62BDF331-94DF-485C-BC5C-916C3905C7F2}" type="parTrans" cxnId="{04C3CC0C-CC39-4DCC-B31A-9C514DA9E01C}">
      <dgm:prSet/>
      <dgm:spPr/>
      <dgm:t>
        <a:bodyPr/>
        <a:lstStyle/>
        <a:p>
          <a:endParaRPr lang="en-US" sz="2400"/>
        </a:p>
      </dgm:t>
    </dgm:pt>
    <dgm:pt modelId="{C41F2E6E-50FC-41EC-AC54-A3C1CB5EB4A4}" type="sibTrans" cxnId="{04C3CC0C-CC39-4DCC-B31A-9C514DA9E01C}">
      <dgm:prSet/>
      <dgm:spPr/>
      <dgm:t>
        <a:bodyPr/>
        <a:lstStyle/>
        <a:p>
          <a:endParaRPr lang="en-US" sz="2400"/>
        </a:p>
      </dgm:t>
    </dgm:pt>
    <dgm:pt modelId="{1D244653-2238-4EA4-82F4-89DE61AD31BC}">
      <dgm:prSet custT="1"/>
      <dgm:spPr/>
      <dgm:t>
        <a:bodyPr/>
        <a:lstStyle/>
        <a:p>
          <a:r>
            <a:rPr lang="en-US" sz="1050"/>
            <a:t>Department Managers (Sales &amp; Production)</a:t>
          </a:r>
        </a:p>
      </dgm:t>
    </dgm:pt>
    <dgm:pt modelId="{5153D895-3A1D-4D89-8A6C-394F2E5AFB08}" type="parTrans" cxnId="{AF62C59F-C9AB-4575-A5C9-0C85D4686674}">
      <dgm:prSet/>
      <dgm:spPr/>
      <dgm:t>
        <a:bodyPr/>
        <a:lstStyle/>
        <a:p>
          <a:endParaRPr lang="en-US" sz="2400"/>
        </a:p>
      </dgm:t>
    </dgm:pt>
    <dgm:pt modelId="{FA03C3EB-97DE-4D3A-873A-2775DEB4C561}" type="sibTrans" cxnId="{AF62C59F-C9AB-4575-A5C9-0C85D4686674}">
      <dgm:prSet/>
      <dgm:spPr/>
      <dgm:t>
        <a:bodyPr/>
        <a:lstStyle/>
        <a:p>
          <a:endParaRPr lang="en-US" sz="2400"/>
        </a:p>
      </dgm:t>
    </dgm:pt>
    <dgm:pt modelId="{FD41BEA5-4598-4803-B3D4-E724E987CACC}">
      <dgm:prSet custT="1"/>
      <dgm:spPr/>
      <dgm:t>
        <a:bodyPr/>
        <a:lstStyle/>
        <a:p>
          <a:r>
            <a:rPr lang="en-US" sz="1050"/>
            <a:t>Senior Leadership/Executives</a:t>
          </a:r>
        </a:p>
      </dgm:t>
    </dgm:pt>
    <dgm:pt modelId="{B23E819B-5FA2-45C5-8FE4-17AB0D221F30}" type="parTrans" cxnId="{276476E9-938F-4116-96B7-BACAC8E8526E}">
      <dgm:prSet/>
      <dgm:spPr/>
      <dgm:t>
        <a:bodyPr/>
        <a:lstStyle/>
        <a:p>
          <a:endParaRPr lang="en-US" sz="2400"/>
        </a:p>
      </dgm:t>
    </dgm:pt>
    <dgm:pt modelId="{7932AE51-4A74-4458-BB40-3DA7A739400A}" type="sibTrans" cxnId="{276476E9-938F-4116-96B7-BACAC8E8526E}">
      <dgm:prSet/>
      <dgm:spPr/>
      <dgm:t>
        <a:bodyPr/>
        <a:lstStyle/>
        <a:p>
          <a:endParaRPr lang="en-US" sz="2400"/>
        </a:p>
      </dgm:t>
    </dgm:pt>
    <dgm:pt modelId="{38731D6D-5C8D-443E-A8A3-65A9E3716F3E}">
      <dgm:prSet custT="1"/>
      <dgm:spPr/>
      <dgm:t>
        <a:bodyPr/>
        <a:lstStyle/>
        <a:p>
          <a:r>
            <a:rPr lang="en-US" sz="1050"/>
            <a:t>Employees</a:t>
          </a:r>
        </a:p>
      </dgm:t>
    </dgm:pt>
    <dgm:pt modelId="{DF36BC72-E341-4A43-8E0F-050A19CA0110}" type="parTrans" cxnId="{2E9293FF-BA3E-4C12-82D7-A8A2E8EA30A0}">
      <dgm:prSet/>
      <dgm:spPr/>
      <dgm:t>
        <a:bodyPr/>
        <a:lstStyle/>
        <a:p>
          <a:endParaRPr lang="en-US" sz="2400"/>
        </a:p>
      </dgm:t>
    </dgm:pt>
    <dgm:pt modelId="{A3B5EDA5-CFC0-476C-B16C-1EA19363EB90}" type="sibTrans" cxnId="{2E9293FF-BA3E-4C12-82D7-A8A2E8EA30A0}">
      <dgm:prSet/>
      <dgm:spPr/>
      <dgm:t>
        <a:bodyPr/>
        <a:lstStyle/>
        <a:p>
          <a:endParaRPr lang="en-US" sz="2400"/>
        </a:p>
      </dgm:t>
    </dgm:pt>
    <dgm:pt modelId="{F38AD4C5-235E-4450-BFD9-70E9C2CE6F84}">
      <dgm:prSet custT="1"/>
      <dgm:spPr/>
      <dgm:t>
        <a:bodyPr/>
        <a:lstStyle/>
        <a:p>
          <a:r>
            <a:rPr lang="en-US" sz="1050"/>
            <a:t>Finance/Compensation Teams</a:t>
          </a:r>
        </a:p>
      </dgm:t>
    </dgm:pt>
    <dgm:pt modelId="{7B210181-429E-4DFD-9A75-5E75432756A9}" type="parTrans" cxnId="{59067D15-73B1-48AB-8F95-7CBE19997F41}">
      <dgm:prSet/>
      <dgm:spPr/>
      <dgm:t>
        <a:bodyPr/>
        <a:lstStyle/>
        <a:p>
          <a:endParaRPr lang="en-US" sz="2400"/>
        </a:p>
      </dgm:t>
    </dgm:pt>
    <dgm:pt modelId="{5F8ECA51-A9D8-41DE-A532-81DAECCDD3D2}" type="sibTrans" cxnId="{59067D15-73B1-48AB-8F95-7CBE19997F41}">
      <dgm:prSet/>
      <dgm:spPr/>
      <dgm:t>
        <a:bodyPr/>
        <a:lstStyle/>
        <a:p>
          <a:endParaRPr lang="en-US" sz="2400"/>
        </a:p>
      </dgm:t>
    </dgm:pt>
    <dgm:pt modelId="{55A2DDBB-72DD-4714-A904-E865CCCDD3EE}" type="pres">
      <dgm:prSet presAssocID="{658CD5FA-649D-409A-AB13-5590FFB290F1}" presName="hierChild1" presStyleCnt="0">
        <dgm:presLayoutVars>
          <dgm:chPref val="1"/>
          <dgm:dir/>
          <dgm:animOne val="branch"/>
          <dgm:animLvl val="lvl"/>
          <dgm:resizeHandles/>
        </dgm:presLayoutVars>
      </dgm:prSet>
      <dgm:spPr/>
      <dgm:t>
        <a:bodyPr/>
        <a:lstStyle/>
        <a:p>
          <a:endParaRPr lang="en-IN"/>
        </a:p>
      </dgm:t>
    </dgm:pt>
    <dgm:pt modelId="{2D7C3A76-18F3-4CD6-AF00-B0716DC71AE7}" type="pres">
      <dgm:prSet presAssocID="{A866F0C3-EE89-4A00-9F86-DE76FA9C32F5}" presName="hierRoot1" presStyleCnt="0"/>
      <dgm:spPr/>
    </dgm:pt>
    <dgm:pt modelId="{D8B158AF-FA04-442B-89CA-2087DFECF6E6}" type="pres">
      <dgm:prSet presAssocID="{A866F0C3-EE89-4A00-9F86-DE76FA9C32F5}" presName="composite" presStyleCnt="0"/>
      <dgm:spPr/>
    </dgm:pt>
    <dgm:pt modelId="{EBEEE1BB-D982-4F0B-8A92-DD5A59AF5497}" type="pres">
      <dgm:prSet presAssocID="{A866F0C3-EE89-4A00-9F86-DE76FA9C32F5}" presName="background" presStyleLbl="node0" presStyleIdx="0" presStyleCnt="5"/>
      <dgm:spPr/>
    </dgm:pt>
    <dgm:pt modelId="{BE0F8773-C8C3-4478-8EE6-26DA71381E96}" type="pres">
      <dgm:prSet presAssocID="{A866F0C3-EE89-4A00-9F86-DE76FA9C32F5}" presName="text" presStyleLbl="fgAcc0" presStyleIdx="0" presStyleCnt="5">
        <dgm:presLayoutVars>
          <dgm:chPref val="3"/>
        </dgm:presLayoutVars>
      </dgm:prSet>
      <dgm:spPr/>
      <dgm:t>
        <a:bodyPr/>
        <a:lstStyle/>
        <a:p>
          <a:endParaRPr lang="en-IN"/>
        </a:p>
      </dgm:t>
    </dgm:pt>
    <dgm:pt modelId="{C1D56A26-89B7-4346-9D16-1DA560EB613F}" type="pres">
      <dgm:prSet presAssocID="{A866F0C3-EE89-4A00-9F86-DE76FA9C32F5}" presName="hierChild2" presStyleCnt="0"/>
      <dgm:spPr/>
    </dgm:pt>
    <dgm:pt modelId="{1E11B993-F420-409C-A999-9E44F9393CE7}" type="pres">
      <dgm:prSet presAssocID="{1D244653-2238-4EA4-82F4-89DE61AD31BC}" presName="hierRoot1" presStyleCnt="0"/>
      <dgm:spPr/>
    </dgm:pt>
    <dgm:pt modelId="{8E9775BD-1B6A-4DD1-B2B2-E93E7F2346E2}" type="pres">
      <dgm:prSet presAssocID="{1D244653-2238-4EA4-82F4-89DE61AD31BC}" presName="composite" presStyleCnt="0"/>
      <dgm:spPr/>
    </dgm:pt>
    <dgm:pt modelId="{22C2DBE3-3D6D-4CD0-9F98-4C45DBB9CBAB}" type="pres">
      <dgm:prSet presAssocID="{1D244653-2238-4EA4-82F4-89DE61AD31BC}" presName="background" presStyleLbl="node0" presStyleIdx="1" presStyleCnt="5"/>
      <dgm:spPr/>
    </dgm:pt>
    <dgm:pt modelId="{1951DA5A-0721-4E50-A5A3-221D8D5B819F}" type="pres">
      <dgm:prSet presAssocID="{1D244653-2238-4EA4-82F4-89DE61AD31BC}" presName="text" presStyleLbl="fgAcc0" presStyleIdx="1" presStyleCnt="5">
        <dgm:presLayoutVars>
          <dgm:chPref val="3"/>
        </dgm:presLayoutVars>
      </dgm:prSet>
      <dgm:spPr/>
      <dgm:t>
        <a:bodyPr/>
        <a:lstStyle/>
        <a:p>
          <a:endParaRPr lang="en-IN"/>
        </a:p>
      </dgm:t>
    </dgm:pt>
    <dgm:pt modelId="{0BCAADE8-89DC-416E-B027-5472A007BBCB}" type="pres">
      <dgm:prSet presAssocID="{1D244653-2238-4EA4-82F4-89DE61AD31BC}" presName="hierChild2" presStyleCnt="0"/>
      <dgm:spPr/>
    </dgm:pt>
    <dgm:pt modelId="{053BB193-04A7-4611-AD96-B6D017DD60ED}" type="pres">
      <dgm:prSet presAssocID="{FD41BEA5-4598-4803-B3D4-E724E987CACC}" presName="hierRoot1" presStyleCnt="0"/>
      <dgm:spPr/>
    </dgm:pt>
    <dgm:pt modelId="{CCEC66E7-FFB0-4478-B1E4-0BB2679EFC63}" type="pres">
      <dgm:prSet presAssocID="{FD41BEA5-4598-4803-B3D4-E724E987CACC}" presName="composite" presStyleCnt="0"/>
      <dgm:spPr/>
    </dgm:pt>
    <dgm:pt modelId="{E95D857E-6F4F-430A-AB05-C68091E2CB4C}" type="pres">
      <dgm:prSet presAssocID="{FD41BEA5-4598-4803-B3D4-E724E987CACC}" presName="background" presStyleLbl="node0" presStyleIdx="2" presStyleCnt="5"/>
      <dgm:spPr/>
    </dgm:pt>
    <dgm:pt modelId="{08FEB4E6-3A58-4419-BD23-3193D0AF4643}" type="pres">
      <dgm:prSet presAssocID="{FD41BEA5-4598-4803-B3D4-E724E987CACC}" presName="text" presStyleLbl="fgAcc0" presStyleIdx="2" presStyleCnt="5">
        <dgm:presLayoutVars>
          <dgm:chPref val="3"/>
        </dgm:presLayoutVars>
      </dgm:prSet>
      <dgm:spPr/>
      <dgm:t>
        <a:bodyPr/>
        <a:lstStyle/>
        <a:p>
          <a:endParaRPr lang="en-IN"/>
        </a:p>
      </dgm:t>
    </dgm:pt>
    <dgm:pt modelId="{81703C09-70D2-4091-B0ED-F48A8903B0C4}" type="pres">
      <dgm:prSet presAssocID="{FD41BEA5-4598-4803-B3D4-E724E987CACC}" presName="hierChild2" presStyleCnt="0"/>
      <dgm:spPr/>
    </dgm:pt>
    <dgm:pt modelId="{E2450F05-8D8A-4D2D-9281-FC6007C6E5D7}" type="pres">
      <dgm:prSet presAssocID="{38731D6D-5C8D-443E-A8A3-65A9E3716F3E}" presName="hierRoot1" presStyleCnt="0"/>
      <dgm:spPr/>
    </dgm:pt>
    <dgm:pt modelId="{CD40267B-A69B-448A-B2D8-2A051CF47630}" type="pres">
      <dgm:prSet presAssocID="{38731D6D-5C8D-443E-A8A3-65A9E3716F3E}" presName="composite" presStyleCnt="0"/>
      <dgm:spPr/>
    </dgm:pt>
    <dgm:pt modelId="{6F2A3008-9C6A-4EE9-914F-CE0AEEBB3676}" type="pres">
      <dgm:prSet presAssocID="{38731D6D-5C8D-443E-A8A3-65A9E3716F3E}" presName="background" presStyleLbl="node0" presStyleIdx="3" presStyleCnt="5"/>
      <dgm:spPr/>
    </dgm:pt>
    <dgm:pt modelId="{139C37C0-5E95-4726-A8E7-CDDF7B36B294}" type="pres">
      <dgm:prSet presAssocID="{38731D6D-5C8D-443E-A8A3-65A9E3716F3E}" presName="text" presStyleLbl="fgAcc0" presStyleIdx="3" presStyleCnt="5">
        <dgm:presLayoutVars>
          <dgm:chPref val="3"/>
        </dgm:presLayoutVars>
      </dgm:prSet>
      <dgm:spPr/>
      <dgm:t>
        <a:bodyPr/>
        <a:lstStyle/>
        <a:p>
          <a:endParaRPr lang="en-IN"/>
        </a:p>
      </dgm:t>
    </dgm:pt>
    <dgm:pt modelId="{55DC0955-DDBA-44C0-BC35-C0368363E8F6}" type="pres">
      <dgm:prSet presAssocID="{38731D6D-5C8D-443E-A8A3-65A9E3716F3E}" presName="hierChild2" presStyleCnt="0"/>
      <dgm:spPr/>
    </dgm:pt>
    <dgm:pt modelId="{013C66F7-24C5-42F1-9F67-5C8CFBE8ED2E}" type="pres">
      <dgm:prSet presAssocID="{F38AD4C5-235E-4450-BFD9-70E9C2CE6F84}" presName="hierRoot1" presStyleCnt="0"/>
      <dgm:spPr/>
    </dgm:pt>
    <dgm:pt modelId="{4588D99E-A3A6-4F83-9188-248927C767CD}" type="pres">
      <dgm:prSet presAssocID="{F38AD4C5-235E-4450-BFD9-70E9C2CE6F84}" presName="composite" presStyleCnt="0"/>
      <dgm:spPr/>
    </dgm:pt>
    <dgm:pt modelId="{008AEB5D-BB43-4CD9-9B35-635EE05BD020}" type="pres">
      <dgm:prSet presAssocID="{F38AD4C5-235E-4450-BFD9-70E9C2CE6F84}" presName="background" presStyleLbl="node0" presStyleIdx="4" presStyleCnt="5"/>
      <dgm:spPr/>
    </dgm:pt>
    <dgm:pt modelId="{7EB5A16E-169B-4BD9-9296-D98F23FA602A}" type="pres">
      <dgm:prSet presAssocID="{F38AD4C5-235E-4450-BFD9-70E9C2CE6F84}" presName="text" presStyleLbl="fgAcc0" presStyleIdx="4" presStyleCnt="5">
        <dgm:presLayoutVars>
          <dgm:chPref val="3"/>
        </dgm:presLayoutVars>
      </dgm:prSet>
      <dgm:spPr/>
      <dgm:t>
        <a:bodyPr/>
        <a:lstStyle/>
        <a:p>
          <a:endParaRPr lang="en-IN"/>
        </a:p>
      </dgm:t>
    </dgm:pt>
    <dgm:pt modelId="{BD5CEEAE-DDF5-4494-BD39-90461578D584}" type="pres">
      <dgm:prSet presAssocID="{F38AD4C5-235E-4450-BFD9-70E9C2CE6F84}" presName="hierChild2" presStyleCnt="0"/>
      <dgm:spPr/>
    </dgm:pt>
  </dgm:ptLst>
  <dgm:cxnLst>
    <dgm:cxn modelId="{A939CE53-D185-4081-A186-31FE6B6D4299}" type="presOf" srcId="{1D244653-2238-4EA4-82F4-89DE61AD31BC}" destId="{1951DA5A-0721-4E50-A5A3-221D8D5B819F}" srcOrd="0" destOrd="0" presId="urn:microsoft.com/office/officeart/2005/8/layout/hierarchy1"/>
    <dgm:cxn modelId="{59067D15-73B1-48AB-8F95-7CBE19997F41}" srcId="{658CD5FA-649D-409A-AB13-5590FFB290F1}" destId="{F38AD4C5-235E-4450-BFD9-70E9C2CE6F84}" srcOrd="4" destOrd="0" parTransId="{7B210181-429E-4DFD-9A75-5E75432756A9}" sibTransId="{5F8ECA51-A9D8-41DE-A532-81DAECCDD3D2}"/>
    <dgm:cxn modelId="{AF62C59F-C9AB-4575-A5C9-0C85D4686674}" srcId="{658CD5FA-649D-409A-AB13-5590FFB290F1}" destId="{1D244653-2238-4EA4-82F4-89DE61AD31BC}" srcOrd="1" destOrd="0" parTransId="{5153D895-3A1D-4D89-8A6C-394F2E5AFB08}" sibTransId="{FA03C3EB-97DE-4D3A-873A-2775DEB4C561}"/>
    <dgm:cxn modelId="{2E9293FF-BA3E-4C12-82D7-A8A2E8EA30A0}" srcId="{658CD5FA-649D-409A-AB13-5590FFB290F1}" destId="{38731D6D-5C8D-443E-A8A3-65A9E3716F3E}" srcOrd="3" destOrd="0" parTransId="{DF36BC72-E341-4A43-8E0F-050A19CA0110}" sibTransId="{A3B5EDA5-CFC0-476C-B16C-1EA19363EB90}"/>
    <dgm:cxn modelId="{76A627E3-8108-4375-AA19-B53F682E77BA}" type="presOf" srcId="{38731D6D-5C8D-443E-A8A3-65A9E3716F3E}" destId="{139C37C0-5E95-4726-A8E7-CDDF7B36B294}" srcOrd="0" destOrd="0" presId="urn:microsoft.com/office/officeart/2005/8/layout/hierarchy1"/>
    <dgm:cxn modelId="{D4FABCA8-5D52-4C3C-9C94-2D0FAE903019}" type="presOf" srcId="{A866F0C3-EE89-4A00-9F86-DE76FA9C32F5}" destId="{BE0F8773-C8C3-4478-8EE6-26DA71381E96}" srcOrd="0" destOrd="0" presId="urn:microsoft.com/office/officeart/2005/8/layout/hierarchy1"/>
    <dgm:cxn modelId="{04C3CC0C-CC39-4DCC-B31A-9C514DA9E01C}" srcId="{658CD5FA-649D-409A-AB13-5590FFB290F1}" destId="{A866F0C3-EE89-4A00-9F86-DE76FA9C32F5}" srcOrd="0" destOrd="0" parTransId="{62BDF331-94DF-485C-BC5C-916C3905C7F2}" sibTransId="{C41F2E6E-50FC-41EC-AC54-A3C1CB5EB4A4}"/>
    <dgm:cxn modelId="{EBB0D756-1F9B-4757-9308-590585609B63}" type="presOf" srcId="{F38AD4C5-235E-4450-BFD9-70E9C2CE6F84}" destId="{7EB5A16E-169B-4BD9-9296-D98F23FA602A}" srcOrd="0" destOrd="0" presId="urn:microsoft.com/office/officeart/2005/8/layout/hierarchy1"/>
    <dgm:cxn modelId="{276476E9-938F-4116-96B7-BACAC8E8526E}" srcId="{658CD5FA-649D-409A-AB13-5590FFB290F1}" destId="{FD41BEA5-4598-4803-B3D4-E724E987CACC}" srcOrd="2" destOrd="0" parTransId="{B23E819B-5FA2-45C5-8FE4-17AB0D221F30}" sibTransId="{7932AE51-4A74-4458-BB40-3DA7A739400A}"/>
    <dgm:cxn modelId="{724968A3-D357-4ED2-BA33-6858DDC894DE}" type="presOf" srcId="{FD41BEA5-4598-4803-B3D4-E724E987CACC}" destId="{08FEB4E6-3A58-4419-BD23-3193D0AF4643}" srcOrd="0" destOrd="0" presId="urn:microsoft.com/office/officeart/2005/8/layout/hierarchy1"/>
    <dgm:cxn modelId="{D2170BA7-4BCC-4DFD-A685-173890F00F92}" type="presOf" srcId="{658CD5FA-649D-409A-AB13-5590FFB290F1}" destId="{55A2DDBB-72DD-4714-A904-E865CCCDD3EE}" srcOrd="0" destOrd="0" presId="urn:microsoft.com/office/officeart/2005/8/layout/hierarchy1"/>
    <dgm:cxn modelId="{572CA760-8D77-4642-9C88-DA84E62B80A2}" type="presParOf" srcId="{55A2DDBB-72DD-4714-A904-E865CCCDD3EE}" destId="{2D7C3A76-18F3-4CD6-AF00-B0716DC71AE7}" srcOrd="0" destOrd="0" presId="urn:microsoft.com/office/officeart/2005/8/layout/hierarchy1"/>
    <dgm:cxn modelId="{D84BD6AF-5FC2-4766-BA54-03DB86DB5DB9}" type="presParOf" srcId="{2D7C3A76-18F3-4CD6-AF00-B0716DC71AE7}" destId="{D8B158AF-FA04-442B-89CA-2087DFECF6E6}" srcOrd="0" destOrd="0" presId="urn:microsoft.com/office/officeart/2005/8/layout/hierarchy1"/>
    <dgm:cxn modelId="{9097E290-CDAE-4C99-B871-B148E7F4D179}" type="presParOf" srcId="{D8B158AF-FA04-442B-89CA-2087DFECF6E6}" destId="{EBEEE1BB-D982-4F0B-8A92-DD5A59AF5497}" srcOrd="0" destOrd="0" presId="urn:microsoft.com/office/officeart/2005/8/layout/hierarchy1"/>
    <dgm:cxn modelId="{CA9FFA43-F55D-4751-A0CF-593084E7F8CC}" type="presParOf" srcId="{D8B158AF-FA04-442B-89CA-2087DFECF6E6}" destId="{BE0F8773-C8C3-4478-8EE6-26DA71381E96}" srcOrd="1" destOrd="0" presId="urn:microsoft.com/office/officeart/2005/8/layout/hierarchy1"/>
    <dgm:cxn modelId="{127062FA-671F-46EA-90E6-5E971BFFF920}" type="presParOf" srcId="{2D7C3A76-18F3-4CD6-AF00-B0716DC71AE7}" destId="{C1D56A26-89B7-4346-9D16-1DA560EB613F}" srcOrd="1" destOrd="0" presId="urn:microsoft.com/office/officeart/2005/8/layout/hierarchy1"/>
    <dgm:cxn modelId="{CA01E53E-C21D-4360-AAF5-203CC771316F}" type="presParOf" srcId="{55A2DDBB-72DD-4714-A904-E865CCCDD3EE}" destId="{1E11B993-F420-409C-A999-9E44F9393CE7}" srcOrd="1" destOrd="0" presId="urn:microsoft.com/office/officeart/2005/8/layout/hierarchy1"/>
    <dgm:cxn modelId="{AAABD8DB-BD09-4563-8364-5DCAA54D85F4}" type="presParOf" srcId="{1E11B993-F420-409C-A999-9E44F9393CE7}" destId="{8E9775BD-1B6A-4DD1-B2B2-E93E7F2346E2}" srcOrd="0" destOrd="0" presId="urn:microsoft.com/office/officeart/2005/8/layout/hierarchy1"/>
    <dgm:cxn modelId="{6AFF0705-026D-4511-B1C2-6A8F1AA130EB}" type="presParOf" srcId="{8E9775BD-1B6A-4DD1-B2B2-E93E7F2346E2}" destId="{22C2DBE3-3D6D-4CD0-9F98-4C45DBB9CBAB}" srcOrd="0" destOrd="0" presId="urn:microsoft.com/office/officeart/2005/8/layout/hierarchy1"/>
    <dgm:cxn modelId="{175A3D05-09AA-4B57-A90C-22D38CB0C0B5}" type="presParOf" srcId="{8E9775BD-1B6A-4DD1-B2B2-E93E7F2346E2}" destId="{1951DA5A-0721-4E50-A5A3-221D8D5B819F}" srcOrd="1" destOrd="0" presId="urn:microsoft.com/office/officeart/2005/8/layout/hierarchy1"/>
    <dgm:cxn modelId="{BD482CE5-3A37-4B71-A0FD-EE3466E416B9}" type="presParOf" srcId="{1E11B993-F420-409C-A999-9E44F9393CE7}" destId="{0BCAADE8-89DC-416E-B027-5472A007BBCB}" srcOrd="1" destOrd="0" presId="urn:microsoft.com/office/officeart/2005/8/layout/hierarchy1"/>
    <dgm:cxn modelId="{A162FCB3-C9FD-4497-8B56-A4538921AD8B}" type="presParOf" srcId="{55A2DDBB-72DD-4714-A904-E865CCCDD3EE}" destId="{053BB193-04A7-4611-AD96-B6D017DD60ED}" srcOrd="2" destOrd="0" presId="urn:microsoft.com/office/officeart/2005/8/layout/hierarchy1"/>
    <dgm:cxn modelId="{B6CB5983-74E0-48B7-B25F-DBB84B5C81F7}" type="presParOf" srcId="{053BB193-04A7-4611-AD96-B6D017DD60ED}" destId="{CCEC66E7-FFB0-4478-B1E4-0BB2679EFC63}" srcOrd="0" destOrd="0" presId="urn:microsoft.com/office/officeart/2005/8/layout/hierarchy1"/>
    <dgm:cxn modelId="{470AE8F3-D91E-4AE0-9E31-3A59307AEE5F}" type="presParOf" srcId="{CCEC66E7-FFB0-4478-B1E4-0BB2679EFC63}" destId="{E95D857E-6F4F-430A-AB05-C68091E2CB4C}" srcOrd="0" destOrd="0" presId="urn:microsoft.com/office/officeart/2005/8/layout/hierarchy1"/>
    <dgm:cxn modelId="{7B6166A8-A273-4B7C-B986-F5C9EDEFD977}" type="presParOf" srcId="{CCEC66E7-FFB0-4478-B1E4-0BB2679EFC63}" destId="{08FEB4E6-3A58-4419-BD23-3193D0AF4643}" srcOrd="1" destOrd="0" presId="urn:microsoft.com/office/officeart/2005/8/layout/hierarchy1"/>
    <dgm:cxn modelId="{7451D156-E23E-4350-BA0D-74488CD0E2C5}" type="presParOf" srcId="{053BB193-04A7-4611-AD96-B6D017DD60ED}" destId="{81703C09-70D2-4091-B0ED-F48A8903B0C4}" srcOrd="1" destOrd="0" presId="urn:microsoft.com/office/officeart/2005/8/layout/hierarchy1"/>
    <dgm:cxn modelId="{971C01B2-6A9A-4DF5-BDA4-8DBFCBAF594F}" type="presParOf" srcId="{55A2DDBB-72DD-4714-A904-E865CCCDD3EE}" destId="{E2450F05-8D8A-4D2D-9281-FC6007C6E5D7}" srcOrd="3" destOrd="0" presId="urn:microsoft.com/office/officeart/2005/8/layout/hierarchy1"/>
    <dgm:cxn modelId="{73ED70E0-BC72-4F43-9A09-05AF2ECE8C23}" type="presParOf" srcId="{E2450F05-8D8A-4D2D-9281-FC6007C6E5D7}" destId="{CD40267B-A69B-448A-B2D8-2A051CF47630}" srcOrd="0" destOrd="0" presId="urn:microsoft.com/office/officeart/2005/8/layout/hierarchy1"/>
    <dgm:cxn modelId="{09EB81E2-C60C-4610-97A3-B55D07600D4F}" type="presParOf" srcId="{CD40267B-A69B-448A-B2D8-2A051CF47630}" destId="{6F2A3008-9C6A-4EE9-914F-CE0AEEBB3676}" srcOrd="0" destOrd="0" presId="urn:microsoft.com/office/officeart/2005/8/layout/hierarchy1"/>
    <dgm:cxn modelId="{44D6BA49-FE34-491E-BCCF-E0C6762F6092}" type="presParOf" srcId="{CD40267B-A69B-448A-B2D8-2A051CF47630}" destId="{139C37C0-5E95-4726-A8E7-CDDF7B36B294}" srcOrd="1" destOrd="0" presId="urn:microsoft.com/office/officeart/2005/8/layout/hierarchy1"/>
    <dgm:cxn modelId="{CDDE3795-B7FC-4DAB-A61E-A9AA0EF26422}" type="presParOf" srcId="{E2450F05-8D8A-4D2D-9281-FC6007C6E5D7}" destId="{55DC0955-DDBA-44C0-BC35-C0368363E8F6}" srcOrd="1" destOrd="0" presId="urn:microsoft.com/office/officeart/2005/8/layout/hierarchy1"/>
    <dgm:cxn modelId="{3656E4BB-C831-4218-8767-EBC34BD7E4A3}" type="presParOf" srcId="{55A2DDBB-72DD-4714-A904-E865CCCDD3EE}" destId="{013C66F7-24C5-42F1-9F67-5C8CFBE8ED2E}" srcOrd="4" destOrd="0" presId="urn:microsoft.com/office/officeart/2005/8/layout/hierarchy1"/>
    <dgm:cxn modelId="{4E0052BC-2A80-43FF-8C49-682ED893B662}" type="presParOf" srcId="{013C66F7-24C5-42F1-9F67-5C8CFBE8ED2E}" destId="{4588D99E-A3A6-4F83-9188-248927C767CD}" srcOrd="0" destOrd="0" presId="urn:microsoft.com/office/officeart/2005/8/layout/hierarchy1"/>
    <dgm:cxn modelId="{185D422F-1872-4169-9C16-5E6B070DEB92}" type="presParOf" srcId="{4588D99E-A3A6-4F83-9188-248927C767CD}" destId="{008AEB5D-BB43-4CD9-9B35-635EE05BD020}" srcOrd="0" destOrd="0" presId="urn:microsoft.com/office/officeart/2005/8/layout/hierarchy1"/>
    <dgm:cxn modelId="{EFB7E5D5-D1D5-4611-8873-E717EDB61DC7}" type="presParOf" srcId="{4588D99E-A3A6-4F83-9188-248927C767CD}" destId="{7EB5A16E-169B-4BD9-9296-D98F23FA602A}" srcOrd="1" destOrd="0" presId="urn:microsoft.com/office/officeart/2005/8/layout/hierarchy1"/>
    <dgm:cxn modelId="{F6CDE7B4-7C83-44C7-BFC6-FEC3D5590F63}" type="presParOf" srcId="{013C66F7-24C5-42F1-9F67-5C8CFBE8ED2E}" destId="{BD5CEEAE-DDF5-4494-BD39-90461578D58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a:t>Employee Performance Analysis Using Excel</a:t>
          </a:r>
        </a:p>
      </dsp:txBody>
      <dsp:txXfrm>
        <a:off x="600164" y="0"/>
        <a:ext cx="6768044" cy="1200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E12D2-E7D7-4AA7-9819-45EE9C6892ED}">
      <dsp:nvSpPr>
        <dsp:cNvPr id="0" name=""/>
        <dsp:cNvSpPr/>
      </dsp:nvSpPr>
      <dsp:spPr>
        <a:xfrm rot="16200000">
          <a:off x="-1734217" y="1737729"/>
          <a:ext cx="4862977" cy="1387517"/>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9089" bIns="0" numCol="1" spcCol="1270" anchor="ctr" anchorCtr="0">
          <a:noAutofit/>
        </a:bodyPr>
        <a:lstStyle/>
        <a:p>
          <a:pPr lvl="0" algn="ctr" defTabSz="533400">
            <a:lnSpc>
              <a:spcPct val="90000"/>
            </a:lnSpc>
            <a:spcBef>
              <a:spcPct val="0"/>
            </a:spcBef>
            <a:spcAft>
              <a:spcPct val="35000"/>
            </a:spcAft>
          </a:pPr>
          <a:r>
            <a:rPr lang="en-US" sz="1200" kern="1200" dirty="0" smtClean="0"/>
            <a:t>Generate a report with findings and recommendations</a:t>
          </a:r>
          <a:endParaRPr lang="en-US" sz="1200" kern="1200" dirty="0"/>
        </a:p>
      </dsp:txBody>
      <dsp:txXfrm rot="5400000">
        <a:off x="3513" y="972594"/>
        <a:ext cx="1387517" cy="2917787"/>
      </dsp:txXfrm>
    </dsp:sp>
    <dsp:sp modelId="{A9630FA0-BC86-478D-93A6-ECE77AD3940C}">
      <dsp:nvSpPr>
        <dsp:cNvPr id="0" name=""/>
        <dsp:cNvSpPr/>
      </dsp:nvSpPr>
      <dsp:spPr>
        <a:xfrm rot="16200000">
          <a:off x="-242635" y="1737729"/>
          <a:ext cx="4862977" cy="1387517"/>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9089" bIns="0" numCol="1" spcCol="1270" anchor="ctr" anchorCtr="0">
          <a:noAutofit/>
        </a:bodyPr>
        <a:lstStyle/>
        <a:p>
          <a:pPr lvl="0" algn="ctr" defTabSz="533400">
            <a:lnSpc>
              <a:spcPct val="90000"/>
            </a:lnSpc>
            <a:spcBef>
              <a:spcPct val="0"/>
            </a:spcBef>
            <a:spcAft>
              <a:spcPct val="35000"/>
            </a:spcAft>
          </a:pPr>
          <a:r>
            <a:rPr lang="en-US" sz="1200" kern="1200" dirty="0"/>
            <a:t>Creating an Employee Performance  Scorecard in Excel</a:t>
          </a:r>
        </a:p>
      </dsp:txBody>
      <dsp:txXfrm rot="5400000">
        <a:off x="1495095" y="972594"/>
        <a:ext cx="1387517" cy="2917787"/>
      </dsp:txXfrm>
    </dsp:sp>
    <dsp:sp modelId="{074B4E4C-7530-45EA-B332-07A1A5755E9F}">
      <dsp:nvSpPr>
        <dsp:cNvPr id="0" name=""/>
        <dsp:cNvSpPr/>
      </dsp:nvSpPr>
      <dsp:spPr>
        <a:xfrm rot="16200000">
          <a:off x="1248946" y="1737729"/>
          <a:ext cx="4862977" cy="1387517"/>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9089" bIns="0" numCol="1" spcCol="1270" anchor="ctr" anchorCtr="0">
          <a:noAutofit/>
        </a:bodyPr>
        <a:lstStyle/>
        <a:p>
          <a:pPr lvl="0" algn="ctr" defTabSz="533400">
            <a:lnSpc>
              <a:spcPct val="90000"/>
            </a:lnSpc>
            <a:spcBef>
              <a:spcPct val="0"/>
            </a:spcBef>
            <a:spcAft>
              <a:spcPct val="35000"/>
            </a:spcAft>
          </a:pPr>
          <a:r>
            <a:rPr lang="en-US" sz="1200" kern="1200" dirty="0"/>
            <a:t>Using Pivot Tables for Employee Turnover Analysis </a:t>
          </a:r>
        </a:p>
      </dsp:txBody>
      <dsp:txXfrm rot="5400000">
        <a:off x="2986676" y="972594"/>
        <a:ext cx="1387517" cy="2917787"/>
      </dsp:txXfrm>
    </dsp:sp>
    <dsp:sp modelId="{AFE1E023-2EF1-436F-A842-5C731C40D0CE}">
      <dsp:nvSpPr>
        <dsp:cNvPr id="0" name=""/>
        <dsp:cNvSpPr/>
      </dsp:nvSpPr>
      <dsp:spPr>
        <a:xfrm rot="16200000">
          <a:off x="2740527" y="1737729"/>
          <a:ext cx="4862977" cy="1387517"/>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9089" bIns="0" numCol="1" spcCol="1270" anchor="ctr" anchorCtr="0">
          <a:noAutofit/>
        </a:bodyPr>
        <a:lstStyle/>
        <a:p>
          <a:pPr lvl="0" algn="ctr" defTabSz="533400">
            <a:lnSpc>
              <a:spcPct val="90000"/>
            </a:lnSpc>
            <a:spcBef>
              <a:spcPct val="0"/>
            </a:spcBef>
            <a:spcAft>
              <a:spcPct val="35000"/>
            </a:spcAft>
          </a:pPr>
          <a:r>
            <a:rPr lang="en-US" sz="1200" kern="1200" dirty="0" smtClean="0"/>
            <a:t>Data inaccuracies; mitigate with thorough checks</a:t>
          </a:r>
          <a:endParaRPr lang="en-US" sz="1200" kern="1200" dirty="0"/>
        </a:p>
      </dsp:txBody>
      <dsp:txXfrm rot="5400000">
        <a:off x="4478257" y="972594"/>
        <a:ext cx="1387517" cy="2917787"/>
      </dsp:txXfrm>
    </dsp:sp>
    <dsp:sp modelId="{CF7FC41B-B7CB-4181-A396-BD6703DB6207}">
      <dsp:nvSpPr>
        <dsp:cNvPr id="0" name=""/>
        <dsp:cNvSpPr/>
      </dsp:nvSpPr>
      <dsp:spPr>
        <a:xfrm rot="16200000">
          <a:off x="4232109" y="1737729"/>
          <a:ext cx="4862977" cy="1387517"/>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9089" bIns="0" numCol="1" spcCol="1270" anchor="ctr" anchorCtr="0">
          <a:noAutofit/>
        </a:bodyPr>
        <a:lstStyle/>
        <a:p>
          <a:pPr lvl="0" algn="ctr" defTabSz="533400">
            <a:lnSpc>
              <a:spcPct val="90000"/>
            </a:lnSpc>
            <a:spcBef>
              <a:spcPct val="0"/>
            </a:spcBef>
            <a:spcAft>
              <a:spcPct val="35000"/>
            </a:spcAft>
          </a:pPr>
          <a:r>
            <a:rPr lang="en-US" sz="1200" kern="1200" dirty="0" smtClean="0"/>
            <a:t>Evaluate performance criteria fairness</a:t>
          </a:r>
          <a:endParaRPr lang="en-US" sz="1200" kern="1200" dirty="0"/>
        </a:p>
      </dsp:txBody>
      <dsp:txXfrm rot="5400000">
        <a:off x="5969839" y="972594"/>
        <a:ext cx="1387517" cy="2917787"/>
      </dsp:txXfrm>
    </dsp:sp>
    <dsp:sp modelId="{5513C171-2360-4670-BC85-AA14742BB7BC}">
      <dsp:nvSpPr>
        <dsp:cNvPr id="0" name=""/>
        <dsp:cNvSpPr/>
      </dsp:nvSpPr>
      <dsp:spPr>
        <a:xfrm rot="16200000">
          <a:off x="5723691" y="1737729"/>
          <a:ext cx="4862977" cy="1387517"/>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9089" bIns="0" numCol="1" spcCol="1270" anchor="ctr" anchorCtr="0">
          <a:noAutofit/>
        </a:bodyPr>
        <a:lstStyle/>
        <a:p>
          <a:pPr lvl="0" algn="ctr" defTabSz="533400">
            <a:lnSpc>
              <a:spcPct val="90000"/>
            </a:lnSpc>
            <a:spcBef>
              <a:spcPct val="0"/>
            </a:spcBef>
            <a:spcAft>
              <a:spcPct val="35000"/>
            </a:spcAft>
          </a:pPr>
          <a:r>
            <a:rPr lang="en-US" sz="1200" kern="1200" dirty="0" smtClean="0"/>
            <a:t>Analyze employee performance data to identify trends and provide actionable insights for improvement</a:t>
          </a:r>
          <a:endParaRPr lang="en-US" sz="1200" kern="1200" dirty="0"/>
        </a:p>
      </dsp:txBody>
      <dsp:txXfrm rot="5400000">
        <a:off x="7461421" y="972594"/>
        <a:ext cx="1387517" cy="29177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EE1BB-D982-4F0B-8A92-DD5A59AF5497}">
      <dsp:nvSpPr>
        <dsp:cNvPr id="0" name=""/>
        <dsp:cNvSpPr/>
      </dsp:nvSpPr>
      <dsp:spPr>
        <a:xfrm>
          <a:off x="2748" y="1224525"/>
          <a:ext cx="1339422" cy="85053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E0F8773-C8C3-4478-8EE6-26DA71381E96}">
      <dsp:nvSpPr>
        <dsp:cNvPr id="0" name=""/>
        <dsp:cNvSpPr/>
      </dsp:nvSpPr>
      <dsp:spPr>
        <a:xfrm>
          <a:off x="151573" y="1365909"/>
          <a:ext cx="1339422" cy="85053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a:t>Human Resources (HR) Department  </a:t>
          </a:r>
        </a:p>
      </dsp:txBody>
      <dsp:txXfrm>
        <a:off x="176484" y="1390820"/>
        <a:ext cx="1289600" cy="800711"/>
      </dsp:txXfrm>
    </dsp:sp>
    <dsp:sp modelId="{22C2DBE3-3D6D-4CD0-9F98-4C45DBB9CBAB}">
      <dsp:nvSpPr>
        <dsp:cNvPr id="0" name=""/>
        <dsp:cNvSpPr/>
      </dsp:nvSpPr>
      <dsp:spPr>
        <a:xfrm>
          <a:off x="1639820" y="1224525"/>
          <a:ext cx="1339422" cy="85053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951DA5A-0721-4E50-A5A3-221D8D5B819F}">
      <dsp:nvSpPr>
        <dsp:cNvPr id="0" name=""/>
        <dsp:cNvSpPr/>
      </dsp:nvSpPr>
      <dsp:spPr>
        <a:xfrm>
          <a:off x="1788644" y="1365909"/>
          <a:ext cx="1339422" cy="85053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a:t>Department Managers (Sales &amp; Production)</a:t>
          </a:r>
        </a:p>
      </dsp:txBody>
      <dsp:txXfrm>
        <a:off x="1813555" y="1390820"/>
        <a:ext cx="1289600" cy="800711"/>
      </dsp:txXfrm>
    </dsp:sp>
    <dsp:sp modelId="{E95D857E-6F4F-430A-AB05-C68091E2CB4C}">
      <dsp:nvSpPr>
        <dsp:cNvPr id="0" name=""/>
        <dsp:cNvSpPr/>
      </dsp:nvSpPr>
      <dsp:spPr>
        <a:xfrm>
          <a:off x="3276891" y="1224525"/>
          <a:ext cx="1339422" cy="85053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8FEB4E6-3A58-4419-BD23-3193D0AF4643}">
      <dsp:nvSpPr>
        <dsp:cNvPr id="0" name=""/>
        <dsp:cNvSpPr/>
      </dsp:nvSpPr>
      <dsp:spPr>
        <a:xfrm>
          <a:off x="3425716" y="1365909"/>
          <a:ext cx="1339422" cy="85053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a:t>Senior Leadership/Executives</a:t>
          </a:r>
        </a:p>
      </dsp:txBody>
      <dsp:txXfrm>
        <a:off x="3450627" y="1390820"/>
        <a:ext cx="1289600" cy="800711"/>
      </dsp:txXfrm>
    </dsp:sp>
    <dsp:sp modelId="{6F2A3008-9C6A-4EE9-914F-CE0AEEBB3676}">
      <dsp:nvSpPr>
        <dsp:cNvPr id="0" name=""/>
        <dsp:cNvSpPr/>
      </dsp:nvSpPr>
      <dsp:spPr>
        <a:xfrm>
          <a:off x="4913963" y="1224525"/>
          <a:ext cx="1339422" cy="85053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39C37C0-5E95-4726-A8E7-CDDF7B36B294}">
      <dsp:nvSpPr>
        <dsp:cNvPr id="0" name=""/>
        <dsp:cNvSpPr/>
      </dsp:nvSpPr>
      <dsp:spPr>
        <a:xfrm>
          <a:off x="5062787" y="1365909"/>
          <a:ext cx="1339422" cy="85053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a:t>Employees</a:t>
          </a:r>
        </a:p>
      </dsp:txBody>
      <dsp:txXfrm>
        <a:off x="5087698" y="1390820"/>
        <a:ext cx="1289600" cy="800711"/>
      </dsp:txXfrm>
    </dsp:sp>
    <dsp:sp modelId="{008AEB5D-BB43-4CD9-9B35-635EE05BD020}">
      <dsp:nvSpPr>
        <dsp:cNvPr id="0" name=""/>
        <dsp:cNvSpPr/>
      </dsp:nvSpPr>
      <dsp:spPr>
        <a:xfrm>
          <a:off x="6551034" y="1224525"/>
          <a:ext cx="1339422" cy="85053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EB5A16E-169B-4BD9-9296-D98F23FA602A}">
      <dsp:nvSpPr>
        <dsp:cNvPr id="0" name=""/>
        <dsp:cNvSpPr/>
      </dsp:nvSpPr>
      <dsp:spPr>
        <a:xfrm>
          <a:off x="6699859" y="1365909"/>
          <a:ext cx="1339422" cy="85053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a:t>Finance/Compensation Teams</a:t>
          </a:r>
        </a:p>
      </dsp:txBody>
      <dsp:txXfrm>
        <a:off x="6724770" y="1390820"/>
        <a:ext cx="1289600" cy="800711"/>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53F47-6D30-4254-87D2-5490976F40C3}"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732DA-AC4A-43C3-81DE-3AF5109444CF}" type="slidenum">
              <a:rPr lang="en-US" smtClean="0"/>
              <a:t>‹#›</a:t>
            </a:fld>
            <a:endParaRPr lang="en-US"/>
          </a:p>
        </p:txBody>
      </p:sp>
    </p:spTree>
    <p:extLst>
      <p:ext uri="{BB962C8B-B14F-4D97-AF65-F5344CB8AC3E}">
        <p14:creationId xmlns:p14="http://schemas.microsoft.com/office/powerpoint/2010/main" val="3658443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732DA-AC4A-43C3-81DE-3AF5109444CF}" type="slidenum">
              <a:rPr lang="en-US" smtClean="0"/>
              <a:t>5</a:t>
            </a:fld>
            <a:endParaRPr lang="en-US"/>
          </a:p>
        </p:txBody>
      </p:sp>
    </p:spTree>
    <p:extLst>
      <p:ext uri="{BB962C8B-B14F-4D97-AF65-F5344CB8AC3E}">
        <p14:creationId xmlns:p14="http://schemas.microsoft.com/office/powerpoint/2010/main" val="180034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 xmlns:a16="http://schemas.microsoft.com/office/drawing/2014/main" id="{76C0DC77-6FCD-4E97-8B20-7DFFCCC886B8}"/>
              </a:ext>
            </a:extLst>
          </p:cNvPr>
          <p:cNvSpPr txBox="1"/>
          <p:nvPr/>
        </p:nvSpPr>
        <p:spPr>
          <a:xfrm>
            <a:off x="909060" y="3302065"/>
            <a:ext cx="10588487" cy="2246769"/>
          </a:xfrm>
          <a:prstGeom prst="rect">
            <a:avLst/>
          </a:prstGeom>
          <a:noFill/>
        </p:spPr>
        <p:txBody>
          <a:bodyPr wrap="square" rtlCol="0">
            <a:spAutoFit/>
          </a:bodyPr>
          <a:lstStyle/>
          <a:p>
            <a:r>
              <a:rPr lang="en-US" sz="2800" dirty="0"/>
              <a:t>PRESENTED </a:t>
            </a:r>
            <a:r>
              <a:rPr lang="en-US" sz="2800" dirty="0" smtClean="0"/>
              <a:t>BY :</a:t>
            </a:r>
            <a:r>
              <a:rPr lang="en-US" sz="2800" dirty="0" err="1" smtClean="0"/>
              <a:t>Tarun</a:t>
            </a:r>
            <a:r>
              <a:rPr lang="en-US" sz="2800" dirty="0" smtClean="0"/>
              <a:t> </a:t>
            </a:r>
            <a:r>
              <a:rPr lang="en-US" sz="2800" dirty="0"/>
              <a:t>R </a:t>
            </a:r>
          </a:p>
          <a:p>
            <a:r>
              <a:rPr lang="en-US" sz="2800" dirty="0"/>
              <a:t>REGISTER </a:t>
            </a:r>
            <a:r>
              <a:rPr lang="en-US" sz="2800" dirty="0" smtClean="0"/>
              <a:t>NO   :312204539</a:t>
            </a:r>
            <a:endParaRPr lang="en-US" sz="2800" dirty="0"/>
          </a:p>
          <a:p>
            <a:r>
              <a:rPr lang="en-US" sz="2800" dirty="0" smtClean="0"/>
              <a:t>DEPARTMENT   :COMMERCE</a:t>
            </a:r>
            <a:endParaRPr lang="en-US" sz="2800" dirty="0"/>
          </a:p>
          <a:p>
            <a:r>
              <a:rPr lang="en-US" sz="2800" dirty="0" smtClean="0"/>
              <a:t>COLLEGE         :K.C.S </a:t>
            </a:r>
            <a:r>
              <a:rPr lang="en-US" sz="2800" dirty="0"/>
              <a:t>KASI NADAR COLLEGE OF ARTS AND </a:t>
            </a:r>
            <a:r>
              <a:rPr lang="en-US" sz="2800" dirty="0" smtClean="0"/>
              <a:t>  </a:t>
            </a:r>
          </a:p>
          <a:p>
            <a:r>
              <a:rPr lang="en-US" sz="2800" dirty="0"/>
              <a:t> </a:t>
            </a:r>
            <a:r>
              <a:rPr lang="en-US" sz="2800" dirty="0" smtClean="0"/>
              <a:t>                                     </a:t>
            </a:r>
            <a:r>
              <a:rPr lang="en-US" sz="2800" dirty="0" smtClean="0"/>
              <a:t>SCIENCE </a:t>
            </a:r>
            <a:endParaRPr lang="en-US" sz="2800" dirty="0"/>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5" name="Chart 4"/>
          <p:cNvGraphicFramePr>
            <a:graphicFrameLocks/>
          </p:cNvGraphicFramePr>
          <p:nvPr>
            <p:extLst>
              <p:ext uri="{D42A27DB-BD31-4B8C-83A1-F6EECF244321}">
                <p14:modId xmlns:p14="http://schemas.microsoft.com/office/powerpoint/2010/main" val="4095281525"/>
              </p:ext>
            </p:extLst>
          </p:nvPr>
        </p:nvGraphicFramePr>
        <p:xfrm>
          <a:off x="1255022" y="1959035"/>
          <a:ext cx="7308686" cy="40988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3" name="TextBox 2">
            <a:extLst>
              <a:ext uri="{FF2B5EF4-FFF2-40B4-BE49-F238E27FC236}">
                <a16:creationId xmlns="" xmlns:a16="http://schemas.microsoft.com/office/drawing/2014/main" id="{3AF39839-DACB-403F-974E-A9B951E01B97}"/>
              </a:ext>
            </a:extLst>
          </p:cNvPr>
          <p:cNvSpPr txBox="1"/>
          <p:nvPr/>
        </p:nvSpPr>
        <p:spPr>
          <a:xfrm>
            <a:off x="596348" y="1856935"/>
            <a:ext cx="8947053" cy="2554545"/>
          </a:xfrm>
          <a:prstGeom prst="rect">
            <a:avLst/>
          </a:prstGeom>
          <a:noFill/>
        </p:spPr>
        <p:txBody>
          <a:bodyPr wrap="square" rtlCol="0">
            <a:spAutoFit/>
          </a:bodyPr>
          <a:lstStyle/>
          <a:p>
            <a:pPr algn="just"/>
            <a:r>
              <a:rPr lang="en-US" sz="2000" dirty="0"/>
              <a:t>The analysis of the employee performance data reveals a notable concentration of ratings in the "Needs Improvement" category, indicating potential issues with either performance or evaluation criteria. By addressing these issues, such as clarifying evaluation metrics and reviewing performance standards, the organization can better understand employee performance and make informed decisions. The recommendations provided will help enhance performance management practices and ensure a more balanced and fair assessment of employee contributions.</a:t>
            </a:r>
          </a:p>
        </p:txBody>
      </p:sp>
      <p:sp>
        <p:nvSpPr>
          <p:cNvPr id="5" name="Star: 5 Points 4">
            <a:extLst>
              <a:ext uri="{FF2B5EF4-FFF2-40B4-BE49-F238E27FC236}">
                <a16:creationId xmlns="" xmlns:a16="http://schemas.microsoft.com/office/drawing/2014/main" id="{6C534AD8-ADE1-41CC-A09D-37CF1709340D}"/>
              </a:ext>
            </a:extLst>
          </p:cNvPr>
          <p:cNvSpPr/>
          <p:nvPr/>
        </p:nvSpPr>
        <p:spPr>
          <a:xfrm>
            <a:off x="4768948" y="5205045"/>
            <a:ext cx="998806" cy="95660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a:extLst>
              <a:ext uri="{FF2B5EF4-FFF2-40B4-BE49-F238E27FC236}">
                <a16:creationId xmlns="" xmlns:a16="http://schemas.microsoft.com/office/drawing/2014/main" id="{5B3B032E-10CC-4C49-B031-A3F5050D7D80}"/>
              </a:ext>
            </a:extLst>
          </p:cNvPr>
          <p:cNvSpPr/>
          <p:nvPr/>
        </p:nvSpPr>
        <p:spPr>
          <a:xfrm>
            <a:off x="3727938" y="5444197"/>
            <a:ext cx="745792" cy="71745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a:extLst>
              <a:ext uri="{FF2B5EF4-FFF2-40B4-BE49-F238E27FC236}">
                <a16:creationId xmlns="" xmlns:a16="http://schemas.microsoft.com/office/drawing/2014/main" id="{1C0983BB-8BE4-4529-9E26-00FE75CCF0CB}"/>
              </a:ext>
            </a:extLst>
          </p:cNvPr>
          <p:cNvSpPr/>
          <p:nvPr/>
        </p:nvSpPr>
        <p:spPr>
          <a:xfrm>
            <a:off x="6015672" y="5444197"/>
            <a:ext cx="745792" cy="71745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97" y="1880050"/>
            <a:ext cx="7091646" cy="4169051"/>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 xmlns:a16="http://schemas.microsoft.com/office/drawing/2014/main"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6" name="TextBox 5">
            <a:extLst>
              <a:ext uri="{FF2B5EF4-FFF2-40B4-BE49-F238E27FC236}">
                <a16:creationId xmlns="" xmlns:a16="http://schemas.microsoft.com/office/drawing/2014/main" id="{45F40E18-CF0C-4F12-BEA9-FCAD4DD9C52C}"/>
              </a:ext>
            </a:extLst>
          </p:cNvPr>
          <p:cNvSpPr txBox="1"/>
          <p:nvPr/>
        </p:nvSpPr>
        <p:spPr>
          <a:xfrm>
            <a:off x="5645426" y="2975113"/>
            <a:ext cx="914400" cy="914400"/>
          </a:xfrm>
          <a:prstGeom prst="rect">
            <a:avLst/>
          </a:prstGeom>
          <a:noFill/>
        </p:spPr>
        <p:txBody>
          <a:bodyPr wrap="square" rtlCol="0">
            <a:spAutoFit/>
          </a:bodyPr>
          <a:lstStyle/>
          <a:p>
            <a:endParaRPr lang="en-US" dirty="0"/>
          </a:p>
        </p:txBody>
      </p:sp>
      <p:sp>
        <p:nvSpPr>
          <p:cNvPr id="4" name="TextBox 3"/>
          <p:cNvSpPr txBox="1"/>
          <p:nvPr/>
        </p:nvSpPr>
        <p:spPr>
          <a:xfrm>
            <a:off x="1028700" y="2066192"/>
            <a:ext cx="8616462" cy="341632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Inconsistency in Performance </a:t>
            </a:r>
            <a:r>
              <a:rPr lang="en-US" sz="2400" dirty="0" smtClean="0"/>
              <a:t>Scores</a:t>
            </a:r>
          </a:p>
          <a:p>
            <a:pPr marL="342900" indent="-342900">
              <a:lnSpc>
                <a:spcPct val="150000"/>
              </a:lnSpc>
              <a:buFont typeface="Wingdings" panose="05000000000000000000" pitchFamily="2" charset="2"/>
              <a:buChar char="Ø"/>
            </a:pPr>
            <a:r>
              <a:rPr lang="en-US" sz="2400" dirty="0" smtClean="0"/>
              <a:t>Evaluate performance criteria fairness</a:t>
            </a:r>
          </a:p>
          <a:p>
            <a:pPr marL="342900" indent="-342900">
              <a:lnSpc>
                <a:spcPct val="150000"/>
              </a:lnSpc>
              <a:buFont typeface="Wingdings" panose="05000000000000000000" pitchFamily="2" charset="2"/>
              <a:buChar char="Ø"/>
            </a:pPr>
            <a:r>
              <a:rPr lang="en-US" sz="2400" dirty="0"/>
              <a:t>Potential Data Entry </a:t>
            </a:r>
            <a:r>
              <a:rPr lang="en-US" sz="2400" dirty="0" smtClean="0"/>
              <a:t>Errors</a:t>
            </a:r>
            <a:endParaRPr lang="en-US" sz="2400" dirty="0"/>
          </a:p>
          <a:p>
            <a:pPr marL="342900" indent="-342900">
              <a:lnSpc>
                <a:spcPct val="150000"/>
              </a:lnSpc>
              <a:buFont typeface="Wingdings" panose="05000000000000000000" pitchFamily="2" charset="2"/>
              <a:buChar char="Ø"/>
            </a:pPr>
            <a:r>
              <a:rPr lang="en-US" sz="2400" dirty="0" smtClean="0"/>
              <a:t>Generate </a:t>
            </a:r>
            <a:r>
              <a:rPr lang="en-US" sz="2400" dirty="0"/>
              <a:t>a report with findings and </a:t>
            </a:r>
            <a:r>
              <a:rPr lang="en-US" sz="2400" dirty="0" smtClean="0"/>
              <a:t>recommendations</a:t>
            </a:r>
          </a:p>
          <a:p>
            <a:pPr marL="342900" indent="-342900">
              <a:lnSpc>
                <a:spcPct val="150000"/>
              </a:lnSpc>
              <a:buFont typeface="Wingdings" panose="05000000000000000000" pitchFamily="2" charset="2"/>
              <a:buChar char="Ø"/>
            </a:pPr>
            <a:r>
              <a:rPr lang="en-US" sz="2400" dirty="0"/>
              <a:t>Data </a:t>
            </a:r>
            <a:r>
              <a:rPr lang="en-US" sz="2400" dirty="0" smtClean="0"/>
              <a:t>Granularity.</a:t>
            </a:r>
            <a:endParaRPr lang="en-US" sz="2400" dirty="0"/>
          </a:p>
          <a:p>
            <a:pPr marL="342900" indent="-342900">
              <a:lnSpc>
                <a:spcPct val="150000"/>
              </a:lnSpc>
              <a:buFont typeface="Wingdings" panose="05000000000000000000" pitchFamily="2" charset="2"/>
              <a:buChar char="Ø"/>
            </a:pPr>
            <a:r>
              <a:rPr lang="en-US" sz="2400" dirty="0" smtClean="0"/>
              <a:t>Bias </a:t>
            </a:r>
            <a:r>
              <a:rPr lang="en-US" sz="2400" dirty="0"/>
              <a:t>in evaluations; address through criteria </a:t>
            </a:r>
            <a:r>
              <a:rPr lang="en-US" sz="2400" dirty="0" smtClean="0"/>
              <a:t>review</a:t>
            </a:r>
            <a:endParaRPr lang="en-IN" sz="2400" dirty="0"/>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graphicFrame>
        <p:nvGraphicFramePr>
          <p:cNvPr id="7" name="Diagram 6">
            <a:extLst>
              <a:ext uri="{FF2B5EF4-FFF2-40B4-BE49-F238E27FC236}">
                <a16:creationId xmlns="" xmlns:a16="http://schemas.microsoft.com/office/drawing/2014/main" id="{3D9A1EB8-B17F-42CE-8CCE-B278C0DC1051}"/>
              </a:ext>
            </a:extLst>
          </p:cNvPr>
          <p:cNvGraphicFramePr/>
          <p:nvPr>
            <p:extLst>
              <p:ext uri="{D42A27DB-BD31-4B8C-83A1-F6EECF244321}">
                <p14:modId xmlns:p14="http://schemas.microsoft.com/office/powerpoint/2010/main" val="2336253770"/>
              </p:ext>
            </p:extLst>
          </p:nvPr>
        </p:nvGraphicFramePr>
        <p:xfrm>
          <a:off x="494920" y="1485390"/>
          <a:ext cx="8852451" cy="48629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 xmlns:a16="http://schemas.microsoft.com/office/drawing/2014/main" id="{81764151-B9B3-4C8D-937B-F049C9C4FEF4}"/>
              </a:ext>
            </a:extLst>
          </p:cNvPr>
          <p:cNvGraphicFramePr/>
          <p:nvPr>
            <p:extLst>
              <p:ext uri="{D42A27DB-BD31-4B8C-83A1-F6EECF244321}">
                <p14:modId xmlns:p14="http://schemas.microsoft.com/office/powerpoint/2010/main" val="3185363350"/>
              </p:ext>
            </p:extLst>
          </p:nvPr>
        </p:nvGraphicFramePr>
        <p:xfrm>
          <a:off x="609601" y="2063017"/>
          <a:ext cx="8042030" cy="3440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 xmlns:a16="http://schemas.microsoft.com/office/drawing/2014/main" id="{A620A2CE-FFE9-4505-8508-445497B29450}"/>
              </a:ext>
            </a:extLst>
          </p:cNvPr>
          <p:cNvSpPr txBox="1"/>
          <p:nvPr/>
        </p:nvSpPr>
        <p:spPr>
          <a:xfrm>
            <a:off x="556590" y="2491409"/>
            <a:ext cx="8256106" cy="3724096"/>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Filtering -</a:t>
            </a:r>
            <a:r>
              <a:rPr lang="en-US" sz="2000" dirty="0"/>
              <a:t> Remove missing values.</a:t>
            </a:r>
          </a:p>
          <a:p>
            <a:endParaRPr lang="en-US" sz="2000" dirty="0"/>
          </a:p>
          <a:p>
            <a:r>
              <a:rPr lang="en-US" sz="2000" dirty="0">
                <a:effectLst>
                  <a:outerShdw blurRad="38100" dist="38100" dir="2700000" algn="tl">
                    <a:srgbClr val="000000">
                      <a:alpha val="43137"/>
                    </a:srgbClr>
                  </a:outerShdw>
                </a:effectLst>
              </a:rPr>
              <a:t>Conditional</a:t>
            </a:r>
            <a:r>
              <a:rPr lang="en-US" sz="2000" dirty="0"/>
              <a:t> </a:t>
            </a:r>
            <a:r>
              <a:rPr lang="en-US" sz="2000" dirty="0">
                <a:effectLst>
                  <a:outerShdw blurRad="38100" dist="38100" dir="2700000" algn="tl">
                    <a:srgbClr val="000000">
                      <a:alpha val="43137"/>
                    </a:srgbClr>
                  </a:outerShdw>
                </a:effectLst>
              </a:rPr>
              <a:t>Formatting -</a:t>
            </a:r>
            <a:r>
              <a:rPr lang="en-US" sz="2000" dirty="0"/>
              <a:t> Blanks,</a:t>
            </a:r>
            <a:r>
              <a:rPr lang="en-US" dirty="0"/>
              <a:t> Background Color Shading, Data Bars, Values.</a:t>
            </a:r>
          </a:p>
          <a:p>
            <a:endParaRPr lang="en-US" dirty="0"/>
          </a:p>
          <a:p>
            <a:r>
              <a:rPr lang="en-US" sz="2000" dirty="0">
                <a:effectLst>
                  <a:outerShdw blurRad="38100" dist="38100" dir="2700000" algn="tl">
                    <a:srgbClr val="000000">
                      <a:alpha val="43137"/>
                    </a:srgbClr>
                  </a:outerShdw>
                </a:effectLst>
              </a:rPr>
              <a:t>Data Filtering and Sorting - </a:t>
            </a:r>
            <a:r>
              <a:rPr lang="en-US" sz="2000" dirty="0"/>
              <a:t>Identify specific employee groups, such as those with low or high performance ratings</a:t>
            </a:r>
          </a:p>
          <a:p>
            <a:endParaRPr lang="en-US" sz="2000" dirty="0"/>
          </a:p>
          <a:p>
            <a:r>
              <a:rPr lang="en-US" sz="2000" dirty="0">
                <a:effectLst>
                  <a:outerShdw blurRad="38100" dist="38100" dir="2700000" algn="tl">
                    <a:srgbClr val="000000">
                      <a:alpha val="43137"/>
                    </a:srgbClr>
                  </a:outerShdw>
                </a:effectLst>
              </a:rPr>
              <a:t>Pivot</a:t>
            </a:r>
            <a:r>
              <a:rPr lang="en-US" sz="2000" dirty="0"/>
              <a:t> </a:t>
            </a:r>
            <a:r>
              <a:rPr lang="en-US" sz="2000" dirty="0">
                <a:effectLst>
                  <a:outerShdw blurRad="38100" dist="38100" dir="2700000" algn="tl">
                    <a:srgbClr val="000000">
                      <a:alpha val="43137"/>
                    </a:srgbClr>
                  </a:outerShdw>
                </a:effectLst>
              </a:rPr>
              <a:t>table -</a:t>
            </a:r>
            <a:r>
              <a:rPr lang="en-US" sz="2000" dirty="0"/>
              <a:t> Summary of employee performance under their current rating .</a:t>
            </a:r>
          </a:p>
          <a:p>
            <a:endParaRPr lang="en-US" sz="2000" dirty="0"/>
          </a:p>
          <a:p>
            <a:r>
              <a:rPr lang="en-US" sz="2000" dirty="0">
                <a:effectLst>
                  <a:outerShdw blurRad="38100" dist="38100" dir="2700000" algn="tl">
                    <a:srgbClr val="000000">
                      <a:alpha val="43137"/>
                    </a:srgbClr>
                  </a:outerShdw>
                </a:effectLst>
              </a:rPr>
              <a:t>Graphs -</a:t>
            </a:r>
            <a:r>
              <a:rPr lang="en-US" sz="2000" dirty="0"/>
              <a:t> FINAL REPORT.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4" name="TextBox 3">
            <a:extLst>
              <a:ext uri="{FF2B5EF4-FFF2-40B4-BE49-F238E27FC236}">
                <a16:creationId xmlns="" xmlns:a16="http://schemas.microsoft.com/office/drawing/2014/main" id="{61C279D2-DFC8-4A86-979C-28C5BDFD1976}"/>
              </a:ext>
            </a:extLst>
          </p:cNvPr>
          <p:cNvSpPr txBox="1"/>
          <p:nvPr/>
        </p:nvSpPr>
        <p:spPr>
          <a:xfrm>
            <a:off x="861391" y="2266122"/>
            <a:ext cx="9316279" cy="3046988"/>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rPr>
              <a:t>EMPLOYEE ID</a:t>
            </a:r>
            <a:r>
              <a:rPr lang="en-US" sz="2400" dirty="0"/>
              <a:t>: Unique identifier for each employee in the organization.</a:t>
            </a:r>
          </a:p>
          <a:p>
            <a:endParaRPr lang="en-US" sz="2400" dirty="0"/>
          </a:p>
          <a:p>
            <a:r>
              <a:rPr lang="en-US" sz="2400" dirty="0">
                <a:effectLst>
                  <a:outerShdw blurRad="38100" dist="38100" dir="2700000" algn="tl">
                    <a:srgbClr val="000000">
                      <a:alpha val="43137"/>
                    </a:srgbClr>
                  </a:outerShdw>
                </a:effectLst>
              </a:rPr>
              <a:t>FIRST NAME</a:t>
            </a:r>
            <a:r>
              <a:rPr lang="en-US" sz="2400" dirty="0"/>
              <a:t>: The first name of the employee.</a:t>
            </a:r>
          </a:p>
          <a:p>
            <a:endParaRPr lang="en-US" sz="2400" dirty="0"/>
          </a:p>
          <a:p>
            <a:r>
              <a:rPr lang="en-US" sz="2400" dirty="0">
                <a:effectLst>
                  <a:outerShdw blurRad="38100" dist="38100" dir="2700000" algn="tl">
                    <a:srgbClr val="000000">
                      <a:alpha val="43137"/>
                    </a:srgbClr>
                  </a:outerShdw>
                </a:effectLst>
              </a:rPr>
              <a:t>PERFORMANCE SCORE</a:t>
            </a:r>
            <a:r>
              <a:rPr lang="en-US" sz="2400" dirty="0"/>
              <a:t>: A score indicating the employee's performance level (e.g., Excellent, Satisfactory, Needs Improvement).</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 xmlns:a16="http://schemas.microsoft.com/office/drawing/2014/main" id="{615D1BE8-D50D-445F-BF7A-D1E5619C1381}"/>
              </a:ext>
            </a:extLst>
          </p:cNvPr>
          <p:cNvSpPr txBox="1"/>
          <p:nvPr/>
        </p:nvSpPr>
        <p:spPr>
          <a:xfrm>
            <a:off x="755374" y="1868557"/>
            <a:ext cx="8958469" cy="3477875"/>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DATA SET</a:t>
            </a:r>
            <a:r>
              <a:rPr lang="en-US" sz="2000" dirty="0"/>
              <a:t>: Kaggle, Employee dataset.</a:t>
            </a:r>
          </a:p>
          <a:p>
            <a:endParaRPr lang="en-US" sz="2000" dirty="0"/>
          </a:p>
          <a:p>
            <a:r>
              <a:rPr lang="en-US" sz="2000" dirty="0">
                <a:effectLst>
                  <a:outerShdw blurRad="38100" dist="38100" dir="2700000" algn="tl">
                    <a:srgbClr val="000000">
                      <a:alpha val="43137"/>
                    </a:srgbClr>
                  </a:outerShdw>
                </a:effectLst>
              </a:rPr>
              <a:t>FEATURE SELECTION</a:t>
            </a:r>
            <a:r>
              <a:rPr lang="en-US" sz="2000" dirty="0"/>
              <a:t>: Slicer, Conditional Formatting, Designing.</a:t>
            </a:r>
          </a:p>
          <a:p>
            <a:endParaRPr lang="en-US" sz="2000" dirty="0"/>
          </a:p>
          <a:p>
            <a:r>
              <a:rPr lang="en-US" sz="2000" dirty="0">
                <a:effectLst>
                  <a:outerShdw blurRad="38100" dist="38100" dir="2700000" algn="tl">
                    <a:srgbClr val="000000">
                      <a:alpha val="43137"/>
                    </a:srgbClr>
                  </a:outerShdw>
                </a:effectLst>
              </a:rPr>
              <a:t>DATA CLEANING</a:t>
            </a:r>
            <a:r>
              <a:rPr lang="en-US" sz="2000" dirty="0"/>
              <a:t>: Missing values, Irrelevant data, Correct Errors, Remove Unnecessary Columns and Rows. </a:t>
            </a:r>
          </a:p>
          <a:p>
            <a:endParaRPr lang="en-US" sz="2000" dirty="0"/>
          </a:p>
          <a:p>
            <a:r>
              <a:rPr lang="en-US" sz="2000" dirty="0">
                <a:effectLst>
                  <a:outerShdw blurRad="38100" dist="38100" dir="2700000" algn="tl">
                    <a:srgbClr val="000000">
                      <a:alpha val="43137"/>
                    </a:srgbClr>
                  </a:outerShdw>
                </a:effectLst>
              </a:rPr>
              <a:t>PIVOT TABLE</a:t>
            </a:r>
            <a:r>
              <a:rPr lang="en-US" sz="2000" dirty="0"/>
              <a:t>: Employee ID, First Name, Performance Score.  </a:t>
            </a:r>
          </a:p>
          <a:p>
            <a:endParaRPr lang="en-US" sz="2000" dirty="0"/>
          </a:p>
          <a:p>
            <a:r>
              <a:rPr lang="en-US" sz="2000" dirty="0">
                <a:effectLst>
                  <a:outerShdw blurRad="38100" dist="38100" dir="2700000" algn="tl">
                    <a:srgbClr val="000000">
                      <a:alpha val="43137"/>
                    </a:srgbClr>
                  </a:outerShdw>
                </a:effectLst>
              </a:rPr>
              <a:t>CHART</a:t>
            </a:r>
            <a:r>
              <a:rPr lang="en-US" sz="2000" dirty="0"/>
              <a: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911</TotalTime>
  <Words>420</Words>
  <Application>Microsoft Office PowerPoint</Application>
  <PresentationFormat>Widescreen</PresentationFormat>
  <Paragraphs>68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58</cp:revision>
  <dcterms:created xsi:type="dcterms:W3CDTF">2024-08-21T00:32:52Z</dcterms:created>
  <dcterms:modified xsi:type="dcterms:W3CDTF">2024-08-27T06:08:21Z</dcterms:modified>
</cp:coreProperties>
</file>