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26"/>
  </p:notesMasterIdLst>
  <p:sldIdLst>
    <p:sldId id="500" r:id="rId3"/>
    <p:sldId id="610" r:id="rId4"/>
    <p:sldId id="598" r:id="rId5"/>
    <p:sldId id="585" r:id="rId6"/>
    <p:sldId id="586" r:id="rId7"/>
    <p:sldId id="600" r:id="rId8"/>
    <p:sldId id="599" r:id="rId9"/>
    <p:sldId id="595" r:id="rId10"/>
    <p:sldId id="587" r:id="rId11"/>
    <p:sldId id="590" r:id="rId12"/>
    <p:sldId id="611" r:id="rId13"/>
    <p:sldId id="591" r:id="rId14"/>
    <p:sldId id="601" r:id="rId15"/>
    <p:sldId id="602" r:id="rId16"/>
    <p:sldId id="603" r:id="rId17"/>
    <p:sldId id="604" r:id="rId18"/>
    <p:sldId id="597" r:id="rId19"/>
    <p:sldId id="592" r:id="rId20"/>
    <p:sldId id="605" r:id="rId21"/>
    <p:sldId id="607" r:id="rId22"/>
    <p:sldId id="606" r:id="rId23"/>
    <p:sldId id="608" r:id="rId24"/>
    <p:sldId id="6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16" userDrawn="1">
          <p15:clr>
            <a:srgbClr val="A4A3A4"/>
          </p15:clr>
        </p15:guide>
        <p15:guide id="7" pos="5544" userDrawn="1">
          <p15:clr>
            <a:srgbClr val="A4A3A4"/>
          </p15:clr>
        </p15:guide>
        <p15:guide id="13" pos="7464" userDrawn="1">
          <p15:clr>
            <a:srgbClr val="A4A3A4"/>
          </p15:clr>
        </p15:guide>
        <p15:guide id="16" orient="horz" pos="744" userDrawn="1">
          <p15:clr>
            <a:srgbClr val="A4A3A4"/>
          </p15:clr>
        </p15:guide>
        <p15:guide id="21" orient="horz" pos="216" userDrawn="1">
          <p15:clr>
            <a:srgbClr val="A4A3A4"/>
          </p15:clr>
        </p15:guide>
        <p15:guide id="22" orient="horz" pos="3672" userDrawn="1">
          <p15:clr>
            <a:srgbClr val="A4A3A4"/>
          </p15:clr>
        </p15:guide>
        <p15:guide id="23" orient="horz" pos="912" userDrawn="1">
          <p15:clr>
            <a:srgbClr val="A4A3A4"/>
          </p15:clr>
        </p15:guide>
        <p15:guide id="25" orient="horz" pos="3384" userDrawn="1">
          <p15:clr>
            <a:srgbClr val="A4A3A4"/>
          </p15:clr>
        </p15:guide>
        <p15:guide id="28" pos="3840" userDrawn="1">
          <p15:clr>
            <a:srgbClr val="A4A3A4"/>
          </p15:clr>
        </p15:guide>
        <p15:guide id="29" orient="horz" pos="1608" userDrawn="1">
          <p15:clr>
            <a:srgbClr val="A4A3A4"/>
          </p15:clr>
        </p15:guide>
        <p15:guide id="30" pos="4944" userDrawn="1">
          <p15:clr>
            <a:srgbClr val="A4A3A4"/>
          </p15:clr>
        </p15:guide>
        <p15:guide id="31" pos="1632" userDrawn="1">
          <p15:clr>
            <a:srgbClr val="A4A3A4"/>
          </p15:clr>
        </p15:guide>
        <p15:guide id="32" orient="horz" pos="2712" userDrawn="1">
          <p15:clr>
            <a:srgbClr val="A4A3A4"/>
          </p15:clr>
        </p15:guide>
        <p15:guide id="33" orient="horz" pos="2112" userDrawn="1">
          <p15:clr>
            <a:srgbClr val="A4A3A4"/>
          </p15:clr>
        </p15:guide>
        <p15:guide id="34" orient="horz" pos="3552" userDrawn="1">
          <p15:clr>
            <a:srgbClr val="A4A3A4"/>
          </p15:clr>
        </p15:guide>
        <p15:guide id="35" pos="6240" userDrawn="1">
          <p15:clr>
            <a:srgbClr val="A4A3A4"/>
          </p15:clr>
        </p15:guide>
        <p15:guide id="36" pos="9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ti, Jessica (RIS-ATL)" initials="LJ(" lastIdx="2" clrIdx="0">
    <p:extLst>
      <p:ext uri="{19B8F6BF-5375-455C-9EA6-DF929625EA0E}">
        <p15:presenceInfo xmlns:p15="http://schemas.microsoft.com/office/powerpoint/2012/main" userId="S-1-5-21-2734890129-506862872-3794469163-47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299D5"/>
    <a:srgbClr val="ED1C24"/>
    <a:srgbClr val="FF6F6F"/>
    <a:srgbClr val="22B14C"/>
    <a:srgbClr val="1A9BD7"/>
    <a:srgbClr val="99C9E8"/>
    <a:srgbClr val="21346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83907" autoAdjust="0"/>
  </p:normalViewPr>
  <p:slideViewPr>
    <p:cSldViewPr snapToGrid="0" showGuides="1">
      <p:cViewPr varScale="1">
        <p:scale>
          <a:sx n="73" d="100"/>
          <a:sy n="73" d="100"/>
        </p:scale>
        <p:origin x="1253" y="72"/>
      </p:cViewPr>
      <p:guideLst>
        <p:guide pos="216"/>
        <p:guide pos="5544"/>
        <p:guide pos="7464"/>
        <p:guide orient="horz" pos="744"/>
        <p:guide orient="horz" pos="216"/>
        <p:guide orient="horz" pos="3672"/>
        <p:guide orient="horz" pos="912"/>
        <p:guide orient="horz" pos="3384"/>
        <p:guide pos="3840"/>
        <p:guide orient="horz" pos="1608"/>
        <p:guide pos="4944"/>
        <p:guide pos="1632"/>
        <p:guide orient="horz" pos="2712"/>
        <p:guide orient="horz" pos="2112"/>
        <p:guide orient="horz" pos="3552"/>
        <p:guide pos="6240"/>
        <p:guide pos="990"/>
      </p:guideLst>
    </p:cSldViewPr>
  </p:slideViewPr>
  <p:outlineViewPr>
    <p:cViewPr>
      <p:scale>
        <a:sx n="33" d="100"/>
        <a:sy n="33" d="100"/>
      </p:scale>
      <p:origin x="0" y="-13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A442-D501-45E2-853C-A470ED7BF4CE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2B82-67E1-49BD-A200-A7033A7B0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3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FEF8-18BB-4498-8C7E-BC3F78F0C62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95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0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4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4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6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9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5651" y="2343151"/>
            <a:ext cx="8134349" cy="1090420"/>
          </a:xfrm>
        </p:spPr>
        <p:txBody>
          <a:bodyPr lIns="0" tIns="0" rIns="0" bIns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5650" y="3587559"/>
            <a:ext cx="8134350" cy="160813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63" y="2500380"/>
            <a:ext cx="2448937" cy="192557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27372" y="5963651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 userDrawn="1"/>
        </p:nvGrpSpPr>
        <p:grpSpPr>
          <a:xfrm>
            <a:off x="12430897" y="5881817"/>
            <a:ext cx="2768341" cy="976184"/>
            <a:chOff x="9415848" y="5881817"/>
            <a:chExt cx="2768341" cy="976184"/>
          </a:xfrm>
        </p:grpSpPr>
        <p:sp>
          <p:nvSpPr>
            <p:cNvPr id="13" name="Rectangle 12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979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0" pos="7200" userDrawn="1">
          <p15:clr>
            <a:srgbClr val="FBAE40"/>
          </p15:clr>
        </p15:guide>
        <p15:guide id="2" pos="20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ct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8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12344400" y="2362200"/>
            <a:ext cx="6096000" cy="1716089"/>
            <a:chOff x="12344400" y="2362200"/>
            <a:chExt cx="6096000" cy="1716089"/>
          </a:xfrm>
        </p:grpSpPr>
        <p:sp>
          <p:nvSpPr>
            <p:cNvPr id="2" name="Rectangle 1"/>
            <p:cNvSpPr/>
            <p:nvPr userDrawn="1"/>
          </p:nvSpPr>
          <p:spPr bwMode="white">
            <a:xfrm>
              <a:off x="12344400" y="2362200"/>
              <a:ext cx="6096000" cy="1716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45936" y="2587433"/>
              <a:ext cx="4389564" cy="1319406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0663" y="2017454"/>
            <a:ext cx="2906138" cy="2285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36301" y="2652262"/>
            <a:ext cx="4521534" cy="8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37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1992" userDrawn="1">
          <p15:clr>
            <a:srgbClr val="FBAE40"/>
          </p15:clr>
        </p15:guide>
        <p15:guide id="5" pos="54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49" y="2694582"/>
            <a:ext cx="11513969" cy="1468836"/>
          </a:xfrm>
        </p:spPr>
        <p:txBody>
          <a:bodyPr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>
              <a:spcBef>
                <a:spcPts val="540"/>
              </a:spcBef>
              <a:defRPr lang="en-US" sz="2160" kern="1200" dirty="0">
                <a:solidFill>
                  <a:prstClr val="black"/>
                </a:solidFill>
                <a:latin typeface="+mn-lt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1440180" indent="-342900">
              <a:spcBef>
                <a:spcPts val="540"/>
              </a:spcBef>
              <a:defRPr lang="en-US" sz="2160" kern="1200" dirty="0">
                <a:solidFill>
                  <a:prstClr val="black"/>
                </a:solidFill>
                <a:latin typeface="+mn-lt"/>
                <a:ea typeface="Droid Serif" panose="02020600060500020200" pitchFamily="18" charset="0"/>
                <a:cs typeface="Droid Serif" panose="02020600060500020200" pitchFamily="18" charset="0"/>
              </a:defRPr>
            </a:lvl3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822960" lvl="1" indent="-274320" algn="l" defTabSz="1097280" rtl="0" eaLnBrk="1" latinLnBrk="0" hangingPunct="1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371600" lvl="2" indent="-274320" algn="l" defTabSz="1097280" rtl="0" eaLnBrk="1" latinLnBrk="0" hangingPunct="1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4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roid Serif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6552" y="1341036"/>
            <a:ext cx="11513968" cy="4831163"/>
          </a:xfrm>
        </p:spPr>
        <p:txBody>
          <a:bodyPr/>
          <a:lstStyle>
            <a:lvl2pPr marL="685800" indent="-274320">
              <a:lnSpc>
                <a:spcPct val="95000"/>
              </a:lnSpc>
              <a:defRPr sz="192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1097280" indent="-274320">
              <a:lnSpc>
                <a:spcPct val="95000"/>
              </a:lnSpc>
              <a:defRPr sz="192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0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338263"/>
            <a:ext cx="5572125" cy="4833936"/>
          </a:xfrm>
        </p:spPr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540"/>
              </a:spcBef>
              <a:defRPr/>
            </a:lvl2pPr>
            <a:lvl3pPr>
              <a:spcBef>
                <a:spcPts val="540"/>
              </a:spcBef>
              <a:defRPr/>
            </a:lvl3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4"/>
            <a:ext cx="5564019" cy="4833937"/>
          </a:xfrm>
        </p:spPr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02870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94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10"/>
            <a:ext cx="11525251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6" y="1338264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7" y="1885951"/>
            <a:ext cx="11525249" cy="4286250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540"/>
              </a:spcBef>
              <a:defRPr sz="2160"/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48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10"/>
            <a:ext cx="11525251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6" y="1338264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7" y="1885951"/>
            <a:ext cx="5572124" cy="4286250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540"/>
              </a:spcBef>
              <a:defRPr sz="2160"/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1" y="1338264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05740" indent="-205740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1" y="1885951"/>
            <a:ext cx="5572124" cy="4286249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540"/>
              </a:spcBef>
              <a:defRPr sz="2160"/>
            </a:lvl2pPr>
            <a:lvl3pPr marL="102870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683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51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5929" y="4333396"/>
            <a:ext cx="8120141" cy="476401"/>
          </a:xfrm>
        </p:spPr>
        <p:txBody>
          <a:bodyPr lIns="0" tIns="0" rIns="0" bIns="0" anchor="t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5929" y="5336434"/>
            <a:ext cx="8120141" cy="1340851"/>
          </a:xfr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646779" y="4647247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9423659" y="5791459"/>
            <a:ext cx="2768341" cy="976184"/>
            <a:chOff x="9415848" y="5881817"/>
            <a:chExt cx="2768341" cy="976184"/>
          </a:xfrm>
        </p:grpSpPr>
        <p:sp>
          <p:nvSpPr>
            <p:cNvPr id="16" name="Rectangle 15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6059D-4088-4513-AD5E-C64694B001C3}"/>
              </a:ext>
            </a:extLst>
          </p:cNvPr>
          <p:cNvCxnSpPr/>
          <p:nvPr userDrawn="1"/>
        </p:nvCxnSpPr>
        <p:spPr>
          <a:xfrm>
            <a:off x="1581150" y="5035015"/>
            <a:ext cx="90297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694DE48-4ECF-4FB0-AB17-DEFE884E25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4" y="291874"/>
            <a:ext cx="3570516" cy="35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064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54" userDrawn="1">
          <p15:clr>
            <a:srgbClr val="FBAE40"/>
          </p15:clr>
        </p15:guide>
        <p15:guide id="2" pos="7200">
          <p15:clr>
            <a:srgbClr val="FBAE40"/>
          </p15:clr>
        </p15:guide>
        <p15:guide id="0" orient="horz" pos="2433" userDrawn="1">
          <p15:clr>
            <a:srgbClr val="FBAE40"/>
          </p15:clr>
        </p15:guide>
        <p15:guide id="3" pos="7476" userDrawn="1">
          <p15:clr>
            <a:srgbClr val="FBAE40"/>
          </p15:clr>
        </p15:guide>
        <p15:guide id="4" pos="2076" userDrawn="1">
          <p15:clr>
            <a:srgbClr val="FBAE40"/>
          </p15:clr>
        </p15:guide>
        <p15:guide id="5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548640"/>
            <a:endParaRPr lang="en-US" sz="162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1" y="419101"/>
            <a:ext cx="11202988" cy="5276850"/>
          </a:xfr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205740">
              <a:spcBef>
                <a:spcPts val="1080"/>
              </a:spcBef>
              <a:defRPr sz="162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822960" indent="-205740">
              <a:spcBef>
                <a:spcPts val="1080"/>
              </a:spcBef>
              <a:defRPr sz="162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  <a:lvl4pPr>
              <a:spcBef>
                <a:spcPts val="1080"/>
              </a:spcBef>
              <a:defRPr sz="198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4pPr>
            <a:lvl5pPr>
              <a:spcBef>
                <a:spcPts val="1080"/>
              </a:spcBef>
              <a:defRPr sz="198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5pPr>
          </a:lstStyle>
          <a:p>
            <a:pPr marL="0" lvl="0" indent="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977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548640"/>
            <a:endParaRPr lang="en-US" sz="162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81089" y="1411929"/>
            <a:ext cx="10029825" cy="3282430"/>
          </a:xfrm>
        </p:spPr>
        <p:txBody>
          <a:bodyPr anchor="ctr" anchorCtr="0">
            <a:noAutofit/>
          </a:bodyPr>
          <a:lstStyle>
            <a:lvl1pPr marL="0" indent="0" algn="ctr" defTabSz="822960" rtl="0" eaLnBrk="1" latinLnBrk="0" hangingPunct="1">
              <a:lnSpc>
                <a:spcPct val="11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2340" i="1" kern="1200" dirty="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391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18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40" y="6481231"/>
            <a:ext cx="1264923" cy="109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4466" y="2833442"/>
            <a:ext cx="4403069" cy="119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86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endParaRPr lang="en-US" sz="162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50" y="2694582"/>
            <a:ext cx="11513969" cy="1468836"/>
          </a:xfrm>
        </p:spPr>
        <p:txBody>
          <a:bodyPr/>
          <a:lstStyle>
            <a:lvl1pPr algn="ctr">
              <a:defRPr sz="486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57403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8411" y="4269429"/>
            <a:ext cx="8387340" cy="993134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8411" y="5429250"/>
            <a:ext cx="8387340" cy="958049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0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0"/>
            <a:ext cx="12184192" cy="3862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63" y="4348230"/>
            <a:ext cx="2448937" cy="192557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27372" y="5963651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2430897" y="5881817"/>
            <a:ext cx="2768341" cy="976184"/>
            <a:chOff x="9415848" y="5881817"/>
            <a:chExt cx="2768341" cy="97618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3564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33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075" userDrawn="1">
          <p15:clr>
            <a:srgbClr val="FBAE40"/>
          </p15:clr>
        </p15:guide>
        <p15:guide id="4" orient="horz" pos="34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11520490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3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A: Simple (Right Thi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0"/>
            <a:ext cx="808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7542212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1964" y="-1"/>
            <a:ext cx="4110036" cy="6858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263" y="5340748"/>
            <a:ext cx="1477387" cy="11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4" y="1338263"/>
            <a:ext cx="5572125" cy="4833936"/>
          </a:xfrm>
        </p:spPr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2"/>
            <a:ext cx="5564018" cy="4833937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5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1885950"/>
            <a:ext cx="11525249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6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6" y="1885950"/>
            <a:ext cx="5572124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0" y="1338263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28600" indent="-228600">
              <a:buNone/>
              <a:defRPr lang="en-US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0" y="1885951"/>
            <a:ext cx="5572124" cy="4286249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400"/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4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49" y="288923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49" y="134103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885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r>
              <a:rPr lang="en-US" dirty="0"/>
              <a:t>HPCC Systems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549" y="6353968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20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2300" y="5694560"/>
            <a:ext cx="1265116" cy="9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  <p:sldLayoutId id="2147483669" r:id="rId4"/>
    <p:sldLayoutId id="2147483651" r:id="rId5"/>
    <p:sldLayoutId id="2147483650" r:id="rId6"/>
    <p:sldLayoutId id="2147483652" r:id="rId7"/>
    <p:sldLayoutId id="2147483653" r:id="rId8"/>
    <p:sldLayoutId id="2147483668" r:id="rId9"/>
    <p:sldLayoutId id="2147483654" r:id="rId10"/>
    <p:sldLayoutId id="2147483655" r:id="rId11"/>
    <p:sldLayoutId id="2147483667" r:id="rId12"/>
    <p:sldLayoutId id="2147483666" r:id="rId13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50" y="288925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50" y="1341038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24677" y="6353970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08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pPr defTabSz="548640"/>
            <a:r>
              <a:rPr lang="en-US" dirty="0"/>
              <a:t>HPCC Systems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593" y="6353970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08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pPr algn="r" defTabSz="548640"/>
            <a:fld id="{6FE306A7-A228-4E07-8D4E-C1DA2C3F3993}" type="slidenum">
              <a:rPr lang="en-US" smtClean="0"/>
              <a:pPr algn="r" defTabSz="54864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966" y="6294224"/>
            <a:ext cx="1570567" cy="4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3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822960" rtl="0" eaLnBrk="1" latinLnBrk="0" hangingPunct="1">
        <a:lnSpc>
          <a:spcPct val="90000"/>
        </a:lnSpc>
        <a:spcBef>
          <a:spcPct val="0"/>
        </a:spcBef>
        <a:buNone/>
        <a:defRPr lang="en-US" sz="288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1260"/>
        </a:spcBef>
        <a:buClr>
          <a:srgbClr val="E12726"/>
        </a:buClr>
        <a:buFont typeface="Arial" panose="020B0604020202020204" pitchFamily="34" charset="0"/>
        <a:buChar char="•"/>
        <a:defRPr lang="en-US" sz="216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lang="en-US" sz="216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lang="en-US" sz="216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lay.hpccsystems.com:8010/" TargetMode="External"/><Relationship Id="rId2" Type="http://schemas.openxmlformats.org/officeDocument/2006/relationships/hyperlink" Target="https://github.com/hpcc-systems/Solutions-ECL-Train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54.227.181.228:801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7.wdp"/><Relationship Id="rId18" Type="http://schemas.openxmlformats.org/officeDocument/2006/relationships/image" Target="../media/image20.png"/><Relationship Id="rId3" Type="http://schemas.openxmlformats.org/officeDocument/2006/relationships/image" Target="../media/image12.png"/><Relationship Id="rId21" Type="http://schemas.microsoft.com/office/2007/relationships/hdphoto" Target="../media/hdphoto11.wdp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microsoft.com/office/2007/relationships/hdphoto" Target="../media/hdphoto9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3.png"/><Relationship Id="rId15" Type="http://schemas.microsoft.com/office/2007/relationships/hdphoto" Target="../media/hdphoto8.wdp"/><Relationship Id="rId10" Type="http://schemas.openxmlformats.org/officeDocument/2006/relationships/image" Target="../media/image16.png"/><Relationship Id="rId19" Type="http://schemas.microsoft.com/office/2007/relationships/hdphoto" Target="../media/hdphoto10.wdp"/><Relationship Id="rId4" Type="http://schemas.microsoft.com/office/2007/relationships/hdphoto" Target="../media/hdphoto3.wdp"/><Relationship Id="rId9" Type="http://schemas.openxmlformats.org/officeDocument/2006/relationships/image" Target="../media/image15.jpe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365" y="4434996"/>
            <a:ext cx="10340798" cy="476401"/>
          </a:xfrm>
        </p:spPr>
        <p:txBody>
          <a:bodyPr/>
          <a:lstStyle/>
          <a:p>
            <a:r>
              <a:rPr lang="en-US" dirty="0" smtClean="0"/>
              <a:t>Data Lake Overview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97085" y="5577996"/>
            <a:ext cx="10340798" cy="4764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99D5"/>
                </a:solidFill>
              </a:rPr>
              <a:t>http://hpccsystems.com</a:t>
            </a:r>
            <a:endParaRPr lang="en-US" dirty="0">
              <a:solidFill>
                <a:srgbClr val="1299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41912" y="2156299"/>
            <a:ext cx="2282436" cy="2740521"/>
            <a:chOff x="1566104" y="1812168"/>
            <a:chExt cx="2058245" cy="2768145"/>
          </a:xfrm>
          <a:solidFill>
            <a:srgbClr val="002060"/>
          </a:solidFill>
        </p:grpSpPr>
        <p:sp>
          <p:nvSpPr>
            <p:cNvPr id="2" name="Rectangle 1"/>
            <p:cNvSpPr/>
            <p:nvPr/>
          </p:nvSpPr>
          <p:spPr>
            <a:xfrm>
              <a:off x="1566104" y="1812168"/>
              <a:ext cx="2058245" cy="27681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67530" y="1886986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#1 -----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#2 -----  ------  ------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545" y="2506638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#3 -----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#4 -----  ------  ------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51774" y="3162993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#5 -----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#6 -----  ------  ------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54544" y="3814157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#7 -----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#8 -----  ------  ------ 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4475019" y="2147994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5019" y="2143242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#1 -----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#2 -----  ------  ------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71164" y="2156299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271164" y="2850386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271164" y="3544473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294432" y="4250435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cxnSp>
        <p:nvCxnSpPr>
          <p:cNvPr id="26" name="Straight Connector 25"/>
          <p:cNvCxnSpPr>
            <a:cxnSpLocks/>
            <a:stCxn id="63" idx="3"/>
            <a:endCxn id="23" idx="1"/>
          </p:cNvCxnSpPr>
          <p:nvPr/>
        </p:nvCxnSpPr>
        <p:spPr>
          <a:xfrm flipV="1">
            <a:off x="6408562" y="3162114"/>
            <a:ext cx="1862602" cy="6429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65" idx="3"/>
            <a:endCxn id="24" idx="1"/>
          </p:cNvCxnSpPr>
          <p:nvPr/>
        </p:nvCxnSpPr>
        <p:spPr>
          <a:xfrm flipV="1">
            <a:off x="6416712" y="3856201"/>
            <a:ext cx="1854452" cy="1339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67" idx="3"/>
            <a:endCxn id="25" idx="1"/>
          </p:cNvCxnSpPr>
          <p:nvPr/>
        </p:nvCxnSpPr>
        <p:spPr>
          <a:xfrm flipV="1">
            <a:off x="6416712" y="4562163"/>
            <a:ext cx="1877720" cy="11493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66684" y="1566360"/>
            <a:ext cx="209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Million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Records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63300" y="1540192"/>
            <a:ext cx="294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Partitions </a:t>
            </a:r>
            <a:r>
              <a:rPr lang="en-US" b="1" dirty="0">
                <a:solidFill>
                  <a:srgbClr val="1299D5"/>
                </a:solidFill>
                <a:latin typeface="Calibri" panose="020F0502020204030204"/>
              </a:rPr>
              <a:t>of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Million each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73555" y="1540192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1299D5"/>
                </a:solidFill>
                <a:latin typeface="Calibri" panose="020F0502020204030204"/>
              </a:rPr>
              <a:t>4 Parallel Executors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3F69ED-9384-F049-9458-C9FB413A5C65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6408562" y="2466408"/>
            <a:ext cx="1862602" cy="1619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1454B88-06AF-F647-A93E-8DC132FA16CC}"/>
              </a:ext>
            </a:extLst>
          </p:cNvPr>
          <p:cNvSpPr/>
          <p:nvPr/>
        </p:nvSpPr>
        <p:spPr>
          <a:xfrm>
            <a:off x="4475019" y="2850129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04E74E-9680-EE48-8834-DA284D35918A}"/>
              </a:ext>
            </a:extLst>
          </p:cNvPr>
          <p:cNvSpPr txBox="1"/>
          <p:nvPr/>
        </p:nvSpPr>
        <p:spPr>
          <a:xfrm>
            <a:off x="4475019" y="2845377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#3 -----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#4 -----  ------  ------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199153-A494-B447-AA10-28174ECCB4F8}"/>
              </a:ext>
            </a:extLst>
          </p:cNvPr>
          <p:cNvSpPr/>
          <p:nvPr/>
        </p:nvSpPr>
        <p:spPr>
          <a:xfrm>
            <a:off x="4483169" y="3551179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8A79D2-FE91-224B-90B1-22B52E8EE004}"/>
              </a:ext>
            </a:extLst>
          </p:cNvPr>
          <p:cNvSpPr txBox="1"/>
          <p:nvPr/>
        </p:nvSpPr>
        <p:spPr>
          <a:xfrm>
            <a:off x="4483169" y="3546427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#5 -----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#6 -----  ------  ------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6E1031-C277-354E-8642-046B9D34A9C1}"/>
              </a:ext>
            </a:extLst>
          </p:cNvPr>
          <p:cNvSpPr/>
          <p:nvPr/>
        </p:nvSpPr>
        <p:spPr>
          <a:xfrm>
            <a:off x="4483169" y="4255242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69194C-F116-6F49-B1EE-084835D5310E}"/>
              </a:ext>
            </a:extLst>
          </p:cNvPr>
          <p:cNvSpPr txBox="1"/>
          <p:nvPr/>
        </p:nvSpPr>
        <p:spPr>
          <a:xfrm>
            <a:off x="4483169" y="4250490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#7 -----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#8 -----  ------  ------ 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36549" y="76298"/>
            <a:ext cx="11513969" cy="87431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Data Lake Technology use parallel processing at its core (Apache Spark, HPCC Systems etc.)</a:t>
            </a:r>
            <a:endParaRPr lang="en-US" dirty="0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3956111" y="224662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3960186" y="301785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3956111" y="377784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3950154" y="449354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20220" y="4839916"/>
            <a:ext cx="7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Split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2800" y="5703692"/>
            <a:ext cx="914400" cy="3932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/>
              <a:t>Why is this efficient?  </a:t>
            </a:r>
            <a:r>
              <a:rPr lang="en-US" sz="1600" dirty="0" smtClean="0">
                <a:solidFill>
                  <a:srgbClr val="FF0000"/>
                </a:solidFill>
              </a:rPr>
              <a:t>80% of data operations are inherently parallel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5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0 L 0.0207 0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875E-6 0 L 0.02071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3.7037E-7 L 0.0207 3.7037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3.7037E-6 L 0.0207 3.703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8" grpId="0"/>
      <p:bldP spid="30" grpId="0" animBg="1"/>
      <p:bldP spid="31" grpId="0" animBg="1"/>
      <p:bldP spid="32" grpId="0" animBg="1"/>
      <p:bldP spid="34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3" y="672662"/>
            <a:ext cx="11134725" cy="560086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36549" y="66471"/>
            <a:ext cx="11513969" cy="87431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Components of a AWS Data 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B4423639-823A-4918-BAA3-E195B13DDD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163" y="1930881"/>
            <a:ext cx="2598738" cy="2595563"/>
            <a:chOff x="235" y="1552"/>
            <a:chExt cx="1637" cy="1635"/>
          </a:xfrm>
          <a:solidFill>
            <a:schemeClr val="bg1">
              <a:lumMod val="85000"/>
            </a:schemeClr>
          </a:solidFill>
        </p:grpSpPr>
        <p:grpSp>
          <p:nvGrpSpPr>
            <p:cNvPr id="9" name="Group 205">
              <a:extLst>
                <a:ext uri="{FF2B5EF4-FFF2-40B4-BE49-F238E27FC236}">
                  <a16:creationId xmlns:a16="http://schemas.microsoft.com/office/drawing/2014/main" id="{2F2FF74A-04B3-48FD-946D-F4E13F85F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1645"/>
              <a:ext cx="1497" cy="1451"/>
              <a:chOff x="328" y="1645"/>
              <a:chExt cx="1497" cy="1451"/>
            </a:xfrm>
            <a:grpFill/>
          </p:grpSpPr>
          <p:sp>
            <p:nvSpPr>
              <p:cNvPr id="201" name="Oval 5">
                <a:extLst>
                  <a:ext uri="{FF2B5EF4-FFF2-40B4-BE49-F238E27FC236}">
                    <a16:creationId xmlns:a16="http://schemas.microsoft.com/office/drawing/2014/main" id="{DBA4DD33-992B-4CCB-99BA-4EBD80623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2349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Oval 6">
                <a:extLst>
                  <a:ext uri="{FF2B5EF4-FFF2-40B4-BE49-F238E27FC236}">
                    <a16:creationId xmlns:a16="http://schemas.microsoft.com/office/drawing/2014/main" id="{211EFB43-1A52-4472-8B1E-D43A65800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2412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Oval 7">
                <a:extLst>
                  <a:ext uri="{FF2B5EF4-FFF2-40B4-BE49-F238E27FC236}">
                    <a16:creationId xmlns:a16="http://schemas.microsoft.com/office/drawing/2014/main" id="{842C9F42-601D-42B8-A0F6-BCA0CCB54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475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Oval 8">
                <a:extLst>
                  <a:ext uri="{FF2B5EF4-FFF2-40B4-BE49-F238E27FC236}">
                    <a16:creationId xmlns:a16="http://schemas.microsoft.com/office/drawing/2014/main" id="{CE0640A9-7C25-4EB5-A6EC-8458E2B1B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537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Oval 9">
                <a:extLst>
                  <a:ext uri="{FF2B5EF4-FFF2-40B4-BE49-F238E27FC236}">
                    <a16:creationId xmlns:a16="http://schemas.microsoft.com/office/drawing/2014/main" id="{4A1207CA-5D58-47C0-BCA5-31C96C317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2596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Oval 10">
                <a:extLst>
                  <a:ext uri="{FF2B5EF4-FFF2-40B4-BE49-F238E27FC236}">
                    <a16:creationId xmlns:a16="http://schemas.microsoft.com/office/drawing/2014/main" id="{1C7E4FB0-FAD6-43F4-AEBC-D627295CD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653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Oval 11">
                <a:extLst>
                  <a:ext uri="{FF2B5EF4-FFF2-40B4-BE49-F238E27FC236}">
                    <a16:creationId xmlns:a16="http://schemas.microsoft.com/office/drawing/2014/main" id="{B507765F-07AC-45FD-9752-25D9A4F3B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2706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Oval 12">
                <a:extLst>
                  <a:ext uri="{FF2B5EF4-FFF2-40B4-BE49-F238E27FC236}">
                    <a16:creationId xmlns:a16="http://schemas.microsoft.com/office/drawing/2014/main" id="{0933D39C-42B7-41C0-B39F-F408BC3C4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" y="2756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13">
                <a:extLst>
                  <a:ext uri="{FF2B5EF4-FFF2-40B4-BE49-F238E27FC236}">
                    <a16:creationId xmlns:a16="http://schemas.microsoft.com/office/drawing/2014/main" id="{891BAC42-0F8D-47A4-A8A8-E2707CA5A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801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14">
                <a:extLst>
                  <a:ext uri="{FF2B5EF4-FFF2-40B4-BE49-F238E27FC236}">
                    <a16:creationId xmlns:a16="http://schemas.microsoft.com/office/drawing/2014/main" id="{E7730484-B90C-409E-B922-085638F4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1" y="2841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15">
                <a:extLst>
                  <a:ext uri="{FF2B5EF4-FFF2-40B4-BE49-F238E27FC236}">
                    <a16:creationId xmlns:a16="http://schemas.microsoft.com/office/drawing/2014/main" id="{10676FAE-E4A8-41DE-8F71-926CFDFB9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" y="287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Oval 16">
                <a:extLst>
                  <a:ext uri="{FF2B5EF4-FFF2-40B4-BE49-F238E27FC236}">
                    <a16:creationId xmlns:a16="http://schemas.microsoft.com/office/drawing/2014/main" id="{B40A41A3-D731-4F53-A1BF-54C726986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90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Oval 17">
                <a:extLst>
                  <a:ext uri="{FF2B5EF4-FFF2-40B4-BE49-F238E27FC236}">
                    <a16:creationId xmlns:a16="http://schemas.microsoft.com/office/drawing/2014/main" id="{5CBFF0F1-F260-4108-8DD0-DD486166B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2928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Oval 18">
                <a:extLst>
                  <a:ext uri="{FF2B5EF4-FFF2-40B4-BE49-F238E27FC236}">
                    <a16:creationId xmlns:a16="http://schemas.microsoft.com/office/drawing/2014/main" id="{77DBEC90-6606-4E35-9155-DD51375D2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2944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Oval 19">
                <a:extLst>
                  <a:ext uri="{FF2B5EF4-FFF2-40B4-BE49-F238E27FC236}">
                    <a16:creationId xmlns:a16="http://schemas.microsoft.com/office/drawing/2014/main" id="{622E8AFC-6CAE-4DEE-BCFE-FC838945B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2954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20">
                <a:extLst>
                  <a:ext uri="{FF2B5EF4-FFF2-40B4-BE49-F238E27FC236}">
                    <a16:creationId xmlns:a16="http://schemas.microsoft.com/office/drawing/2014/main" id="{A62F5E10-CD75-443A-8285-BEAA7473A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958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Oval 21">
                <a:extLst>
                  <a:ext uri="{FF2B5EF4-FFF2-40B4-BE49-F238E27FC236}">
                    <a16:creationId xmlns:a16="http://schemas.microsoft.com/office/drawing/2014/main" id="{8D0A9260-C9E8-491A-9694-46D1A84E9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2954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Oval 22">
                <a:extLst>
                  <a:ext uri="{FF2B5EF4-FFF2-40B4-BE49-F238E27FC236}">
                    <a16:creationId xmlns:a16="http://schemas.microsoft.com/office/drawing/2014/main" id="{8824607B-8C6B-43EE-83A0-5BB56F59D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" y="2944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Oval 23">
                <a:extLst>
                  <a:ext uri="{FF2B5EF4-FFF2-40B4-BE49-F238E27FC236}">
                    <a16:creationId xmlns:a16="http://schemas.microsoft.com/office/drawing/2014/main" id="{BF2E8FD3-B824-4171-A034-16AB04ADB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" y="2928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24">
                <a:extLst>
                  <a:ext uri="{FF2B5EF4-FFF2-40B4-BE49-F238E27FC236}">
                    <a16:creationId xmlns:a16="http://schemas.microsoft.com/office/drawing/2014/main" id="{63BB6C6C-60BE-4991-A1E3-B6BD20137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290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Oval 25">
                <a:extLst>
                  <a:ext uri="{FF2B5EF4-FFF2-40B4-BE49-F238E27FC236}">
                    <a16:creationId xmlns:a16="http://schemas.microsoft.com/office/drawing/2014/main" id="{23B886D2-79B7-45FE-B16C-CD338D5E5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2876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Oval 26">
                <a:extLst>
                  <a:ext uri="{FF2B5EF4-FFF2-40B4-BE49-F238E27FC236}">
                    <a16:creationId xmlns:a16="http://schemas.microsoft.com/office/drawing/2014/main" id="{CAD249B1-DC91-462D-8B4D-4746B9DF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" y="2842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Oval 27">
                <a:extLst>
                  <a:ext uri="{FF2B5EF4-FFF2-40B4-BE49-F238E27FC236}">
                    <a16:creationId xmlns:a16="http://schemas.microsoft.com/office/drawing/2014/main" id="{1AADF616-CD0E-42D7-9828-38A788918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801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28">
                <a:extLst>
                  <a:ext uri="{FF2B5EF4-FFF2-40B4-BE49-F238E27FC236}">
                    <a16:creationId xmlns:a16="http://schemas.microsoft.com/office/drawing/2014/main" id="{2206146F-F1DE-4367-B34C-32C4BE1B1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275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Oval 29">
                <a:extLst>
                  <a:ext uri="{FF2B5EF4-FFF2-40B4-BE49-F238E27FC236}">
                    <a16:creationId xmlns:a16="http://schemas.microsoft.com/office/drawing/2014/main" id="{646255F6-F60E-4AC4-960D-4489A9C49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" y="2707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Oval 30">
                <a:extLst>
                  <a:ext uri="{FF2B5EF4-FFF2-40B4-BE49-F238E27FC236}">
                    <a16:creationId xmlns:a16="http://schemas.microsoft.com/office/drawing/2014/main" id="{176D0723-5A2D-4FB7-8880-393359A46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2654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Oval 31">
                <a:extLst>
                  <a:ext uri="{FF2B5EF4-FFF2-40B4-BE49-F238E27FC236}">
                    <a16:creationId xmlns:a16="http://schemas.microsoft.com/office/drawing/2014/main" id="{8F624B55-FF08-42E1-941B-DFDEBDB13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59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Oval 32">
                <a:extLst>
                  <a:ext uri="{FF2B5EF4-FFF2-40B4-BE49-F238E27FC236}">
                    <a16:creationId xmlns:a16="http://schemas.microsoft.com/office/drawing/2014/main" id="{2EC82D0D-B2BE-4BD5-A668-04C99E323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" y="2538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Oval 33">
                <a:extLst>
                  <a:ext uri="{FF2B5EF4-FFF2-40B4-BE49-F238E27FC236}">
                    <a16:creationId xmlns:a16="http://schemas.microsoft.com/office/drawing/2014/main" id="{7564CC54-C068-434B-949D-0E649270E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47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Oval 34">
                <a:extLst>
                  <a:ext uri="{FF2B5EF4-FFF2-40B4-BE49-F238E27FC236}">
                    <a16:creationId xmlns:a16="http://schemas.microsoft.com/office/drawing/2014/main" id="{9E998768-B011-4934-848B-E3909B60F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2412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Oval 35">
                <a:extLst>
                  <a:ext uri="{FF2B5EF4-FFF2-40B4-BE49-F238E27FC236}">
                    <a16:creationId xmlns:a16="http://schemas.microsoft.com/office/drawing/2014/main" id="{A7A9ECA5-E895-45FD-8C22-28B94DC27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2349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Oval 36">
                <a:extLst>
                  <a:ext uri="{FF2B5EF4-FFF2-40B4-BE49-F238E27FC236}">
                    <a16:creationId xmlns:a16="http://schemas.microsoft.com/office/drawing/2014/main" id="{15E287FC-A6D3-4B3A-9FDD-B07C9783F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2285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Oval 37">
                <a:extLst>
                  <a:ext uri="{FF2B5EF4-FFF2-40B4-BE49-F238E27FC236}">
                    <a16:creationId xmlns:a16="http://schemas.microsoft.com/office/drawing/2014/main" id="{5DE9E888-4C56-41BE-8DE2-D76211FA0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" y="2223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Oval 38">
                <a:extLst>
                  <a:ext uri="{FF2B5EF4-FFF2-40B4-BE49-F238E27FC236}">
                    <a16:creationId xmlns:a16="http://schemas.microsoft.com/office/drawing/2014/main" id="{E4330C2F-47A9-4FD3-AA3C-9ECAF38AE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2162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Oval 39">
                <a:extLst>
                  <a:ext uri="{FF2B5EF4-FFF2-40B4-BE49-F238E27FC236}">
                    <a16:creationId xmlns:a16="http://schemas.microsoft.com/office/drawing/2014/main" id="{D047912C-93C0-4D49-B79C-1BFB6E339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101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Oval 40">
                <a:extLst>
                  <a:ext uri="{FF2B5EF4-FFF2-40B4-BE49-F238E27FC236}">
                    <a16:creationId xmlns:a16="http://schemas.microsoft.com/office/drawing/2014/main" id="{BE0C9D3B-8B30-4FC6-AB9A-744270664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2045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Oval 41">
                <a:extLst>
                  <a:ext uri="{FF2B5EF4-FFF2-40B4-BE49-F238E27FC236}">
                    <a16:creationId xmlns:a16="http://schemas.microsoft.com/office/drawing/2014/main" id="{4E3D6E04-E0EE-4CAB-88A7-82633858C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1992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Oval 42">
                <a:extLst>
                  <a:ext uri="{FF2B5EF4-FFF2-40B4-BE49-F238E27FC236}">
                    <a16:creationId xmlns:a16="http://schemas.microsoft.com/office/drawing/2014/main" id="{937763E0-6E38-40EA-AD6F-96E5D71D6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1943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Oval 43">
                <a:extLst>
                  <a:ext uri="{FF2B5EF4-FFF2-40B4-BE49-F238E27FC236}">
                    <a16:creationId xmlns:a16="http://schemas.microsoft.com/office/drawing/2014/main" id="{D2B69B81-EB06-421B-9249-C02AABD33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1898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Oval 44">
                <a:extLst>
                  <a:ext uri="{FF2B5EF4-FFF2-40B4-BE49-F238E27FC236}">
                    <a16:creationId xmlns:a16="http://schemas.microsoft.com/office/drawing/2014/main" id="{BC0E61BE-C42B-484A-ACDF-5EDD55486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1858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Oval 45">
                <a:extLst>
                  <a:ext uri="{FF2B5EF4-FFF2-40B4-BE49-F238E27FC236}">
                    <a16:creationId xmlns:a16="http://schemas.microsoft.com/office/drawing/2014/main" id="{3B69D8BE-A004-41C6-A53C-DC28F9081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" y="1822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Oval 46">
                <a:extLst>
                  <a:ext uri="{FF2B5EF4-FFF2-40B4-BE49-F238E27FC236}">
                    <a16:creationId xmlns:a16="http://schemas.microsoft.com/office/drawing/2014/main" id="{9704CEF5-275F-4670-AE36-DEBBB7230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" y="1792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Oval 47">
                <a:extLst>
                  <a:ext uri="{FF2B5EF4-FFF2-40B4-BE49-F238E27FC236}">
                    <a16:creationId xmlns:a16="http://schemas.microsoft.com/office/drawing/2014/main" id="{65E51DD9-31A2-4506-B407-5C373E7DE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" y="1771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Oval 48">
                <a:extLst>
                  <a:ext uri="{FF2B5EF4-FFF2-40B4-BE49-F238E27FC236}">
                    <a16:creationId xmlns:a16="http://schemas.microsoft.com/office/drawing/2014/main" id="{EB68B48A-950F-4ED8-89DC-B55049EB2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753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Oval 49">
                <a:extLst>
                  <a:ext uri="{FF2B5EF4-FFF2-40B4-BE49-F238E27FC236}">
                    <a16:creationId xmlns:a16="http://schemas.microsoft.com/office/drawing/2014/main" id="{8BE6569F-5D0F-40E5-8073-0DDBF4A32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" y="1743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Oval 50">
                <a:extLst>
                  <a:ext uri="{FF2B5EF4-FFF2-40B4-BE49-F238E27FC236}">
                    <a16:creationId xmlns:a16="http://schemas.microsoft.com/office/drawing/2014/main" id="{EA87B01E-436A-428C-B221-75A348DAD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1740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Oval 51">
                <a:extLst>
                  <a:ext uri="{FF2B5EF4-FFF2-40B4-BE49-F238E27FC236}">
                    <a16:creationId xmlns:a16="http://schemas.microsoft.com/office/drawing/2014/main" id="{4D033CB5-F678-48F3-8140-AEBFE49E0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1743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Oval 52">
                <a:extLst>
                  <a:ext uri="{FF2B5EF4-FFF2-40B4-BE49-F238E27FC236}">
                    <a16:creationId xmlns:a16="http://schemas.microsoft.com/office/drawing/2014/main" id="{E2A39353-9771-4DA2-B29F-F9F950AAC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1753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Oval 53">
                <a:extLst>
                  <a:ext uri="{FF2B5EF4-FFF2-40B4-BE49-F238E27FC236}">
                    <a16:creationId xmlns:a16="http://schemas.microsoft.com/office/drawing/2014/main" id="{76500405-4B08-493C-AB95-96A6ECEF7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1770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Oval 54">
                <a:extLst>
                  <a:ext uri="{FF2B5EF4-FFF2-40B4-BE49-F238E27FC236}">
                    <a16:creationId xmlns:a16="http://schemas.microsoft.com/office/drawing/2014/main" id="{8CD8E2C3-D700-4F00-852C-D9BF78A56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1792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Oval 55">
                <a:extLst>
                  <a:ext uri="{FF2B5EF4-FFF2-40B4-BE49-F238E27FC236}">
                    <a16:creationId xmlns:a16="http://schemas.microsoft.com/office/drawing/2014/main" id="{113ECC36-0053-41D8-A922-0AA5C7D9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822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Oval 56">
                <a:extLst>
                  <a:ext uri="{FF2B5EF4-FFF2-40B4-BE49-F238E27FC236}">
                    <a16:creationId xmlns:a16="http://schemas.microsoft.com/office/drawing/2014/main" id="{0A7CCCE1-9A07-4752-84E5-839FBF4B6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1" y="185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Oval 57">
                <a:extLst>
                  <a:ext uri="{FF2B5EF4-FFF2-40B4-BE49-F238E27FC236}">
                    <a16:creationId xmlns:a16="http://schemas.microsoft.com/office/drawing/2014/main" id="{40A50B90-AB1B-4CE7-8538-9A3496BF9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896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Oval 58">
                <a:extLst>
                  <a:ext uri="{FF2B5EF4-FFF2-40B4-BE49-F238E27FC236}">
                    <a16:creationId xmlns:a16="http://schemas.microsoft.com/office/drawing/2014/main" id="{56D81FC4-7615-4C95-97CB-28D394668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941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Oval 59">
                <a:extLst>
                  <a:ext uri="{FF2B5EF4-FFF2-40B4-BE49-F238E27FC236}">
                    <a16:creationId xmlns:a16="http://schemas.microsoft.com/office/drawing/2014/main" id="{E85B090D-B8E8-4B3E-828E-80F1FA0D9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1991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Oval 60">
                <a:extLst>
                  <a:ext uri="{FF2B5EF4-FFF2-40B4-BE49-F238E27FC236}">
                    <a16:creationId xmlns:a16="http://schemas.microsoft.com/office/drawing/2014/main" id="{2D6582C3-25EB-4389-8959-05CF729F4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044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Oval 61">
                <a:extLst>
                  <a:ext uri="{FF2B5EF4-FFF2-40B4-BE49-F238E27FC236}">
                    <a16:creationId xmlns:a16="http://schemas.microsoft.com/office/drawing/2014/main" id="{6DF0F2A2-D237-4884-9B6F-2841723E3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9" y="2101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Oval 62">
                <a:extLst>
                  <a:ext uri="{FF2B5EF4-FFF2-40B4-BE49-F238E27FC236}">
                    <a16:creationId xmlns:a16="http://schemas.microsoft.com/office/drawing/2014/main" id="{D4010414-1204-44B7-8C38-D426E6BB3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160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Oval 63">
                <a:extLst>
                  <a:ext uri="{FF2B5EF4-FFF2-40B4-BE49-F238E27FC236}">
                    <a16:creationId xmlns:a16="http://schemas.microsoft.com/office/drawing/2014/main" id="{9A68EF4B-0805-43BA-ABF5-2FF356AD4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222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Oval 64">
                <a:extLst>
                  <a:ext uri="{FF2B5EF4-FFF2-40B4-BE49-F238E27FC236}">
                    <a16:creationId xmlns:a16="http://schemas.microsoft.com/office/drawing/2014/main" id="{FF17D4B0-E703-4D7B-8E9B-5EAB44A5A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228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Oval 65">
                <a:extLst>
                  <a:ext uri="{FF2B5EF4-FFF2-40B4-BE49-F238E27FC236}">
                    <a16:creationId xmlns:a16="http://schemas.microsoft.com/office/drawing/2014/main" id="{9E0FA961-3DC2-415F-9801-51EC8351E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35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Oval 66">
                <a:extLst>
                  <a:ext uri="{FF2B5EF4-FFF2-40B4-BE49-F238E27FC236}">
                    <a16:creationId xmlns:a16="http://schemas.microsoft.com/office/drawing/2014/main" id="{B89836E5-332C-4C96-A2B5-664799FCE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412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Oval 67">
                <a:extLst>
                  <a:ext uri="{FF2B5EF4-FFF2-40B4-BE49-F238E27FC236}">
                    <a16:creationId xmlns:a16="http://schemas.microsoft.com/office/drawing/2014/main" id="{83D8B1CC-0074-4FB6-A934-FDCA841E9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247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Oval 68">
                <a:extLst>
                  <a:ext uri="{FF2B5EF4-FFF2-40B4-BE49-F238E27FC236}">
                    <a16:creationId xmlns:a16="http://schemas.microsoft.com/office/drawing/2014/main" id="{09959414-A0EC-4870-AF59-C49582D50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538"/>
                <a:ext cx="39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Oval 69">
                <a:extLst>
                  <a:ext uri="{FF2B5EF4-FFF2-40B4-BE49-F238E27FC236}">
                    <a16:creationId xmlns:a16="http://schemas.microsoft.com/office/drawing/2014/main" id="{D1FB4C8D-4D97-41D3-BD45-693EF076B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599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Oval 70">
                <a:extLst>
                  <a:ext uri="{FF2B5EF4-FFF2-40B4-BE49-F238E27FC236}">
                    <a16:creationId xmlns:a16="http://schemas.microsoft.com/office/drawing/2014/main" id="{390AC831-6EC5-4BB2-AAF0-C209C6CC4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" y="2656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Oval 71">
                <a:extLst>
                  <a:ext uri="{FF2B5EF4-FFF2-40B4-BE49-F238E27FC236}">
                    <a16:creationId xmlns:a16="http://schemas.microsoft.com/office/drawing/2014/main" id="{44FD258A-6AAE-4C2C-852C-85D73C060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6" y="2711"/>
                <a:ext cx="38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Oval 72">
                <a:extLst>
                  <a:ext uri="{FF2B5EF4-FFF2-40B4-BE49-F238E27FC236}">
                    <a16:creationId xmlns:a16="http://schemas.microsoft.com/office/drawing/2014/main" id="{A2AE3A07-4B87-4E55-982B-A6DD263CF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764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Oval 73">
                <a:extLst>
                  <a:ext uri="{FF2B5EF4-FFF2-40B4-BE49-F238E27FC236}">
                    <a16:creationId xmlns:a16="http://schemas.microsoft.com/office/drawing/2014/main" id="{B3D52DF8-88FB-4308-8FCC-45EFAC250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" y="2811"/>
                <a:ext cx="36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Oval 74">
                <a:extLst>
                  <a:ext uri="{FF2B5EF4-FFF2-40B4-BE49-F238E27FC236}">
                    <a16:creationId xmlns:a16="http://schemas.microsoft.com/office/drawing/2014/main" id="{AB2EA9DB-7C7A-4526-AA30-25EDFBA54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853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Oval 75">
                <a:extLst>
                  <a:ext uri="{FF2B5EF4-FFF2-40B4-BE49-F238E27FC236}">
                    <a16:creationId xmlns:a16="http://schemas.microsoft.com/office/drawing/2014/main" id="{6C286427-8838-46DC-85DE-64ECF1CE7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2892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Oval 76">
                <a:extLst>
                  <a:ext uri="{FF2B5EF4-FFF2-40B4-BE49-F238E27FC236}">
                    <a16:creationId xmlns:a16="http://schemas.microsoft.com/office/drawing/2014/main" id="{F24CFB2E-43D1-40AB-B468-49CEBBD4C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927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Oval 77">
                <a:extLst>
                  <a:ext uri="{FF2B5EF4-FFF2-40B4-BE49-F238E27FC236}">
                    <a16:creationId xmlns:a16="http://schemas.microsoft.com/office/drawing/2014/main" id="{92BED53C-819E-4650-B6E5-0F4D02996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954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Oval 78">
                <a:extLst>
                  <a:ext uri="{FF2B5EF4-FFF2-40B4-BE49-F238E27FC236}">
                    <a16:creationId xmlns:a16="http://schemas.microsoft.com/office/drawing/2014/main" id="{1E65DBA5-B81A-4326-861E-A72D68D1D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2978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Oval 79">
                <a:extLst>
                  <a:ext uri="{FF2B5EF4-FFF2-40B4-BE49-F238E27FC236}">
                    <a16:creationId xmlns:a16="http://schemas.microsoft.com/office/drawing/2014/main" id="{55657323-B064-4228-B562-9FE61F3BD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5" y="2994"/>
                <a:ext cx="39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Oval 80">
                <a:extLst>
                  <a:ext uri="{FF2B5EF4-FFF2-40B4-BE49-F238E27FC236}">
                    <a16:creationId xmlns:a16="http://schemas.microsoft.com/office/drawing/2014/main" id="{DF97ED57-12B0-4D21-B99C-08569250D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" y="3004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Oval 81">
                <a:extLst>
                  <a:ext uri="{FF2B5EF4-FFF2-40B4-BE49-F238E27FC236}">
                    <a16:creationId xmlns:a16="http://schemas.microsoft.com/office/drawing/2014/main" id="{C87F271F-67C3-469B-8FA8-5CDB0BC91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301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Oval 82">
                <a:extLst>
                  <a:ext uri="{FF2B5EF4-FFF2-40B4-BE49-F238E27FC236}">
                    <a16:creationId xmlns:a16="http://schemas.microsoft.com/office/drawing/2014/main" id="{A3160F75-F7D6-4294-B408-63E4EE77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" y="3007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Oval 83">
                <a:extLst>
                  <a:ext uri="{FF2B5EF4-FFF2-40B4-BE49-F238E27FC236}">
                    <a16:creationId xmlns:a16="http://schemas.microsoft.com/office/drawing/2014/main" id="{6CA6EF23-CE32-41D2-8F7E-D6B678237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" y="3000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Oval 84">
                <a:extLst>
                  <a:ext uri="{FF2B5EF4-FFF2-40B4-BE49-F238E27FC236}">
                    <a16:creationId xmlns:a16="http://schemas.microsoft.com/office/drawing/2014/main" id="{8854DAE4-7A08-43FA-B62E-40616E9D4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" y="2987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Oval 85">
                <a:extLst>
                  <a:ext uri="{FF2B5EF4-FFF2-40B4-BE49-F238E27FC236}">
                    <a16:creationId xmlns:a16="http://schemas.microsoft.com/office/drawing/2014/main" id="{2B20E0E1-CA03-4FD2-8111-123234184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" y="2968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Oval 86">
                <a:extLst>
                  <a:ext uri="{FF2B5EF4-FFF2-40B4-BE49-F238E27FC236}">
                    <a16:creationId xmlns:a16="http://schemas.microsoft.com/office/drawing/2014/main" id="{9F0FD17E-E31C-4A11-97E6-CE5337E02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2941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Oval 87">
                <a:extLst>
                  <a:ext uri="{FF2B5EF4-FFF2-40B4-BE49-F238E27FC236}">
                    <a16:creationId xmlns:a16="http://schemas.microsoft.com/office/drawing/2014/main" id="{99C0B636-D960-4059-B059-CBB28A0C2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912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Oval 88">
                <a:extLst>
                  <a:ext uri="{FF2B5EF4-FFF2-40B4-BE49-F238E27FC236}">
                    <a16:creationId xmlns:a16="http://schemas.microsoft.com/office/drawing/2014/main" id="{20641603-057D-45DF-A9CE-1CE9758EE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875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Oval 89">
                <a:extLst>
                  <a:ext uri="{FF2B5EF4-FFF2-40B4-BE49-F238E27FC236}">
                    <a16:creationId xmlns:a16="http://schemas.microsoft.com/office/drawing/2014/main" id="{EF8973D4-DB7B-41DA-AED7-029038EFE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2834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Oval 90">
                <a:extLst>
                  <a:ext uri="{FF2B5EF4-FFF2-40B4-BE49-F238E27FC236}">
                    <a16:creationId xmlns:a16="http://schemas.microsoft.com/office/drawing/2014/main" id="{B684ABEE-43C4-4D37-A402-372D5374A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" y="2788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Oval 91">
                <a:extLst>
                  <a:ext uri="{FF2B5EF4-FFF2-40B4-BE49-F238E27FC236}">
                    <a16:creationId xmlns:a16="http://schemas.microsoft.com/office/drawing/2014/main" id="{FD09E9DD-DCAF-459C-AE53-E75EA3496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2739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Oval 92">
                <a:extLst>
                  <a:ext uri="{FF2B5EF4-FFF2-40B4-BE49-F238E27FC236}">
                    <a16:creationId xmlns:a16="http://schemas.microsoft.com/office/drawing/2014/main" id="{27817FE4-EB3F-4954-86F9-5111E6E3D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" y="2687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Oval 93">
                <a:extLst>
                  <a:ext uri="{FF2B5EF4-FFF2-40B4-BE49-F238E27FC236}">
                    <a16:creationId xmlns:a16="http://schemas.microsoft.com/office/drawing/2014/main" id="{941AEA4C-8F66-4B44-AE44-DC0510929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629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Oval 94">
                <a:extLst>
                  <a:ext uri="{FF2B5EF4-FFF2-40B4-BE49-F238E27FC236}">
                    <a16:creationId xmlns:a16="http://schemas.microsoft.com/office/drawing/2014/main" id="{C153DF1E-43BD-4D56-94E9-42CEA8BF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" y="2573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Oval 95">
                <a:extLst>
                  <a:ext uri="{FF2B5EF4-FFF2-40B4-BE49-F238E27FC236}">
                    <a16:creationId xmlns:a16="http://schemas.microsoft.com/office/drawing/2014/main" id="{C3ADE7AC-8C88-469E-8996-159A48F8F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" y="2510"/>
                <a:ext cx="33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Oval 96">
                <a:extLst>
                  <a:ext uri="{FF2B5EF4-FFF2-40B4-BE49-F238E27FC236}">
                    <a16:creationId xmlns:a16="http://schemas.microsoft.com/office/drawing/2014/main" id="{BD0EC6D7-A392-4A93-8970-FE75A77E3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2447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Oval 97">
                <a:extLst>
                  <a:ext uri="{FF2B5EF4-FFF2-40B4-BE49-F238E27FC236}">
                    <a16:creationId xmlns:a16="http://schemas.microsoft.com/office/drawing/2014/main" id="{3C42BD4E-1F23-4C37-B94C-B874A1EDE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383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Oval 98">
                <a:extLst>
                  <a:ext uri="{FF2B5EF4-FFF2-40B4-BE49-F238E27FC236}">
                    <a16:creationId xmlns:a16="http://schemas.microsoft.com/office/drawing/2014/main" id="{251F8D03-D0FD-4D1E-85BC-BF80E1D57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319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Oval 99">
                <a:extLst>
                  <a:ext uri="{FF2B5EF4-FFF2-40B4-BE49-F238E27FC236}">
                    <a16:creationId xmlns:a16="http://schemas.microsoft.com/office/drawing/2014/main" id="{1B7DE9DB-C3F7-4258-B96E-921E0FDF2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2256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Oval 100">
                <a:extLst>
                  <a:ext uri="{FF2B5EF4-FFF2-40B4-BE49-F238E27FC236}">
                    <a16:creationId xmlns:a16="http://schemas.microsoft.com/office/drawing/2014/main" id="{54DA393E-777D-49CE-9C53-19128F5E4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" y="2196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Oval 101">
                <a:extLst>
                  <a:ext uri="{FF2B5EF4-FFF2-40B4-BE49-F238E27FC236}">
                    <a16:creationId xmlns:a16="http://schemas.microsoft.com/office/drawing/2014/main" id="{ADB935B5-AB94-408B-90D3-530C7EB83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" y="2136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Oval 102">
                <a:extLst>
                  <a:ext uri="{FF2B5EF4-FFF2-40B4-BE49-F238E27FC236}">
                    <a16:creationId xmlns:a16="http://schemas.microsoft.com/office/drawing/2014/main" id="{2282571C-3765-451A-8BAF-A751A231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" y="2075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Oval 103">
                <a:extLst>
                  <a:ext uri="{FF2B5EF4-FFF2-40B4-BE49-F238E27FC236}">
                    <a16:creationId xmlns:a16="http://schemas.microsoft.com/office/drawing/2014/main" id="{7A3F0CBA-3D39-4B24-A314-196DED948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2020"/>
                <a:ext cx="27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Oval 104">
                <a:extLst>
                  <a:ext uri="{FF2B5EF4-FFF2-40B4-BE49-F238E27FC236}">
                    <a16:creationId xmlns:a16="http://schemas.microsoft.com/office/drawing/2014/main" id="{B64B6D35-6CE0-4AFC-A645-62005BFED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" y="1966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Oval 105">
                <a:extLst>
                  <a:ext uri="{FF2B5EF4-FFF2-40B4-BE49-F238E27FC236}">
                    <a16:creationId xmlns:a16="http://schemas.microsoft.com/office/drawing/2014/main" id="{C1BFBB1C-CC75-47AB-B5EE-14E811AA6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916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Oval 106">
                <a:extLst>
                  <a:ext uri="{FF2B5EF4-FFF2-40B4-BE49-F238E27FC236}">
                    <a16:creationId xmlns:a16="http://schemas.microsoft.com/office/drawing/2014/main" id="{A197973F-3453-47F3-9434-4ACDCB639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1870"/>
                <a:ext cx="31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Oval 107">
                <a:extLst>
                  <a:ext uri="{FF2B5EF4-FFF2-40B4-BE49-F238E27FC236}">
                    <a16:creationId xmlns:a16="http://schemas.microsoft.com/office/drawing/2014/main" id="{65DA030A-E672-4DAC-BC85-1F01A1524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1829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Oval 108">
                <a:extLst>
                  <a:ext uri="{FF2B5EF4-FFF2-40B4-BE49-F238E27FC236}">
                    <a16:creationId xmlns:a16="http://schemas.microsoft.com/office/drawing/2014/main" id="{217FA9DC-3B3C-43CD-974A-F16BFB9C3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" y="1795"/>
                <a:ext cx="27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Oval 109">
                <a:extLst>
                  <a:ext uri="{FF2B5EF4-FFF2-40B4-BE49-F238E27FC236}">
                    <a16:creationId xmlns:a16="http://schemas.microsoft.com/office/drawing/2014/main" id="{F9AFAC72-EEA1-4B15-8F66-596E2CC9F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1761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Oval 110">
                <a:extLst>
                  <a:ext uri="{FF2B5EF4-FFF2-40B4-BE49-F238E27FC236}">
                    <a16:creationId xmlns:a16="http://schemas.microsoft.com/office/drawing/2014/main" id="{55797BCB-58E1-4B50-8E1E-06F41DBEA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1738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Oval 111">
                <a:extLst>
                  <a:ext uri="{FF2B5EF4-FFF2-40B4-BE49-F238E27FC236}">
                    <a16:creationId xmlns:a16="http://schemas.microsoft.com/office/drawing/2014/main" id="{947F2AE2-A74B-4C64-BD2A-6D551F609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717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Oval 112">
                <a:extLst>
                  <a:ext uri="{FF2B5EF4-FFF2-40B4-BE49-F238E27FC236}">
                    <a16:creationId xmlns:a16="http://schemas.microsoft.com/office/drawing/2014/main" id="{19C038C7-DD7A-40EF-9936-D260C6548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1702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Oval 113">
                <a:extLst>
                  <a:ext uri="{FF2B5EF4-FFF2-40B4-BE49-F238E27FC236}">
                    <a16:creationId xmlns:a16="http://schemas.microsoft.com/office/drawing/2014/main" id="{DFBD65AA-C33C-4F1D-84B9-CC35E9BA7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" y="1693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Oval 114">
                <a:extLst>
                  <a:ext uri="{FF2B5EF4-FFF2-40B4-BE49-F238E27FC236}">
                    <a16:creationId xmlns:a16="http://schemas.microsoft.com/office/drawing/2014/main" id="{376BDC39-5003-4E97-81BC-33E5FEB4A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169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Oval 115">
                <a:extLst>
                  <a:ext uri="{FF2B5EF4-FFF2-40B4-BE49-F238E27FC236}">
                    <a16:creationId xmlns:a16="http://schemas.microsoft.com/office/drawing/2014/main" id="{11A482AD-3F25-476A-A62D-D3FB5A7C2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1696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Oval 116">
                <a:extLst>
                  <a:ext uri="{FF2B5EF4-FFF2-40B4-BE49-F238E27FC236}">
                    <a16:creationId xmlns:a16="http://schemas.microsoft.com/office/drawing/2014/main" id="{A11CF19C-31D6-4A17-9E97-3790CDBDF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1707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Oval 117">
                <a:extLst>
                  <a:ext uri="{FF2B5EF4-FFF2-40B4-BE49-F238E27FC236}">
                    <a16:creationId xmlns:a16="http://schemas.microsoft.com/office/drawing/2014/main" id="{B9A8BFD8-F09E-4899-9B2C-5E0B98A0C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2" y="1726"/>
                <a:ext cx="29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Oval 118">
                <a:extLst>
                  <a:ext uri="{FF2B5EF4-FFF2-40B4-BE49-F238E27FC236}">
                    <a16:creationId xmlns:a16="http://schemas.microsoft.com/office/drawing/2014/main" id="{480D75D1-1D85-4778-9F8B-6013B9372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746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Oval 119">
                <a:extLst>
                  <a:ext uri="{FF2B5EF4-FFF2-40B4-BE49-F238E27FC236}">
                    <a16:creationId xmlns:a16="http://schemas.microsoft.com/office/drawing/2014/main" id="{C0BE28B1-C6CA-4CDF-921E-5CDBE0645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1776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Oval 120">
                <a:extLst>
                  <a:ext uri="{FF2B5EF4-FFF2-40B4-BE49-F238E27FC236}">
                    <a16:creationId xmlns:a16="http://schemas.microsoft.com/office/drawing/2014/main" id="{DD0F8124-6E65-491C-AB1F-0D64BD30F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808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Oval 121">
                <a:extLst>
                  <a:ext uri="{FF2B5EF4-FFF2-40B4-BE49-F238E27FC236}">
                    <a16:creationId xmlns:a16="http://schemas.microsoft.com/office/drawing/2014/main" id="{EA66ACF7-051A-4EE9-8473-1F877685A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1846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Oval 122">
                <a:extLst>
                  <a:ext uri="{FF2B5EF4-FFF2-40B4-BE49-F238E27FC236}">
                    <a16:creationId xmlns:a16="http://schemas.microsoft.com/office/drawing/2014/main" id="{61E3105B-B430-4CD6-9927-DC6FD1EB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1892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Oval 123">
                <a:extLst>
                  <a:ext uri="{FF2B5EF4-FFF2-40B4-BE49-F238E27FC236}">
                    <a16:creationId xmlns:a16="http://schemas.microsoft.com/office/drawing/2014/main" id="{BC27AFFB-30EF-4406-A692-2F7662BE4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1939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Oval 124">
                <a:extLst>
                  <a:ext uri="{FF2B5EF4-FFF2-40B4-BE49-F238E27FC236}">
                    <a16:creationId xmlns:a16="http://schemas.microsoft.com/office/drawing/2014/main" id="{3B8717C0-4418-4D69-A380-39416674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1989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Oval 125">
                <a:extLst>
                  <a:ext uri="{FF2B5EF4-FFF2-40B4-BE49-F238E27FC236}">
                    <a16:creationId xmlns:a16="http://schemas.microsoft.com/office/drawing/2014/main" id="{88DAE49F-3291-43F7-99C3-68AB77B32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04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Oval 126">
                <a:extLst>
                  <a:ext uri="{FF2B5EF4-FFF2-40B4-BE49-F238E27FC236}">
                    <a16:creationId xmlns:a16="http://schemas.microsoft.com/office/drawing/2014/main" id="{DD17C6DE-7DD0-477C-8512-10B258543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2103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Oval 127">
                <a:extLst>
                  <a:ext uri="{FF2B5EF4-FFF2-40B4-BE49-F238E27FC236}">
                    <a16:creationId xmlns:a16="http://schemas.microsoft.com/office/drawing/2014/main" id="{F0D9DAE1-FEF5-4C92-9B5A-D89F2284A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2162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Oval 128">
                <a:extLst>
                  <a:ext uri="{FF2B5EF4-FFF2-40B4-BE49-F238E27FC236}">
                    <a16:creationId xmlns:a16="http://schemas.microsoft.com/office/drawing/2014/main" id="{85E08F22-A2E1-45C2-BBA0-B5E024B55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" y="2223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Oval 129">
                <a:extLst>
                  <a:ext uri="{FF2B5EF4-FFF2-40B4-BE49-F238E27FC236}">
                    <a16:creationId xmlns:a16="http://schemas.microsoft.com/office/drawing/2014/main" id="{662B7CA6-CAF3-49C6-8B43-6FC76B85F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285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Oval 130">
                <a:extLst>
                  <a:ext uri="{FF2B5EF4-FFF2-40B4-BE49-F238E27FC236}">
                    <a16:creationId xmlns:a16="http://schemas.microsoft.com/office/drawing/2014/main" id="{49608310-260E-40C6-9A94-02A7E3D58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" y="235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Oval 131">
                <a:extLst>
                  <a:ext uri="{FF2B5EF4-FFF2-40B4-BE49-F238E27FC236}">
                    <a16:creationId xmlns:a16="http://schemas.microsoft.com/office/drawing/2014/main" id="{AE2E0D52-3753-4098-8F56-287BC6AE9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241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Oval 132">
                <a:extLst>
                  <a:ext uri="{FF2B5EF4-FFF2-40B4-BE49-F238E27FC236}">
                    <a16:creationId xmlns:a16="http://schemas.microsoft.com/office/drawing/2014/main" id="{E19FF649-6596-4734-9988-9D098B90D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478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Oval 133">
                <a:extLst>
                  <a:ext uri="{FF2B5EF4-FFF2-40B4-BE49-F238E27FC236}">
                    <a16:creationId xmlns:a16="http://schemas.microsoft.com/office/drawing/2014/main" id="{A965FBA5-8665-4D7E-8BB1-E3619FA86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" y="2542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Oval 134">
                <a:extLst>
                  <a:ext uri="{FF2B5EF4-FFF2-40B4-BE49-F238E27FC236}">
                    <a16:creationId xmlns:a16="http://schemas.microsoft.com/office/drawing/2014/main" id="{844E1E9A-EEAF-438C-9ED0-A29D2728D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2603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Oval 135">
                <a:extLst>
                  <a:ext uri="{FF2B5EF4-FFF2-40B4-BE49-F238E27FC236}">
                    <a16:creationId xmlns:a16="http://schemas.microsoft.com/office/drawing/2014/main" id="{24B80481-B008-457F-A2AF-6E8E7B432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" y="2661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Oval 136">
                <a:extLst>
                  <a:ext uri="{FF2B5EF4-FFF2-40B4-BE49-F238E27FC236}">
                    <a16:creationId xmlns:a16="http://schemas.microsoft.com/office/drawing/2014/main" id="{AB93F57A-2DEE-4355-ACFC-BB46E0EEC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9" y="2719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Oval 137">
                <a:extLst>
                  <a:ext uri="{FF2B5EF4-FFF2-40B4-BE49-F238E27FC236}">
                    <a16:creationId xmlns:a16="http://schemas.microsoft.com/office/drawing/2014/main" id="{841B5840-5987-4FBC-8AA2-0CC4E8B84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771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Oval 138">
                <a:extLst>
                  <a:ext uri="{FF2B5EF4-FFF2-40B4-BE49-F238E27FC236}">
                    <a16:creationId xmlns:a16="http://schemas.microsoft.com/office/drawing/2014/main" id="{61009DF7-FCD7-444C-81F0-C95A136E5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" y="2820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Oval 139">
                <a:extLst>
                  <a:ext uri="{FF2B5EF4-FFF2-40B4-BE49-F238E27FC236}">
                    <a16:creationId xmlns:a16="http://schemas.microsoft.com/office/drawing/2014/main" id="{C41925B0-1D9D-4F62-872A-6A05313B9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" y="2866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Oval 140">
                <a:extLst>
                  <a:ext uri="{FF2B5EF4-FFF2-40B4-BE49-F238E27FC236}">
                    <a16:creationId xmlns:a16="http://schemas.microsoft.com/office/drawing/2014/main" id="{7AE87A7D-5371-42EC-8B9D-5F914FF4F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906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Oval 141">
                <a:extLst>
                  <a:ext uri="{FF2B5EF4-FFF2-40B4-BE49-F238E27FC236}">
                    <a16:creationId xmlns:a16="http://schemas.microsoft.com/office/drawing/2014/main" id="{CD2D59B3-81E1-4D61-8812-B6C44D3C7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2945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Oval 142">
                <a:extLst>
                  <a:ext uri="{FF2B5EF4-FFF2-40B4-BE49-F238E27FC236}">
                    <a16:creationId xmlns:a16="http://schemas.microsoft.com/office/drawing/2014/main" id="{6F31A824-A952-42A1-A6C0-18312037D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" y="2979"/>
                <a:ext cx="31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Oval 143">
                <a:extLst>
                  <a:ext uri="{FF2B5EF4-FFF2-40B4-BE49-F238E27FC236}">
                    <a16:creationId xmlns:a16="http://schemas.microsoft.com/office/drawing/2014/main" id="{2D863207-5978-4E76-AB2D-73875B627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300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Oval 144">
                <a:extLst>
                  <a:ext uri="{FF2B5EF4-FFF2-40B4-BE49-F238E27FC236}">
                    <a16:creationId xmlns:a16="http://schemas.microsoft.com/office/drawing/2014/main" id="{3325A27F-0948-4602-BF00-CC8CC8A5B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3029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Oval 145">
                <a:extLst>
                  <a:ext uri="{FF2B5EF4-FFF2-40B4-BE49-F238E27FC236}">
                    <a16:creationId xmlns:a16="http://schemas.microsoft.com/office/drawing/2014/main" id="{A92B23D2-ED65-4858-A7CA-BF1B4DBD7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" y="3045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Oval 146">
                <a:extLst>
                  <a:ext uri="{FF2B5EF4-FFF2-40B4-BE49-F238E27FC236}">
                    <a16:creationId xmlns:a16="http://schemas.microsoft.com/office/drawing/2014/main" id="{C84C3B4B-E020-4049-9D5C-4BF4812BB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1" y="3055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Oval 147">
                <a:extLst>
                  <a:ext uri="{FF2B5EF4-FFF2-40B4-BE49-F238E27FC236}">
                    <a16:creationId xmlns:a16="http://schemas.microsoft.com/office/drawing/2014/main" id="{7F30CFC3-525C-44F6-9D93-8D0E9FF87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3061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Oval 148">
                <a:extLst>
                  <a:ext uri="{FF2B5EF4-FFF2-40B4-BE49-F238E27FC236}">
                    <a16:creationId xmlns:a16="http://schemas.microsoft.com/office/drawing/2014/main" id="{2C8BF167-F5FA-4F03-9E33-B7A474EB8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" y="3062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Oval 149">
                <a:extLst>
                  <a:ext uri="{FF2B5EF4-FFF2-40B4-BE49-F238E27FC236}">
                    <a16:creationId xmlns:a16="http://schemas.microsoft.com/office/drawing/2014/main" id="{63F1FC81-B01A-4037-B3DD-F569D9C70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" y="3056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Oval 150">
                <a:extLst>
                  <a:ext uri="{FF2B5EF4-FFF2-40B4-BE49-F238E27FC236}">
                    <a16:creationId xmlns:a16="http://schemas.microsoft.com/office/drawing/2014/main" id="{1E60A92A-8641-4A28-88FB-9510FDC33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" y="3046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Oval 151">
                <a:extLst>
                  <a:ext uri="{FF2B5EF4-FFF2-40B4-BE49-F238E27FC236}">
                    <a16:creationId xmlns:a16="http://schemas.microsoft.com/office/drawing/2014/main" id="{99CA145A-5E37-4C46-9D27-6C31FB66D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" y="3031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Oval 152">
                <a:extLst>
                  <a:ext uri="{FF2B5EF4-FFF2-40B4-BE49-F238E27FC236}">
                    <a16:creationId xmlns:a16="http://schemas.microsoft.com/office/drawing/2014/main" id="{482A6EB1-AF57-47F6-9E34-4FD448723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" y="3006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Oval 153">
                <a:extLst>
                  <a:ext uri="{FF2B5EF4-FFF2-40B4-BE49-F238E27FC236}">
                    <a16:creationId xmlns:a16="http://schemas.microsoft.com/office/drawing/2014/main" id="{DF9AB4F8-9270-435C-B7AB-E6C262252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2981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Oval 154">
                <a:extLst>
                  <a:ext uri="{FF2B5EF4-FFF2-40B4-BE49-F238E27FC236}">
                    <a16:creationId xmlns:a16="http://schemas.microsoft.com/office/drawing/2014/main" id="{1630B487-C560-4284-A396-5E1A91CD1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" y="2947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Oval 155">
                <a:extLst>
                  <a:ext uri="{FF2B5EF4-FFF2-40B4-BE49-F238E27FC236}">
                    <a16:creationId xmlns:a16="http://schemas.microsoft.com/office/drawing/2014/main" id="{ADF08F6E-57EC-417B-A9ED-38A10E8CE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2909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Oval 156">
                <a:extLst>
                  <a:ext uri="{FF2B5EF4-FFF2-40B4-BE49-F238E27FC236}">
                    <a16:creationId xmlns:a16="http://schemas.microsoft.com/office/drawing/2014/main" id="{AFA1C421-1F2D-4A00-B541-202BD014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" y="2870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Oval 157">
                <a:extLst>
                  <a:ext uri="{FF2B5EF4-FFF2-40B4-BE49-F238E27FC236}">
                    <a16:creationId xmlns:a16="http://schemas.microsoft.com/office/drawing/2014/main" id="{E2891A5A-C98F-4CD9-86C1-5507779E2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2824"/>
                <a:ext cx="25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Oval 158">
                <a:extLst>
                  <a:ext uri="{FF2B5EF4-FFF2-40B4-BE49-F238E27FC236}">
                    <a16:creationId xmlns:a16="http://schemas.microsoft.com/office/drawing/2014/main" id="{5B09F5E9-B2C8-4D07-A871-E4F1E3AF7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" y="2775"/>
                <a:ext cx="23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Oval 159">
                <a:extLst>
                  <a:ext uri="{FF2B5EF4-FFF2-40B4-BE49-F238E27FC236}">
                    <a16:creationId xmlns:a16="http://schemas.microsoft.com/office/drawing/2014/main" id="{1588564A-06F7-466D-BE51-216A9B9B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724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Oval 160">
                <a:extLst>
                  <a:ext uri="{FF2B5EF4-FFF2-40B4-BE49-F238E27FC236}">
                    <a16:creationId xmlns:a16="http://schemas.microsoft.com/office/drawing/2014/main" id="{1BB256E0-A7A2-4BAD-856C-58563040A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" y="2665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Oval 161">
                <a:extLst>
                  <a:ext uri="{FF2B5EF4-FFF2-40B4-BE49-F238E27FC236}">
                    <a16:creationId xmlns:a16="http://schemas.microsoft.com/office/drawing/2014/main" id="{179C5AD3-648F-4B2B-A5FE-C159D9067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608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Oval 162">
                <a:extLst>
                  <a:ext uri="{FF2B5EF4-FFF2-40B4-BE49-F238E27FC236}">
                    <a16:creationId xmlns:a16="http://schemas.microsoft.com/office/drawing/2014/main" id="{52041695-2EBF-44DD-B206-F902207F1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" y="2546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Oval 163">
                <a:extLst>
                  <a:ext uri="{FF2B5EF4-FFF2-40B4-BE49-F238E27FC236}">
                    <a16:creationId xmlns:a16="http://schemas.microsoft.com/office/drawing/2014/main" id="{9D3BA3C3-3C6B-49BE-8C48-B1E5E8A36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483"/>
                <a:ext cx="24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Oval 164">
                <a:extLst>
                  <a:ext uri="{FF2B5EF4-FFF2-40B4-BE49-F238E27FC236}">
                    <a16:creationId xmlns:a16="http://schemas.microsoft.com/office/drawing/2014/main" id="{7A2929A4-EA18-4947-8E84-BE8013D47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419"/>
                <a:ext cx="27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Oval 165">
                <a:extLst>
                  <a:ext uri="{FF2B5EF4-FFF2-40B4-BE49-F238E27FC236}">
                    <a16:creationId xmlns:a16="http://schemas.microsoft.com/office/drawing/2014/main" id="{85E91063-F920-478D-A202-E29859B58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" y="235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Oval 166">
                <a:extLst>
                  <a:ext uri="{FF2B5EF4-FFF2-40B4-BE49-F238E27FC236}">
                    <a16:creationId xmlns:a16="http://schemas.microsoft.com/office/drawing/2014/main" id="{B5F0B815-308A-4DF9-8C7A-61A6F067A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" y="2292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Oval 167">
                <a:extLst>
                  <a:ext uri="{FF2B5EF4-FFF2-40B4-BE49-F238E27FC236}">
                    <a16:creationId xmlns:a16="http://schemas.microsoft.com/office/drawing/2014/main" id="{0E0862A3-F8AD-4A49-9431-DAFC81574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230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Oval 168">
                <a:extLst>
                  <a:ext uri="{FF2B5EF4-FFF2-40B4-BE49-F238E27FC236}">
                    <a16:creationId xmlns:a16="http://schemas.microsoft.com/office/drawing/2014/main" id="{BD0FAC38-8355-4C2A-86CD-3F0A4F19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" y="2169"/>
                <a:ext cx="21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Oval 169">
                <a:extLst>
                  <a:ext uri="{FF2B5EF4-FFF2-40B4-BE49-F238E27FC236}">
                    <a16:creationId xmlns:a16="http://schemas.microsoft.com/office/drawing/2014/main" id="{3DF9CA65-39F2-48C4-898A-AB9F09EAD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" y="2110"/>
                <a:ext cx="18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Oval 170">
                <a:extLst>
                  <a:ext uri="{FF2B5EF4-FFF2-40B4-BE49-F238E27FC236}">
                    <a16:creationId xmlns:a16="http://schemas.microsoft.com/office/drawing/2014/main" id="{F6471E54-9D67-4A17-92A2-CD12F6034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" y="2051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Oval 171">
                <a:extLst>
                  <a:ext uri="{FF2B5EF4-FFF2-40B4-BE49-F238E27FC236}">
                    <a16:creationId xmlns:a16="http://schemas.microsoft.com/office/drawing/2014/main" id="{C696E426-A891-499F-ABF9-C45F5AD10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" y="1997"/>
                <a:ext cx="13" cy="1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Oval 172">
                <a:extLst>
                  <a:ext uri="{FF2B5EF4-FFF2-40B4-BE49-F238E27FC236}">
                    <a16:creationId xmlns:a16="http://schemas.microsoft.com/office/drawing/2014/main" id="{B0405AE4-A458-4B1C-8AA5-201BA40A7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1942"/>
                <a:ext cx="17" cy="1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Oval 173">
                <a:extLst>
                  <a:ext uri="{FF2B5EF4-FFF2-40B4-BE49-F238E27FC236}">
                    <a16:creationId xmlns:a16="http://schemas.microsoft.com/office/drawing/2014/main" id="{5E93230D-177D-443C-BF15-CE85E09D8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1892"/>
                <a:ext cx="18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Oval 174">
                <a:extLst>
                  <a:ext uri="{FF2B5EF4-FFF2-40B4-BE49-F238E27FC236}">
                    <a16:creationId xmlns:a16="http://schemas.microsoft.com/office/drawing/2014/main" id="{6BB17D7F-0FA8-4B9A-84E8-D6171F640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1846"/>
                <a:ext cx="17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Oval 175">
                <a:extLst>
                  <a:ext uri="{FF2B5EF4-FFF2-40B4-BE49-F238E27FC236}">
                    <a16:creationId xmlns:a16="http://schemas.microsoft.com/office/drawing/2014/main" id="{3CD24931-3F72-42AD-9F63-ED4521B40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801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Oval 176">
                <a:extLst>
                  <a:ext uri="{FF2B5EF4-FFF2-40B4-BE49-F238E27FC236}">
                    <a16:creationId xmlns:a16="http://schemas.microsoft.com/office/drawing/2014/main" id="{121FFE67-05AD-4EF7-AA1E-40D2A0406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" y="1764"/>
                <a:ext cx="22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Oval 177">
                <a:extLst>
                  <a:ext uri="{FF2B5EF4-FFF2-40B4-BE49-F238E27FC236}">
                    <a16:creationId xmlns:a16="http://schemas.microsoft.com/office/drawing/2014/main" id="{C841093C-2D9D-4195-925B-5349006CB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" y="1733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Oval 178">
                <a:extLst>
                  <a:ext uri="{FF2B5EF4-FFF2-40B4-BE49-F238E27FC236}">
                    <a16:creationId xmlns:a16="http://schemas.microsoft.com/office/drawing/2014/main" id="{0351E2AE-2F26-4F8C-A18C-20438305F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" y="1703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Oval 179">
                <a:extLst>
                  <a:ext uri="{FF2B5EF4-FFF2-40B4-BE49-F238E27FC236}">
                    <a16:creationId xmlns:a16="http://schemas.microsoft.com/office/drawing/2014/main" id="{23FC5521-EAB9-44C7-810A-20FBE1B0D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" y="1683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Oval 180">
                <a:extLst>
                  <a:ext uri="{FF2B5EF4-FFF2-40B4-BE49-F238E27FC236}">
                    <a16:creationId xmlns:a16="http://schemas.microsoft.com/office/drawing/2014/main" id="{66E3FD28-C837-4EAD-AA5A-A12EB7B30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1665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Oval 181">
                <a:extLst>
                  <a:ext uri="{FF2B5EF4-FFF2-40B4-BE49-F238E27FC236}">
                    <a16:creationId xmlns:a16="http://schemas.microsoft.com/office/drawing/2014/main" id="{9E88766D-F4CD-49B7-9700-C3486702B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1652"/>
                <a:ext cx="25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Oval 182">
                <a:extLst>
                  <a:ext uri="{FF2B5EF4-FFF2-40B4-BE49-F238E27FC236}">
                    <a16:creationId xmlns:a16="http://schemas.microsoft.com/office/drawing/2014/main" id="{909BF49B-9C1B-4DF0-97D7-E7C0E7C31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164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Oval 183">
                <a:extLst>
                  <a:ext uri="{FF2B5EF4-FFF2-40B4-BE49-F238E27FC236}">
                    <a16:creationId xmlns:a16="http://schemas.microsoft.com/office/drawing/2014/main" id="{7AEF9BB8-8111-460F-8653-847977EE9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" y="164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Oval 184">
                <a:extLst>
                  <a:ext uri="{FF2B5EF4-FFF2-40B4-BE49-F238E27FC236}">
                    <a16:creationId xmlns:a16="http://schemas.microsoft.com/office/drawing/2014/main" id="{3BC5D843-F739-4CA8-8498-CDC133ABD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" y="1651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Oval 185">
                <a:extLst>
                  <a:ext uri="{FF2B5EF4-FFF2-40B4-BE49-F238E27FC236}">
                    <a16:creationId xmlns:a16="http://schemas.microsoft.com/office/drawing/2014/main" id="{8B6AF6B5-7322-4017-928C-EC427469A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" y="1664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Oval 186">
                <a:extLst>
                  <a:ext uri="{FF2B5EF4-FFF2-40B4-BE49-F238E27FC236}">
                    <a16:creationId xmlns:a16="http://schemas.microsoft.com/office/drawing/2014/main" id="{9AAAA41E-7419-4F46-9082-F19D20A94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682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Oval 187">
                <a:extLst>
                  <a:ext uri="{FF2B5EF4-FFF2-40B4-BE49-F238E27FC236}">
                    <a16:creationId xmlns:a16="http://schemas.microsoft.com/office/drawing/2014/main" id="{2BA4010E-D895-4D26-B507-32098192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9" y="1702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Oval 188">
                <a:extLst>
                  <a:ext uri="{FF2B5EF4-FFF2-40B4-BE49-F238E27FC236}">
                    <a16:creationId xmlns:a16="http://schemas.microsoft.com/office/drawing/2014/main" id="{BE291A01-0968-4B5B-9241-C2EC28359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1731"/>
                <a:ext cx="23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Oval 189">
                <a:extLst>
                  <a:ext uri="{FF2B5EF4-FFF2-40B4-BE49-F238E27FC236}">
                    <a16:creationId xmlns:a16="http://schemas.microsoft.com/office/drawing/2014/main" id="{CD891901-B227-4E3D-BA21-A08C3841F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761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Oval 190">
                <a:extLst>
                  <a:ext uri="{FF2B5EF4-FFF2-40B4-BE49-F238E27FC236}">
                    <a16:creationId xmlns:a16="http://schemas.microsoft.com/office/drawing/2014/main" id="{B7CFECC8-190F-4139-AEC3-89C1721EA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1798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Oval 191">
                <a:extLst>
                  <a:ext uri="{FF2B5EF4-FFF2-40B4-BE49-F238E27FC236}">
                    <a16:creationId xmlns:a16="http://schemas.microsoft.com/office/drawing/2014/main" id="{D4BE1AEB-2CC1-459E-8E4C-AA340C3FB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843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Oval 192">
                <a:extLst>
                  <a:ext uri="{FF2B5EF4-FFF2-40B4-BE49-F238E27FC236}">
                    <a16:creationId xmlns:a16="http://schemas.microsoft.com/office/drawing/2014/main" id="{307CC5F5-7A68-4A7D-ACE0-FE5BCA80A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1888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Oval 193">
                <a:extLst>
                  <a:ext uri="{FF2B5EF4-FFF2-40B4-BE49-F238E27FC236}">
                    <a16:creationId xmlns:a16="http://schemas.microsoft.com/office/drawing/2014/main" id="{7CFEF26B-A6CA-436A-B016-961B185D2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939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Oval 194">
                <a:extLst>
                  <a:ext uri="{FF2B5EF4-FFF2-40B4-BE49-F238E27FC236}">
                    <a16:creationId xmlns:a16="http://schemas.microsoft.com/office/drawing/2014/main" id="{16829CA4-4E6D-46AE-BD07-81A66B2D1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" y="1993"/>
                <a:ext cx="22" cy="2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Oval 195">
                <a:extLst>
                  <a:ext uri="{FF2B5EF4-FFF2-40B4-BE49-F238E27FC236}">
                    <a16:creationId xmlns:a16="http://schemas.microsoft.com/office/drawing/2014/main" id="{B44E6ABC-CB5C-4D37-AC97-47320CD1F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046"/>
                <a:ext cx="27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Oval 196">
                <a:extLst>
                  <a:ext uri="{FF2B5EF4-FFF2-40B4-BE49-F238E27FC236}">
                    <a16:creationId xmlns:a16="http://schemas.microsoft.com/office/drawing/2014/main" id="{8B44B933-767C-44F6-AE08-B98A27DB9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" y="2105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Oval 197">
                <a:extLst>
                  <a:ext uri="{FF2B5EF4-FFF2-40B4-BE49-F238E27FC236}">
                    <a16:creationId xmlns:a16="http://schemas.microsoft.com/office/drawing/2014/main" id="{30894005-923E-4419-B57D-DBFBDE1F8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3" y="2164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Oval 198">
                <a:extLst>
                  <a:ext uri="{FF2B5EF4-FFF2-40B4-BE49-F238E27FC236}">
                    <a16:creationId xmlns:a16="http://schemas.microsoft.com/office/drawing/2014/main" id="{E5EE3BCA-6DD9-47FB-ACF9-1B94C329C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2226"/>
                <a:ext cx="33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Oval 199">
                <a:extLst>
                  <a:ext uri="{FF2B5EF4-FFF2-40B4-BE49-F238E27FC236}">
                    <a16:creationId xmlns:a16="http://schemas.microsoft.com/office/drawing/2014/main" id="{0DC8C773-A744-4713-A6F2-766505C4D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2288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Oval 200">
                <a:extLst>
                  <a:ext uri="{FF2B5EF4-FFF2-40B4-BE49-F238E27FC236}">
                    <a16:creationId xmlns:a16="http://schemas.microsoft.com/office/drawing/2014/main" id="{054F379E-508E-4EC6-8D16-4CA1362A0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2360"/>
                <a:ext cx="17" cy="1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Oval 201">
                <a:extLst>
                  <a:ext uri="{FF2B5EF4-FFF2-40B4-BE49-F238E27FC236}">
                    <a16:creationId xmlns:a16="http://schemas.microsoft.com/office/drawing/2014/main" id="{82AD3A8A-29A6-4601-9294-242B3EA85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2419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Oval 202">
                <a:extLst>
                  <a:ext uri="{FF2B5EF4-FFF2-40B4-BE49-F238E27FC236}">
                    <a16:creationId xmlns:a16="http://schemas.microsoft.com/office/drawing/2014/main" id="{8436C726-8439-41FE-BF9D-6537149F7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483"/>
                <a:ext cx="24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Oval 203">
                <a:extLst>
                  <a:ext uri="{FF2B5EF4-FFF2-40B4-BE49-F238E27FC236}">
                    <a16:creationId xmlns:a16="http://schemas.microsoft.com/office/drawing/2014/main" id="{5097E8CC-D127-4FA3-B444-0799D7CD2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2546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Oval 204">
                <a:extLst>
                  <a:ext uri="{FF2B5EF4-FFF2-40B4-BE49-F238E27FC236}">
                    <a16:creationId xmlns:a16="http://schemas.microsoft.com/office/drawing/2014/main" id="{7D3C2269-F9FF-46CC-8412-ABA025A98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2608"/>
                <a:ext cx="21" cy="2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" name="Oval 206">
              <a:extLst>
                <a:ext uri="{FF2B5EF4-FFF2-40B4-BE49-F238E27FC236}">
                  <a16:creationId xmlns:a16="http://schemas.microsoft.com/office/drawing/2014/main" id="{A4E18B80-02E6-4E92-8884-6C235B9C3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2667"/>
              <a:ext cx="24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Oval 207">
              <a:extLst>
                <a:ext uri="{FF2B5EF4-FFF2-40B4-BE49-F238E27FC236}">
                  <a16:creationId xmlns:a16="http://schemas.microsoft.com/office/drawing/2014/main" id="{DD9CD63D-B44B-4F38-B45A-707A9826F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726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08">
              <a:extLst>
                <a:ext uri="{FF2B5EF4-FFF2-40B4-BE49-F238E27FC236}">
                  <a16:creationId xmlns:a16="http://schemas.microsoft.com/office/drawing/2014/main" id="{4DAE639D-A3C8-4BF0-9D0F-DB530A290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2779"/>
              <a:ext cx="23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209">
              <a:extLst>
                <a:ext uri="{FF2B5EF4-FFF2-40B4-BE49-F238E27FC236}">
                  <a16:creationId xmlns:a16="http://schemas.microsoft.com/office/drawing/2014/main" id="{A1A38F8D-272E-4325-89AD-A6A2B9D21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" y="2829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210">
              <a:extLst>
                <a:ext uri="{FF2B5EF4-FFF2-40B4-BE49-F238E27FC236}">
                  <a16:creationId xmlns:a16="http://schemas.microsoft.com/office/drawing/2014/main" id="{40B1CEE7-7386-4A14-8CE4-C24CA67D1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" y="2877"/>
              <a:ext cx="26" cy="2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211">
              <a:extLst>
                <a:ext uri="{FF2B5EF4-FFF2-40B4-BE49-F238E27FC236}">
                  <a16:creationId xmlns:a16="http://schemas.microsoft.com/office/drawing/2014/main" id="{B1C769E8-DDE1-4E6B-8AA2-2BF3C994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2925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212">
              <a:extLst>
                <a:ext uri="{FF2B5EF4-FFF2-40B4-BE49-F238E27FC236}">
                  <a16:creationId xmlns:a16="http://schemas.microsoft.com/office/drawing/2014/main" id="{B8B2E9CB-BA32-47A1-9BC5-3F14F8129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2963"/>
              <a:ext cx="25" cy="2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213">
              <a:extLst>
                <a:ext uri="{FF2B5EF4-FFF2-40B4-BE49-F238E27FC236}">
                  <a16:creationId xmlns:a16="http://schemas.microsoft.com/office/drawing/2014/main" id="{36FDD5A7-5342-4F18-901D-1531FE3C1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3000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214">
              <a:extLst>
                <a:ext uri="{FF2B5EF4-FFF2-40B4-BE49-F238E27FC236}">
                  <a16:creationId xmlns:a16="http://schemas.microsoft.com/office/drawing/2014/main" id="{25810150-86F4-4C33-98D5-E9D0FF4A6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3032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215">
              <a:extLst>
                <a:ext uri="{FF2B5EF4-FFF2-40B4-BE49-F238E27FC236}">
                  <a16:creationId xmlns:a16="http://schemas.microsoft.com/office/drawing/2014/main" id="{4FD907DC-5552-4BC4-9227-A438BCDFE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057"/>
              <a:ext cx="27" cy="2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216">
              <a:extLst>
                <a:ext uri="{FF2B5EF4-FFF2-40B4-BE49-F238E27FC236}">
                  <a16:creationId xmlns:a16="http://schemas.microsoft.com/office/drawing/2014/main" id="{1937F587-C2DE-47D7-946C-CE6654735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3082"/>
              <a:ext cx="22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217">
              <a:extLst>
                <a:ext uri="{FF2B5EF4-FFF2-40B4-BE49-F238E27FC236}">
                  <a16:creationId xmlns:a16="http://schemas.microsoft.com/office/drawing/2014/main" id="{0F2F946A-EAE7-4F80-9065-2D687ABF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098"/>
              <a:ext cx="24" cy="2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218">
              <a:extLst>
                <a:ext uri="{FF2B5EF4-FFF2-40B4-BE49-F238E27FC236}">
                  <a16:creationId xmlns:a16="http://schemas.microsoft.com/office/drawing/2014/main" id="{C38E1D12-DA3E-487E-A027-A2FD2CAE9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3109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219">
              <a:extLst>
                <a:ext uri="{FF2B5EF4-FFF2-40B4-BE49-F238E27FC236}">
                  <a16:creationId xmlns:a16="http://schemas.microsoft.com/office/drawing/2014/main" id="{1C8F94EB-13EC-47CB-84A2-95D5EDEC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3115"/>
              <a:ext cx="26" cy="2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220">
              <a:extLst>
                <a:ext uri="{FF2B5EF4-FFF2-40B4-BE49-F238E27FC236}">
                  <a16:creationId xmlns:a16="http://schemas.microsoft.com/office/drawing/2014/main" id="{3128652D-008F-4BBD-BBE9-32661C62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3121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221">
              <a:extLst>
                <a:ext uri="{FF2B5EF4-FFF2-40B4-BE49-F238E27FC236}">
                  <a16:creationId xmlns:a16="http://schemas.microsoft.com/office/drawing/2014/main" id="{0F6558BA-DF2E-47A4-BA9E-9D2A10A87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13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222">
              <a:extLst>
                <a:ext uri="{FF2B5EF4-FFF2-40B4-BE49-F238E27FC236}">
                  <a16:creationId xmlns:a16="http://schemas.microsoft.com/office/drawing/2014/main" id="{D0C5E95F-FE83-4DB8-9EFE-D5549687E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" y="3105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223">
              <a:extLst>
                <a:ext uri="{FF2B5EF4-FFF2-40B4-BE49-F238E27FC236}">
                  <a16:creationId xmlns:a16="http://schemas.microsoft.com/office/drawing/2014/main" id="{8460B95F-7EEE-48B1-AAAE-96D112C06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093"/>
              <a:ext cx="18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224">
              <a:extLst>
                <a:ext uri="{FF2B5EF4-FFF2-40B4-BE49-F238E27FC236}">
                  <a16:creationId xmlns:a16="http://schemas.microsoft.com/office/drawing/2014/main" id="{C34C3F79-0B1C-4154-BD0A-69B86E45F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3075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225">
              <a:extLst>
                <a:ext uri="{FF2B5EF4-FFF2-40B4-BE49-F238E27FC236}">
                  <a16:creationId xmlns:a16="http://schemas.microsoft.com/office/drawing/2014/main" id="{4FC2F190-99D3-463E-95C5-591BE16A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3048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226">
              <a:extLst>
                <a:ext uri="{FF2B5EF4-FFF2-40B4-BE49-F238E27FC236}">
                  <a16:creationId xmlns:a16="http://schemas.microsoft.com/office/drawing/2014/main" id="{919DFBA0-41CE-491B-A92B-44308C1B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3017"/>
              <a:ext cx="23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227">
              <a:extLst>
                <a:ext uri="{FF2B5EF4-FFF2-40B4-BE49-F238E27FC236}">
                  <a16:creationId xmlns:a16="http://schemas.microsoft.com/office/drawing/2014/main" id="{F245C993-C74E-483C-937D-CB86EAA2E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2985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228">
              <a:extLst>
                <a:ext uri="{FF2B5EF4-FFF2-40B4-BE49-F238E27FC236}">
                  <a16:creationId xmlns:a16="http://schemas.microsoft.com/office/drawing/2014/main" id="{827F87CD-8658-42D4-9EB9-3FA9A496E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2946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229">
              <a:extLst>
                <a:ext uri="{FF2B5EF4-FFF2-40B4-BE49-F238E27FC236}">
                  <a16:creationId xmlns:a16="http://schemas.microsoft.com/office/drawing/2014/main" id="{CBCFC791-E362-48EB-A4E6-633B50FBF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2903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230">
              <a:extLst>
                <a:ext uri="{FF2B5EF4-FFF2-40B4-BE49-F238E27FC236}">
                  <a16:creationId xmlns:a16="http://schemas.microsoft.com/office/drawing/2014/main" id="{0178ECD5-F755-4D47-BD7A-7D680ACFF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" y="2858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231">
              <a:extLst>
                <a:ext uri="{FF2B5EF4-FFF2-40B4-BE49-F238E27FC236}">
                  <a16:creationId xmlns:a16="http://schemas.microsoft.com/office/drawing/2014/main" id="{E312E12E-E3EF-460F-8B3B-6B7F7D12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2809"/>
              <a:ext cx="15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232">
              <a:extLst>
                <a:ext uri="{FF2B5EF4-FFF2-40B4-BE49-F238E27FC236}">
                  <a16:creationId xmlns:a16="http://schemas.microsoft.com/office/drawing/2014/main" id="{34BAA32A-8C81-46A6-AE25-4CF6A3088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2754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233">
              <a:extLst>
                <a:ext uri="{FF2B5EF4-FFF2-40B4-BE49-F238E27FC236}">
                  <a16:creationId xmlns:a16="http://schemas.microsoft.com/office/drawing/2014/main" id="{E38D589C-6702-4735-9635-DF6574480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" y="2700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234">
              <a:extLst>
                <a:ext uri="{FF2B5EF4-FFF2-40B4-BE49-F238E27FC236}">
                  <a16:creationId xmlns:a16="http://schemas.microsoft.com/office/drawing/2014/main" id="{BD92DF73-1087-4D86-B3E9-361D9BD7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2640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235">
              <a:extLst>
                <a:ext uri="{FF2B5EF4-FFF2-40B4-BE49-F238E27FC236}">
                  <a16:creationId xmlns:a16="http://schemas.microsoft.com/office/drawing/2014/main" id="{C14D6C93-2C9B-4212-B595-80F2CEDED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582"/>
              <a:ext cx="12" cy="1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236">
              <a:extLst>
                <a:ext uri="{FF2B5EF4-FFF2-40B4-BE49-F238E27FC236}">
                  <a16:creationId xmlns:a16="http://schemas.microsoft.com/office/drawing/2014/main" id="{DFEDE86C-F6D6-4423-852F-EBFE9DA44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520"/>
              <a:ext cx="13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237">
              <a:extLst>
                <a:ext uri="{FF2B5EF4-FFF2-40B4-BE49-F238E27FC236}">
                  <a16:creationId xmlns:a16="http://schemas.microsoft.com/office/drawing/2014/main" id="{C3C3CCFB-B76D-44E0-B118-1289F9617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56"/>
              <a:ext cx="16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238">
              <a:extLst>
                <a:ext uri="{FF2B5EF4-FFF2-40B4-BE49-F238E27FC236}">
                  <a16:creationId xmlns:a16="http://schemas.microsoft.com/office/drawing/2014/main" id="{0106FC08-9CA9-42D9-9789-D02105A35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2392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239">
              <a:extLst>
                <a:ext uri="{FF2B5EF4-FFF2-40B4-BE49-F238E27FC236}">
                  <a16:creationId xmlns:a16="http://schemas.microsoft.com/office/drawing/2014/main" id="{14614254-79EF-4DB5-8F0A-1B143B56C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2328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240">
              <a:extLst>
                <a:ext uri="{FF2B5EF4-FFF2-40B4-BE49-F238E27FC236}">
                  <a16:creationId xmlns:a16="http://schemas.microsoft.com/office/drawing/2014/main" id="{30C40CEA-A138-457E-A4D9-E34274B8D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6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241">
              <a:extLst>
                <a:ext uri="{FF2B5EF4-FFF2-40B4-BE49-F238E27FC236}">
                  <a16:creationId xmlns:a16="http://schemas.microsoft.com/office/drawing/2014/main" id="{8ABE0CA2-1F51-4D0F-B7F2-192701357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204"/>
              <a:ext cx="13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242">
              <a:extLst>
                <a:ext uri="{FF2B5EF4-FFF2-40B4-BE49-F238E27FC236}">
                  <a16:creationId xmlns:a16="http://schemas.microsoft.com/office/drawing/2014/main" id="{B0E1EBA9-7DFB-463C-A4C1-919A311D5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143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243">
              <a:extLst>
                <a:ext uri="{FF2B5EF4-FFF2-40B4-BE49-F238E27FC236}">
                  <a16:creationId xmlns:a16="http://schemas.microsoft.com/office/drawing/2014/main" id="{7213D53E-4319-4ACE-BCBE-6473D44E4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81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244">
              <a:extLst>
                <a:ext uri="{FF2B5EF4-FFF2-40B4-BE49-F238E27FC236}">
                  <a16:creationId xmlns:a16="http://schemas.microsoft.com/office/drawing/2014/main" id="{9C2E483F-ADCF-41CC-9DBE-AEBDFAA7D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2024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Oval 245">
              <a:extLst>
                <a:ext uri="{FF2B5EF4-FFF2-40B4-BE49-F238E27FC236}">
                  <a16:creationId xmlns:a16="http://schemas.microsoft.com/office/drawing/2014/main" id="{F4CE57BB-31AA-4B49-A1D7-33358C527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1967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246">
              <a:extLst>
                <a:ext uri="{FF2B5EF4-FFF2-40B4-BE49-F238E27FC236}">
                  <a16:creationId xmlns:a16="http://schemas.microsoft.com/office/drawing/2014/main" id="{64FF323F-7D6D-45E2-812C-9C7A3D64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91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247">
              <a:extLst>
                <a:ext uri="{FF2B5EF4-FFF2-40B4-BE49-F238E27FC236}">
                  <a16:creationId xmlns:a16="http://schemas.microsoft.com/office/drawing/2014/main" id="{4A490522-821D-4AF4-B975-4D6D2712B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1865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248">
              <a:extLst>
                <a:ext uri="{FF2B5EF4-FFF2-40B4-BE49-F238E27FC236}">
                  <a16:creationId xmlns:a16="http://schemas.microsoft.com/office/drawing/2014/main" id="{CC827B05-F304-4263-8A07-A8FEFD90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818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249">
              <a:extLst>
                <a:ext uri="{FF2B5EF4-FFF2-40B4-BE49-F238E27FC236}">
                  <a16:creationId xmlns:a16="http://schemas.microsoft.com/office/drawing/2014/main" id="{9CEEF059-0872-4E2F-AFDD-D5D37447E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" y="1776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250">
              <a:extLst>
                <a:ext uri="{FF2B5EF4-FFF2-40B4-BE49-F238E27FC236}">
                  <a16:creationId xmlns:a16="http://schemas.microsoft.com/office/drawing/2014/main" id="{B0ACBF5E-69DD-4FCC-B8D5-05690C9A3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738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251">
              <a:extLst>
                <a:ext uri="{FF2B5EF4-FFF2-40B4-BE49-F238E27FC236}">
                  <a16:creationId xmlns:a16="http://schemas.microsoft.com/office/drawing/2014/main" id="{9E72B802-E2CA-457C-90FB-7FA0D5C3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1702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252">
              <a:extLst>
                <a:ext uri="{FF2B5EF4-FFF2-40B4-BE49-F238E27FC236}">
                  <a16:creationId xmlns:a16="http://schemas.microsoft.com/office/drawing/2014/main" id="{70F3D687-0691-42C9-BB3C-055F90B14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" y="1674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253">
              <a:extLst>
                <a:ext uri="{FF2B5EF4-FFF2-40B4-BE49-F238E27FC236}">
                  <a16:creationId xmlns:a16="http://schemas.microsoft.com/office/drawing/2014/main" id="{130BE44F-D310-49E9-A8F2-94817FB4E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651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254">
              <a:extLst>
                <a:ext uri="{FF2B5EF4-FFF2-40B4-BE49-F238E27FC236}">
                  <a16:creationId xmlns:a16="http://schemas.microsoft.com/office/drawing/2014/main" id="{9E67EE7D-C264-4AF8-A13F-6FFCAC3B6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1630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255">
              <a:extLst>
                <a:ext uri="{FF2B5EF4-FFF2-40B4-BE49-F238E27FC236}">
                  <a16:creationId xmlns:a16="http://schemas.microsoft.com/office/drawing/2014/main" id="{F24F927A-00B7-4943-8588-8A50F47C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613"/>
              <a:ext cx="14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330CC3A2-67D3-4DC0-90CB-2F7483D91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1604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257">
              <a:extLst>
                <a:ext uri="{FF2B5EF4-FFF2-40B4-BE49-F238E27FC236}">
                  <a16:creationId xmlns:a16="http://schemas.microsoft.com/office/drawing/2014/main" id="{B54039C9-AFA1-4D0D-8A9E-94B15E47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599"/>
              <a:ext cx="17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258">
              <a:extLst>
                <a:ext uri="{FF2B5EF4-FFF2-40B4-BE49-F238E27FC236}">
                  <a16:creationId xmlns:a16="http://schemas.microsoft.com/office/drawing/2014/main" id="{4B9C736F-E1C4-4E90-AF50-C1F714A58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1600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259">
              <a:extLst>
                <a:ext uri="{FF2B5EF4-FFF2-40B4-BE49-F238E27FC236}">
                  <a16:creationId xmlns:a16="http://schemas.microsoft.com/office/drawing/2014/main" id="{CFD73C5D-3CD5-4ABC-880C-D093454CB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608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260">
              <a:extLst>
                <a:ext uri="{FF2B5EF4-FFF2-40B4-BE49-F238E27FC236}">
                  <a16:creationId xmlns:a16="http://schemas.microsoft.com/office/drawing/2014/main" id="{DA6B1182-D7B3-4455-8E5B-1072032E8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620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261">
              <a:extLst>
                <a:ext uri="{FF2B5EF4-FFF2-40B4-BE49-F238E27FC236}">
                  <a16:creationId xmlns:a16="http://schemas.microsoft.com/office/drawing/2014/main" id="{8BD3D4B8-3D47-4E7E-9801-E5296F455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1638"/>
              <a:ext cx="12" cy="1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262">
              <a:extLst>
                <a:ext uri="{FF2B5EF4-FFF2-40B4-BE49-F238E27FC236}">
                  <a16:creationId xmlns:a16="http://schemas.microsoft.com/office/drawing/2014/main" id="{0E5AE062-88A6-401C-8D33-69670EE5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657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63">
              <a:extLst>
                <a:ext uri="{FF2B5EF4-FFF2-40B4-BE49-F238E27FC236}">
                  <a16:creationId xmlns:a16="http://schemas.microsoft.com/office/drawing/2014/main" id="{B1FEB310-6655-4D73-9592-C944E36E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168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64">
              <a:extLst>
                <a:ext uri="{FF2B5EF4-FFF2-40B4-BE49-F238E27FC236}">
                  <a16:creationId xmlns:a16="http://schemas.microsoft.com/office/drawing/2014/main" id="{B78D72CA-65A6-4DBB-98FF-CEEA5BCA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1719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65">
              <a:extLst>
                <a:ext uri="{FF2B5EF4-FFF2-40B4-BE49-F238E27FC236}">
                  <a16:creationId xmlns:a16="http://schemas.microsoft.com/office/drawing/2014/main" id="{6A8F98B7-9370-4883-8FC9-989AB8690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754"/>
              <a:ext cx="17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266">
              <a:extLst>
                <a:ext uri="{FF2B5EF4-FFF2-40B4-BE49-F238E27FC236}">
                  <a16:creationId xmlns:a16="http://schemas.microsoft.com/office/drawing/2014/main" id="{8B2265CF-9D1C-47FE-BA8C-A8EC47550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797"/>
              <a:ext cx="13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267">
              <a:extLst>
                <a:ext uri="{FF2B5EF4-FFF2-40B4-BE49-F238E27FC236}">
                  <a16:creationId xmlns:a16="http://schemas.microsoft.com/office/drawing/2014/main" id="{060D5057-B6D5-4CC6-AC08-B765C7494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1838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68">
              <a:extLst>
                <a:ext uri="{FF2B5EF4-FFF2-40B4-BE49-F238E27FC236}">
                  <a16:creationId xmlns:a16="http://schemas.microsoft.com/office/drawing/2014/main" id="{AD554A09-B58C-4CB0-9B59-9B1E938BE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886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69">
              <a:extLst>
                <a:ext uri="{FF2B5EF4-FFF2-40B4-BE49-F238E27FC236}">
                  <a16:creationId xmlns:a16="http://schemas.microsoft.com/office/drawing/2014/main" id="{46537406-38F9-493F-849B-44AAFA2F8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939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270">
              <a:extLst>
                <a:ext uri="{FF2B5EF4-FFF2-40B4-BE49-F238E27FC236}">
                  <a16:creationId xmlns:a16="http://schemas.microsoft.com/office/drawing/2014/main" id="{F00FEB62-F816-4133-8C73-9AAFA206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995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271">
              <a:extLst>
                <a:ext uri="{FF2B5EF4-FFF2-40B4-BE49-F238E27FC236}">
                  <a16:creationId xmlns:a16="http://schemas.microsoft.com/office/drawing/2014/main" id="{C0B9DE04-7B65-4C69-A7DA-3B1DFA106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2050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272">
              <a:extLst>
                <a:ext uri="{FF2B5EF4-FFF2-40B4-BE49-F238E27FC236}">
                  <a16:creationId xmlns:a16="http://schemas.microsoft.com/office/drawing/2014/main" id="{A4352A84-B090-4DE3-845F-0A7282ED6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109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273">
              <a:extLst>
                <a:ext uri="{FF2B5EF4-FFF2-40B4-BE49-F238E27FC236}">
                  <a16:creationId xmlns:a16="http://schemas.microsoft.com/office/drawing/2014/main" id="{6C8D65A5-4ACF-48A5-9C67-9FAF54A3F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2168"/>
              <a:ext cx="21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274">
              <a:extLst>
                <a:ext uri="{FF2B5EF4-FFF2-40B4-BE49-F238E27FC236}">
                  <a16:creationId xmlns:a16="http://schemas.microsoft.com/office/drawing/2014/main" id="{63B95924-3FC9-47F3-9C24-264CBB9F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230"/>
              <a:ext cx="24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275">
              <a:extLst>
                <a:ext uri="{FF2B5EF4-FFF2-40B4-BE49-F238E27FC236}">
                  <a16:creationId xmlns:a16="http://schemas.microsoft.com/office/drawing/2014/main" id="{7D4967BD-0AF2-4BBC-98BB-3DD12DECD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2292"/>
              <a:ext cx="26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276">
              <a:extLst>
                <a:ext uri="{FF2B5EF4-FFF2-40B4-BE49-F238E27FC236}">
                  <a16:creationId xmlns:a16="http://schemas.microsoft.com/office/drawing/2014/main" id="{7292BFC7-02EF-444B-9777-06CF1572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364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277">
              <a:extLst>
                <a:ext uri="{FF2B5EF4-FFF2-40B4-BE49-F238E27FC236}">
                  <a16:creationId xmlns:a16="http://schemas.microsoft.com/office/drawing/2014/main" id="{2C03CFBA-B901-4B4E-AC1B-16FDBD1D0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424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278">
              <a:extLst>
                <a:ext uri="{FF2B5EF4-FFF2-40B4-BE49-F238E27FC236}">
                  <a16:creationId xmlns:a16="http://schemas.microsoft.com/office/drawing/2014/main" id="{2666C89C-4F40-4994-A466-8038E53B5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488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279">
              <a:extLst>
                <a:ext uri="{FF2B5EF4-FFF2-40B4-BE49-F238E27FC236}">
                  <a16:creationId xmlns:a16="http://schemas.microsoft.com/office/drawing/2014/main" id="{748780DC-8007-440E-9ACE-F061E1DE5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2551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280">
              <a:extLst>
                <a:ext uri="{FF2B5EF4-FFF2-40B4-BE49-F238E27FC236}">
                  <a16:creationId xmlns:a16="http://schemas.microsoft.com/office/drawing/2014/main" id="{FF3CB5A3-76F4-4A6A-82D4-7F5BADDE2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2614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281">
              <a:extLst>
                <a:ext uri="{FF2B5EF4-FFF2-40B4-BE49-F238E27FC236}">
                  <a16:creationId xmlns:a16="http://schemas.microsoft.com/office/drawing/2014/main" id="{551D10A9-342F-48AC-9BDC-28BCF00EA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2672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282">
              <a:extLst>
                <a:ext uri="{FF2B5EF4-FFF2-40B4-BE49-F238E27FC236}">
                  <a16:creationId xmlns:a16="http://schemas.microsoft.com/office/drawing/2014/main" id="{5E1EC47D-A0D0-45A2-8B0F-D1B53D021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2732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283">
              <a:extLst>
                <a:ext uri="{FF2B5EF4-FFF2-40B4-BE49-F238E27FC236}">
                  <a16:creationId xmlns:a16="http://schemas.microsoft.com/office/drawing/2014/main" id="{8092D752-8642-475D-ADD3-91FCA613D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278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284">
              <a:extLst>
                <a:ext uri="{FF2B5EF4-FFF2-40B4-BE49-F238E27FC236}">
                  <a16:creationId xmlns:a16="http://schemas.microsoft.com/office/drawing/2014/main" id="{F20CF4E6-B2E1-4CB2-B082-C44E40CE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837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285">
              <a:extLst>
                <a:ext uri="{FF2B5EF4-FFF2-40B4-BE49-F238E27FC236}">
                  <a16:creationId xmlns:a16="http://schemas.microsoft.com/office/drawing/2014/main" id="{B75D44F3-8F4E-4A38-A523-1524AF364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890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286">
              <a:extLst>
                <a:ext uri="{FF2B5EF4-FFF2-40B4-BE49-F238E27FC236}">
                  <a16:creationId xmlns:a16="http://schemas.microsoft.com/office/drawing/2014/main" id="{07A0F81F-2AED-4EEF-A2B1-CB225CC7A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2937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287">
              <a:extLst>
                <a:ext uri="{FF2B5EF4-FFF2-40B4-BE49-F238E27FC236}">
                  <a16:creationId xmlns:a16="http://schemas.microsoft.com/office/drawing/2014/main" id="{2EE66E8D-8747-48FE-8D68-B70B7DFE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2980"/>
              <a:ext cx="11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288">
              <a:extLst>
                <a:ext uri="{FF2B5EF4-FFF2-40B4-BE49-F238E27FC236}">
                  <a16:creationId xmlns:a16="http://schemas.microsoft.com/office/drawing/2014/main" id="{1BD8A9A6-AC76-4D1B-BC7A-78584DFEB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3017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289">
              <a:extLst>
                <a:ext uri="{FF2B5EF4-FFF2-40B4-BE49-F238E27FC236}">
                  <a16:creationId xmlns:a16="http://schemas.microsoft.com/office/drawing/2014/main" id="{969EA3F1-C645-4D93-8BB9-97E9D053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3053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290">
              <a:extLst>
                <a:ext uri="{FF2B5EF4-FFF2-40B4-BE49-F238E27FC236}">
                  <a16:creationId xmlns:a16="http://schemas.microsoft.com/office/drawing/2014/main" id="{4A55479B-41A9-4D67-B95B-FDFA49DD7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3087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291">
              <a:extLst>
                <a:ext uri="{FF2B5EF4-FFF2-40B4-BE49-F238E27FC236}">
                  <a16:creationId xmlns:a16="http://schemas.microsoft.com/office/drawing/2014/main" id="{559D9108-35E7-4507-AA1F-FB3D7775B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112"/>
              <a:ext cx="15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292">
              <a:extLst>
                <a:ext uri="{FF2B5EF4-FFF2-40B4-BE49-F238E27FC236}">
                  <a16:creationId xmlns:a16="http://schemas.microsoft.com/office/drawing/2014/main" id="{BE6F3638-2717-429F-B553-FD07E9D4C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3135"/>
              <a:ext cx="13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293">
              <a:extLst>
                <a:ext uri="{FF2B5EF4-FFF2-40B4-BE49-F238E27FC236}">
                  <a16:creationId xmlns:a16="http://schemas.microsoft.com/office/drawing/2014/main" id="{D93CBD32-0939-4C60-A5CE-5212034C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3151"/>
              <a:ext cx="14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294">
              <a:extLst>
                <a:ext uri="{FF2B5EF4-FFF2-40B4-BE49-F238E27FC236}">
                  <a16:creationId xmlns:a16="http://schemas.microsoft.com/office/drawing/2014/main" id="{3FCD6DE3-4807-4A6F-A9CC-D119B447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163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295">
              <a:extLst>
                <a:ext uri="{FF2B5EF4-FFF2-40B4-BE49-F238E27FC236}">
                  <a16:creationId xmlns:a16="http://schemas.microsoft.com/office/drawing/2014/main" id="{9D51A243-776C-4850-8DBA-86C46517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3170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296">
              <a:extLst>
                <a:ext uri="{FF2B5EF4-FFF2-40B4-BE49-F238E27FC236}">
                  <a16:creationId xmlns:a16="http://schemas.microsoft.com/office/drawing/2014/main" id="{257494B4-2BC4-4C7F-A35E-9434AE979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3176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297">
              <a:extLst>
                <a:ext uri="{FF2B5EF4-FFF2-40B4-BE49-F238E27FC236}">
                  <a16:creationId xmlns:a16="http://schemas.microsoft.com/office/drawing/2014/main" id="{6B1F7743-041D-4C61-B529-A9656242B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171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298">
              <a:extLst>
                <a:ext uri="{FF2B5EF4-FFF2-40B4-BE49-F238E27FC236}">
                  <a16:creationId xmlns:a16="http://schemas.microsoft.com/office/drawing/2014/main" id="{52794695-5512-4116-B308-85B1EC1DD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3164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299">
              <a:extLst>
                <a:ext uri="{FF2B5EF4-FFF2-40B4-BE49-F238E27FC236}">
                  <a16:creationId xmlns:a16="http://schemas.microsoft.com/office/drawing/2014/main" id="{79F55E0C-4249-4AEE-A9B9-8698CD0D2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3152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300">
              <a:extLst>
                <a:ext uri="{FF2B5EF4-FFF2-40B4-BE49-F238E27FC236}">
                  <a16:creationId xmlns:a16="http://schemas.microsoft.com/office/drawing/2014/main" id="{DA3350B4-4A5A-40CB-B3F8-CCEFA3D8E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313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301">
              <a:extLst>
                <a:ext uri="{FF2B5EF4-FFF2-40B4-BE49-F238E27FC236}">
                  <a16:creationId xmlns:a16="http://schemas.microsoft.com/office/drawing/2014/main" id="{DCB07D36-01E5-442B-9E3C-A419828CE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3113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302">
              <a:extLst>
                <a:ext uri="{FF2B5EF4-FFF2-40B4-BE49-F238E27FC236}">
                  <a16:creationId xmlns:a16="http://schemas.microsoft.com/office/drawing/2014/main" id="{3DFF6D1D-2582-4827-A54C-B6C9524A4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3088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303">
              <a:extLst>
                <a:ext uri="{FF2B5EF4-FFF2-40B4-BE49-F238E27FC236}">
                  <a16:creationId xmlns:a16="http://schemas.microsoft.com/office/drawing/2014/main" id="{DECB24D4-3B38-4FA0-8653-FAC364B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305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304">
              <a:extLst>
                <a:ext uri="{FF2B5EF4-FFF2-40B4-BE49-F238E27FC236}">
                  <a16:creationId xmlns:a16="http://schemas.microsoft.com/office/drawing/2014/main" id="{5114219B-680B-42F0-A037-B4D0A9BCB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3020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305">
              <a:extLst>
                <a:ext uri="{FF2B5EF4-FFF2-40B4-BE49-F238E27FC236}">
                  <a16:creationId xmlns:a16="http://schemas.microsoft.com/office/drawing/2014/main" id="{CA61CDD6-CA7F-43EC-8C35-4EC297B75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98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306">
              <a:extLst>
                <a:ext uri="{FF2B5EF4-FFF2-40B4-BE49-F238E27FC236}">
                  <a16:creationId xmlns:a16="http://schemas.microsoft.com/office/drawing/2014/main" id="{611DE456-09E2-483A-9E0B-996ED02C1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2939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307">
              <a:extLst>
                <a:ext uri="{FF2B5EF4-FFF2-40B4-BE49-F238E27FC236}">
                  <a16:creationId xmlns:a16="http://schemas.microsoft.com/office/drawing/2014/main" id="{D6101112-510D-4B3D-B50C-9F40E5A57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892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308">
              <a:extLst>
                <a:ext uri="{FF2B5EF4-FFF2-40B4-BE49-F238E27FC236}">
                  <a16:creationId xmlns:a16="http://schemas.microsoft.com/office/drawing/2014/main" id="{D9E7C247-1D58-4716-A594-F7B8D69DE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2841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309">
              <a:extLst>
                <a:ext uri="{FF2B5EF4-FFF2-40B4-BE49-F238E27FC236}">
                  <a16:creationId xmlns:a16="http://schemas.microsoft.com/office/drawing/2014/main" id="{D4752FFB-D150-47B1-AA60-8EE2023AE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2789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310">
              <a:extLst>
                <a:ext uri="{FF2B5EF4-FFF2-40B4-BE49-F238E27FC236}">
                  <a16:creationId xmlns:a16="http://schemas.microsoft.com/office/drawing/2014/main" id="{D96A6C7F-8AD0-4296-81F2-644EEF65A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2734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311">
              <a:extLst>
                <a:ext uri="{FF2B5EF4-FFF2-40B4-BE49-F238E27FC236}">
                  <a16:creationId xmlns:a16="http://schemas.microsoft.com/office/drawing/2014/main" id="{069493F5-9808-4730-8D23-73A5A3637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676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312">
              <a:extLst>
                <a:ext uri="{FF2B5EF4-FFF2-40B4-BE49-F238E27FC236}">
                  <a16:creationId xmlns:a16="http://schemas.microsoft.com/office/drawing/2014/main" id="{33BF75F9-B5AC-4AAB-9370-E86E262ED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" y="2616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313">
              <a:extLst>
                <a:ext uri="{FF2B5EF4-FFF2-40B4-BE49-F238E27FC236}">
                  <a16:creationId xmlns:a16="http://schemas.microsoft.com/office/drawing/2014/main" id="{DEEC21A4-CCEA-44E9-B8C1-81721FF8B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255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314">
              <a:extLst>
                <a:ext uri="{FF2B5EF4-FFF2-40B4-BE49-F238E27FC236}">
                  <a16:creationId xmlns:a16="http://schemas.microsoft.com/office/drawing/2014/main" id="{D08669B6-2F3F-45C1-ADEB-5594D4BB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491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315">
              <a:extLst>
                <a:ext uri="{FF2B5EF4-FFF2-40B4-BE49-F238E27FC236}">
                  <a16:creationId xmlns:a16="http://schemas.microsoft.com/office/drawing/2014/main" id="{39A9A398-0233-4AEC-B788-1B3C68368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2428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316">
              <a:extLst>
                <a:ext uri="{FF2B5EF4-FFF2-40B4-BE49-F238E27FC236}">
                  <a16:creationId xmlns:a16="http://schemas.microsoft.com/office/drawing/2014/main" id="{C32157C0-78A0-4CBB-9931-126EA4F5B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2364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317">
              <a:extLst>
                <a:ext uri="{FF2B5EF4-FFF2-40B4-BE49-F238E27FC236}">
                  <a16:creationId xmlns:a16="http://schemas.microsoft.com/office/drawing/2014/main" id="{67E2CF06-6A7C-4401-9ED7-891702425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2300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318">
              <a:extLst>
                <a:ext uri="{FF2B5EF4-FFF2-40B4-BE49-F238E27FC236}">
                  <a16:creationId xmlns:a16="http://schemas.microsoft.com/office/drawing/2014/main" id="{8EA79703-C3BE-441D-A51E-9D66378C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238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319">
              <a:extLst>
                <a:ext uri="{FF2B5EF4-FFF2-40B4-BE49-F238E27FC236}">
                  <a16:creationId xmlns:a16="http://schemas.microsoft.com/office/drawing/2014/main" id="{F53217F7-7FAA-4101-B72F-433032A1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217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320">
              <a:extLst>
                <a:ext uri="{FF2B5EF4-FFF2-40B4-BE49-F238E27FC236}">
                  <a16:creationId xmlns:a16="http://schemas.microsoft.com/office/drawing/2014/main" id="{560055EB-D9E2-4845-BA22-971283007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" y="2114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321">
              <a:extLst>
                <a:ext uri="{FF2B5EF4-FFF2-40B4-BE49-F238E27FC236}">
                  <a16:creationId xmlns:a16="http://schemas.microsoft.com/office/drawing/2014/main" id="{979A7DD4-F0E9-4E8B-A34E-E17D0EDB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054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322">
              <a:extLst>
                <a:ext uri="{FF2B5EF4-FFF2-40B4-BE49-F238E27FC236}">
                  <a16:creationId xmlns:a16="http://schemas.microsoft.com/office/drawing/2014/main" id="{F7F1DBCD-CC9E-45F4-A7CD-A9CF574D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1996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323">
              <a:extLst>
                <a:ext uri="{FF2B5EF4-FFF2-40B4-BE49-F238E27FC236}">
                  <a16:creationId xmlns:a16="http://schemas.microsoft.com/office/drawing/2014/main" id="{8835C4DB-9A99-48E6-BC86-1011A2EAA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1941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324">
              <a:extLst>
                <a:ext uri="{FF2B5EF4-FFF2-40B4-BE49-F238E27FC236}">
                  <a16:creationId xmlns:a16="http://schemas.microsoft.com/office/drawing/2014/main" id="{ADF80DF8-2EE6-4621-A4AA-AD92265A4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1887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325">
              <a:extLst>
                <a:ext uri="{FF2B5EF4-FFF2-40B4-BE49-F238E27FC236}">
                  <a16:creationId xmlns:a16="http://schemas.microsoft.com/office/drawing/2014/main" id="{CA98D8FD-0AA5-4404-B8D5-D3073E952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83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326">
              <a:extLst>
                <a:ext uri="{FF2B5EF4-FFF2-40B4-BE49-F238E27FC236}">
                  <a16:creationId xmlns:a16="http://schemas.microsoft.com/office/drawing/2014/main" id="{BFF7EE2A-7264-4EDD-B94D-8DFAAB697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791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327">
              <a:extLst>
                <a:ext uri="{FF2B5EF4-FFF2-40B4-BE49-F238E27FC236}">
                  <a16:creationId xmlns:a16="http://schemas.microsoft.com/office/drawing/2014/main" id="{77DCF9D1-A23A-44DB-B202-B26536AF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74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328">
              <a:extLst>
                <a:ext uri="{FF2B5EF4-FFF2-40B4-BE49-F238E27FC236}">
                  <a16:creationId xmlns:a16="http://schemas.microsoft.com/office/drawing/2014/main" id="{8DF255A9-9CEE-4945-B092-4A8E93C3F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708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329">
              <a:extLst>
                <a:ext uri="{FF2B5EF4-FFF2-40B4-BE49-F238E27FC236}">
                  <a16:creationId xmlns:a16="http://schemas.microsoft.com/office/drawing/2014/main" id="{E694825D-9C39-4825-A592-8DD9F6FE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72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330">
              <a:extLst>
                <a:ext uri="{FF2B5EF4-FFF2-40B4-BE49-F238E27FC236}">
                  <a16:creationId xmlns:a16="http://schemas.microsoft.com/office/drawing/2014/main" id="{D4C277F0-279A-4A12-BF2E-573F49D6D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641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331">
              <a:extLst>
                <a:ext uri="{FF2B5EF4-FFF2-40B4-BE49-F238E27FC236}">
                  <a16:creationId xmlns:a16="http://schemas.microsoft.com/office/drawing/2014/main" id="{B3A5E7E6-E45D-4F6F-8C99-A91980B6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1615"/>
              <a:ext cx="6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332">
              <a:extLst>
                <a:ext uri="{FF2B5EF4-FFF2-40B4-BE49-F238E27FC236}">
                  <a16:creationId xmlns:a16="http://schemas.microsoft.com/office/drawing/2014/main" id="{440CEDDF-97D2-4A4D-A8D3-E22EDB432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1593"/>
              <a:ext cx="6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333">
              <a:extLst>
                <a:ext uri="{FF2B5EF4-FFF2-40B4-BE49-F238E27FC236}">
                  <a16:creationId xmlns:a16="http://schemas.microsoft.com/office/drawing/2014/main" id="{594B5077-16F3-4CC1-AC33-90607876E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7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334">
              <a:extLst>
                <a:ext uri="{FF2B5EF4-FFF2-40B4-BE49-F238E27FC236}">
                  <a16:creationId xmlns:a16="http://schemas.microsoft.com/office/drawing/2014/main" id="{8DAA6C63-924C-4A52-A90A-2E1CF61E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156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335">
              <a:extLst>
                <a:ext uri="{FF2B5EF4-FFF2-40B4-BE49-F238E27FC236}">
                  <a16:creationId xmlns:a16="http://schemas.microsoft.com/office/drawing/2014/main" id="{035A1A6E-782E-40A4-A61A-2DA58FA4D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1555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336">
              <a:extLst>
                <a:ext uri="{FF2B5EF4-FFF2-40B4-BE49-F238E27FC236}">
                  <a16:creationId xmlns:a16="http://schemas.microsoft.com/office/drawing/2014/main" id="{10B6922E-4701-43E6-8DDE-AA9A737C4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1552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337">
              <a:extLst>
                <a:ext uri="{FF2B5EF4-FFF2-40B4-BE49-F238E27FC236}">
                  <a16:creationId xmlns:a16="http://schemas.microsoft.com/office/drawing/2014/main" id="{6EA77592-B6E1-4BBC-87A6-71D77DB91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1554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338">
              <a:extLst>
                <a:ext uri="{FF2B5EF4-FFF2-40B4-BE49-F238E27FC236}">
                  <a16:creationId xmlns:a16="http://schemas.microsoft.com/office/drawing/2014/main" id="{29DEB158-82D1-4F82-8455-EE97F54A5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1562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339">
              <a:extLst>
                <a:ext uri="{FF2B5EF4-FFF2-40B4-BE49-F238E27FC236}">
                  <a16:creationId xmlns:a16="http://schemas.microsoft.com/office/drawing/2014/main" id="{55BA58FA-98DA-4143-8484-3D200A919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1575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340">
              <a:extLst>
                <a:ext uri="{FF2B5EF4-FFF2-40B4-BE49-F238E27FC236}">
                  <a16:creationId xmlns:a16="http://schemas.microsoft.com/office/drawing/2014/main" id="{58A65214-8B86-49CE-A684-65302B76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1593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341">
              <a:extLst>
                <a:ext uri="{FF2B5EF4-FFF2-40B4-BE49-F238E27FC236}">
                  <a16:creationId xmlns:a16="http://schemas.microsoft.com/office/drawing/2014/main" id="{4CC8C68E-B6C6-400A-82F0-AE271586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614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342">
              <a:extLst>
                <a:ext uri="{FF2B5EF4-FFF2-40B4-BE49-F238E27FC236}">
                  <a16:creationId xmlns:a16="http://schemas.microsoft.com/office/drawing/2014/main" id="{4AABEA01-7995-47D5-A97A-27AD521CC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1641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343">
              <a:extLst>
                <a:ext uri="{FF2B5EF4-FFF2-40B4-BE49-F238E27FC236}">
                  <a16:creationId xmlns:a16="http://schemas.microsoft.com/office/drawing/2014/main" id="{5AB44888-4597-4A63-86A7-627E05CD6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67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344">
              <a:extLst>
                <a:ext uri="{FF2B5EF4-FFF2-40B4-BE49-F238E27FC236}">
                  <a16:creationId xmlns:a16="http://schemas.microsoft.com/office/drawing/2014/main" id="{0570E493-0710-4A45-8C89-741247502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706"/>
              <a:ext cx="10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345">
              <a:extLst>
                <a:ext uri="{FF2B5EF4-FFF2-40B4-BE49-F238E27FC236}">
                  <a16:creationId xmlns:a16="http://schemas.microsoft.com/office/drawing/2014/main" id="{964BE5D1-910D-4FFA-A2E6-36EED0EE4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1747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346">
              <a:extLst>
                <a:ext uri="{FF2B5EF4-FFF2-40B4-BE49-F238E27FC236}">
                  <a16:creationId xmlns:a16="http://schemas.microsoft.com/office/drawing/2014/main" id="{54B64426-754D-4CA9-90A7-B9E064FF0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791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347">
              <a:extLst>
                <a:ext uri="{FF2B5EF4-FFF2-40B4-BE49-F238E27FC236}">
                  <a16:creationId xmlns:a16="http://schemas.microsoft.com/office/drawing/2014/main" id="{6DE4FF5A-5DDF-4DDA-B67D-F91E4504C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183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348">
              <a:extLst>
                <a:ext uri="{FF2B5EF4-FFF2-40B4-BE49-F238E27FC236}">
                  <a16:creationId xmlns:a16="http://schemas.microsoft.com/office/drawing/2014/main" id="{1D916F1C-E9FB-4D11-AA70-40F680CE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885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349">
              <a:extLst>
                <a:ext uri="{FF2B5EF4-FFF2-40B4-BE49-F238E27FC236}">
                  <a16:creationId xmlns:a16="http://schemas.microsoft.com/office/drawing/2014/main" id="{F45FEBC8-2570-43EF-A324-C22DCBB51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939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350">
              <a:extLst>
                <a:ext uri="{FF2B5EF4-FFF2-40B4-BE49-F238E27FC236}">
                  <a16:creationId xmlns:a16="http://schemas.microsoft.com/office/drawing/2014/main" id="{A7AE4896-7A7A-4E05-9613-6251295F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996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351">
              <a:extLst>
                <a:ext uri="{FF2B5EF4-FFF2-40B4-BE49-F238E27FC236}">
                  <a16:creationId xmlns:a16="http://schemas.microsoft.com/office/drawing/2014/main" id="{A1B57800-43A1-4A88-8C53-BF278D8D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2052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352">
              <a:extLst>
                <a:ext uri="{FF2B5EF4-FFF2-40B4-BE49-F238E27FC236}">
                  <a16:creationId xmlns:a16="http://schemas.microsoft.com/office/drawing/2014/main" id="{5EA2E1A4-D333-4031-B8E8-66FADD458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113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353">
              <a:extLst>
                <a:ext uri="{FF2B5EF4-FFF2-40B4-BE49-F238E27FC236}">
                  <a16:creationId xmlns:a16="http://schemas.microsoft.com/office/drawing/2014/main" id="{F8D51645-2D28-4420-B6E1-865CA3DB2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173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354">
              <a:extLst>
                <a:ext uri="{FF2B5EF4-FFF2-40B4-BE49-F238E27FC236}">
                  <a16:creationId xmlns:a16="http://schemas.microsoft.com/office/drawing/2014/main" id="{85353C99-D4FC-4120-B0AD-810B3A75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34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355">
              <a:extLst>
                <a:ext uri="{FF2B5EF4-FFF2-40B4-BE49-F238E27FC236}">
                  <a16:creationId xmlns:a16="http://schemas.microsoft.com/office/drawing/2014/main" id="{0B174578-1A5E-45C6-91A8-F1FCBF3CC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297"/>
              <a:ext cx="16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" y="1930881"/>
            <a:ext cx="2607025" cy="26041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4253" y="2786665"/>
            <a:ext cx="1609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Big Data</a:t>
            </a:r>
          </a:p>
          <a:p>
            <a:pPr algn="ctr"/>
            <a:r>
              <a:rPr lang="en-US" sz="1200" dirty="0"/>
              <a:t>Structured</a:t>
            </a:r>
          </a:p>
          <a:p>
            <a:pPr algn="ctr"/>
            <a:r>
              <a:rPr lang="en-US" sz="1200" dirty="0"/>
              <a:t>Unstructured</a:t>
            </a:r>
          </a:p>
          <a:p>
            <a:pPr algn="ctr"/>
            <a:r>
              <a:rPr lang="en-US" sz="1200" dirty="0"/>
              <a:t>Semi-structured</a:t>
            </a: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2853699" y="305886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 flipH="1">
            <a:off x="2610431" y="321275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7875279">
            <a:off x="7631998" y="4578791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3724721" flipH="1">
            <a:off x="6569146" y="458978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31697" y="5152275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2879181" y="523497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9959" y="4928845"/>
            <a:ext cx="153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Developer</a:t>
            </a:r>
          </a:p>
          <a:p>
            <a:pPr algn="ctr"/>
            <a:r>
              <a:rPr lang="en-US" sz="1600" dirty="0"/>
              <a:t>Using VS Code ECL </a:t>
            </a:r>
            <a:r>
              <a:rPr lang="en-US" sz="1600" dirty="0" smtClean="0"/>
              <a:t>Plugin</a:t>
            </a:r>
            <a:endParaRPr lang="en-US" sz="16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961842" y="1988188"/>
            <a:ext cx="2185208" cy="2090581"/>
            <a:chOff x="4279901" y="1911007"/>
            <a:chExt cx="2343150" cy="2343150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758283" y="2085027"/>
            <a:ext cx="1979568" cy="1933417"/>
            <a:chOff x="7292976" y="1817688"/>
            <a:chExt cx="2244725" cy="2239963"/>
          </a:xfrm>
        </p:grpSpPr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41663" y="1564327"/>
            <a:ext cx="7840661" cy="5138064"/>
            <a:chOff x="4059238" y="1449388"/>
            <a:chExt cx="5795963" cy="4721225"/>
          </a:xfrm>
        </p:grpSpPr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Freeform 19"/>
          <p:cNvSpPr>
            <a:spLocks noEditPoints="1"/>
          </p:cNvSpPr>
          <p:nvPr/>
        </p:nvSpPr>
        <p:spPr bwMode="auto">
          <a:xfrm>
            <a:off x="6243638" y="4783777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22"/>
          <p:cNvSpPr>
            <a:spLocks noEditPoints="1"/>
          </p:cNvSpPr>
          <p:nvPr/>
        </p:nvSpPr>
        <p:spPr bwMode="auto">
          <a:xfrm>
            <a:off x="2103438" y="4907602"/>
            <a:ext cx="682625" cy="935038"/>
          </a:xfrm>
          <a:custGeom>
            <a:avLst/>
            <a:gdLst>
              <a:gd name="T0" fmla="*/ 289 w 539"/>
              <a:gd name="T1" fmla="*/ 11 h 740"/>
              <a:gd name="T2" fmla="*/ 0 w 539"/>
              <a:gd name="T3" fmla="*/ 287 h 740"/>
              <a:gd name="T4" fmla="*/ 0 w 539"/>
              <a:gd name="T5" fmla="*/ 453 h 740"/>
              <a:gd name="T6" fmla="*/ 289 w 539"/>
              <a:gd name="T7" fmla="*/ 729 h 740"/>
              <a:gd name="T8" fmla="*/ 539 w 539"/>
              <a:gd name="T9" fmla="*/ 460 h 740"/>
              <a:gd name="T10" fmla="*/ 539 w 539"/>
              <a:gd name="T11" fmla="*/ 280 h 740"/>
              <a:gd name="T12" fmla="*/ 289 w 539"/>
              <a:gd name="T13" fmla="*/ 11 h 740"/>
              <a:gd name="T14" fmla="*/ 479 w 539"/>
              <a:gd name="T15" fmla="*/ 460 h 740"/>
              <a:gd name="T16" fmla="*/ 262 w 539"/>
              <a:gd name="T17" fmla="*/ 669 h 740"/>
              <a:gd name="T18" fmla="*/ 60 w 539"/>
              <a:gd name="T19" fmla="*/ 454 h 740"/>
              <a:gd name="T20" fmla="*/ 60 w 539"/>
              <a:gd name="T21" fmla="*/ 286 h 740"/>
              <a:gd name="T22" fmla="*/ 262 w 539"/>
              <a:gd name="T23" fmla="*/ 71 h 740"/>
              <a:gd name="T24" fmla="*/ 479 w 539"/>
              <a:gd name="T25" fmla="*/ 280 h 740"/>
              <a:gd name="T26" fmla="*/ 479 w 539"/>
              <a:gd name="T27" fmla="*/ 46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9" h="740">
                <a:moveTo>
                  <a:pt x="289" y="11"/>
                </a:moveTo>
                <a:cubicBezTo>
                  <a:pt x="130" y="0"/>
                  <a:pt x="0" y="128"/>
                  <a:pt x="0" y="287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612"/>
                  <a:pt x="130" y="740"/>
                  <a:pt x="289" y="729"/>
                </a:cubicBezTo>
                <a:cubicBezTo>
                  <a:pt x="428" y="719"/>
                  <a:pt x="539" y="602"/>
                  <a:pt x="539" y="460"/>
                </a:cubicBezTo>
                <a:cubicBezTo>
                  <a:pt x="539" y="280"/>
                  <a:pt x="539" y="280"/>
                  <a:pt x="539" y="280"/>
                </a:cubicBezTo>
                <a:cubicBezTo>
                  <a:pt x="539" y="138"/>
                  <a:pt x="428" y="21"/>
                  <a:pt x="289" y="11"/>
                </a:cubicBezTo>
                <a:close/>
                <a:moveTo>
                  <a:pt x="479" y="460"/>
                </a:moveTo>
                <a:cubicBezTo>
                  <a:pt x="479" y="578"/>
                  <a:pt x="381" y="674"/>
                  <a:pt x="262" y="669"/>
                </a:cubicBezTo>
                <a:cubicBezTo>
                  <a:pt x="148" y="665"/>
                  <a:pt x="60" y="568"/>
                  <a:pt x="60" y="454"/>
                </a:cubicBezTo>
                <a:cubicBezTo>
                  <a:pt x="60" y="286"/>
                  <a:pt x="60" y="286"/>
                  <a:pt x="60" y="286"/>
                </a:cubicBezTo>
                <a:cubicBezTo>
                  <a:pt x="60" y="172"/>
                  <a:pt x="148" y="75"/>
                  <a:pt x="262" y="71"/>
                </a:cubicBezTo>
                <a:cubicBezTo>
                  <a:pt x="381" y="66"/>
                  <a:pt x="479" y="162"/>
                  <a:pt x="479" y="280"/>
                </a:cubicBezTo>
                <a:lnTo>
                  <a:pt x="479" y="460"/>
                </a:lnTo>
                <a:close/>
              </a:path>
            </a:pathLst>
          </a:custGeom>
          <a:solidFill>
            <a:srgbClr val="99C9E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23"/>
          <p:cNvSpPr>
            <a:spLocks/>
          </p:cNvSpPr>
          <p:nvPr/>
        </p:nvSpPr>
        <p:spPr bwMode="auto">
          <a:xfrm>
            <a:off x="2319338" y="5107627"/>
            <a:ext cx="250825" cy="138113"/>
          </a:xfrm>
          <a:custGeom>
            <a:avLst/>
            <a:gdLst>
              <a:gd name="T0" fmla="*/ 9 w 198"/>
              <a:gd name="T1" fmla="*/ 91 h 109"/>
              <a:gd name="T2" fmla="*/ 9 w 198"/>
              <a:gd name="T3" fmla="*/ 91 h 109"/>
              <a:gd name="T4" fmla="*/ 50 w 198"/>
              <a:gd name="T5" fmla="*/ 99 h 109"/>
              <a:gd name="T6" fmla="*/ 82 w 198"/>
              <a:gd name="T7" fmla="*/ 78 h 109"/>
              <a:gd name="T8" fmla="*/ 115 w 198"/>
              <a:gd name="T9" fmla="*/ 78 h 109"/>
              <a:gd name="T10" fmla="*/ 147 w 198"/>
              <a:gd name="T11" fmla="*/ 99 h 109"/>
              <a:gd name="T12" fmla="*/ 189 w 198"/>
              <a:gd name="T13" fmla="*/ 91 h 109"/>
              <a:gd name="T14" fmla="*/ 189 w 198"/>
              <a:gd name="T15" fmla="*/ 91 h 109"/>
              <a:gd name="T16" fmla="*/ 180 w 198"/>
              <a:gd name="T17" fmla="*/ 50 h 109"/>
              <a:gd name="T18" fmla="*/ 115 w 198"/>
              <a:gd name="T19" fmla="*/ 6 h 109"/>
              <a:gd name="T20" fmla="*/ 82 w 198"/>
              <a:gd name="T21" fmla="*/ 6 h 109"/>
              <a:gd name="T22" fmla="*/ 17 w 198"/>
              <a:gd name="T23" fmla="*/ 50 h 109"/>
              <a:gd name="T24" fmla="*/ 9 w 198"/>
              <a:gd name="T25" fmla="*/ 9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09">
                <a:moveTo>
                  <a:pt x="9" y="91"/>
                </a:moveTo>
                <a:cubicBezTo>
                  <a:pt x="9" y="91"/>
                  <a:pt x="9" y="91"/>
                  <a:pt x="9" y="91"/>
                </a:cubicBezTo>
                <a:cubicBezTo>
                  <a:pt x="18" y="105"/>
                  <a:pt x="37" y="109"/>
                  <a:pt x="50" y="99"/>
                </a:cubicBezTo>
                <a:cubicBezTo>
                  <a:pt x="82" y="78"/>
                  <a:pt x="82" y="78"/>
                  <a:pt x="82" y="78"/>
                </a:cubicBezTo>
                <a:cubicBezTo>
                  <a:pt x="92" y="72"/>
                  <a:pt x="105" y="72"/>
                  <a:pt x="115" y="78"/>
                </a:cubicBezTo>
                <a:cubicBezTo>
                  <a:pt x="147" y="99"/>
                  <a:pt x="147" y="99"/>
                  <a:pt x="147" y="99"/>
                </a:cubicBezTo>
                <a:cubicBezTo>
                  <a:pt x="161" y="109"/>
                  <a:pt x="179" y="105"/>
                  <a:pt x="189" y="91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98" y="77"/>
                  <a:pt x="194" y="59"/>
                  <a:pt x="180" y="50"/>
                </a:cubicBezTo>
                <a:cubicBezTo>
                  <a:pt x="115" y="6"/>
                  <a:pt x="115" y="6"/>
                  <a:pt x="115" y="6"/>
                </a:cubicBezTo>
                <a:cubicBezTo>
                  <a:pt x="105" y="0"/>
                  <a:pt x="92" y="0"/>
                  <a:pt x="82" y="6"/>
                </a:cubicBezTo>
                <a:cubicBezTo>
                  <a:pt x="17" y="50"/>
                  <a:pt x="17" y="50"/>
                  <a:pt x="17" y="50"/>
                </a:cubicBezTo>
                <a:cubicBezTo>
                  <a:pt x="3" y="59"/>
                  <a:pt x="0" y="77"/>
                  <a:pt x="9" y="91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6263089" y="2768129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cluster(s)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8767764" y="2798813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 (s)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7B2DD-F53B-480E-A1D5-7B1F3B95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9146" y="6312807"/>
            <a:ext cx="398036" cy="365125"/>
          </a:xfrm>
        </p:spPr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408" name="TextBox 407"/>
          <p:cNvSpPr txBox="1"/>
          <p:nvPr/>
        </p:nvSpPr>
        <p:spPr>
          <a:xfrm>
            <a:off x="3394474" y="8864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>
                <a:solidFill>
                  <a:srgbClr val="00B0F0"/>
                </a:solidFill>
              </a:rPr>
              <a:t>COLLECT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6482923" y="8530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 smtClean="0">
                <a:solidFill>
                  <a:srgbClr val="00B0F0"/>
                </a:solidFill>
              </a:rPr>
              <a:t>Batch</a:t>
            </a:r>
            <a:endParaRPr lang="en-US" sz="3200" i="1" dirty="0">
              <a:solidFill>
                <a:srgbClr val="00B0F0"/>
              </a:solidFill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8725177" y="8016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 smtClean="0">
                <a:solidFill>
                  <a:srgbClr val="00B0F0"/>
                </a:solidFill>
              </a:rPr>
              <a:t>Real-time/Stream</a:t>
            </a:r>
            <a:endParaRPr lang="en-US" sz="3200" i="1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461855" y="815093"/>
            <a:ext cx="15995" cy="7603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8357771" y="834199"/>
            <a:ext cx="7568" cy="7412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oup 415"/>
          <p:cNvGrpSpPr/>
          <p:nvPr/>
        </p:nvGrpSpPr>
        <p:grpSpPr>
          <a:xfrm>
            <a:off x="3241676" y="2015176"/>
            <a:ext cx="2235928" cy="2090581"/>
            <a:chOff x="4279901" y="1911007"/>
            <a:chExt cx="2343150" cy="2343150"/>
          </a:xfrm>
        </p:grpSpPr>
        <p:sp>
          <p:nvSpPr>
            <p:cNvPr id="417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8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9" name="TextBox 41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3424406" y="2774600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420" name="Freeform 5"/>
          <p:cNvSpPr>
            <a:spLocks/>
          </p:cNvSpPr>
          <p:nvPr/>
        </p:nvSpPr>
        <p:spPr bwMode="auto">
          <a:xfrm>
            <a:off x="8476357" y="288684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1" name="Freeform 5"/>
          <p:cNvSpPr>
            <a:spLocks/>
          </p:cNvSpPr>
          <p:nvPr/>
        </p:nvSpPr>
        <p:spPr bwMode="auto">
          <a:xfrm flipH="1">
            <a:off x="8233089" y="304073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2" name="Freeform 5"/>
          <p:cNvSpPr>
            <a:spLocks/>
          </p:cNvSpPr>
          <p:nvPr/>
        </p:nvSpPr>
        <p:spPr bwMode="auto">
          <a:xfrm>
            <a:off x="5800848" y="291363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3" name="Freeform 5"/>
          <p:cNvSpPr>
            <a:spLocks/>
          </p:cNvSpPr>
          <p:nvPr/>
        </p:nvSpPr>
        <p:spPr bwMode="auto">
          <a:xfrm flipH="1">
            <a:off x="5557580" y="306753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2" name="Title 1"/>
          <p:cNvSpPr>
            <a:spLocks noGrp="1"/>
          </p:cNvSpPr>
          <p:nvPr>
            <p:ph type="title"/>
          </p:nvPr>
        </p:nvSpPr>
        <p:spPr>
          <a:xfrm>
            <a:off x="336549" y="66471"/>
            <a:ext cx="11513969" cy="874319"/>
          </a:xfrm>
        </p:spPr>
        <p:txBody>
          <a:bodyPr/>
          <a:lstStyle/>
          <a:p>
            <a:r>
              <a:rPr lang="en-US" dirty="0" smtClean="0"/>
              <a:t>Components of a HPCC Systems Data 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4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1.48148E-6 L 0.0207 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9167E-6 -2.22222E-6 L -0.01601 -2.22222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08333E-7 3.7037E-7 L 0.02943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375E-6 3.33333E-6 L -0.00989 -0.0414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75E-6 3.7037E-6 L 0.01368 -0.0409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58333E-6 2.96296E-6 L 0.02071 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0833E-6 -7.40741E-7 L -0.01601 -7.40741E-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-2.22222E-6 L 0.02071 -2.22222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4.07407E-6 L -0.01601 4.07407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52" grpId="0" animBg="1"/>
      <p:bldP spid="53" grpId="0" animBg="1"/>
      <p:bldP spid="58" grpId="0" animBg="1"/>
      <p:bldP spid="420" grpId="0" animBg="1"/>
      <p:bldP spid="421" grpId="0" animBg="1"/>
      <p:bldP spid="422" grpId="0" animBg="1"/>
      <p:bldP spid="4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9" y="3755883"/>
            <a:ext cx="4166112" cy="296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4297"/>
            <a:ext cx="11513969" cy="874319"/>
          </a:xfrm>
        </p:spPr>
        <p:txBody>
          <a:bodyPr/>
          <a:lstStyle/>
          <a:p>
            <a:r>
              <a:rPr lang="en-US" dirty="0" smtClean="0"/>
              <a:t>Coding (ECL) in HPCC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27780" y="1988188"/>
            <a:ext cx="2185208" cy="2090581"/>
            <a:chOff x="4279901" y="1911007"/>
            <a:chExt cx="2343150" cy="234315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37410" y="2085027"/>
            <a:ext cx="1979568" cy="1933417"/>
            <a:chOff x="7292976" y="1817688"/>
            <a:chExt cx="2244725" cy="2239963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73087" y="2015176"/>
            <a:ext cx="2235928" cy="2090581"/>
            <a:chOff x="4279901" y="1911007"/>
            <a:chExt cx="2343150" cy="2343150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7306322" y="288684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886453" y="291363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2479149" y="2880147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91" y="2574017"/>
            <a:ext cx="153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Developer</a:t>
            </a:r>
          </a:p>
          <a:p>
            <a:pPr algn="ctr"/>
            <a:r>
              <a:rPr lang="en-US" sz="1600" dirty="0"/>
              <a:t>Using VS Code ECL </a:t>
            </a:r>
            <a:r>
              <a:rPr lang="en-US" sz="1600" dirty="0" smtClean="0"/>
              <a:t>Plugin </a:t>
            </a:r>
            <a:endParaRPr lang="en-US" sz="1600" dirty="0"/>
          </a:p>
        </p:txBody>
      </p:sp>
      <p:sp>
        <p:nvSpPr>
          <p:cNvPr id="17" name="Freeform 22"/>
          <p:cNvSpPr>
            <a:spLocks noEditPoints="1"/>
          </p:cNvSpPr>
          <p:nvPr/>
        </p:nvSpPr>
        <p:spPr bwMode="auto">
          <a:xfrm>
            <a:off x="1723070" y="2552774"/>
            <a:ext cx="682625" cy="935038"/>
          </a:xfrm>
          <a:custGeom>
            <a:avLst/>
            <a:gdLst>
              <a:gd name="T0" fmla="*/ 289 w 539"/>
              <a:gd name="T1" fmla="*/ 11 h 740"/>
              <a:gd name="T2" fmla="*/ 0 w 539"/>
              <a:gd name="T3" fmla="*/ 287 h 740"/>
              <a:gd name="T4" fmla="*/ 0 w 539"/>
              <a:gd name="T5" fmla="*/ 453 h 740"/>
              <a:gd name="T6" fmla="*/ 289 w 539"/>
              <a:gd name="T7" fmla="*/ 729 h 740"/>
              <a:gd name="T8" fmla="*/ 539 w 539"/>
              <a:gd name="T9" fmla="*/ 460 h 740"/>
              <a:gd name="T10" fmla="*/ 539 w 539"/>
              <a:gd name="T11" fmla="*/ 280 h 740"/>
              <a:gd name="T12" fmla="*/ 289 w 539"/>
              <a:gd name="T13" fmla="*/ 11 h 740"/>
              <a:gd name="T14" fmla="*/ 479 w 539"/>
              <a:gd name="T15" fmla="*/ 460 h 740"/>
              <a:gd name="T16" fmla="*/ 262 w 539"/>
              <a:gd name="T17" fmla="*/ 669 h 740"/>
              <a:gd name="T18" fmla="*/ 60 w 539"/>
              <a:gd name="T19" fmla="*/ 454 h 740"/>
              <a:gd name="T20" fmla="*/ 60 w 539"/>
              <a:gd name="T21" fmla="*/ 286 h 740"/>
              <a:gd name="T22" fmla="*/ 262 w 539"/>
              <a:gd name="T23" fmla="*/ 71 h 740"/>
              <a:gd name="T24" fmla="*/ 479 w 539"/>
              <a:gd name="T25" fmla="*/ 280 h 740"/>
              <a:gd name="T26" fmla="*/ 479 w 539"/>
              <a:gd name="T27" fmla="*/ 46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9" h="740">
                <a:moveTo>
                  <a:pt x="289" y="11"/>
                </a:moveTo>
                <a:cubicBezTo>
                  <a:pt x="130" y="0"/>
                  <a:pt x="0" y="128"/>
                  <a:pt x="0" y="287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612"/>
                  <a:pt x="130" y="740"/>
                  <a:pt x="289" y="729"/>
                </a:cubicBezTo>
                <a:cubicBezTo>
                  <a:pt x="428" y="719"/>
                  <a:pt x="539" y="602"/>
                  <a:pt x="539" y="460"/>
                </a:cubicBezTo>
                <a:cubicBezTo>
                  <a:pt x="539" y="280"/>
                  <a:pt x="539" y="280"/>
                  <a:pt x="539" y="280"/>
                </a:cubicBezTo>
                <a:cubicBezTo>
                  <a:pt x="539" y="138"/>
                  <a:pt x="428" y="21"/>
                  <a:pt x="289" y="11"/>
                </a:cubicBezTo>
                <a:close/>
                <a:moveTo>
                  <a:pt x="479" y="460"/>
                </a:moveTo>
                <a:cubicBezTo>
                  <a:pt x="479" y="578"/>
                  <a:pt x="381" y="674"/>
                  <a:pt x="262" y="669"/>
                </a:cubicBezTo>
                <a:cubicBezTo>
                  <a:pt x="148" y="665"/>
                  <a:pt x="60" y="568"/>
                  <a:pt x="60" y="454"/>
                </a:cubicBezTo>
                <a:cubicBezTo>
                  <a:pt x="60" y="286"/>
                  <a:pt x="60" y="286"/>
                  <a:pt x="60" y="286"/>
                </a:cubicBezTo>
                <a:cubicBezTo>
                  <a:pt x="60" y="172"/>
                  <a:pt x="148" y="75"/>
                  <a:pt x="262" y="71"/>
                </a:cubicBezTo>
                <a:cubicBezTo>
                  <a:pt x="381" y="66"/>
                  <a:pt x="479" y="162"/>
                  <a:pt x="479" y="280"/>
                </a:cubicBezTo>
                <a:lnTo>
                  <a:pt x="479" y="460"/>
                </a:lnTo>
                <a:close/>
              </a:path>
            </a:pathLst>
          </a:custGeom>
          <a:solidFill>
            <a:srgbClr val="99C9E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23"/>
          <p:cNvSpPr>
            <a:spLocks/>
          </p:cNvSpPr>
          <p:nvPr/>
        </p:nvSpPr>
        <p:spPr bwMode="auto">
          <a:xfrm>
            <a:off x="1938970" y="2752799"/>
            <a:ext cx="250825" cy="138113"/>
          </a:xfrm>
          <a:custGeom>
            <a:avLst/>
            <a:gdLst>
              <a:gd name="T0" fmla="*/ 9 w 198"/>
              <a:gd name="T1" fmla="*/ 91 h 109"/>
              <a:gd name="T2" fmla="*/ 9 w 198"/>
              <a:gd name="T3" fmla="*/ 91 h 109"/>
              <a:gd name="T4" fmla="*/ 50 w 198"/>
              <a:gd name="T5" fmla="*/ 99 h 109"/>
              <a:gd name="T6" fmla="*/ 82 w 198"/>
              <a:gd name="T7" fmla="*/ 78 h 109"/>
              <a:gd name="T8" fmla="*/ 115 w 198"/>
              <a:gd name="T9" fmla="*/ 78 h 109"/>
              <a:gd name="T10" fmla="*/ 147 w 198"/>
              <a:gd name="T11" fmla="*/ 99 h 109"/>
              <a:gd name="T12" fmla="*/ 189 w 198"/>
              <a:gd name="T13" fmla="*/ 91 h 109"/>
              <a:gd name="T14" fmla="*/ 189 w 198"/>
              <a:gd name="T15" fmla="*/ 91 h 109"/>
              <a:gd name="T16" fmla="*/ 180 w 198"/>
              <a:gd name="T17" fmla="*/ 50 h 109"/>
              <a:gd name="T18" fmla="*/ 115 w 198"/>
              <a:gd name="T19" fmla="*/ 6 h 109"/>
              <a:gd name="T20" fmla="*/ 82 w 198"/>
              <a:gd name="T21" fmla="*/ 6 h 109"/>
              <a:gd name="T22" fmla="*/ 17 w 198"/>
              <a:gd name="T23" fmla="*/ 50 h 109"/>
              <a:gd name="T24" fmla="*/ 9 w 198"/>
              <a:gd name="T25" fmla="*/ 9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09">
                <a:moveTo>
                  <a:pt x="9" y="91"/>
                </a:moveTo>
                <a:cubicBezTo>
                  <a:pt x="9" y="91"/>
                  <a:pt x="9" y="91"/>
                  <a:pt x="9" y="91"/>
                </a:cubicBezTo>
                <a:cubicBezTo>
                  <a:pt x="18" y="105"/>
                  <a:pt x="37" y="109"/>
                  <a:pt x="50" y="99"/>
                </a:cubicBezTo>
                <a:cubicBezTo>
                  <a:pt x="82" y="78"/>
                  <a:pt x="82" y="78"/>
                  <a:pt x="82" y="78"/>
                </a:cubicBezTo>
                <a:cubicBezTo>
                  <a:pt x="92" y="72"/>
                  <a:pt x="105" y="72"/>
                  <a:pt x="115" y="78"/>
                </a:cubicBezTo>
                <a:cubicBezTo>
                  <a:pt x="147" y="99"/>
                  <a:pt x="147" y="99"/>
                  <a:pt x="147" y="99"/>
                </a:cubicBezTo>
                <a:cubicBezTo>
                  <a:pt x="161" y="109"/>
                  <a:pt x="179" y="105"/>
                  <a:pt x="189" y="91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98" y="77"/>
                  <a:pt x="194" y="59"/>
                  <a:pt x="180" y="50"/>
                </a:cubicBezTo>
                <a:cubicBezTo>
                  <a:pt x="115" y="6"/>
                  <a:pt x="115" y="6"/>
                  <a:pt x="115" y="6"/>
                </a:cubicBezTo>
                <a:cubicBezTo>
                  <a:pt x="105" y="0"/>
                  <a:pt x="92" y="0"/>
                  <a:pt x="82" y="6"/>
                </a:cubicBezTo>
                <a:cubicBezTo>
                  <a:pt x="17" y="50"/>
                  <a:pt x="17" y="50"/>
                  <a:pt x="17" y="50"/>
                </a:cubicBezTo>
                <a:cubicBezTo>
                  <a:pt x="3" y="59"/>
                  <a:pt x="0" y="77"/>
                  <a:pt x="9" y="91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2755817" y="2774600"/>
            <a:ext cx="194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Middleware Services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5192449" y="2713686"/>
            <a:ext cx="1948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Compiled to a Data Flow Graph (C++ DLL)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7643222" y="2721646"/>
            <a:ext cx="194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Deployed to the Target Cluster 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9667348" y="290209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041400" y="2053584"/>
            <a:ext cx="1979568" cy="1933417"/>
            <a:chOff x="7292976" y="1817688"/>
            <a:chExt cx="2244725" cy="2239963"/>
          </a:xfrm>
        </p:grpSpPr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10121852" y="2816682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Execute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93" y="4250409"/>
            <a:ext cx="2915879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2.96296E-6 L 0.0207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-2.22222E-6 L 0.02071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-1.11111E-6 L 0.02942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-1.85185E-6 L 0.0207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94" y="830667"/>
            <a:ext cx="6086475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8" y="263112"/>
            <a:ext cx="11513969" cy="874319"/>
          </a:xfrm>
        </p:spPr>
        <p:txBody>
          <a:bodyPr/>
          <a:lstStyle/>
          <a:p>
            <a:r>
              <a:rPr lang="en-US" dirty="0" smtClean="0"/>
              <a:t>ECL 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14328" y="753508"/>
            <a:ext cx="1329222" cy="766439"/>
            <a:chOff x="4279901" y="1911007"/>
            <a:chExt cx="2343150" cy="234315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Freeform 5"/>
          <p:cNvSpPr>
            <a:spLocks/>
          </p:cNvSpPr>
          <p:nvPr/>
        </p:nvSpPr>
        <p:spPr bwMode="auto">
          <a:xfrm rot="5400000">
            <a:off x="567101" y="1518586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-319438" y="936672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Data Set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51137" y="1770409"/>
            <a:ext cx="1329222" cy="1007173"/>
            <a:chOff x="4279901" y="1911007"/>
            <a:chExt cx="2343150" cy="2343150"/>
          </a:xfrm>
        </p:grpSpPr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985" y="1978244"/>
            <a:ext cx="1246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Schema on Read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5400000">
            <a:off x="564415" y="274270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-31622" y="2987179"/>
            <a:ext cx="1329222" cy="954013"/>
            <a:chOff x="4279901" y="1911007"/>
            <a:chExt cx="2343150" cy="2343150"/>
          </a:xfrm>
        </p:grpSpPr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600" y="3192331"/>
            <a:ext cx="1307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Transform Activity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 rot="5400000">
            <a:off x="580284" y="391765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46370" y="4191627"/>
            <a:ext cx="1329222" cy="934517"/>
            <a:chOff x="4279901" y="1911007"/>
            <a:chExt cx="2343150" cy="2343150"/>
          </a:xfrm>
        </p:grpSpPr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6989" y="4455924"/>
            <a:ext cx="1221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Transform</a:t>
            </a: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 rot="5400000">
            <a:off x="597286" y="509571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-39200" y="5359851"/>
            <a:ext cx="1329222" cy="934517"/>
            <a:chOff x="4279901" y="1911007"/>
            <a:chExt cx="2343150" cy="2343150"/>
          </a:xfrm>
        </p:grpSpPr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238637" y="5586965"/>
            <a:ext cx="846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Action 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794" y="1881069"/>
            <a:ext cx="1781175" cy="581025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1" idx="3"/>
          </p:cNvCxnSpPr>
          <p:nvPr/>
        </p:nvCxnSpPr>
        <p:spPr>
          <a:xfrm flipV="1">
            <a:off x="4221969" y="1212371"/>
            <a:ext cx="219075" cy="9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794" y="4348141"/>
            <a:ext cx="4000500" cy="5810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794" y="3239271"/>
            <a:ext cx="3914775" cy="2762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794" y="5675595"/>
            <a:ext cx="1838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790700"/>
            <a:ext cx="6153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 Transform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6549" y="1822818"/>
            <a:ext cx="11540260" cy="26016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ROLLUP</a:t>
            </a:r>
          </a:p>
          <a:p>
            <a:pPr lvl="1"/>
            <a:r>
              <a:rPr lang="en-US" dirty="0" smtClean="0"/>
              <a:t>ITERATE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NORMALIZE</a:t>
            </a:r>
          </a:p>
          <a:p>
            <a:pPr lvl="1"/>
            <a:r>
              <a:rPr lang="en-US" dirty="0" smtClean="0"/>
              <a:t>DENORMALIZE</a:t>
            </a:r>
          </a:p>
          <a:p>
            <a:pPr lvl="1"/>
            <a:r>
              <a:rPr lang="en-US" dirty="0" smtClean="0"/>
              <a:t>AGGREGATE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 Taxi and Uber trip data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 Case – NYC Taxi Trip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49" y="1341037"/>
            <a:ext cx="8017742" cy="47254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Taxi and Uber Pickup and drop off trip information</a:t>
            </a:r>
          </a:p>
          <a:p>
            <a:r>
              <a:rPr lang="en-US" dirty="0" smtClean="0"/>
              <a:t>Trips recorded between 2015 and 2016 </a:t>
            </a:r>
          </a:p>
          <a:p>
            <a:r>
              <a:rPr lang="en-US" dirty="0" smtClean="0"/>
              <a:t>1.3 billion records in total</a:t>
            </a:r>
          </a:p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Vendor id, </a:t>
            </a:r>
          </a:p>
          <a:p>
            <a:pPr lvl="1"/>
            <a:r>
              <a:rPr lang="en-US" dirty="0" smtClean="0"/>
              <a:t>pickup and drop off date/time</a:t>
            </a:r>
          </a:p>
          <a:p>
            <a:pPr lvl="1"/>
            <a:r>
              <a:rPr lang="en-US" dirty="0" smtClean="0"/>
              <a:t>passenger count </a:t>
            </a:r>
          </a:p>
          <a:p>
            <a:pPr lvl="1"/>
            <a:r>
              <a:rPr lang="en-US" dirty="0" smtClean="0"/>
              <a:t>Lat, Long of the pickup and drop off</a:t>
            </a:r>
          </a:p>
          <a:p>
            <a:pPr lvl="1"/>
            <a:r>
              <a:rPr lang="en-US" dirty="0" smtClean="0"/>
              <a:t>Payment type</a:t>
            </a:r>
          </a:p>
          <a:p>
            <a:pPr lvl="1"/>
            <a:r>
              <a:rPr lang="en-US" dirty="0" smtClean="0"/>
              <a:t>Fare Amount</a:t>
            </a:r>
          </a:p>
          <a:p>
            <a:pPr lvl="1"/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01 – Data Import</a:t>
            </a:r>
          </a:p>
          <a:p>
            <a:r>
              <a:rPr lang="en-US" dirty="0" smtClean="0"/>
              <a:t>02 – Data Import Validate</a:t>
            </a:r>
          </a:p>
          <a:p>
            <a:r>
              <a:rPr lang="en-US" dirty="0" smtClean="0"/>
              <a:t>03 </a:t>
            </a:r>
            <a:r>
              <a:rPr lang="en-US" dirty="0" smtClean="0"/>
              <a:t>– Data Profile</a:t>
            </a:r>
          </a:p>
          <a:p>
            <a:r>
              <a:rPr lang="en-US" dirty="0" smtClean="0"/>
              <a:t>04 – Clean</a:t>
            </a:r>
          </a:p>
          <a:p>
            <a:r>
              <a:rPr lang="en-US" dirty="0" smtClean="0"/>
              <a:t>05 – Enrich</a:t>
            </a:r>
          </a:p>
          <a:p>
            <a:r>
              <a:rPr lang="en-US" dirty="0" smtClean="0"/>
              <a:t>06 – Analysis</a:t>
            </a:r>
          </a:p>
          <a:p>
            <a:r>
              <a:rPr lang="en-US" dirty="0" smtClean="0"/>
              <a:t>07 - Visualize</a:t>
            </a:r>
          </a:p>
          <a:p>
            <a:r>
              <a:rPr lang="en-US" dirty="0" smtClean="0"/>
              <a:t>08 – Train</a:t>
            </a:r>
          </a:p>
          <a:p>
            <a:r>
              <a:rPr lang="en-US" dirty="0" smtClean="0"/>
              <a:t>09 – Model Build</a:t>
            </a:r>
          </a:p>
          <a:p>
            <a:r>
              <a:rPr lang="en-US" dirty="0" smtClean="0"/>
              <a:t>10 – Export Data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rot="17875279">
            <a:off x="8820383" y="3606824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3724721" flipH="1">
            <a:off x="7757531" y="361782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0082" y="4180308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150227" y="1016221"/>
            <a:ext cx="2185208" cy="2090581"/>
            <a:chOff x="4279901" y="1911007"/>
            <a:chExt cx="2343150" cy="2343150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46668" y="1113060"/>
            <a:ext cx="1979568" cy="1933417"/>
            <a:chOff x="7292976" y="1817688"/>
            <a:chExt cx="2244725" cy="2239963"/>
          </a:xfrm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30048" y="592360"/>
            <a:ext cx="7714807" cy="5138064"/>
            <a:chOff x="4059238" y="1449388"/>
            <a:chExt cx="5795963" cy="4721225"/>
          </a:xfrm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7432023" y="3811810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7409840" y="1796164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9956149" y="1826846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30061" y="1043209"/>
            <a:ext cx="2235928" cy="2090581"/>
            <a:chOff x="4279901" y="1911007"/>
            <a:chExt cx="2343150" cy="2343150"/>
          </a:xfrm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4612791" y="1802633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664742" y="191487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 flipH="1">
            <a:off x="9421474" y="2068766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6989233" y="194167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H="1">
            <a:off x="6745965" y="209556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86400" y="918887"/>
            <a:ext cx="2375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381408" y="6057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492339" y="3401678"/>
            <a:ext cx="2600524" cy="1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70898" y="34313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189802" y="305582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03,04,05,06,07,08,09</a:t>
            </a:r>
            <a:endParaRPr lang="en-US" dirty="0"/>
          </a:p>
        </p:txBody>
      </p:sp>
      <p:cxnSp>
        <p:nvCxnSpPr>
          <p:cNvPr id="56" name="Straight Connector 55"/>
          <p:cNvCxnSpPr>
            <a:endCxn id="54" idx="0"/>
          </p:cNvCxnSpPr>
          <p:nvPr/>
        </p:nvCxnSpPr>
        <p:spPr>
          <a:xfrm>
            <a:off x="9108461" y="2837793"/>
            <a:ext cx="154712" cy="21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3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7 0 L -0.0099 -0.04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08333E-7 3.7037E-7 L 0.01367 -0.040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-3.7037E-7 L 0.0207 -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25E-6 -4.07407E-6 L -0.01602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7 4.44444E-6 L 0.0207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7.40741E-7 L -0.01602 7.4074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HPCC Systems </a:t>
            </a:r>
          </a:p>
          <a:p>
            <a:pPr lvl="1"/>
            <a:r>
              <a:rPr lang="en-US" dirty="0" smtClean="0"/>
              <a:t>hpccsystems.com</a:t>
            </a:r>
          </a:p>
          <a:p>
            <a:r>
              <a:rPr lang="en-US" dirty="0" smtClean="0"/>
              <a:t>HPCC Systems Github site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github.com/hpcc-systems</a:t>
            </a:r>
            <a:endParaRPr lang="en-US" dirty="0" smtClean="0"/>
          </a:p>
          <a:p>
            <a:r>
              <a:rPr lang="en-US" dirty="0" smtClean="0"/>
              <a:t>Brand new HPCC Systems/ECL tutorial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github.com/hpcc-systems/Solutions-ECL-Training</a:t>
            </a:r>
            <a:endParaRPr lang="en-US" dirty="0" smtClean="0"/>
          </a:p>
          <a:p>
            <a:r>
              <a:rPr lang="en-US" dirty="0" smtClean="0"/>
              <a:t>The tutorial HPCC Systems Data Lake cluster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play.hpccsystems.com:8010</a:t>
            </a:r>
            <a:endParaRPr lang="en-US" dirty="0" smtClean="0"/>
          </a:p>
          <a:p>
            <a:r>
              <a:rPr lang="en-US" dirty="0" smtClean="0"/>
              <a:t>The challenge Data Lake cluster (complete Taxi dataset)</a:t>
            </a:r>
          </a:p>
          <a:p>
            <a:pPr lvl="1"/>
            <a:r>
              <a:rPr lang="en-US" dirty="0" smtClean="0">
                <a:hlinkClick r:id="rId4"/>
              </a:rPr>
              <a:t>http://54.227.181.228:8010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1: Install HPCC Systems Client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66355"/>
            <a:ext cx="11868150" cy="57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2: VS Code IDE and ECL 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8" y="810490"/>
            <a:ext cx="11050297" cy="57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3: HPCC Systems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17875279">
            <a:off x="4826452" y="410081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rot="3724721" flipH="1">
            <a:off x="3763600" y="411180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6151" y="4674294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156296" y="1510207"/>
            <a:ext cx="2185208" cy="2090581"/>
            <a:chOff x="4279901" y="1911007"/>
            <a:chExt cx="2343150" cy="2343150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52737" y="1607046"/>
            <a:ext cx="1979568" cy="1933417"/>
            <a:chOff x="7292976" y="1817688"/>
            <a:chExt cx="2244725" cy="2239963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6117" y="1086346"/>
            <a:ext cx="7714807" cy="5138064"/>
            <a:chOff x="4059238" y="1449388"/>
            <a:chExt cx="5795963" cy="4721225"/>
          </a:xfrm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Freeform 19"/>
          <p:cNvSpPr>
            <a:spLocks noEditPoints="1"/>
          </p:cNvSpPr>
          <p:nvPr/>
        </p:nvSpPr>
        <p:spPr bwMode="auto">
          <a:xfrm>
            <a:off x="3438092" y="4305796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3415909" y="2290150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5962218" y="2320832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6130" y="1537195"/>
            <a:ext cx="2235928" cy="2090581"/>
            <a:chOff x="4279901" y="1911007"/>
            <a:chExt cx="2343150" cy="2343150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618860" y="2296619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5670811" y="240885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H="1">
            <a:off x="5427543" y="256275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2995302" y="243565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 flipH="1">
            <a:off x="2752034" y="2589551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60" y="2129886"/>
            <a:ext cx="2638425" cy="2019300"/>
          </a:xfrm>
          <a:prstGeom prst="rect">
            <a:avLst/>
          </a:prstGeom>
        </p:spPr>
      </p:pic>
      <p:cxnSp>
        <p:nvCxnSpPr>
          <p:cNvPr id="38" name="Straight Connector 37"/>
          <p:cNvCxnSpPr>
            <a:stCxn id="19" idx="7"/>
          </p:cNvCxnSpPr>
          <p:nvPr/>
        </p:nvCxnSpPr>
        <p:spPr>
          <a:xfrm>
            <a:off x="8050924" y="1132903"/>
            <a:ext cx="2547803" cy="1068144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176778" y="4842214"/>
            <a:ext cx="2311794" cy="1297289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138600" y="3989014"/>
            <a:ext cx="4005834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http://</a:t>
            </a:r>
            <a:r>
              <a:rPr lang="en-US" sz="2000" b="1" dirty="0">
                <a:solidFill>
                  <a:srgbClr val="FF0000"/>
                </a:solidFill>
              </a:rPr>
              <a:t>play.hpccsystems.com:8010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24825" y="4506374"/>
            <a:ext cx="2086034" cy="3358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b="1" dirty="0" smtClean="0"/>
              <a:t>1 instance of R3.2x Large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4273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75E-6 -7.40741E-7 L -0.0099 -0.04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375E-6 -3.7037E-7 L 0.01367 -0.040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54167E-6 -1.11111E-6 L 0.0207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58333E-6 -4.81481E-6 L -0.01601 -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58333E-6 3.7037E-6 L 0.0207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33333E-6 0 L -0.01601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4: Basic Knowledge of ECL Watch (management console)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6" y="1258969"/>
            <a:ext cx="11513969" cy="546012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597572" y="1246186"/>
            <a:ext cx="40990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10" y="1566041"/>
            <a:ext cx="633137" cy="33704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22937" y="2134310"/>
            <a:ext cx="730469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72511" y="2134310"/>
            <a:ext cx="832786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1802524" y="1051034"/>
            <a:ext cx="572814" cy="1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0971" y="74169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ECL Jobs Execution Output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2068" y="1797129"/>
            <a:ext cx="2617076" cy="2366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Persisted/Materi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lized Output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1551" y="1815026"/>
            <a:ext cx="2617076" cy="2366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Visualization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31232" y="1252578"/>
            <a:ext cx="40990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05553" y="1148610"/>
            <a:ext cx="663574" cy="14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5110" y="10010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Landing Zone Files and Logical Files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747032" y="2033751"/>
            <a:ext cx="398078" cy="9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Lake</a:t>
            </a:r>
          </a:p>
          <a:p>
            <a:pPr lvl="1"/>
            <a:r>
              <a:rPr lang="en-US" dirty="0" smtClean="0"/>
              <a:t>Why the need? </a:t>
            </a:r>
          </a:p>
          <a:p>
            <a:pPr lvl="1"/>
            <a:r>
              <a:rPr lang="en-US" dirty="0" smtClean="0"/>
              <a:t>What  is a Data Lake? </a:t>
            </a:r>
            <a:r>
              <a:rPr lang="en-US" dirty="0" smtClean="0"/>
              <a:t>How is different from a Data </a:t>
            </a:r>
            <a:r>
              <a:rPr lang="en-US" dirty="0" smtClean="0"/>
              <a:t>Warehouse?</a:t>
            </a:r>
          </a:p>
          <a:p>
            <a:r>
              <a:rPr lang="en-US" dirty="0" smtClean="0"/>
              <a:t>Components of an HPCC Systems Data Lake</a:t>
            </a:r>
          </a:p>
          <a:p>
            <a:r>
              <a:rPr lang="en-US" dirty="0" smtClean="0"/>
              <a:t>NYC Trip Data Analysis using HPCC Systems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the Need for a Data Lake?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222"/>
            <a:ext cx="2064866" cy="5635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03" name="Title 1">
            <a:extLst>
              <a:ext uri="{FF2B5EF4-FFF2-40B4-BE49-F238E27FC236}">
                <a16:creationId xmlns:a16="http://schemas.microsoft.com/office/drawing/2014/main" id="{121C4344-5486-4830-958A-498DBF10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423" y="95686"/>
            <a:ext cx="7298097" cy="874319"/>
          </a:xfrm>
        </p:spPr>
        <p:txBody>
          <a:bodyPr/>
          <a:lstStyle/>
          <a:p>
            <a:r>
              <a:rPr lang="en-US" dirty="0" smtClean="0">
                <a:solidFill>
                  <a:srgbClr val="FF8200"/>
                </a:solidFill>
              </a:rPr>
              <a:t>Use Case</a:t>
            </a:r>
            <a:r>
              <a:rPr lang="en-US" b="1" dirty="0" smtClean="0">
                <a:solidFill>
                  <a:srgbClr val="FF8200"/>
                </a:solidFill>
              </a:rPr>
              <a:t>: LexisNexis Public Records</a:t>
            </a:r>
            <a:endParaRPr lang="en-US" b="1" dirty="0"/>
          </a:p>
        </p:txBody>
      </p:sp>
      <p:sp>
        <p:nvSpPr>
          <p:cNvPr id="1002" name="Freeform 153"/>
          <p:cNvSpPr>
            <a:spLocks noEditPoints="1"/>
          </p:cNvSpPr>
          <p:nvPr/>
        </p:nvSpPr>
        <p:spPr bwMode="auto">
          <a:xfrm>
            <a:off x="3417888" y="646833"/>
            <a:ext cx="4627563" cy="4303395"/>
          </a:xfrm>
          <a:custGeom>
            <a:avLst/>
            <a:gdLst>
              <a:gd name="T0" fmla="*/ 3385 w 3529"/>
              <a:gd name="T1" fmla="*/ 3340 h 3340"/>
              <a:gd name="T2" fmla="*/ 144 w 3529"/>
              <a:gd name="T3" fmla="*/ 3340 h 3340"/>
              <a:gd name="T4" fmla="*/ 0 w 3529"/>
              <a:gd name="T5" fmla="*/ 3196 h 3340"/>
              <a:gd name="T6" fmla="*/ 0 w 3529"/>
              <a:gd name="T7" fmla="*/ 143 h 3340"/>
              <a:gd name="T8" fmla="*/ 144 w 3529"/>
              <a:gd name="T9" fmla="*/ 0 h 3340"/>
              <a:gd name="T10" fmla="*/ 3385 w 3529"/>
              <a:gd name="T11" fmla="*/ 0 h 3340"/>
              <a:gd name="T12" fmla="*/ 3529 w 3529"/>
              <a:gd name="T13" fmla="*/ 143 h 3340"/>
              <a:gd name="T14" fmla="*/ 3529 w 3529"/>
              <a:gd name="T15" fmla="*/ 3196 h 3340"/>
              <a:gd name="T16" fmla="*/ 3385 w 3529"/>
              <a:gd name="T17" fmla="*/ 3340 h 3340"/>
              <a:gd name="T18" fmla="*/ 144 w 3529"/>
              <a:gd name="T19" fmla="*/ 14 h 3340"/>
              <a:gd name="T20" fmla="*/ 14 w 3529"/>
              <a:gd name="T21" fmla="*/ 143 h 3340"/>
              <a:gd name="T22" fmla="*/ 14 w 3529"/>
              <a:gd name="T23" fmla="*/ 3196 h 3340"/>
              <a:gd name="T24" fmla="*/ 144 w 3529"/>
              <a:gd name="T25" fmla="*/ 3326 h 3340"/>
              <a:gd name="T26" fmla="*/ 3385 w 3529"/>
              <a:gd name="T27" fmla="*/ 3326 h 3340"/>
              <a:gd name="T28" fmla="*/ 3515 w 3529"/>
              <a:gd name="T29" fmla="*/ 3196 h 3340"/>
              <a:gd name="T30" fmla="*/ 3515 w 3529"/>
              <a:gd name="T31" fmla="*/ 143 h 3340"/>
              <a:gd name="T32" fmla="*/ 3385 w 3529"/>
              <a:gd name="T33" fmla="*/ 14 h 3340"/>
              <a:gd name="T34" fmla="*/ 144 w 3529"/>
              <a:gd name="T35" fmla="*/ 14 h 3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29" h="3340">
                <a:moveTo>
                  <a:pt x="3385" y="3340"/>
                </a:moveTo>
                <a:cubicBezTo>
                  <a:pt x="144" y="3340"/>
                  <a:pt x="144" y="3340"/>
                  <a:pt x="144" y="3340"/>
                </a:cubicBezTo>
                <a:cubicBezTo>
                  <a:pt x="65" y="3340"/>
                  <a:pt x="0" y="3276"/>
                  <a:pt x="0" y="319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4"/>
                  <a:pt x="65" y="0"/>
                  <a:pt x="144" y="0"/>
                </a:cubicBezTo>
                <a:cubicBezTo>
                  <a:pt x="3385" y="0"/>
                  <a:pt x="3385" y="0"/>
                  <a:pt x="3385" y="0"/>
                </a:cubicBezTo>
                <a:cubicBezTo>
                  <a:pt x="3465" y="0"/>
                  <a:pt x="3529" y="64"/>
                  <a:pt x="3529" y="143"/>
                </a:cubicBezTo>
                <a:cubicBezTo>
                  <a:pt x="3529" y="3196"/>
                  <a:pt x="3529" y="3196"/>
                  <a:pt x="3529" y="3196"/>
                </a:cubicBezTo>
                <a:cubicBezTo>
                  <a:pt x="3529" y="3276"/>
                  <a:pt x="3465" y="3340"/>
                  <a:pt x="3385" y="3340"/>
                </a:cubicBezTo>
                <a:moveTo>
                  <a:pt x="144" y="14"/>
                </a:moveTo>
                <a:cubicBezTo>
                  <a:pt x="72" y="14"/>
                  <a:pt x="14" y="72"/>
                  <a:pt x="14" y="143"/>
                </a:cubicBezTo>
                <a:cubicBezTo>
                  <a:pt x="14" y="3196"/>
                  <a:pt x="14" y="3196"/>
                  <a:pt x="14" y="3196"/>
                </a:cubicBezTo>
                <a:cubicBezTo>
                  <a:pt x="14" y="3268"/>
                  <a:pt x="72" y="3326"/>
                  <a:pt x="144" y="3326"/>
                </a:cubicBezTo>
                <a:cubicBezTo>
                  <a:pt x="3385" y="3326"/>
                  <a:pt x="3385" y="3326"/>
                  <a:pt x="3385" y="3326"/>
                </a:cubicBezTo>
                <a:cubicBezTo>
                  <a:pt x="3457" y="3326"/>
                  <a:pt x="3515" y="3268"/>
                  <a:pt x="3515" y="3196"/>
                </a:cubicBezTo>
                <a:cubicBezTo>
                  <a:pt x="3515" y="143"/>
                  <a:pt x="3515" y="143"/>
                  <a:pt x="3515" y="143"/>
                </a:cubicBezTo>
                <a:cubicBezTo>
                  <a:pt x="3515" y="72"/>
                  <a:pt x="3457" y="14"/>
                  <a:pt x="3385" y="14"/>
                </a:cubicBezTo>
                <a:cubicBezTo>
                  <a:pt x="144" y="14"/>
                  <a:pt x="144" y="14"/>
                  <a:pt x="144" y="1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4" name="Trapezoid 1003"/>
          <p:cNvSpPr/>
          <p:nvPr/>
        </p:nvSpPr>
        <p:spPr>
          <a:xfrm rot="5400000">
            <a:off x="2608264" y="-297728"/>
            <a:ext cx="4816476" cy="6045202"/>
          </a:xfrm>
          <a:prstGeom prst="trapezoid">
            <a:avLst>
              <a:gd name="adj" fmla="val 43957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  <a:alpha val="0"/>
                </a:schemeClr>
              </a:gs>
              <a:gs pos="62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5" name="Freeform 152"/>
          <p:cNvSpPr>
            <a:spLocks/>
          </p:cNvSpPr>
          <p:nvPr/>
        </p:nvSpPr>
        <p:spPr bwMode="auto">
          <a:xfrm>
            <a:off x="3340100" y="827808"/>
            <a:ext cx="159200" cy="3906838"/>
          </a:xfrm>
          <a:custGeom>
            <a:avLst/>
            <a:gdLst>
              <a:gd name="T0" fmla="*/ 3515 w 3515"/>
              <a:gd name="T1" fmla="*/ 3292 h 3326"/>
              <a:gd name="T2" fmla="*/ 3481 w 3515"/>
              <a:gd name="T3" fmla="*/ 3326 h 3326"/>
              <a:gd name="T4" fmla="*/ 34 w 3515"/>
              <a:gd name="T5" fmla="*/ 3326 h 3326"/>
              <a:gd name="T6" fmla="*/ 0 w 3515"/>
              <a:gd name="T7" fmla="*/ 3292 h 3326"/>
              <a:gd name="T8" fmla="*/ 0 w 3515"/>
              <a:gd name="T9" fmla="*/ 34 h 3326"/>
              <a:gd name="T10" fmla="*/ 34 w 3515"/>
              <a:gd name="T11" fmla="*/ 0 h 3326"/>
              <a:gd name="T12" fmla="*/ 3481 w 3515"/>
              <a:gd name="T13" fmla="*/ 0 h 3326"/>
              <a:gd name="T14" fmla="*/ 3515 w 3515"/>
              <a:gd name="T15" fmla="*/ 34 h 3326"/>
              <a:gd name="T16" fmla="*/ 3515 w 3515"/>
              <a:gd name="T17" fmla="*/ 3292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5" h="3326">
                <a:moveTo>
                  <a:pt x="3515" y="3292"/>
                </a:moveTo>
                <a:cubicBezTo>
                  <a:pt x="3515" y="3311"/>
                  <a:pt x="3500" y="3326"/>
                  <a:pt x="3481" y="3326"/>
                </a:cubicBezTo>
                <a:cubicBezTo>
                  <a:pt x="34" y="3326"/>
                  <a:pt x="34" y="3326"/>
                  <a:pt x="34" y="3326"/>
                </a:cubicBezTo>
                <a:cubicBezTo>
                  <a:pt x="15" y="3326"/>
                  <a:pt x="0" y="3311"/>
                  <a:pt x="0" y="329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3481" y="0"/>
                  <a:pt x="3481" y="0"/>
                  <a:pt x="3481" y="0"/>
                </a:cubicBezTo>
                <a:cubicBezTo>
                  <a:pt x="3500" y="0"/>
                  <a:pt x="3515" y="15"/>
                  <a:pt x="3515" y="34"/>
                </a:cubicBezTo>
                <a:cubicBezTo>
                  <a:pt x="3515" y="3292"/>
                  <a:pt x="3515" y="3292"/>
                  <a:pt x="3515" y="329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6" name="Oval 159"/>
          <p:cNvSpPr>
            <a:spLocks noChangeArrowheads="1"/>
          </p:cNvSpPr>
          <p:nvPr/>
        </p:nvSpPr>
        <p:spPr bwMode="auto">
          <a:xfrm>
            <a:off x="3651250" y="1193589"/>
            <a:ext cx="1081088" cy="30228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7" name="Oval 160"/>
          <p:cNvSpPr>
            <a:spLocks noChangeArrowheads="1"/>
          </p:cNvSpPr>
          <p:nvPr/>
        </p:nvSpPr>
        <p:spPr bwMode="auto">
          <a:xfrm>
            <a:off x="5140325" y="1797635"/>
            <a:ext cx="1025526" cy="18544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8" name="Freeform 173"/>
          <p:cNvSpPr>
            <a:spLocks/>
          </p:cNvSpPr>
          <p:nvPr/>
        </p:nvSpPr>
        <p:spPr bwMode="auto">
          <a:xfrm>
            <a:off x="2903538" y="85479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9" name="Freeform 175"/>
          <p:cNvSpPr>
            <a:spLocks/>
          </p:cNvSpPr>
          <p:nvPr/>
        </p:nvSpPr>
        <p:spPr bwMode="auto">
          <a:xfrm>
            <a:off x="2903538" y="161044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0" name="Oval 183"/>
          <p:cNvSpPr>
            <a:spLocks noChangeArrowheads="1"/>
          </p:cNvSpPr>
          <p:nvPr/>
        </p:nvSpPr>
        <p:spPr bwMode="auto">
          <a:xfrm>
            <a:off x="2592388" y="3113808"/>
            <a:ext cx="130175" cy="13017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1" name="Freeform 177"/>
          <p:cNvSpPr>
            <a:spLocks/>
          </p:cNvSpPr>
          <p:nvPr/>
        </p:nvSpPr>
        <p:spPr bwMode="auto">
          <a:xfrm>
            <a:off x="2903538" y="2342282"/>
            <a:ext cx="525912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2" name="Oval 290"/>
          <p:cNvSpPr>
            <a:spLocks noChangeArrowheads="1"/>
          </p:cNvSpPr>
          <p:nvPr/>
        </p:nvSpPr>
        <p:spPr bwMode="auto">
          <a:xfrm>
            <a:off x="2589213" y="2747096"/>
            <a:ext cx="223838" cy="223838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3" name="Freeform 179"/>
          <p:cNvSpPr>
            <a:spLocks/>
          </p:cNvSpPr>
          <p:nvPr/>
        </p:nvSpPr>
        <p:spPr bwMode="auto">
          <a:xfrm>
            <a:off x="2903538" y="3097932"/>
            <a:ext cx="525912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4" name="Freeform 181"/>
          <p:cNvSpPr>
            <a:spLocks/>
          </p:cNvSpPr>
          <p:nvPr/>
        </p:nvSpPr>
        <p:spPr bwMode="auto">
          <a:xfrm>
            <a:off x="2903538" y="383294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5" name="Oval 291"/>
          <p:cNvSpPr>
            <a:spLocks noChangeArrowheads="1"/>
          </p:cNvSpPr>
          <p:nvPr/>
        </p:nvSpPr>
        <p:spPr bwMode="auto">
          <a:xfrm>
            <a:off x="2598738" y="3099521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6" name="Oval 304"/>
          <p:cNvSpPr>
            <a:spLocks noChangeArrowheads="1"/>
          </p:cNvSpPr>
          <p:nvPr/>
        </p:nvSpPr>
        <p:spPr bwMode="auto">
          <a:xfrm>
            <a:off x="2598738" y="857971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7" name="Oval 309"/>
          <p:cNvSpPr>
            <a:spLocks noChangeArrowheads="1"/>
          </p:cNvSpPr>
          <p:nvPr/>
        </p:nvSpPr>
        <p:spPr bwMode="auto">
          <a:xfrm>
            <a:off x="2598738" y="1610446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8" name="Oval 321"/>
          <p:cNvSpPr>
            <a:spLocks noChangeArrowheads="1"/>
          </p:cNvSpPr>
          <p:nvPr/>
        </p:nvSpPr>
        <p:spPr bwMode="auto">
          <a:xfrm>
            <a:off x="2598738" y="2345459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9" name="Oval 346"/>
          <p:cNvSpPr>
            <a:spLocks noChangeArrowheads="1"/>
          </p:cNvSpPr>
          <p:nvPr/>
        </p:nvSpPr>
        <p:spPr bwMode="auto">
          <a:xfrm>
            <a:off x="2598738" y="3821834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20" name="Freeform 6"/>
          <p:cNvSpPr>
            <a:spLocks/>
          </p:cNvSpPr>
          <p:nvPr/>
        </p:nvSpPr>
        <p:spPr bwMode="auto">
          <a:xfrm>
            <a:off x="8111319" y="1091334"/>
            <a:ext cx="777094" cy="1229468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  <a:gd name="connsiteX0" fmla="*/ 296 w 10000"/>
              <a:gd name="connsiteY0" fmla="*/ 10908 h 10908"/>
              <a:gd name="connsiteX1" fmla="*/ 0 w 10000"/>
              <a:gd name="connsiteY1" fmla="*/ 9859 h 10908"/>
              <a:gd name="connsiteX2" fmla="*/ 4271 w 10000"/>
              <a:gd name="connsiteY2" fmla="*/ 0 h 10908"/>
              <a:gd name="connsiteX3" fmla="*/ 10000 w 10000"/>
              <a:gd name="connsiteY3" fmla="*/ 0 h 10908"/>
              <a:gd name="connsiteX4" fmla="*/ 10000 w 10000"/>
              <a:gd name="connsiteY4" fmla="*/ 479 h 10908"/>
              <a:gd name="connsiteX5" fmla="*/ 4820 w 10000"/>
              <a:gd name="connsiteY5" fmla="*/ 479 h 10908"/>
              <a:gd name="connsiteX6" fmla="*/ 296 w 10000"/>
              <a:gd name="connsiteY6" fmla="*/ 10908 h 10908"/>
              <a:gd name="connsiteX0" fmla="*/ 645 w 10349"/>
              <a:gd name="connsiteY0" fmla="*/ 10908 h 10908"/>
              <a:gd name="connsiteX1" fmla="*/ 0 w 10349"/>
              <a:gd name="connsiteY1" fmla="*/ 10662 h 10908"/>
              <a:gd name="connsiteX2" fmla="*/ 4620 w 10349"/>
              <a:gd name="connsiteY2" fmla="*/ 0 h 10908"/>
              <a:gd name="connsiteX3" fmla="*/ 10349 w 10349"/>
              <a:gd name="connsiteY3" fmla="*/ 0 h 10908"/>
              <a:gd name="connsiteX4" fmla="*/ 10349 w 10349"/>
              <a:gd name="connsiteY4" fmla="*/ 479 h 10908"/>
              <a:gd name="connsiteX5" fmla="*/ 5169 w 10349"/>
              <a:gd name="connsiteY5" fmla="*/ 479 h 10908"/>
              <a:gd name="connsiteX6" fmla="*/ 645 w 10349"/>
              <a:gd name="connsiteY6" fmla="*/ 10908 h 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9" h="10908">
                <a:moveTo>
                  <a:pt x="645" y="10908"/>
                </a:moveTo>
                <a:lnTo>
                  <a:pt x="0" y="10662"/>
                </a:lnTo>
                <a:lnTo>
                  <a:pt x="4620" y="0"/>
                </a:lnTo>
                <a:lnTo>
                  <a:pt x="10349" y="0"/>
                </a:lnTo>
                <a:lnTo>
                  <a:pt x="10349" y="479"/>
                </a:lnTo>
                <a:lnTo>
                  <a:pt x="5169" y="479"/>
                </a:lnTo>
                <a:lnTo>
                  <a:pt x="645" y="1090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1" name="Freeform 7"/>
          <p:cNvSpPr>
            <a:spLocks/>
          </p:cNvSpPr>
          <p:nvPr/>
        </p:nvSpPr>
        <p:spPr bwMode="auto">
          <a:xfrm>
            <a:off x="8137525" y="1091333"/>
            <a:ext cx="750888" cy="1127125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710">
                <a:moveTo>
                  <a:pt x="32" y="710"/>
                </a:moveTo>
                <a:lnTo>
                  <a:pt x="0" y="700"/>
                </a:lnTo>
                <a:lnTo>
                  <a:pt x="202" y="0"/>
                </a:lnTo>
                <a:lnTo>
                  <a:pt x="473" y="0"/>
                </a:lnTo>
                <a:lnTo>
                  <a:pt x="473" y="34"/>
                </a:lnTo>
                <a:lnTo>
                  <a:pt x="228" y="34"/>
                </a:lnTo>
                <a:lnTo>
                  <a:pt x="32" y="7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2" name="Freeform 8"/>
          <p:cNvSpPr>
            <a:spLocks/>
          </p:cNvSpPr>
          <p:nvPr/>
        </p:nvSpPr>
        <p:spPr bwMode="auto">
          <a:xfrm>
            <a:off x="8238307" y="2056534"/>
            <a:ext cx="650105" cy="316711"/>
          </a:xfrm>
          <a:custGeom>
            <a:avLst/>
            <a:gdLst>
              <a:gd name="T0" fmla="*/ 26 w 357"/>
              <a:gd name="T1" fmla="*/ 135 h 135"/>
              <a:gd name="T2" fmla="*/ 0 w 357"/>
              <a:gd name="T3" fmla="*/ 113 h 135"/>
              <a:gd name="T4" fmla="*/ 91 w 357"/>
              <a:gd name="T5" fmla="*/ 0 h 135"/>
              <a:gd name="T6" fmla="*/ 357 w 357"/>
              <a:gd name="T7" fmla="*/ 0 h 135"/>
              <a:gd name="T8" fmla="*/ 357 w 357"/>
              <a:gd name="T9" fmla="*/ 34 h 135"/>
              <a:gd name="T10" fmla="*/ 107 w 357"/>
              <a:gd name="T11" fmla="*/ 34 h 135"/>
              <a:gd name="T12" fmla="*/ 26 w 357"/>
              <a:gd name="T13" fmla="*/ 135 h 135"/>
              <a:gd name="connsiteX0" fmla="*/ 2199 w 11471"/>
              <a:gd name="connsiteY0" fmla="*/ 10000 h 13370"/>
              <a:gd name="connsiteX1" fmla="*/ 0 w 11471"/>
              <a:gd name="connsiteY1" fmla="*/ 13370 h 13370"/>
              <a:gd name="connsiteX2" fmla="*/ 4020 w 11471"/>
              <a:gd name="connsiteY2" fmla="*/ 0 h 13370"/>
              <a:gd name="connsiteX3" fmla="*/ 11471 w 11471"/>
              <a:gd name="connsiteY3" fmla="*/ 0 h 13370"/>
              <a:gd name="connsiteX4" fmla="*/ 11471 w 11471"/>
              <a:gd name="connsiteY4" fmla="*/ 2519 h 13370"/>
              <a:gd name="connsiteX5" fmla="*/ 4468 w 11471"/>
              <a:gd name="connsiteY5" fmla="*/ 2519 h 13370"/>
              <a:gd name="connsiteX6" fmla="*/ 2199 w 11471"/>
              <a:gd name="connsiteY6" fmla="*/ 10000 h 13370"/>
              <a:gd name="connsiteX0" fmla="*/ 770 w 11471"/>
              <a:gd name="connsiteY0" fmla="*/ 14778 h 14778"/>
              <a:gd name="connsiteX1" fmla="*/ 0 w 11471"/>
              <a:gd name="connsiteY1" fmla="*/ 13370 h 14778"/>
              <a:gd name="connsiteX2" fmla="*/ 4020 w 11471"/>
              <a:gd name="connsiteY2" fmla="*/ 0 h 14778"/>
              <a:gd name="connsiteX3" fmla="*/ 11471 w 11471"/>
              <a:gd name="connsiteY3" fmla="*/ 0 h 14778"/>
              <a:gd name="connsiteX4" fmla="*/ 11471 w 11471"/>
              <a:gd name="connsiteY4" fmla="*/ 2519 h 14778"/>
              <a:gd name="connsiteX5" fmla="*/ 4468 w 11471"/>
              <a:gd name="connsiteY5" fmla="*/ 2519 h 14778"/>
              <a:gd name="connsiteX6" fmla="*/ 770 w 11471"/>
              <a:gd name="connsiteY6" fmla="*/ 14778 h 1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71" h="14778">
                <a:moveTo>
                  <a:pt x="770" y="14778"/>
                </a:moveTo>
                <a:lnTo>
                  <a:pt x="0" y="13370"/>
                </a:lnTo>
                <a:lnTo>
                  <a:pt x="4020" y="0"/>
                </a:lnTo>
                <a:lnTo>
                  <a:pt x="11471" y="0"/>
                </a:lnTo>
                <a:lnTo>
                  <a:pt x="11471" y="2519"/>
                </a:lnTo>
                <a:lnTo>
                  <a:pt x="4468" y="2519"/>
                </a:lnTo>
                <a:lnTo>
                  <a:pt x="770" y="147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3" name="Freeform 9"/>
          <p:cNvSpPr>
            <a:spLocks/>
          </p:cNvSpPr>
          <p:nvPr/>
        </p:nvSpPr>
        <p:spPr bwMode="auto">
          <a:xfrm>
            <a:off x="8305800" y="2959821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4" name="Freeform 10"/>
          <p:cNvSpPr>
            <a:spLocks/>
          </p:cNvSpPr>
          <p:nvPr/>
        </p:nvSpPr>
        <p:spPr bwMode="auto">
          <a:xfrm>
            <a:off x="8305800" y="2959821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5" name="Freeform 11"/>
          <p:cNvSpPr>
            <a:spLocks/>
          </p:cNvSpPr>
          <p:nvPr/>
        </p:nvSpPr>
        <p:spPr bwMode="auto">
          <a:xfrm>
            <a:off x="8145463" y="3047133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6" name="Freeform 12"/>
          <p:cNvSpPr>
            <a:spLocks/>
          </p:cNvSpPr>
          <p:nvPr/>
        </p:nvSpPr>
        <p:spPr bwMode="auto">
          <a:xfrm>
            <a:off x="8145463" y="3047133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7" name="Freeform 168"/>
          <p:cNvSpPr>
            <a:spLocks noEditPoints="1"/>
          </p:cNvSpPr>
          <p:nvPr/>
        </p:nvSpPr>
        <p:spPr bwMode="auto">
          <a:xfrm>
            <a:off x="3417888" y="878608"/>
            <a:ext cx="17463" cy="3819525"/>
          </a:xfrm>
          <a:custGeom>
            <a:avLst/>
            <a:gdLst>
              <a:gd name="T0" fmla="*/ 0 w 11"/>
              <a:gd name="T1" fmla="*/ 2372 h 2406"/>
              <a:gd name="T2" fmla="*/ 11 w 11"/>
              <a:gd name="T3" fmla="*/ 2338 h 2406"/>
              <a:gd name="T4" fmla="*/ 11 w 11"/>
              <a:gd name="T5" fmla="*/ 2304 h 2406"/>
              <a:gd name="T6" fmla="*/ 0 w 11"/>
              <a:gd name="T7" fmla="*/ 2270 h 2406"/>
              <a:gd name="T8" fmla="*/ 11 w 11"/>
              <a:gd name="T9" fmla="*/ 2270 h 2406"/>
              <a:gd name="T10" fmla="*/ 0 w 11"/>
              <a:gd name="T11" fmla="*/ 2168 h 2406"/>
              <a:gd name="T12" fmla="*/ 11 w 11"/>
              <a:gd name="T13" fmla="*/ 2135 h 2406"/>
              <a:gd name="T14" fmla="*/ 11 w 11"/>
              <a:gd name="T15" fmla="*/ 2101 h 2406"/>
              <a:gd name="T16" fmla="*/ 0 w 11"/>
              <a:gd name="T17" fmla="*/ 2067 h 2406"/>
              <a:gd name="T18" fmla="*/ 11 w 11"/>
              <a:gd name="T19" fmla="*/ 2067 h 2406"/>
              <a:gd name="T20" fmla="*/ 0 w 11"/>
              <a:gd name="T21" fmla="*/ 1965 h 2406"/>
              <a:gd name="T22" fmla="*/ 11 w 11"/>
              <a:gd name="T23" fmla="*/ 1931 h 2406"/>
              <a:gd name="T24" fmla="*/ 11 w 11"/>
              <a:gd name="T25" fmla="*/ 1897 h 2406"/>
              <a:gd name="T26" fmla="*/ 0 w 11"/>
              <a:gd name="T27" fmla="*/ 1863 h 2406"/>
              <a:gd name="T28" fmla="*/ 11 w 11"/>
              <a:gd name="T29" fmla="*/ 1863 h 2406"/>
              <a:gd name="T30" fmla="*/ 0 w 11"/>
              <a:gd name="T31" fmla="*/ 1762 h 2406"/>
              <a:gd name="T32" fmla="*/ 11 w 11"/>
              <a:gd name="T33" fmla="*/ 1728 h 2406"/>
              <a:gd name="T34" fmla="*/ 11 w 11"/>
              <a:gd name="T35" fmla="*/ 1694 h 2406"/>
              <a:gd name="T36" fmla="*/ 0 w 11"/>
              <a:gd name="T37" fmla="*/ 1660 h 2406"/>
              <a:gd name="T38" fmla="*/ 11 w 11"/>
              <a:gd name="T39" fmla="*/ 1660 h 2406"/>
              <a:gd name="T40" fmla="*/ 0 w 11"/>
              <a:gd name="T41" fmla="*/ 1558 h 2406"/>
              <a:gd name="T42" fmla="*/ 11 w 11"/>
              <a:gd name="T43" fmla="*/ 1525 h 2406"/>
              <a:gd name="T44" fmla="*/ 11 w 11"/>
              <a:gd name="T45" fmla="*/ 1491 h 2406"/>
              <a:gd name="T46" fmla="*/ 0 w 11"/>
              <a:gd name="T47" fmla="*/ 1457 h 2406"/>
              <a:gd name="T48" fmla="*/ 11 w 11"/>
              <a:gd name="T49" fmla="*/ 1457 h 2406"/>
              <a:gd name="T50" fmla="*/ 0 w 11"/>
              <a:gd name="T51" fmla="*/ 1355 h 2406"/>
              <a:gd name="T52" fmla="*/ 11 w 11"/>
              <a:gd name="T53" fmla="*/ 1321 h 2406"/>
              <a:gd name="T54" fmla="*/ 11 w 11"/>
              <a:gd name="T55" fmla="*/ 1287 h 2406"/>
              <a:gd name="T56" fmla="*/ 0 w 11"/>
              <a:gd name="T57" fmla="*/ 1254 h 2406"/>
              <a:gd name="T58" fmla="*/ 11 w 11"/>
              <a:gd name="T59" fmla="*/ 1254 h 2406"/>
              <a:gd name="T60" fmla="*/ 0 w 11"/>
              <a:gd name="T61" fmla="*/ 1152 h 2406"/>
              <a:gd name="T62" fmla="*/ 11 w 11"/>
              <a:gd name="T63" fmla="*/ 1118 h 2406"/>
              <a:gd name="T64" fmla="*/ 11 w 11"/>
              <a:gd name="T65" fmla="*/ 1084 h 2406"/>
              <a:gd name="T66" fmla="*/ 0 w 11"/>
              <a:gd name="T67" fmla="*/ 1050 h 2406"/>
              <a:gd name="T68" fmla="*/ 11 w 11"/>
              <a:gd name="T69" fmla="*/ 1050 h 2406"/>
              <a:gd name="T70" fmla="*/ 0 w 11"/>
              <a:gd name="T71" fmla="*/ 949 h 2406"/>
              <a:gd name="T72" fmla="*/ 11 w 11"/>
              <a:gd name="T73" fmla="*/ 915 h 2406"/>
              <a:gd name="T74" fmla="*/ 11 w 11"/>
              <a:gd name="T75" fmla="*/ 881 h 2406"/>
              <a:gd name="T76" fmla="*/ 0 w 11"/>
              <a:gd name="T77" fmla="*/ 847 h 2406"/>
              <a:gd name="T78" fmla="*/ 11 w 11"/>
              <a:gd name="T79" fmla="*/ 847 h 2406"/>
              <a:gd name="T80" fmla="*/ 0 w 11"/>
              <a:gd name="T81" fmla="*/ 745 h 2406"/>
              <a:gd name="T82" fmla="*/ 11 w 11"/>
              <a:gd name="T83" fmla="*/ 711 h 2406"/>
              <a:gd name="T84" fmla="*/ 11 w 11"/>
              <a:gd name="T85" fmla="*/ 677 h 2406"/>
              <a:gd name="T86" fmla="*/ 0 w 11"/>
              <a:gd name="T87" fmla="*/ 644 h 2406"/>
              <a:gd name="T88" fmla="*/ 11 w 11"/>
              <a:gd name="T89" fmla="*/ 644 h 2406"/>
              <a:gd name="T90" fmla="*/ 0 w 11"/>
              <a:gd name="T91" fmla="*/ 542 h 2406"/>
              <a:gd name="T92" fmla="*/ 11 w 11"/>
              <a:gd name="T93" fmla="*/ 508 h 2406"/>
              <a:gd name="T94" fmla="*/ 11 w 11"/>
              <a:gd name="T95" fmla="*/ 474 h 2406"/>
              <a:gd name="T96" fmla="*/ 0 w 11"/>
              <a:gd name="T97" fmla="*/ 440 h 2406"/>
              <a:gd name="T98" fmla="*/ 11 w 11"/>
              <a:gd name="T99" fmla="*/ 440 h 2406"/>
              <a:gd name="T100" fmla="*/ 0 w 11"/>
              <a:gd name="T101" fmla="*/ 339 h 2406"/>
              <a:gd name="T102" fmla="*/ 11 w 11"/>
              <a:gd name="T103" fmla="*/ 305 h 2406"/>
              <a:gd name="T104" fmla="*/ 11 w 11"/>
              <a:gd name="T105" fmla="*/ 271 h 2406"/>
              <a:gd name="T106" fmla="*/ 0 w 11"/>
              <a:gd name="T107" fmla="*/ 237 h 2406"/>
              <a:gd name="T108" fmla="*/ 11 w 11"/>
              <a:gd name="T109" fmla="*/ 237 h 2406"/>
              <a:gd name="T110" fmla="*/ 0 w 11"/>
              <a:gd name="T111" fmla="*/ 135 h 2406"/>
              <a:gd name="T112" fmla="*/ 11 w 11"/>
              <a:gd name="T113" fmla="*/ 101 h 2406"/>
              <a:gd name="T114" fmla="*/ 11 w 11"/>
              <a:gd name="T115" fmla="*/ 68 h 2406"/>
              <a:gd name="T116" fmla="*/ 0 w 11"/>
              <a:gd name="T117" fmla="*/ 34 h 2406"/>
              <a:gd name="T118" fmla="*/ 11 w 11"/>
              <a:gd name="T119" fmla="*/ 34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" h="2406">
                <a:moveTo>
                  <a:pt x="11" y="2406"/>
                </a:moveTo>
                <a:lnTo>
                  <a:pt x="0" y="2406"/>
                </a:lnTo>
                <a:lnTo>
                  <a:pt x="0" y="2372"/>
                </a:lnTo>
                <a:lnTo>
                  <a:pt x="11" y="2372"/>
                </a:lnTo>
                <a:lnTo>
                  <a:pt x="11" y="2406"/>
                </a:lnTo>
                <a:close/>
                <a:moveTo>
                  <a:pt x="11" y="2338"/>
                </a:moveTo>
                <a:lnTo>
                  <a:pt x="0" y="2338"/>
                </a:lnTo>
                <a:lnTo>
                  <a:pt x="0" y="2304"/>
                </a:lnTo>
                <a:lnTo>
                  <a:pt x="11" y="2304"/>
                </a:lnTo>
                <a:lnTo>
                  <a:pt x="11" y="2338"/>
                </a:lnTo>
                <a:close/>
                <a:moveTo>
                  <a:pt x="11" y="2270"/>
                </a:moveTo>
                <a:lnTo>
                  <a:pt x="0" y="2270"/>
                </a:lnTo>
                <a:lnTo>
                  <a:pt x="0" y="2236"/>
                </a:lnTo>
                <a:lnTo>
                  <a:pt x="11" y="2236"/>
                </a:lnTo>
                <a:lnTo>
                  <a:pt x="11" y="2270"/>
                </a:lnTo>
                <a:close/>
                <a:moveTo>
                  <a:pt x="11" y="2202"/>
                </a:moveTo>
                <a:lnTo>
                  <a:pt x="0" y="2202"/>
                </a:lnTo>
                <a:lnTo>
                  <a:pt x="0" y="2168"/>
                </a:lnTo>
                <a:lnTo>
                  <a:pt x="11" y="2168"/>
                </a:lnTo>
                <a:lnTo>
                  <a:pt x="11" y="2202"/>
                </a:lnTo>
                <a:close/>
                <a:moveTo>
                  <a:pt x="11" y="2135"/>
                </a:moveTo>
                <a:lnTo>
                  <a:pt x="0" y="2135"/>
                </a:lnTo>
                <a:lnTo>
                  <a:pt x="0" y="2101"/>
                </a:lnTo>
                <a:lnTo>
                  <a:pt x="11" y="2101"/>
                </a:lnTo>
                <a:lnTo>
                  <a:pt x="11" y="2135"/>
                </a:lnTo>
                <a:close/>
                <a:moveTo>
                  <a:pt x="11" y="2067"/>
                </a:moveTo>
                <a:lnTo>
                  <a:pt x="0" y="2067"/>
                </a:lnTo>
                <a:lnTo>
                  <a:pt x="0" y="2033"/>
                </a:lnTo>
                <a:lnTo>
                  <a:pt x="11" y="2033"/>
                </a:lnTo>
                <a:lnTo>
                  <a:pt x="11" y="2067"/>
                </a:lnTo>
                <a:close/>
                <a:moveTo>
                  <a:pt x="11" y="1999"/>
                </a:moveTo>
                <a:lnTo>
                  <a:pt x="0" y="1999"/>
                </a:lnTo>
                <a:lnTo>
                  <a:pt x="0" y="1965"/>
                </a:lnTo>
                <a:lnTo>
                  <a:pt x="11" y="1965"/>
                </a:lnTo>
                <a:lnTo>
                  <a:pt x="11" y="1999"/>
                </a:lnTo>
                <a:close/>
                <a:moveTo>
                  <a:pt x="11" y="1931"/>
                </a:moveTo>
                <a:lnTo>
                  <a:pt x="0" y="1931"/>
                </a:lnTo>
                <a:lnTo>
                  <a:pt x="0" y="1897"/>
                </a:lnTo>
                <a:lnTo>
                  <a:pt x="11" y="1897"/>
                </a:lnTo>
                <a:lnTo>
                  <a:pt x="11" y="1931"/>
                </a:lnTo>
                <a:close/>
                <a:moveTo>
                  <a:pt x="11" y="1863"/>
                </a:moveTo>
                <a:lnTo>
                  <a:pt x="0" y="1863"/>
                </a:lnTo>
                <a:lnTo>
                  <a:pt x="0" y="1830"/>
                </a:lnTo>
                <a:lnTo>
                  <a:pt x="11" y="1830"/>
                </a:lnTo>
                <a:lnTo>
                  <a:pt x="11" y="1863"/>
                </a:lnTo>
                <a:close/>
                <a:moveTo>
                  <a:pt x="11" y="1796"/>
                </a:moveTo>
                <a:lnTo>
                  <a:pt x="0" y="1796"/>
                </a:lnTo>
                <a:lnTo>
                  <a:pt x="0" y="1762"/>
                </a:lnTo>
                <a:lnTo>
                  <a:pt x="11" y="1762"/>
                </a:lnTo>
                <a:lnTo>
                  <a:pt x="11" y="1796"/>
                </a:lnTo>
                <a:close/>
                <a:moveTo>
                  <a:pt x="11" y="1728"/>
                </a:moveTo>
                <a:lnTo>
                  <a:pt x="0" y="1728"/>
                </a:lnTo>
                <a:lnTo>
                  <a:pt x="0" y="1694"/>
                </a:lnTo>
                <a:lnTo>
                  <a:pt x="11" y="1694"/>
                </a:lnTo>
                <a:lnTo>
                  <a:pt x="11" y="1728"/>
                </a:lnTo>
                <a:close/>
                <a:moveTo>
                  <a:pt x="11" y="1660"/>
                </a:moveTo>
                <a:lnTo>
                  <a:pt x="0" y="1660"/>
                </a:lnTo>
                <a:lnTo>
                  <a:pt x="0" y="1626"/>
                </a:lnTo>
                <a:lnTo>
                  <a:pt x="11" y="1626"/>
                </a:lnTo>
                <a:lnTo>
                  <a:pt x="11" y="1660"/>
                </a:lnTo>
                <a:close/>
                <a:moveTo>
                  <a:pt x="11" y="1592"/>
                </a:moveTo>
                <a:lnTo>
                  <a:pt x="0" y="1592"/>
                </a:lnTo>
                <a:lnTo>
                  <a:pt x="0" y="1558"/>
                </a:lnTo>
                <a:lnTo>
                  <a:pt x="11" y="1558"/>
                </a:lnTo>
                <a:lnTo>
                  <a:pt x="11" y="1592"/>
                </a:lnTo>
                <a:close/>
                <a:moveTo>
                  <a:pt x="11" y="1525"/>
                </a:moveTo>
                <a:lnTo>
                  <a:pt x="0" y="1525"/>
                </a:lnTo>
                <a:lnTo>
                  <a:pt x="0" y="1491"/>
                </a:lnTo>
                <a:lnTo>
                  <a:pt x="11" y="1491"/>
                </a:lnTo>
                <a:lnTo>
                  <a:pt x="11" y="1525"/>
                </a:lnTo>
                <a:close/>
                <a:moveTo>
                  <a:pt x="11" y="1457"/>
                </a:moveTo>
                <a:lnTo>
                  <a:pt x="0" y="1457"/>
                </a:lnTo>
                <a:lnTo>
                  <a:pt x="0" y="1423"/>
                </a:lnTo>
                <a:lnTo>
                  <a:pt x="11" y="1423"/>
                </a:lnTo>
                <a:lnTo>
                  <a:pt x="11" y="1457"/>
                </a:lnTo>
                <a:close/>
                <a:moveTo>
                  <a:pt x="11" y="1389"/>
                </a:moveTo>
                <a:lnTo>
                  <a:pt x="0" y="1389"/>
                </a:lnTo>
                <a:lnTo>
                  <a:pt x="0" y="1355"/>
                </a:lnTo>
                <a:lnTo>
                  <a:pt x="11" y="1355"/>
                </a:lnTo>
                <a:lnTo>
                  <a:pt x="11" y="1389"/>
                </a:lnTo>
                <a:close/>
                <a:moveTo>
                  <a:pt x="11" y="1321"/>
                </a:moveTo>
                <a:lnTo>
                  <a:pt x="0" y="1321"/>
                </a:lnTo>
                <a:lnTo>
                  <a:pt x="0" y="1287"/>
                </a:lnTo>
                <a:lnTo>
                  <a:pt x="11" y="1287"/>
                </a:lnTo>
                <a:lnTo>
                  <a:pt x="11" y="1321"/>
                </a:lnTo>
                <a:close/>
                <a:moveTo>
                  <a:pt x="11" y="1254"/>
                </a:moveTo>
                <a:lnTo>
                  <a:pt x="0" y="1254"/>
                </a:lnTo>
                <a:lnTo>
                  <a:pt x="0" y="1220"/>
                </a:lnTo>
                <a:lnTo>
                  <a:pt x="11" y="1220"/>
                </a:lnTo>
                <a:lnTo>
                  <a:pt x="11" y="1254"/>
                </a:lnTo>
                <a:close/>
                <a:moveTo>
                  <a:pt x="11" y="1186"/>
                </a:moveTo>
                <a:lnTo>
                  <a:pt x="0" y="1186"/>
                </a:lnTo>
                <a:lnTo>
                  <a:pt x="0" y="1152"/>
                </a:lnTo>
                <a:lnTo>
                  <a:pt x="11" y="1152"/>
                </a:lnTo>
                <a:lnTo>
                  <a:pt x="11" y="1186"/>
                </a:lnTo>
                <a:close/>
                <a:moveTo>
                  <a:pt x="11" y="1118"/>
                </a:moveTo>
                <a:lnTo>
                  <a:pt x="0" y="1118"/>
                </a:lnTo>
                <a:lnTo>
                  <a:pt x="0" y="1084"/>
                </a:lnTo>
                <a:lnTo>
                  <a:pt x="11" y="1084"/>
                </a:lnTo>
                <a:lnTo>
                  <a:pt x="11" y="1118"/>
                </a:lnTo>
                <a:close/>
                <a:moveTo>
                  <a:pt x="11" y="1050"/>
                </a:moveTo>
                <a:lnTo>
                  <a:pt x="0" y="1050"/>
                </a:lnTo>
                <a:lnTo>
                  <a:pt x="0" y="1016"/>
                </a:lnTo>
                <a:lnTo>
                  <a:pt x="11" y="1016"/>
                </a:lnTo>
                <a:lnTo>
                  <a:pt x="11" y="1050"/>
                </a:lnTo>
                <a:close/>
                <a:moveTo>
                  <a:pt x="11" y="982"/>
                </a:moveTo>
                <a:lnTo>
                  <a:pt x="0" y="982"/>
                </a:lnTo>
                <a:lnTo>
                  <a:pt x="0" y="949"/>
                </a:lnTo>
                <a:lnTo>
                  <a:pt x="11" y="949"/>
                </a:lnTo>
                <a:lnTo>
                  <a:pt x="11" y="982"/>
                </a:lnTo>
                <a:close/>
                <a:moveTo>
                  <a:pt x="11" y="915"/>
                </a:moveTo>
                <a:lnTo>
                  <a:pt x="0" y="915"/>
                </a:lnTo>
                <a:lnTo>
                  <a:pt x="0" y="881"/>
                </a:lnTo>
                <a:lnTo>
                  <a:pt x="11" y="881"/>
                </a:lnTo>
                <a:lnTo>
                  <a:pt x="11" y="915"/>
                </a:lnTo>
                <a:close/>
                <a:moveTo>
                  <a:pt x="11" y="847"/>
                </a:moveTo>
                <a:lnTo>
                  <a:pt x="0" y="847"/>
                </a:lnTo>
                <a:lnTo>
                  <a:pt x="0" y="813"/>
                </a:lnTo>
                <a:lnTo>
                  <a:pt x="11" y="813"/>
                </a:lnTo>
                <a:lnTo>
                  <a:pt x="11" y="847"/>
                </a:lnTo>
                <a:close/>
                <a:moveTo>
                  <a:pt x="11" y="779"/>
                </a:moveTo>
                <a:lnTo>
                  <a:pt x="0" y="779"/>
                </a:lnTo>
                <a:lnTo>
                  <a:pt x="0" y="745"/>
                </a:lnTo>
                <a:lnTo>
                  <a:pt x="11" y="745"/>
                </a:lnTo>
                <a:lnTo>
                  <a:pt x="11" y="779"/>
                </a:lnTo>
                <a:close/>
                <a:moveTo>
                  <a:pt x="11" y="711"/>
                </a:moveTo>
                <a:lnTo>
                  <a:pt x="0" y="711"/>
                </a:lnTo>
                <a:lnTo>
                  <a:pt x="0" y="677"/>
                </a:lnTo>
                <a:lnTo>
                  <a:pt x="11" y="677"/>
                </a:lnTo>
                <a:lnTo>
                  <a:pt x="11" y="711"/>
                </a:lnTo>
                <a:close/>
                <a:moveTo>
                  <a:pt x="11" y="644"/>
                </a:moveTo>
                <a:lnTo>
                  <a:pt x="0" y="644"/>
                </a:lnTo>
                <a:lnTo>
                  <a:pt x="0" y="610"/>
                </a:lnTo>
                <a:lnTo>
                  <a:pt x="11" y="610"/>
                </a:lnTo>
                <a:lnTo>
                  <a:pt x="11" y="644"/>
                </a:lnTo>
                <a:close/>
                <a:moveTo>
                  <a:pt x="11" y="576"/>
                </a:moveTo>
                <a:lnTo>
                  <a:pt x="0" y="576"/>
                </a:lnTo>
                <a:lnTo>
                  <a:pt x="0" y="542"/>
                </a:lnTo>
                <a:lnTo>
                  <a:pt x="11" y="542"/>
                </a:lnTo>
                <a:lnTo>
                  <a:pt x="11" y="576"/>
                </a:lnTo>
                <a:close/>
                <a:moveTo>
                  <a:pt x="11" y="508"/>
                </a:moveTo>
                <a:lnTo>
                  <a:pt x="0" y="508"/>
                </a:lnTo>
                <a:lnTo>
                  <a:pt x="0" y="474"/>
                </a:lnTo>
                <a:lnTo>
                  <a:pt x="11" y="474"/>
                </a:lnTo>
                <a:lnTo>
                  <a:pt x="11" y="508"/>
                </a:lnTo>
                <a:close/>
                <a:moveTo>
                  <a:pt x="11" y="440"/>
                </a:moveTo>
                <a:lnTo>
                  <a:pt x="0" y="440"/>
                </a:lnTo>
                <a:lnTo>
                  <a:pt x="0" y="406"/>
                </a:lnTo>
                <a:lnTo>
                  <a:pt x="11" y="406"/>
                </a:lnTo>
                <a:lnTo>
                  <a:pt x="11" y="440"/>
                </a:lnTo>
                <a:close/>
                <a:moveTo>
                  <a:pt x="11" y="373"/>
                </a:moveTo>
                <a:lnTo>
                  <a:pt x="0" y="373"/>
                </a:lnTo>
                <a:lnTo>
                  <a:pt x="0" y="339"/>
                </a:lnTo>
                <a:lnTo>
                  <a:pt x="11" y="339"/>
                </a:lnTo>
                <a:lnTo>
                  <a:pt x="11" y="373"/>
                </a:lnTo>
                <a:close/>
                <a:moveTo>
                  <a:pt x="11" y="305"/>
                </a:moveTo>
                <a:lnTo>
                  <a:pt x="0" y="305"/>
                </a:lnTo>
                <a:lnTo>
                  <a:pt x="0" y="271"/>
                </a:lnTo>
                <a:lnTo>
                  <a:pt x="11" y="271"/>
                </a:lnTo>
                <a:lnTo>
                  <a:pt x="11" y="305"/>
                </a:lnTo>
                <a:close/>
                <a:moveTo>
                  <a:pt x="11" y="237"/>
                </a:moveTo>
                <a:lnTo>
                  <a:pt x="0" y="237"/>
                </a:lnTo>
                <a:lnTo>
                  <a:pt x="0" y="203"/>
                </a:lnTo>
                <a:lnTo>
                  <a:pt x="11" y="203"/>
                </a:lnTo>
                <a:lnTo>
                  <a:pt x="11" y="237"/>
                </a:lnTo>
                <a:close/>
                <a:moveTo>
                  <a:pt x="11" y="169"/>
                </a:moveTo>
                <a:lnTo>
                  <a:pt x="0" y="169"/>
                </a:lnTo>
                <a:lnTo>
                  <a:pt x="0" y="135"/>
                </a:lnTo>
                <a:lnTo>
                  <a:pt x="11" y="135"/>
                </a:lnTo>
                <a:lnTo>
                  <a:pt x="11" y="169"/>
                </a:lnTo>
                <a:close/>
                <a:moveTo>
                  <a:pt x="11" y="101"/>
                </a:moveTo>
                <a:lnTo>
                  <a:pt x="0" y="101"/>
                </a:lnTo>
                <a:lnTo>
                  <a:pt x="0" y="68"/>
                </a:lnTo>
                <a:lnTo>
                  <a:pt x="11" y="68"/>
                </a:lnTo>
                <a:lnTo>
                  <a:pt x="11" y="101"/>
                </a:lnTo>
                <a:close/>
                <a:moveTo>
                  <a:pt x="11" y="34"/>
                </a:moveTo>
                <a:lnTo>
                  <a:pt x="0" y="34"/>
                </a:lnTo>
                <a:lnTo>
                  <a:pt x="0" y="0"/>
                </a:lnTo>
                <a:lnTo>
                  <a:pt x="11" y="0"/>
                </a:lnTo>
                <a:lnTo>
                  <a:pt x="11" y="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Freeform 169"/>
          <p:cNvSpPr>
            <a:spLocks/>
          </p:cNvSpPr>
          <p:nvPr/>
        </p:nvSpPr>
        <p:spPr bwMode="auto">
          <a:xfrm>
            <a:off x="2657475" y="4298083"/>
            <a:ext cx="212725" cy="195263"/>
          </a:xfrm>
          <a:custGeom>
            <a:avLst/>
            <a:gdLst>
              <a:gd name="T0" fmla="*/ 38 w 162"/>
              <a:gd name="T1" fmla="*/ 0 h 150"/>
              <a:gd name="T2" fmla="*/ 0 w 162"/>
              <a:gd name="T3" fmla="*/ 69 h 150"/>
              <a:gd name="T4" fmla="*/ 81 w 162"/>
              <a:gd name="T5" fmla="*/ 150 h 150"/>
              <a:gd name="T6" fmla="*/ 162 w 162"/>
              <a:gd name="T7" fmla="*/ 69 h 150"/>
              <a:gd name="T8" fmla="*/ 153 w 162"/>
              <a:gd name="T9" fmla="*/ 33 h 150"/>
              <a:gd name="T10" fmla="*/ 149 w 162"/>
              <a:gd name="T11" fmla="*/ 33 h 150"/>
              <a:gd name="T12" fmla="*/ 38 w 162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50">
                <a:moveTo>
                  <a:pt x="38" y="0"/>
                </a:moveTo>
                <a:cubicBezTo>
                  <a:pt x="15" y="14"/>
                  <a:pt x="0" y="40"/>
                  <a:pt x="0" y="69"/>
                </a:cubicBezTo>
                <a:cubicBezTo>
                  <a:pt x="0" y="114"/>
                  <a:pt x="36" y="150"/>
                  <a:pt x="81" y="150"/>
                </a:cubicBezTo>
                <a:cubicBezTo>
                  <a:pt x="125" y="150"/>
                  <a:pt x="162" y="114"/>
                  <a:pt x="162" y="69"/>
                </a:cubicBezTo>
                <a:cubicBezTo>
                  <a:pt x="162" y="56"/>
                  <a:pt x="158" y="44"/>
                  <a:pt x="153" y="33"/>
                </a:cubicBezTo>
                <a:cubicBezTo>
                  <a:pt x="152" y="33"/>
                  <a:pt x="150" y="33"/>
                  <a:pt x="149" y="33"/>
                </a:cubicBezTo>
                <a:cubicBezTo>
                  <a:pt x="108" y="33"/>
                  <a:pt x="70" y="21"/>
                  <a:pt x="38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9" name="Oval 170"/>
          <p:cNvSpPr>
            <a:spLocks noChangeArrowheads="1"/>
          </p:cNvSpPr>
          <p:nvPr/>
        </p:nvSpPr>
        <p:spPr bwMode="auto">
          <a:xfrm>
            <a:off x="2449513" y="2120033"/>
            <a:ext cx="222250" cy="223838"/>
          </a:xfrm>
          <a:prstGeom prst="ellipse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0" name="Freeform 171"/>
          <p:cNvSpPr>
            <a:spLocks/>
          </p:cNvSpPr>
          <p:nvPr/>
        </p:nvSpPr>
        <p:spPr bwMode="auto">
          <a:xfrm>
            <a:off x="2481263" y="811933"/>
            <a:ext cx="233363" cy="244475"/>
          </a:xfrm>
          <a:custGeom>
            <a:avLst/>
            <a:gdLst>
              <a:gd name="T0" fmla="*/ 93 w 178"/>
              <a:gd name="T1" fmla="*/ 0 h 186"/>
              <a:gd name="T2" fmla="*/ 0 w 178"/>
              <a:gd name="T3" fmla="*/ 93 h 186"/>
              <a:gd name="T4" fmla="*/ 87 w 178"/>
              <a:gd name="T5" fmla="*/ 186 h 186"/>
              <a:gd name="T6" fmla="*/ 178 w 178"/>
              <a:gd name="T7" fmla="*/ 58 h 186"/>
              <a:gd name="T8" fmla="*/ 93 w 178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86">
                <a:moveTo>
                  <a:pt x="93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3"/>
                  <a:pt x="39" y="183"/>
                  <a:pt x="87" y="186"/>
                </a:cubicBezTo>
                <a:cubicBezTo>
                  <a:pt x="99" y="132"/>
                  <a:pt x="133" y="86"/>
                  <a:pt x="178" y="58"/>
                </a:cubicBezTo>
                <a:cubicBezTo>
                  <a:pt x="164" y="24"/>
                  <a:pt x="131" y="0"/>
                  <a:pt x="93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1" name="Freeform 174"/>
          <p:cNvSpPr>
            <a:spLocks/>
          </p:cNvSpPr>
          <p:nvPr/>
        </p:nvSpPr>
        <p:spPr bwMode="auto">
          <a:xfrm>
            <a:off x="2903538" y="84527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2" name="Freeform 176"/>
          <p:cNvSpPr>
            <a:spLocks/>
          </p:cNvSpPr>
          <p:nvPr/>
        </p:nvSpPr>
        <p:spPr bwMode="auto">
          <a:xfrm>
            <a:off x="2903538" y="160092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3" name="Freeform 178"/>
          <p:cNvSpPr>
            <a:spLocks/>
          </p:cNvSpPr>
          <p:nvPr/>
        </p:nvSpPr>
        <p:spPr bwMode="auto">
          <a:xfrm>
            <a:off x="2903538" y="2332758"/>
            <a:ext cx="565150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4" name="Freeform 180"/>
          <p:cNvSpPr>
            <a:spLocks/>
          </p:cNvSpPr>
          <p:nvPr/>
        </p:nvSpPr>
        <p:spPr bwMode="auto">
          <a:xfrm>
            <a:off x="2903538" y="3088408"/>
            <a:ext cx="565150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5" name="Freeform 182"/>
          <p:cNvSpPr>
            <a:spLocks/>
          </p:cNvSpPr>
          <p:nvPr/>
        </p:nvSpPr>
        <p:spPr bwMode="auto">
          <a:xfrm>
            <a:off x="2903538" y="382342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6" name="Oval 183"/>
          <p:cNvSpPr>
            <a:spLocks noChangeArrowheads="1"/>
          </p:cNvSpPr>
          <p:nvPr/>
        </p:nvSpPr>
        <p:spPr bwMode="auto">
          <a:xfrm>
            <a:off x="2478088" y="3545608"/>
            <a:ext cx="212725" cy="21272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7" name="Oval 185"/>
          <p:cNvSpPr>
            <a:spLocks noChangeArrowheads="1"/>
          </p:cNvSpPr>
          <p:nvPr/>
        </p:nvSpPr>
        <p:spPr bwMode="auto">
          <a:xfrm>
            <a:off x="2263777" y="1472333"/>
            <a:ext cx="190500" cy="190500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8" name="Oval 284"/>
          <p:cNvSpPr>
            <a:spLocks noChangeArrowheads="1"/>
          </p:cNvSpPr>
          <p:nvPr/>
        </p:nvSpPr>
        <p:spPr bwMode="auto">
          <a:xfrm>
            <a:off x="3392488" y="1048471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9" name="Oval 285"/>
          <p:cNvSpPr>
            <a:spLocks noChangeArrowheads="1"/>
          </p:cNvSpPr>
          <p:nvPr/>
        </p:nvSpPr>
        <p:spPr bwMode="auto">
          <a:xfrm>
            <a:off x="3392488" y="2542309"/>
            <a:ext cx="69850" cy="698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0" name="Oval 286"/>
          <p:cNvSpPr>
            <a:spLocks noChangeArrowheads="1"/>
          </p:cNvSpPr>
          <p:nvPr/>
        </p:nvSpPr>
        <p:spPr bwMode="auto">
          <a:xfrm>
            <a:off x="3392488" y="1808882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1" name="Oval 287"/>
          <p:cNvSpPr>
            <a:spLocks noChangeArrowheads="1"/>
          </p:cNvSpPr>
          <p:nvPr/>
        </p:nvSpPr>
        <p:spPr bwMode="auto">
          <a:xfrm>
            <a:off x="3392488" y="3297958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2" name="Oval 288"/>
          <p:cNvSpPr>
            <a:spLocks noChangeArrowheads="1"/>
          </p:cNvSpPr>
          <p:nvPr/>
        </p:nvSpPr>
        <p:spPr bwMode="auto">
          <a:xfrm>
            <a:off x="3392488" y="4032971"/>
            <a:ext cx="69850" cy="730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3" name="Rectangle 368"/>
          <p:cNvSpPr>
            <a:spLocks noChangeArrowheads="1"/>
          </p:cNvSpPr>
          <p:nvPr/>
        </p:nvSpPr>
        <p:spPr bwMode="auto">
          <a:xfrm>
            <a:off x="317484" y="2256845"/>
            <a:ext cx="822341" cy="8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Big</a:t>
            </a:r>
            <a:b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</a:br>
            <a: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Data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1044" name="Freeform 373"/>
          <p:cNvSpPr>
            <a:spLocks/>
          </p:cNvSpPr>
          <p:nvPr/>
        </p:nvSpPr>
        <p:spPr bwMode="auto">
          <a:xfrm>
            <a:off x="1189038" y="645246"/>
            <a:ext cx="402751" cy="4011613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3057">
                <a:moveTo>
                  <a:pt x="338" y="3057"/>
                </a:moveTo>
                <a:cubicBezTo>
                  <a:pt x="211" y="3057"/>
                  <a:pt x="108" y="2953"/>
                  <a:pt x="108" y="2826"/>
                </a:cubicBezTo>
                <a:cubicBezTo>
                  <a:pt x="108" y="1606"/>
                  <a:pt x="108" y="1606"/>
                  <a:pt x="108" y="1606"/>
                </a:cubicBezTo>
                <a:cubicBezTo>
                  <a:pt x="0" y="1530"/>
                  <a:pt x="0" y="1530"/>
                  <a:pt x="0" y="1530"/>
                </a:cubicBezTo>
                <a:cubicBezTo>
                  <a:pt x="108" y="1448"/>
                  <a:pt x="108" y="1448"/>
                  <a:pt x="108" y="1448"/>
                </a:cubicBezTo>
                <a:cubicBezTo>
                  <a:pt x="108" y="230"/>
                  <a:pt x="108" y="230"/>
                  <a:pt x="108" y="230"/>
                </a:cubicBezTo>
                <a:cubicBezTo>
                  <a:pt x="108" y="103"/>
                  <a:pt x="211" y="0"/>
                  <a:pt x="338" y="0"/>
                </a:cubicBezTo>
                <a:cubicBezTo>
                  <a:pt x="338" y="16"/>
                  <a:pt x="338" y="16"/>
                  <a:pt x="338" y="16"/>
                </a:cubicBezTo>
                <a:cubicBezTo>
                  <a:pt x="220" y="16"/>
                  <a:pt x="124" y="112"/>
                  <a:pt x="124" y="230"/>
                </a:cubicBezTo>
                <a:cubicBezTo>
                  <a:pt x="124" y="1455"/>
                  <a:pt x="124" y="1455"/>
                  <a:pt x="124" y="1455"/>
                </a:cubicBezTo>
                <a:cubicBezTo>
                  <a:pt x="27" y="1529"/>
                  <a:pt x="27" y="1529"/>
                  <a:pt x="27" y="1529"/>
                </a:cubicBezTo>
                <a:cubicBezTo>
                  <a:pt x="124" y="1598"/>
                  <a:pt x="124" y="1598"/>
                  <a:pt x="124" y="1598"/>
                </a:cubicBezTo>
                <a:cubicBezTo>
                  <a:pt x="124" y="2826"/>
                  <a:pt x="124" y="2826"/>
                  <a:pt x="124" y="2826"/>
                </a:cubicBezTo>
                <a:cubicBezTo>
                  <a:pt x="124" y="2944"/>
                  <a:pt x="220" y="3041"/>
                  <a:pt x="338" y="3041"/>
                </a:cubicBezTo>
                <a:lnTo>
                  <a:pt x="338" y="30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6" name="Freeform 713"/>
          <p:cNvSpPr>
            <a:spLocks/>
          </p:cNvSpPr>
          <p:nvPr/>
        </p:nvSpPr>
        <p:spPr bwMode="auto">
          <a:xfrm>
            <a:off x="7592222" y="2276404"/>
            <a:ext cx="893763" cy="896938"/>
          </a:xfrm>
          <a:custGeom>
            <a:avLst/>
            <a:gdLst>
              <a:gd name="T0" fmla="*/ 341 w 682"/>
              <a:gd name="T1" fmla="*/ 0 h 683"/>
              <a:gd name="T2" fmla="*/ 320 w 682"/>
              <a:gd name="T3" fmla="*/ 1 h 683"/>
              <a:gd name="T4" fmla="*/ 306 w 682"/>
              <a:gd name="T5" fmla="*/ 2 h 683"/>
              <a:gd name="T6" fmla="*/ 80 w 682"/>
              <a:gd name="T7" fmla="*/ 121 h 683"/>
              <a:gd name="T8" fmla="*/ 0 w 682"/>
              <a:gd name="T9" fmla="*/ 341 h 683"/>
              <a:gd name="T10" fmla="*/ 341 w 682"/>
              <a:gd name="T11" fmla="*/ 683 h 683"/>
              <a:gd name="T12" fmla="*/ 682 w 682"/>
              <a:gd name="T13" fmla="*/ 341 h 683"/>
              <a:gd name="T14" fmla="*/ 434 w 682"/>
              <a:gd name="T15" fmla="*/ 13 h 683"/>
              <a:gd name="T16" fmla="*/ 393 w 682"/>
              <a:gd name="T17" fmla="*/ 4 h 683"/>
              <a:gd name="T18" fmla="*/ 341 w 682"/>
              <a:gd name="T19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2" h="683">
                <a:moveTo>
                  <a:pt x="341" y="0"/>
                </a:moveTo>
                <a:cubicBezTo>
                  <a:pt x="334" y="0"/>
                  <a:pt x="327" y="0"/>
                  <a:pt x="320" y="1"/>
                </a:cubicBezTo>
                <a:cubicBezTo>
                  <a:pt x="315" y="1"/>
                  <a:pt x="311" y="1"/>
                  <a:pt x="306" y="2"/>
                </a:cubicBezTo>
                <a:cubicBezTo>
                  <a:pt x="216" y="11"/>
                  <a:pt x="136" y="55"/>
                  <a:pt x="80" y="121"/>
                </a:cubicBezTo>
                <a:cubicBezTo>
                  <a:pt x="30" y="181"/>
                  <a:pt x="0" y="257"/>
                  <a:pt x="0" y="341"/>
                </a:cubicBezTo>
                <a:cubicBezTo>
                  <a:pt x="0" y="530"/>
                  <a:pt x="153" y="683"/>
                  <a:pt x="341" y="683"/>
                </a:cubicBezTo>
                <a:cubicBezTo>
                  <a:pt x="530" y="683"/>
                  <a:pt x="682" y="530"/>
                  <a:pt x="682" y="341"/>
                </a:cubicBezTo>
                <a:cubicBezTo>
                  <a:pt x="682" y="185"/>
                  <a:pt x="577" y="53"/>
                  <a:pt x="434" y="13"/>
                </a:cubicBezTo>
                <a:cubicBezTo>
                  <a:pt x="420" y="9"/>
                  <a:pt x="407" y="6"/>
                  <a:pt x="393" y="4"/>
                </a:cubicBezTo>
                <a:cubicBezTo>
                  <a:pt x="376" y="1"/>
                  <a:pt x="359" y="0"/>
                  <a:pt x="341" y="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7" name="Oval 185"/>
          <p:cNvSpPr>
            <a:spLocks noChangeArrowheads="1"/>
          </p:cNvSpPr>
          <p:nvPr/>
        </p:nvSpPr>
        <p:spPr bwMode="auto">
          <a:xfrm>
            <a:off x="2039939" y="2180358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8" name="Oval 185"/>
          <p:cNvSpPr>
            <a:spLocks noChangeArrowheads="1"/>
          </p:cNvSpPr>
          <p:nvPr/>
        </p:nvSpPr>
        <p:spPr bwMode="auto">
          <a:xfrm>
            <a:off x="3187701" y="3542433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9" name="Oval 185"/>
          <p:cNvSpPr>
            <a:spLocks noChangeArrowheads="1"/>
          </p:cNvSpPr>
          <p:nvPr/>
        </p:nvSpPr>
        <p:spPr bwMode="auto">
          <a:xfrm>
            <a:off x="2049463" y="3747221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0" name="Oval 185"/>
          <p:cNvSpPr>
            <a:spLocks noChangeArrowheads="1"/>
          </p:cNvSpPr>
          <p:nvPr/>
        </p:nvSpPr>
        <p:spPr bwMode="auto">
          <a:xfrm>
            <a:off x="3154363" y="1637433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1" name="Oval 185"/>
          <p:cNvSpPr>
            <a:spLocks noChangeArrowheads="1"/>
          </p:cNvSpPr>
          <p:nvPr/>
        </p:nvSpPr>
        <p:spPr bwMode="auto">
          <a:xfrm>
            <a:off x="2243139" y="3083646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2" name="Oval 185"/>
          <p:cNvSpPr>
            <a:spLocks noChangeArrowheads="1"/>
          </p:cNvSpPr>
          <p:nvPr/>
        </p:nvSpPr>
        <p:spPr bwMode="auto">
          <a:xfrm>
            <a:off x="3225801" y="4123458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3" name="Oval 185"/>
          <p:cNvSpPr>
            <a:spLocks noChangeArrowheads="1"/>
          </p:cNvSpPr>
          <p:nvPr/>
        </p:nvSpPr>
        <p:spPr bwMode="auto">
          <a:xfrm>
            <a:off x="2228851" y="4464771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4" name="Oval 185"/>
          <p:cNvSpPr>
            <a:spLocks noChangeArrowheads="1"/>
          </p:cNvSpPr>
          <p:nvPr/>
        </p:nvSpPr>
        <p:spPr bwMode="auto">
          <a:xfrm>
            <a:off x="3067051" y="3121746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55" name="Group 1054"/>
          <p:cNvGrpSpPr/>
          <p:nvPr/>
        </p:nvGrpSpPr>
        <p:grpSpPr>
          <a:xfrm>
            <a:off x="1625599" y="930303"/>
            <a:ext cx="885825" cy="3411336"/>
            <a:chOff x="1375569" y="1054995"/>
            <a:chExt cx="1135856" cy="3411336"/>
          </a:xfrm>
        </p:grpSpPr>
        <p:sp>
          <p:nvSpPr>
            <p:cNvPr id="1056" name="TextBox 1055"/>
            <p:cNvSpPr txBox="1"/>
            <p:nvPr/>
          </p:nvSpPr>
          <p:spPr>
            <a:xfrm>
              <a:off x="1375569" y="40077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Structured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7" name="TextBox 1056"/>
            <p:cNvSpPr txBox="1"/>
            <p:nvPr/>
          </p:nvSpPr>
          <p:spPr>
            <a:xfrm>
              <a:off x="1375569" y="330765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Unstructured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8" name="TextBox 1057"/>
            <p:cNvSpPr txBox="1"/>
            <p:nvPr/>
          </p:nvSpPr>
          <p:spPr>
            <a:xfrm>
              <a:off x="1375569" y="25218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News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Articles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9" name="TextBox 1058"/>
            <p:cNvSpPr txBox="1"/>
            <p:nvPr/>
          </p:nvSpPr>
          <p:spPr>
            <a:xfrm>
              <a:off x="1375569" y="180270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Proprietary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Data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60" name="TextBox 1059"/>
            <p:cNvSpPr txBox="1"/>
            <p:nvPr/>
          </p:nvSpPr>
          <p:spPr>
            <a:xfrm>
              <a:off x="1375569" y="1054995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Public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</p:grpSp>
      <p:sp>
        <p:nvSpPr>
          <p:cNvPr id="1061" name="TextBox 1060"/>
          <p:cNvSpPr txBox="1"/>
          <p:nvPr/>
        </p:nvSpPr>
        <p:spPr>
          <a:xfrm>
            <a:off x="1603459" y="4635771"/>
            <a:ext cx="1663743" cy="312552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/>
                </a:solidFill>
              </a:rPr>
              <a:t>Unstructured and Structured Content</a:t>
            </a:r>
            <a:endParaRPr lang="en-US" sz="1150" dirty="0">
              <a:solidFill>
                <a:schemeClr val="bg1"/>
              </a:solidFill>
            </a:endParaRPr>
          </a:p>
        </p:txBody>
      </p:sp>
      <p:sp>
        <p:nvSpPr>
          <p:cNvPr id="1062" name="TextBox 1061"/>
          <p:cNvSpPr txBox="1"/>
          <p:nvPr/>
        </p:nvSpPr>
        <p:spPr>
          <a:xfrm>
            <a:off x="3430270" y="4635771"/>
            <a:ext cx="4603988" cy="31255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txBody>
          <a:bodyPr wrap="non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HPCC Data Lake</a:t>
            </a:r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1065" name="Group 1064"/>
          <p:cNvGrpSpPr/>
          <p:nvPr/>
        </p:nvGrpSpPr>
        <p:grpSpPr>
          <a:xfrm>
            <a:off x="2589213" y="850034"/>
            <a:ext cx="527050" cy="3490912"/>
            <a:chOff x="2589213" y="974726"/>
            <a:chExt cx="527050" cy="349091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66" name="Freeform 292"/>
            <p:cNvSpPr>
              <a:spLocks noEditPoints="1"/>
            </p:cNvSpPr>
            <p:nvPr/>
          </p:nvSpPr>
          <p:spPr bwMode="auto">
            <a:xfrm>
              <a:off x="2589213" y="32146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7" name="Freeform 305"/>
            <p:cNvSpPr>
              <a:spLocks noEditPoints="1"/>
            </p:cNvSpPr>
            <p:nvPr/>
          </p:nvSpPr>
          <p:spPr bwMode="auto">
            <a:xfrm>
              <a:off x="2589213" y="974726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8" name="Freeform 310"/>
            <p:cNvSpPr>
              <a:spLocks noEditPoints="1"/>
            </p:cNvSpPr>
            <p:nvPr/>
          </p:nvSpPr>
          <p:spPr bwMode="auto">
            <a:xfrm>
              <a:off x="2589213" y="1725613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8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9" name="Freeform 322"/>
            <p:cNvSpPr>
              <a:spLocks noEditPoints="1"/>
            </p:cNvSpPr>
            <p:nvPr/>
          </p:nvSpPr>
          <p:spPr bwMode="auto">
            <a:xfrm>
              <a:off x="2589213" y="2462213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0" name="Freeform 347"/>
            <p:cNvSpPr>
              <a:spLocks noEditPoints="1"/>
            </p:cNvSpPr>
            <p:nvPr/>
          </p:nvSpPr>
          <p:spPr bwMode="auto">
            <a:xfrm>
              <a:off x="2589213" y="39385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1" name="Group 735"/>
          <p:cNvGrpSpPr>
            <a:grpSpLocks noChangeAspect="1"/>
          </p:cNvGrpSpPr>
          <p:nvPr/>
        </p:nvGrpSpPr>
        <p:grpSpPr bwMode="auto">
          <a:xfrm>
            <a:off x="2664677" y="1735618"/>
            <a:ext cx="335698" cy="245590"/>
            <a:chOff x="168" y="2488"/>
            <a:chExt cx="380" cy="278"/>
          </a:xfrm>
          <a:solidFill>
            <a:schemeClr val="bg2"/>
          </a:solidFill>
        </p:grpSpPr>
        <p:sp>
          <p:nvSpPr>
            <p:cNvPr id="1072" name="Freeform 736"/>
            <p:cNvSpPr>
              <a:spLocks noEditPoints="1"/>
            </p:cNvSpPr>
            <p:nvPr/>
          </p:nvSpPr>
          <p:spPr bwMode="auto">
            <a:xfrm>
              <a:off x="168" y="2488"/>
              <a:ext cx="380" cy="278"/>
            </a:xfrm>
            <a:custGeom>
              <a:avLst/>
              <a:gdLst>
                <a:gd name="T0" fmla="*/ 572 w 572"/>
                <a:gd name="T1" fmla="*/ 82 h 417"/>
                <a:gd name="T2" fmla="*/ 572 w 572"/>
                <a:gd name="T3" fmla="*/ 82 h 417"/>
                <a:gd name="T4" fmla="*/ 572 w 572"/>
                <a:gd name="T5" fmla="*/ 79 h 417"/>
                <a:gd name="T6" fmla="*/ 571 w 572"/>
                <a:gd name="T7" fmla="*/ 77 h 417"/>
                <a:gd name="T8" fmla="*/ 571 w 572"/>
                <a:gd name="T9" fmla="*/ 77 h 417"/>
                <a:gd name="T10" fmla="*/ 551 w 572"/>
                <a:gd name="T11" fmla="*/ 31 h 417"/>
                <a:gd name="T12" fmla="*/ 513 w 572"/>
                <a:gd name="T13" fmla="*/ 0 h 417"/>
                <a:gd name="T14" fmla="*/ 422 w 572"/>
                <a:gd name="T15" fmla="*/ 0 h 417"/>
                <a:gd name="T16" fmla="*/ 377 w 572"/>
                <a:gd name="T17" fmla="*/ 26 h 417"/>
                <a:gd name="T18" fmla="*/ 350 w 572"/>
                <a:gd name="T19" fmla="*/ 71 h 417"/>
                <a:gd name="T20" fmla="*/ 177 w 572"/>
                <a:gd name="T21" fmla="*/ 71 h 417"/>
                <a:gd name="T22" fmla="*/ 119 w 572"/>
                <a:gd name="T23" fmla="*/ 128 h 417"/>
                <a:gd name="T24" fmla="*/ 119 w 572"/>
                <a:gd name="T25" fmla="*/ 151 h 417"/>
                <a:gd name="T26" fmla="*/ 45 w 572"/>
                <a:gd name="T27" fmla="*/ 151 h 417"/>
                <a:gd name="T28" fmla="*/ 6 w 572"/>
                <a:gd name="T29" fmla="*/ 169 h 417"/>
                <a:gd name="T30" fmla="*/ 6 w 572"/>
                <a:gd name="T31" fmla="*/ 202 h 417"/>
                <a:gd name="T32" fmla="*/ 93 w 572"/>
                <a:gd name="T33" fmla="*/ 376 h 417"/>
                <a:gd name="T34" fmla="*/ 167 w 572"/>
                <a:gd name="T35" fmla="*/ 417 h 417"/>
                <a:gd name="T36" fmla="*/ 170 w 572"/>
                <a:gd name="T37" fmla="*/ 417 h 417"/>
                <a:gd name="T38" fmla="*/ 177 w 572"/>
                <a:gd name="T39" fmla="*/ 417 h 417"/>
                <a:gd name="T40" fmla="*/ 515 w 572"/>
                <a:gd name="T41" fmla="*/ 417 h 417"/>
                <a:gd name="T42" fmla="*/ 572 w 572"/>
                <a:gd name="T43" fmla="*/ 359 h 417"/>
                <a:gd name="T44" fmla="*/ 572 w 572"/>
                <a:gd name="T45" fmla="*/ 82 h 417"/>
                <a:gd name="T46" fmla="*/ 114 w 572"/>
                <a:gd name="T47" fmla="*/ 365 h 417"/>
                <a:gd name="T48" fmla="*/ 26 w 572"/>
                <a:gd name="T49" fmla="*/ 192 h 417"/>
                <a:gd name="T50" fmla="*/ 26 w 572"/>
                <a:gd name="T51" fmla="*/ 181 h 417"/>
                <a:gd name="T52" fmla="*/ 45 w 572"/>
                <a:gd name="T53" fmla="*/ 174 h 417"/>
                <a:gd name="T54" fmla="*/ 383 w 572"/>
                <a:gd name="T55" fmla="*/ 174 h 417"/>
                <a:gd name="T56" fmla="*/ 436 w 572"/>
                <a:gd name="T57" fmla="*/ 202 h 417"/>
                <a:gd name="T58" fmla="*/ 523 w 572"/>
                <a:gd name="T59" fmla="*/ 376 h 417"/>
                <a:gd name="T60" fmla="*/ 525 w 572"/>
                <a:gd name="T61" fmla="*/ 383 h 417"/>
                <a:gd name="T62" fmla="*/ 524 w 572"/>
                <a:gd name="T63" fmla="*/ 387 h 417"/>
                <a:gd name="T64" fmla="*/ 505 w 572"/>
                <a:gd name="T65" fmla="*/ 394 h 417"/>
                <a:gd name="T66" fmla="*/ 167 w 572"/>
                <a:gd name="T67" fmla="*/ 394 h 417"/>
                <a:gd name="T68" fmla="*/ 114 w 572"/>
                <a:gd name="T69" fmla="*/ 365 h 417"/>
                <a:gd name="T70" fmla="*/ 547 w 572"/>
                <a:gd name="T71" fmla="*/ 372 h 417"/>
                <a:gd name="T72" fmla="*/ 544 w 572"/>
                <a:gd name="T73" fmla="*/ 365 h 417"/>
                <a:gd name="T74" fmla="*/ 457 w 572"/>
                <a:gd name="T75" fmla="*/ 192 h 417"/>
                <a:gd name="T76" fmla="*/ 383 w 572"/>
                <a:gd name="T77" fmla="*/ 151 h 417"/>
                <a:gd name="T78" fmla="*/ 142 w 572"/>
                <a:gd name="T79" fmla="*/ 151 h 417"/>
                <a:gd name="T80" fmla="*/ 142 w 572"/>
                <a:gd name="T81" fmla="*/ 128 h 417"/>
                <a:gd name="T82" fmla="*/ 177 w 572"/>
                <a:gd name="T83" fmla="*/ 94 h 417"/>
                <a:gd name="T84" fmla="*/ 354 w 572"/>
                <a:gd name="T85" fmla="*/ 94 h 417"/>
                <a:gd name="T86" fmla="*/ 359 w 572"/>
                <a:gd name="T87" fmla="*/ 93 h 417"/>
                <a:gd name="T88" fmla="*/ 367 w 572"/>
                <a:gd name="T89" fmla="*/ 87 h 417"/>
                <a:gd name="T90" fmla="*/ 397 w 572"/>
                <a:gd name="T91" fmla="*/ 38 h 417"/>
                <a:gd name="T92" fmla="*/ 422 w 572"/>
                <a:gd name="T93" fmla="*/ 23 h 417"/>
                <a:gd name="T94" fmla="*/ 513 w 572"/>
                <a:gd name="T95" fmla="*/ 23 h 417"/>
                <a:gd name="T96" fmla="*/ 529 w 572"/>
                <a:gd name="T97" fmla="*/ 37 h 417"/>
                <a:gd name="T98" fmla="*/ 530 w 572"/>
                <a:gd name="T99" fmla="*/ 39 h 417"/>
                <a:gd name="T100" fmla="*/ 549 w 572"/>
                <a:gd name="T101" fmla="*/ 84 h 417"/>
                <a:gd name="T102" fmla="*/ 549 w 572"/>
                <a:gd name="T103" fmla="*/ 359 h 417"/>
                <a:gd name="T104" fmla="*/ 547 w 572"/>
                <a:gd name="T105" fmla="*/ 37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" h="417">
                  <a:moveTo>
                    <a:pt x="572" y="82"/>
                  </a:moveTo>
                  <a:cubicBezTo>
                    <a:pt x="572" y="82"/>
                    <a:pt x="572" y="82"/>
                    <a:pt x="572" y="82"/>
                  </a:cubicBezTo>
                  <a:cubicBezTo>
                    <a:pt x="572" y="81"/>
                    <a:pt x="572" y="80"/>
                    <a:pt x="572" y="79"/>
                  </a:cubicBezTo>
                  <a:cubicBezTo>
                    <a:pt x="572" y="79"/>
                    <a:pt x="572" y="78"/>
                    <a:pt x="571" y="77"/>
                  </a:cubicBezTo>
                  <a:cubicBezTo>
                    <a:pt x="571" y="77"/>
                    <a:pt x="571" y="77"/>
                    <a:pt x="571" y="77"/>
                  </a:cubicBezTo>
                  <a:cubicBezTo>
                    <a:pt x="551" y="31"/>
                    <a:pt x="551" y="31"/>
                    <a:pt x="551" y="31"/>
                  </a:cubicBezTo>
                  <a:cubicBezTo>
                    <a:pt x="547" y="14"/>
                    <a:pt x="531" y="0"/>
                    <a:pt x="513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05" y="0"/>
                    <a:pt x="386" y="11"/>
                    <a:pt x="377" y="26"/>
                  </a:cubicBezTo>
                  <a:cubicBezTo>
                    <a:pt x="350" y="71"/>
                    <a:pt x="350" y="71"/>
                    <a:pt x="350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45" y="71"/>
                    <a:pt x="119" y="96"/>
                    <a:pt x="119" y="128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27" y="151"/>
                    <a:pt x="13" y="157"/>
                    <a:pt x="6" y="169"/>
                  </a:cubicBezTo>
                  <a:cubicBezTo>
                    <a:pt x="0" y="179"/>
                    <a:pt x="0" y="190"/>
                    <a:pt x="6" y="202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105" y="399"/>
                    <a:pt x="137" y="417"/>
                    <a:pt x="167" y="417"/>
                  </a:cubicBezTo>
                  <a:cubicBezTo>
                    <a:pt x="170" y="417"/>
                    <a:pt x="170" y="417"/>
                    <a:pt x="170" y="417"/>
                  </a:cubicBezTo>
                  <a:cubicBezTo>
                    <a:pt x="172" y="417"/>
                    <a:pt x="174" y="417"/>
                    <a:pt x="177" y="417"/>
                  </a:cubicBezTo>
                  <a:cubicBezTo>
                    <a:pt x="515" y="417"/>
                    <a:pt x="515" y="417"/>
                    <a:pt x="515" y="417"/>
                  </a:cubicBezTo>
                  <a:cubicBezTo>
                    <a:pt x="547" y="417"/>
                    <a:pt x="572" y="391"/>
                    <a:pt x="572" y="359"/>
                  </a:cubicBezTo>
                  <a:lnTo>
                    <a:pt x="572" y="82"/>
                  </a:lnTo>
                  <a:close/>
                  <a:moveTo>
                    <a:pt x="114" y="365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25" y="189"/>
                    <a:pt x="23" y="184"/>
                    <a:pt x="26" y="181"/>
                  </a:cubicBezTo>
                  <a:cubicBezTo>
                    <a:pt x="28" y="178"/>
                    <a:pt x="34" y="174"/>
                    <a:pt x="45" y="174"/>
                  </a:cubicBezTo>
                  <a:cubicBezTo>
                    <a:pt x="383" y="174"/>
                    <a:pt x="383" y="174"/>
                    <a:pt x="383" y="174"/>
                  </a:cubicBezTo>
                  <a:cubicBezTo>
                    <a:pt x="404" y="174"/>
                    <a:pt x="429" y="187"/>
                    <a:pt x="436" y="202"/>
                  </a:cubicBezTo>
                  <a:cubicBezTo>
                    <a:pt x="523" y="376"/>
                    <a:pt x="523" y="376"/>
                    <a:pt x="523" y="376"/>
                  </a:cubicBezTo>
                  <a:cubicBezTo>
                    <a:pt x="524" y="378"/>
                    <a:pt x="525" y="380"/>
                    <a:pt x="525" y="383"/>
                  </a:cubicBezTo>
                  <a:cubicBezTo>
                    <a:pt x="525" y="384"/>
                    <a:pt x="525" y="385"/>
                    <a:pt x="524" y="387"/>
                  </a:cubicBezTo>
                  <a:cubicBezTo>
                    <a:pt x="522" y="390"/>
                    <a:pt x="516" y="394"/>
                    <a:pt x="505" y="394"/>
                  </a:cubicBezTo>
                  <a:cubicBezTo>
                    <a:pt x="167" y="394"/>
                    <a:pt x="167" y="394"/>
                    <a:pt x="167" y="394"/>
                  </a:cubicBezTo>
                  <a:cubicBezTo>
                    <a:pt x="146" y="394"/>
                    <a:pt x="121" y="381"/>
                    <a:pt x="114" y="365"/>
                  </a:cubicBezTo>
                  <a:close/>
                  <a:moveTo>
                    <a:pt x="547" y="372"/>
                  </a:moveTo>
                  <a:cubicBezTo>
                    <a:pt x="546" y="370"/>
                    <a:pt x="545" y="368"/>
                    <a:pt x="544" y="365"/>
                  </a:cubicBezTo>
                  <a:cubicBezTo>
                    <a:pt x="457" y="192"/>
                    <a:pt x="457" y="192"/>
                    <a:pt x="457" y="192"/>
                  </a:cubicBezTo>
                  <a:cubicBezTo>
                    <a:pt x="445" y="169"/>
                    <a:pt x="413" y="151"/>
                    <a:pt x="383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09"/>
                    <a:pt x="158" y="94"/>
                    <a:pt x="177" y="94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56" y="94"/>
                    <a:pt x="357" y="93"/>
                    <a:pt x="359" y="93"/>
                  </a:cubicBezTo>
                  <a:cubicBezTo>
                    <a:pt x="362" y="92"/>
                    <a:pt x="365" y="90"/>
                    <a:pt x="367" y="87"/>
                  </a:cubicBezTo>
                  <a:cubicBezTo>
                    <a:pt x="397" y="38"/>
                    <a:pt x="397" y="38"/>
                    <a:pt x="397" y="38"/>
                  </a:cubicBezTo>
                  <a:cubicBezTo>
                    <a:pt x="402" y="30"/>
                    <a:pt x="414" y="23"/>
                    <a:pt x="422" y="23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20" y="23"/>
                    <a:pt x="528" y="30"/>
                    <a:pt x="529" y="37"/>
                  </a:cubicBezTo>
                  <a:cubicBezTo>
                    <a:pt x="529" y="37"/>
                    <a:pt x="529" y="38"/>
                    <a:pt x="530" y="39"/>
                  </a:cubicBezTo>
                  <a:cubicBezTo>
                    <a:pt x="549" y="84"/>
                    <a:pt x="549" y="84"/>
                    <a:pt x="549" y="84"/>
                  </a:cubicBezTo>
                  <a:cubicBezTo>
                    <a:pt x="549" y="359"/>
                    <a:pt x="549" y="359"/>
                    <a:pt x="549" y="359"/>
                  </a:cubicBezTo>
                  <a:cubicBezTo>
                    <a:pt x="549" y="364"/>
                    <a:pt x="548" y="368"/>
                    <a:pt x="547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3" name="Freeform 737"/>
            <p:cNvSpPr>
              <a:spLocks/>
            </p:cNvSpPr>
            <p:nvPr/>
          </p:nvSpPr>
          <p:spPr bwMode="auto">
            <a:xfrm>
              <a:off x="246" y="2686"/>
              <a:ext cx="28" cy="40"/>
            </a:xfrm>
            <a:custGeom>
              <a:avLst/>
              <a:gdLst>
                <a:gd name="T0" fmla="*/ 28 w 28"/>
                <a:gd name="T1" fmla="*/ 40 h 40"/>
                <a:gd name="T2" fmla="*/ 20 w 28"/>
                <a:gd name="T3" fmla="*/ 40 h 40"/>
                <a:gd name="T4" fmla="*/ 0 w 28"/>
                <a:gd name="T5" fmla="*/ 0 h 40"/>
                <a:gd name="T6" fmla="*/ 9 w 28"/>
                <a:gd name="T7" fmla="*/ 0 h 40"/>
                <a:gd name="T8" fmla="*/ 28 w 2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28" y="40"/>
                  </a:moveTo>
                  <a:lnTo>
                    <a:pt x="20" y="4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4" name="Freeform 738"/>
            <p:cNvSpPr>
              <a:spLocks/>
            </p:cNvSpPr>
            <p:nvPr/>
          </p:nvSpPr>
          <p:spPr bwMode="auto">
            <a:xfrm>
              <a:off x="259" y="2686"/>
              <a:ext cx="58" cy="40"/>
            </a:xfrm>
            <a:custGeom>
              <a:avLst/>
              <a:gdLst>
                <a:gd name="T0" fmla="*/ 58 w 58"/>
                <a:gd name="T1" fmla="*/ 40 h 40"/>
                <a:gd name="T2" fmla="*/ 49 w 58"/>
                <a:gd name="T3" fmla="*/ 40 h 40"/>
                <a:gd name="T4" fmla="*/ 15 w 58"/>
                <a:gd name="T5" fmla="*/ 13 h 40"/>
                <a:gd name="T6" fmla="*/ 27 w 58"/>
                <a:gd name="T7" fmla="*/ 40 h 40"/>
                <a:gd name="T8" fmla="*/ 19 w 58"/>
                <a:gd name="T9" fmla="*/ 40 h 40"/>
                <a:gd name="T10" fmla="*/ 0 w 58"/>
                <a:gd name="T11" fmla="*/ 0 h 40"/>
                <a:gd name="T12" fmla="*/ 8 w 58"/>
                <a:gd name="T13" fmla="*/ 0 h 40"/>
                <a:gd name="T14" fmla="*/ 43 w 58"/>
                <a:gd name="T15" fmla="*/ 26 h 40"/>
                <a:gd name="T16" fmla="*/ 30 w 58"/>
                <a:gd name="T17" fmla="*/ 0 h 40"/>
                <a:gd name="T18" fmla="*/ 39 w 58"/>
                <a:gd name="T19" fmla="*/ 0 h 40"/>
                <a:gd name="T20" fmla="*/ 58 w 5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58" y="40"/>
                  </a:moveTo>
                  <a:lnTo>
                    <a:pt x="49" y="40"/>
                  </a:lnTo>
                  <a:lnTo>
                    <a:pt x="15" y="13"/>
                  </a:lnTo>
                  <a:lnTo>
                    <a:pt x="27" y="40"/>
                  </a:lnTo>
                  <a:lnTo>
                    <a:pt x="19" y="40"/>
                  </a:lnTo>
                  <a:lnTo>
                    <a:pt x="0" y="0"/>
                  </a:lnTo>
                  <a:lnTo>
                    <a:pt x="8" y="0"/>
                  </a:lnTo>
                  <a:lnTo>
                    <a:pt x="43" y="26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5" name="Freeform 739"/>
            <p:cNvSpPr>
              <a:spLocks/>
            </p:cNvSpPr>
            <p:nvPr/>
          </p:nvSpPr>
          <p:spPr bwMode="auto">
            <a:xfrm>
              <a:off x="306" y="2686"/>
              <a:ext cx="55" cy="40"/>
            </a:xfrm>
            <a:custGeom>
              <a:avLst/>
              <a:gdLst>
                <a:gd name="T0" fmla="*/ 83 w 83"/>
                <a:gd name="T1" fmla="*/ 59 h 59"/>
                <a:gd name="T2" fmla="*/ 40 w 83"/>
                <a:gd name="T3" fmla="*/ 59 h 59"/>
                <a:gd name="T4" fmla="*/ 25 w 83"/>
                <a:gd name="T5" fmla="*/ 53 h 59"/>
                <a:gd name="T6" fmla="*/ 13 w 83"/>
                <a:gd name="T7" fmla="*/ 40 h 59"/>
                <a:gd name="T8" fmla="*/ 3 w 83"/>
                <a:gd name="T9" fmla="*/ 18 h 59"/>
                <a:gd name="T10" fmla="*/ 1 w 83"/>
                <a:gd name="T11" fmla="*/ 5 h 59"/>
                <a:gd name="T12" fmla="*/ 12 w 83"/>
                <a:gd name="T13" fmla="*/ 0 h 59"/>
                <a:gd name="T14" fmla="*/ 54 w 83"/>
                <a:gd name="T15" fmla="*/ 0 h 59"/>
                <a:gd name="T16" fmla="*/ 61 w 83"/>
                <a:gd name="T17" fmla="*/ 13 h 59"/>
                <a:gd name="T18" fmla="*/ 18 w 83"/>
                <a:gd name="T19" fmla="*/ 13 h 59"/>
                <a:gd name="T20" fmla="*/ 16 w 83"/>
                <a:gd name="T21" fmla="*/ 18 h 59"/>
                <a:gd name="T22" fmla="*/ 26 w 83"/>
                <a:gd name="T23" fmla="*/ 40 h 59"/>
                <a:gd name="T24" fmla="*/ 34 w 83"/>
                <a:gd name="T25" fmla="*/ 45 h 59"/>
                <a:gd name="T26" fmla="*/ 76 w 83"/>
                <a:gd name="T27" fmla="*/ 45 h 59"/>
                <a:gd name="T28" fmla="*/ 83 w 83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9">
                  <a:moveTo>
                    <a:pt x="83" y="59"/>
                  </a:moveTo>
                  <a:cubicBezTo>
                    <a:pt x="40" y="59"/>
                    <a:pt x="40" y="59"/>
                    <a:pt x="40" y="59"/>
                  </a:cubicBezTo>
                  <a:cubicBezTo>
                    <a:pt x="35" y="59"/>
                    <a:pt x="30" y="57"/>
                    <a:pt x="25" y="53"/>
                  </a:cubicBezTo>
                  <a:cubicBezTo>
                    <a:pt x="20" y="50"/>
                    <a:pt x="16" y="45"/>
                    <a:pt x="13" y="4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0" y="9"/>
                    <a:pt x="1" y="5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4" y="15"/>
                    <a:pt x="16" y="1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3"/>
                    <a:pt x="30" y="45"/>
                    <a:pt x="34" y="45"/>
                  </a:cubicBezTo>
                  <a:cubicBezTo>
                    <a:pt x="76" y="45"/>
                    <a:pt x="76" y="45"/>
                    <a:pt x="76" y="45"/>
                  </a:cubicBezTo>
                  <a:lnTo>
                    <a:pt x="8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6" name="Freeform 740"/>
            <p:cNvSpPr>
              <a:spLocks/>
            </p:cNvSpPr>
            <p:nvPr/>
          </p:nvSpPr>
          <p:spPr bwMode="auto">
            <a:xfrm>
              <a:off x="243" y="2652"/>
              <a:ext cx="37" cy="23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7" name="Freeform 741"/>
            <p:cNvSpPr>
              <a:spLocks/>
            </p:cNvSpPr>
            <p:nvPr/>
          </p:nvSpPr>
          <p:spPr bwMode="auto">
            <a:xfrm>
              <a:off x="264" y="2648"/>
              <a:ext cx="42" cy="27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8" name="Group 744"/>
          <p:cNvGrpSpPr>
            <a:grpSpLocks noChangeAspect="1"/>
          </p:cNvGrpSpPr>
          <p:nvPr/>
        </p:nvGrpSpPr>
        <p:grpSpPr bwMode="auto">
          <a:xfrm>
            <a:off x="2751499" y="3230490"/>
            <a:ext cx="202478" cy="247650"/>
            <a:chOff x="-824" y="1014"/>
            <a:chExt cx="381" cy="466"/>
          </a:xfrm>
          <a:solidFill>
            <a:schemeClr val="bg2"/>
          </a:solidFill>
        </p:grpSpPr>
        <p:sp>
          <p:nvSpPr>
            <p:cNvPr id="1079" name="Rectangle 745"/>
            <p:cNvSpPr>
              <a:spLocks noChangeArrowheads="1"/>
            </p:cNvSpPr>
            <p:nvPr/>
          </p:nvSpPr>
          <p:spPr bwMode="auto">
            <a:xfrm>
              <a:off x="-760" y="1139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0" name="Rectangle 746"/>
            <p:cNvSpPr>
              <a:spLocks noChangeArrowheads="1"/>
            </p:cNvSpPr>
            <p:nvPr/>
          </p:nvSpPr>
          <p:spPr bwMode="auto">
            <a:xfrm>
              <a:off x="-760" y="1184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1" name="Rectangle 747"/>
            <p:cNvSpPr>
              <a:spLocks noChangeArrowheads="1"/>
            </p:cNvSpPr>
            <p:nvPr/>
          </p:nvSpPr>
          <p:spPr bwMode="auto">
            <a:xfrm>
              <a:off x="-760" y="1230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2" name="Rectangle 748"/>
            <p:cNvSpPr>
              <a:spLocks noChangeArrowheads="1"/>
            </p:cNvSpPr>
            <p:nvPr/>
          </p:nvSpPr>
          <p:spPr bwMode="auto">
            <a:xfrm>
              <a:off x="-760" y="1275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3" name="Rectangle 749"/>
            <p:cNvSpPr>
              <a:spLocks noChangeArrowheads="1"/>
            </p:cNvSpPr>
            <p:nvPr/>
          </p:nvSpPr>
          <p:spPr bwMode="auto">
            <a:xfrm>
              <a:off x="-760" y="1321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4" name="Rectangle 750"/>
            <p:cNvSpPr>
              <a:spLocks noChangeArrowheads="1"/>
            </p:cNvSpPr>
            <p:nvPr/>
          </p:nvSpPr>
          <p:spPr bwMode="auto">
            <a:xfrm>
              <a:off x="-760" y="1366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5" name="Rectangle 751"/>
            <p:cNvSpPr>
              <a:spLocks noChangeArrowheads="1"/>
            </p:cNvSpPr>
            <p:nvPr/>
          </p:nvSpPr>
          <p:spPr bwMode="auto">
            <a:xfrm>
              <a:off x="-725" y="1094"/>
              <a:ext cx="166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6" name="Freeform 752"/>
            <p:cNvSpPr>
              <a:spLocks noEditPoints="1"/>
            </p:cNvSpPr>
            <p:nvPr/>
          </p:nvSpPr>
          <p:spPr bwMode="auto">
            <a:xfrm>
              <a:off x="-824" y="1014"/>
              <a:ext cx="381" cy="466"/>
            </a:xfrm>
            <a:custGeom>
              <a:avLst/>
              <a:gdLst>
                <a:gd name="T0" fmla="*/ 1351 w 2247"/>
                <a:gd name="T1" fmla="*/ 0 h 2747"/>
                <a:gd name="T2" fmla="*/ 157 w 2247"/>
                <a:gd name="T3" fmla="*/ 0 h 2747"/>
                <a:gd name="T4" fmla="*/ 0 w 2247"/>
                <a:gd name="T5" fmla="*/ 157 h 2747"/>
                <a:gd name="T6" fmla="*/ 0 w 2247"/>
                <a:gd name="T7" fmla="*/ 2590 h 2747"/>
                <a:gd name="T8" fmla="*/ 157 w 2247"/>
                <a:gd name="T9" fmla="*/ 2747 h 2747"/>
                <a:gd name="T10" fmla="*/ 2086 w 2247"/>
                <a:gd name="T11" fmla="*/ 2747 h 2747"/>
                <a:gd name="T12" fmla="*/ 2243 w 2247"/>
                <a:gd name="T13" fmla="*/ 2590 h 2747"/>
                <a:gd name="T14" fmla="*/ 2247 w 2247"/>
                <a:gd name="T15" fmla="*/ 916 h 2747"/>
                <a:gd name="T16" fmla="*/ 1351 w 2247"/>
                <a:gd name="T17" fmla="*/ 0 h 2747"/>
                <a:gd name="T18" fmla="*/ 2113 w 2247"/>
                <a:gd name="T19" fmla="*/ 849 h 2747"/>
                <a:gd name="T20" fmla="*/ 2109 w 2247"/>
                <a:gd name="T21" fmla="*/ 2590 h 2747"/>
                <a:gd name="T22" fmla="*/ 2086 w 2247"/>
                <a:gd name="T23" fmla="*/ 2613 h 2747"/>
                <a:gd name="T24" fmla="*/ 157 w 2247"/>
                <a:gd name="T25" fmla="*/ 2613 h 2747"/>
                <a:gd name="T26" fmla="*/ 134 w 2247"/>
                <a:gd name="T27" fmla="*/ 2590 h 2747"/>
                <a:gd name="T28" fmla="*/ 134 w 2247"/>
                <a:gd name="T29" fmla="*/ 157 h 2747"/>
                <a:gd name="T30" fmla="*/ 157 w 2247"/>
                <a:gd name="T31" fmla="*/ 134 h 2747"/>
                <a:gd name="T32" fmla="*/ 1397 w 2247"/>
                <a:gd name="T33" fmla="*/ 134 h 2747"/>
                <a:gd name="T34" fmla="*/ 2113 w 2247"/>
                <a:gd name="T35" fmla="*/ 849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7" h="2747">
                  <a:moveTo>
                    <a:pt x="1351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1" y="0"/>
                    <a:pt x="0" y="70"/>
                    <a:pt x="0" y="157"/>
                  </a:cubicBezTo>
                  <a:cubicBezTo>
                    <a:pt x="0" y="2590"/>
                    <a:pt x="0" y="2590"/>
                    <a:pt x="0" y="2590"/>
                  </a:cubicBezTo>
                  <a:cubicBezTo>
                    <a:pt x="0" y="2677"/>
                    <a:pt x="71" y="2747"/>
                    <a:pt x="157" y="2747"/>
                  </a:cubicBezTo>
                  <a:cubicBezTo>
                    <a:pt x="2086" y="2747"/>
                    <a:pt x="2086" y="2747"/>
                    <a:pt x="2086" y="2747"/>
                  </a:cubicBezTo>
                  <a:cubicBezTo>
                    <a:pt x="2173" y="2747"/>
                    <a:pt x="2243" y="2677"/>
                    <a:pt x="2243" y="2590"/>
                  </a:cubicBezTo>
                  <a:cubicBezTo>
                    <a:pt x="2247" y="916"/>
                    <a:pt x="2247" y="916"/>
                    <a:pt x="2247" y="916"/>
                  </a:cubicBezTo>
                  <a:lnTo>
                    <a:pt x="1351" y="0"/>
                  </a:lnTo>
                  <a:close/>
                  <a:moveTo>
                    <a:pt x="2113" y="849"/>
                  </a:moveTo>
                  <a:cubicBezTo>
                    <a:pt x="2109" y="2590"/>
                    <a:pt x="2109" y="2590"/>
                    <a:pt x="2109" y="2590"/>
                  </a:cubicBezTo>
                  <a:cubicBezTo>
                    <a:pt x="2109" y="2602"/>
                    <a:pt x="2099" y="2613"/>
                    <a:pt x="2086" y="2613"/>
                  </a:cubicBezTo>
                  <a:cubicBezTo>
                    <a:pt x="157" y="2613"/>
                    <a:pt x="157" y="2613"/>
                    <a:pt x="157" y="2613"/>
                  </a:cubicBezTo>
                  <a:cubicBezTo>
                    <a:pt x="144" y="2613"/>
                    <a:pt x="134" y="2602"/>
                    <a:pt x="134" y="2590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4"/>
                    <a:pt x="144" y="134"/>
                    <a:pt x="157" y="134"/>
                  </a:cubicBezTo>
                  <a:cubicBezTo>
                    <a:pt x="1397" y="134"/>
                    <a:pt x="1397" y="134"/>
                    <a:pt x="1397" y="134"/>
                  </a:cubicBezTo>
                  <a:lnTo>
                    <a:pt x="2113" y="8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7" name="Freeform 753"/>
            <p:cNvSpPr>
              <a:spLocks/>
            </p:cNvSpPr>
            <p:nvPr/>
          </p:nvSpPr>
          <p:spPr bwMode="auto">
            <a:xfrm>
              <a:off x="-595" y="1015"/>
              <a:ext cx="152" cy="155"/>
            </a:xfrm>
            <a:custGeom>
              <a:avLst/>
              <a:gdLst>
                <a:gd name="T0" fmla="*/ 0 w 896"/>
                <a:gd name="T1" fmla="*/ 0 h 916"/>
                <a:gd name="T2" fmla="*/ 4 w 896"/>
                <a:gd name="T3" fmla="*/ 760 h 916"/>
                <a:gd name="T4" fmla="*/ 161 w 896"/>
                <a:gd name="T5" fmla="*/ 916 h 916"/>
                <a:gd name="T6" fmla="*/ 896 w 896"/>
                <a:gd name="T7" fmla="*/ 916 h 916"/>
                <a:gd name="T8" fmla="*/ 0 w 896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916">
                  <a:moveTo>
                    <a:pt x="0" y="0"/>
                  </a:moveTo>
                  <a:cubicBezTo>
                    <a:pt x="4" y="760"/>
                    <a:pt x="4" y="760"/>
                    <a:pt x="4" y="760"/>
                  </a:cubicBezTo>
                  <a:cubicBezTo>
                    <a:pt x="4" y="846"/>
                    <a:pt x="74" y="916"/>
                    <a:pt x="161" y="916"/>
                  </a:cubicBezTo>
                  <a:cubicBezTo>
                    <a:pt x="896" y="916"/>
                    <a:pt x="896" y="916"/>
                    <a:pt x="896" y="91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88" name="Group 756"/>
          <p:cNvGrpSpPr>
            <a:grpSpLocks noChangeAspect="1"/>
          </p:cNvGrpSpPr>
          <p:nvPr/>
        </p:nvGrpSpPr>
        <p:grpSpPr bwMode="auto">
          <a:xfrm>
            <a:off x="2679927" y="2475634"/>
            <a:ext cx="345622" cy="247650"/>
            <a:chOff x="-1563" y="1306"/>
            <a:chExt cx="381" cy="273"/>
          </a:xfrm>
          <a:solidFill>
            <a:schemeClr val="bg2"/>
          </a:solidFill>
        </p:grpSpPr>
        <p:sp>
          <p:nvSpPr>
            <p:cNvPr id="1089" name="Freeform 757"/>
            <p:cNvSpPr>
              <a:spLocks/>
            </p:cNvSpPr>
            <p:nvPr/>
          </p:nvSpPr>
          <p:spPr bwMode="auto">
            <a:xfrm>
              <a:off x="-1510" y="1450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0" name="Freeform 758"/>
            <p:cNvSpPr>
              <a:spLocks/>
            </p:cNvSpPr>
            <p:nvPr/>
          </p:nvSpPr>
          <p:spPr bwMode="auto">
            <a:xfrm>
              <a:off x="-1510" y="1473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1" name="Freeform 759"/>
            <p:cNvSpPr>
              <a:spLocks/>
            </p:cNvSpPr>
            <p:nvPr/>
          </p:nvSpPr>
          <p:spPr bwMode="auto">
            <a:xfrm>
              <a:off x="-1510" y="1496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2" name="Freeform 760"/>
            <p:cNvSpPr>
              <a:spLocks/>
            </p:cNvSpPr>
            <p:nvPr/>
          </p:nvSpPr>
          <p:spPr bwMode="auto">
            <a:xfrm>
              <a:off x="-1510" y="1519"/>
              <a:ext cx="93" cy="8"/>
            </a:xfrm>
            <a:custGeom>
              <a:avLst/>
              <a:gdLst>
                <a:gd name="T0" fmla="*/ 516 w 540"/>
                <a:gd name="T1" fmla="*/ 0 h 47"/>
                <a:gd name="T2" fmla="*/ 24 w 540"/>
                <a:gd name="T3" fmla="*/ 0 h 47"/>
                <a:gd name="T4" fmla="*/ 0 w 540"/>
                <a:gd name="T5" fmla="*/ 23 h 47"/>
                <a:gd name="T6" fmla="*/ 24 w 540"/>
                <a:gd name="T7" fmla="*/ 47 h 47"/>
                <a:gd name="T8" fmla="*/ 516 w 540"/>
                <a:gd name="T9" fmla="*/ 47 h 47"/>
                <a:gd name="T10" fmla="*/ 540 w 540"/>
                <a:gd name="T11" fmla="*/ 23 h 47"/>
                <a:gd name="T12" fmla="*/ 516 w 540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7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516" y="47"/>
                    <a:pt x="516" y="47"/>
                    <a:pt x="516" y="47"/>
                  </a:cubicBezTo>
                  <a:cubicBezTo>
                    <a:pt x="529" y="47"/>
                    <a:pt x="540" y="37"/>
                    <a:pt x="540" y="23"/>
                  </a:cubicBezTo>
                  <a:cubicBezTo>
                    <a:pt x="540" y="10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3" name="Freeform 761"/>
            <p:cNvSpPr>
              <a:spLocks/>
            </p:cNvSpPr>
            <p:nvPr/>
          </p:nvSpPr>
          <p:spPr bwMode="auto">
            <a:xfrm>
              <a:off x="-1385" y="1496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762"/>
            <p:cNvSpPr>
              <a:spLocks/>
            </p:cNvSpPr>
            <p:nvPr/>
          </p:nvSpPr>
          <p:spPr bwMode="auto">
            <a:xfrm>
              <a:off x="-1385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5" name="Freeform 763"/>
            <p:cNvSpPr>
              <a:spLocks/>
            </p:cNvSpPr>
            <p:nvPr/>
          </p:nvSpPr>
          <p:spPr bwMode="auto">
            <a:xfrm>
              <a:off x="-1385" y="1452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6" name="Freeform 764"/>
            <p:cNvSpPr>
              <a:spLocks/>
            </p:cNvSpPr>
            <p:nvPr/>
          </p:nvSpPr>
          <p:spPr bwMode="auto">
            <a:xfrm>
              <a:off x="-1385" y="1474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7" name="Freeform 765"/>
            <p:cNvSpPr>
              <a:spLocks/>
            </p:cNvSpPr>
            <p:nvPr/>
          </p:nvSpPr>
          <p:spPr bwMode="auto">
            <a:xfrm>
              <a:off x="-1385" y="140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8" name="Freeform 766"/>
            <p:cNvSpPr>
              <a:spLocks/>
            </p:cNvSpPr>
            <p:nvPr/>
          </p:nvSpPr>
          <p:spPr bwMode="auto">
            <a:xfrm>
              <a:off x="-1385" y="1430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9" name="Freeform 767"/>
            <p:cNvSpPr>
              <a:spLocks/>
            </p:cNvSpPr>
            <p:nvPr/>
          </p:nvSpPr>
          <p:spPr bwMode="auto">
            <a:xfrm>
              <a:off x="-1307" y="1496"/>
              <a:ext cx="57" cy="9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0" name="Freeform 768"/>
            <p:cNvSpPr>
              <a:spLocks/>
            </p:cNvSpPr>
            <p:nvPr/>
          </p:nvSpPr>
          <p:spPr bwMode="auto">
            <a:xfrm>
              <a:off x="-1307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1" name="Freeform 769"/>
            <p:cNvSpPr>
              <a:spLocks/>
            </p:cNvSpPr>
            <p:nvPr/>
          </p:nvSpPr>
          <p:spPr bwMode="auto">
            <a:xfrm>
              <a:off x="-1307" y="140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2" name="Freeform 770"/>
            <p:cNvSpPr>
              <a:spLocks/>
            </p:cNvSpPr>
            <p:nvPr/>
          </p:nvSpPr>
          <p:spPr bwMode="auto">
            <a:xfrm>
              <a:off x="-1307" y="1422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3" name="Freeform 771"/>
            <p:cNvSpPr>
              <a:spLocks/>
            </p:cNvSpPr>
            <p:nvPr/>
          </p:nvSpPr>
          <p:spPr bwMode="auto">
            <a:xfrm>
              <a:off x="-1307" y="1359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5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5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5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4" name="Freeform 772"/>
            <p:cNvSpPr>
              <a:spLocks/>
            </p:cNvSpPr>
            <p:nvPr/>
          </p:nvSpPr>
          <p:spPr bwMode="auto">
            <a:xfrm>
              <a:off x="-1307" y="138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5" name="Freeform 773"/>
            <p:cNvSpPr>
              <a:spLocks/>
            </p:cNvSpPr>
            <p:nvPr/>
          </p:nvSpPr>
          <p:spPr bwMode="auto">
            <a:xfrm>
              <a:off x="-1510" y="1358"/>
              <a:ext cx="112" cy="78"/>
            </a:xfrm>
            <a:custGeom>
              <a:avLst/>
              <a:gdLst>
                <a:gd name="T0" fmla="*/ 643 w 643"/>
                <a:gd name="T1" fmla="*/ 422 h 448"/>
                <a:gd name="T2" fmla="*/ 615 w 643"/>
                <a:gd name="T3" fmla="*/ 448 h 448"/>
                <a:gd name="T4" fmla="*/ 27 w 643"/>
                <a:gd name="T5" fmla="*/ 448 h 448"/>
                <a:gd name="T6" fmla="*/ 0 w 643"/>
                <a:gd name="T7" fmla="*/ 421 h 448"/>
                <a:gd name="T8" fmla="*/ 0 w 643"/>
                <a:gd name="T9" fmla="*/ 26 h 448"/>
                <a:gd name="T10" fmla="*/ 28 w 643"/>
                <a:gd name="T11" fmla="*/ 0 h 448"/>
                <a:gd name="T12" fmla="*/ 615 w 643"/>
                <a:gd name="T13" fmla="*/ 0 h 448"/>
                <a:gd name="T14" fmla="*/ 643 w 643"/>
                <a:gd name="T15" fmla="*/ 27 h 448"/>
                <a:gd name="T16" fmla="*/ 643 w 643"/>
                <a:gd name="T17" fmla="*/ 42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3" h="448">
                  <a:moveTo>
                    <a:pt x="643" y="422"/>
                  </a:moveTo>
                  <a:cubicBezTo>
                    <a:pt x="643" y="437"/>
                    <a:pt x="630" y="448"/>
                    <a:pt x="615" y="448"/>
                  </a:cubicBezTo>
                  <a:cubicBezTo>
                    <a:pt x="27" y="448"/>
                    <a:pt x="27" y="448"/>
                    <a:pt x="27" y="448"/>
                  </a:cubicBezTo>
                  <a:cubicBezTo>
                    <a:pt x="12" y="448"/>
                    <a:pt x="0" y="436"/>
                    <a:pt x="0" y="4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3" y="12"/>
                    <a:pt x="643" y="27"/>
                  </a:cubicBezTo>
                  <a:lnTo>
                    <a:pt x="643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6" name="Freeform 774"/>
            <p:cNvSpPr>
              <a:spLocks/>
            </p:cNvSpPr>
            <p:nvPr/>
          </p:nvSpPr>
          <p:spPr bwMode="auto">
            <a:xfrm>
              <a:off x="-1386" y="1357"/>
              <a:ext cx="66" cy="38"/>
            </a:xfrm>
            <a:custGeom>
              <a:avLst/>
              <a:gdLst>
                <a:gd name="T0" fmla="*/ 381 w 381"/>
                <a:gd name="T1" fmla="*/ 205 h 218"/>
                <a:gd name="T2" fmla="*/ 364 w 381"/>
                <a:gd name="T3" fmla="*/ 218 h 218"/>
                <a:gd name="T4" fmla="*/ 16 w 381"/>
                <a:gd name="T5" fmla="*/ 218 h 218"/>
                <a:gd name="T6" fmla="*/ 0 w 381"/>
                <a:gd name="T7" fmla="*/ 205 h 218"/>
                <a:gd name="T8" fmla="*/ 0 w 381"/>
                <a:gd name="T9" fmla="*/ 13 h 218"/>
                <a:gd name="T10" fmla="*/ 16 w 381"/>
                <a:gd name="T11" fmla="*/ 0 h 218"/>
                <a:gd name="T12" fmla="*/ 364 w 381"/>
                <a:gd name="T13" fmla="*/ 0 h 218"/>
                <a:gd name="T14" fmla="*/ 381 w 381"/>
                <a:gd name="T15" fmla="*/ 13 h 218"/>
                <a:gd name="T16" fmla="*/ 381 w 381"/>
                <a:gd name="T17" fmla="*/ 20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18">
                  <a:moveTo>
                    <a:pt x="381" y="205"/>
                  </a:moveTo>
                  <a:cubicBezTo>
                    <a:pt x="381" y="213"/>
                    <a:pt x="373" y="218"/>
                    <a:pt x="364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7" y="218"/>
                    <a:pt x="0" y="213"/>
                    <a:pt x="0" y="20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3" y="0"/>
                    <a:pt x="381" y="6"/>
                    <a:pt x="381" y="13"/>
                  </a:cubicBezTo>
                  <a:lnTo>
                    <a:pt x="38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7" name="Freeform 775"/>
            <p:cNvSpPr>
              <a:spLocks/>
            </p:cNvSpPr>
            <p:nvPr/>
          </p:nvSpPr>
          <p:spPr bwMode="auto">
            <a:xfrm>
              <a:off x="-1307" y="1440"/>
              <a:ext cx="66" cy="43"/>
            </a:xfrm>
            <a:custGeom>
              <a:avLst/>
              <a:gdLst>
                <a:gd name="T0" fmla="*/ 381 w 381"/>
                <a:gd name="T1" fmla="*/ 234 h 249"/>
                <a:gd name="T2" fmla="*/ 365 w 381"/>
                <a:gd name="T3" fmla="*/ 249 h 249"/>
                <a:gd name="T4" fmla="*/ 16 w 381"/>
                <a:gd name="T5" fmla="*/ 249 h 249"/>
                <a:gd name="T6" fmla="*/ 0 w 381"/>
                <a:gd name="T7" fmla="*/ 234 h 249"/>
                <a:gd name="T8" fmla="*/ 0 w 381"/>
                <a:gd name="T9" fmla="*/ 15 h 249"/>
                <a:gd name="T10" fmla="*/ 16 w 381"/>
                <a:gd name="T11" fmla="*/ 0 h 249"/>
                <a:gd name="T12" fmla="*/ 365 w 381"/>
                <a:gd name="T13" fmla="*/ 0 h 249"/>
                <a:gd name="T14" fmla="*/ 381 w 381"/>
                <a:gd name="T15" fmla="*/ 15 h 249"/>
                <a:gd name="T16" fmla="*/ 381 w 381"/>
                <a:gd name="T17" fmla="*/ 23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49">
                  <a:moveTo>
                    <a:pt x="381" y="234"/>
                  </a:moveTo>
                  <a:cubicBezTo>
                    <a:pt x="381" y="242"/>
                    <a:pt x="374" y="249"/>
                    <a:pt x="365" y="249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7" y="249"/>
                    <a:pt x="0" y="242"/>
                    <a:pt x="0" y="23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74" y="0"/>
                    <a:pt x="381" y="7"/>
                    <a:pt x="381" y="15"/>
                  </a:cubicBezTo>
                  <a:lnTo>
                    <a:pt x="38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8" name="Freeform 776"/>
            <p:cNvSpPr>
              <a:spLocks noEditPoints="1"/>
            </p:cNvSpPr>
            <p:nvPr/>
          </p:nvSpPr>
          <p:spPr bwMode="auto">
            <a:xfrm>
              <a:off x="-1563" y="1306"/>
              <a:ext cx="381" cy="273"/>
            </a:xfrm>
            <a:custGeom>
              <a:avLst/>
              <a:gdLst>
                <a:gd name="T0" fmla="*/ 2095 w 2200"/>
                <a:gd name="T1" fmla="*/ 1575 h 1575"/>
                <a:gd name="T2" fmla="*/ 105 w 2200"/>
                <a:gd name="T3" fmla="*/ 1575 h 1575"/>
                <a:gd name="T4" fmla="*/ 0 w 2200"/>
                <a:gd name="T5" fmla="*/ 1472 h 1575"/>
                <a:gd name="T6" fmla="*/ 0 w 2200"/>
                <a:gd name="T7" fmla="*/ 104 h 1575"/>
                <a:gd name="T8" fmla="*/ 105 w 2200"/>
                <a:gd name="T9" fmla="*/ 0 h 1575"/>
                <a:gd name="T10" fmla="*/ 2095 w 2200"/>
                <a:gd name="T11" fmla="*/ 0 h 1575"/>
                <a:gd name="T12" fmla="*/ 2200 w 2200"/>
                <a:gd name="T13" fmla="*/ 104 h 1575"/>
                <a:gd name="T14" fmla="*/ 2200 w 2200"/>
                <a:gd name="T15" fmla="*/ 1472 h 1575"/>
                <a:gd name="T16" fmla="*/ 2095 w 2200"/>
                <a:gd name="T17" fmla="*/ 1575 h 1575"/>
                <a:gd name="T18" fmla="*/ 177 w 2200"/>
                <a:gd name="T19" fmla="*/ 1398 h 1575"/>
                <a:gd name="T20" fmla="*/ 2023 w 2200"/>
                <a:gd name="T21" fmla="*/ 1398 h 1575"/>
                <a:gd name="T22" fmla="*/ 2023 w 2200"/>
                <a:gd name="T23" fmla="*/ 178 h 1575"/>
                <a:gd name="T24" fmla="*/ 177 w 2200"/>
                <a:gd name="T25" fmla="*/ 178 h 1575"/>
                <a:gd name="T26" fmla="*/ 177 w 2200"/>
                <a:gd name="T27" fmla="*/ 1398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0" h="1575">
                  <a:moveTo>
                    <a:pt x="2095" y="1575"/>
                  </a:moveTo>
                  <a:cubicBezTo>
                    <a:pt x="105" y="1575"/>
                    <a:pt x="105" y="1575"/>
                    <a:pt x="105" y="1575"/>
                  </a:cubicBezTo>
                  <a:cubicBezTo>
                    <a:pt x="47" y="1575"/>
                    <a:pt x="0" y="1529"/>
                    <a:pt x="0" y="14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2095" y="0"/>
                    <a:pt x="2095" y="0"/>
                    <a:pt x="2095" y="0"/>
                  </a:cubicBezTo>
                  <a:cubicBezTo>
                    <a:pt x="2153" y="0"/>
                    <a:pt x="2200" y="47"/>
                    <a:pt x="2200" y="104"/>
                  </a:cubicBezTo>
                  <a:cubicBezTo>
                    <a:pt x="2200" y="1472"/>
                    <a:pt x="2200" y="1472"/>
                    <a:pt x="2200" y="1472"/>
                  </a:cubicBezTo>
                  <a:cubicBezTo>
                    <a:pt x="2200" y="1529"/>
                    <a:pt x="2153" y="1575"/>
                    <a:pt x="2095" y="1575"/>
                  </a:cubicBezTo>
                  <a:close/>
                  <a:moveTo>
                    <a:pt x="177" y="1398"/>
                  </a:moveTo>
                  <a:cubicBezTo>
                    <a:pt x="2023" y="1398"/>
                    <a:pt x="2023" y="1398"/>
                    <a:pt x="2023" y="1398"/>
                  </a:cubicBezTo>
                  <a:cubicBezTo>
                    <a:pt x="2023" y="178"/>
                    <a:pt x="2023" y="178"/>
                    <a:pt x="202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1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09" name="Freeform 780"/>
          <p:cNvSpPr>
            <a:spLocks noChangeAspect="1" noEditPoints="1"/>
          </p:cNvSpPr>
          <p:nvPr/>
        </p:nvSpPr>
        <p:spPr bwMode="auto">
          <a:xfrm>
            <a:off x="2679292" y="3952803"/>
            <a:ext cx="346892" cy="247650"/>
          </a:xfrm>
          <a:custGeom>
            <a:avLst/>
            <a:gdLst>
              <a:gd name="T0" fmla="*/ 108 w 2234"/>
              <a:gd name="T1" fmla="*/ 0 h 1599"/>
              <a:gd name="T2" fmla="*/ 0 w 2234"/>
              <a:gd name="T3" fmla="*/ 1494 h 1599"/>
              <a:gd name="T4" fmla="*/ 2127 w 2234"/>
              <a:gd name="T5" fmla="*/ 1599 h 1599"/>
              <a:gd name="T6" fmla="*/ 2234 w 2234"/>
              <a:gd name="T7" fmla="*/ 105 h 1599"/>
              <a:gd name="T8" fmla="*/ 857 w 2234"/>
              <a:gd name="T9" fmla="*/ 1126 h 1599"/>
              <a:gd name="T10" fmla="*/ 1343 w 2234"/>
              <a:gd name="T11" fmla="*/ 1014 h 1599"/>
              <a:gd name="T12" fmla="*/ 857 w 2234"/>
              <a:gd name="T13" fmla="*/ 1126 h 1599"/>
              <a:gd name="T14" fmla="*/ 1343 w 2234"/>
              <a:gd name="T15" fmla="*/ 1419 h 1599"/>
              <a:gd name="T16" fmla="*/ 857 w 2234"/>
              <a:gd name="T17" fmla="*/ 1306 h 1599"/>
              <a:gd name="T18" fmla="*/ 857 w 2234"/>
              <a:gd name="T19" fmla="*/ 541 h 1599"/>
              <a:gd name="T20" fmla="*/ 1343 w 2234"/>
              <a:gd name="T21" fmla="*/ 352 h 1599"/>
              <a:gd name="T22" fmla="*/ 857 w 2234"/>
              <a:gd name="T23" fmla="*/ 541 h 1599"/>
              <a:gd name="T24" fmla="*/ 1343 w 2234"/>
              <a:gd name="T25" fmla="*/ 834 h 1599"/>
              <a:gd name="T26" fmla="*/ 857 w 2234"/>
              <a:gd name="T27" fmla="*/ 721 h 1599"/>
              <a:gd name="T28" fmla="*/ 677 w 2234"/>
              <a:gd name="T29" fmla="*/ 352 h 1599"/>
              <a:gd name="T30" fmla="*/ 180 w 2234"/>
              <a:gd name="T31" fmla="*/ 541 h 1599"/>
              <a:gd name="T32" fmla="*/ 677 w 2234"/>
              <a:gd name="T33" fmla="*/ 352 h 1599"/>
              <a:gd name="T34" fmla="*/ 677 w 2234"/>
              <a:gd name="T35" fmla="*/ 834 h 1599"/>
              <a:gd name="T36" fmla="*/ 180 w 2234"/>
              <a:gd name="T37" fmla="*/ 721 h 1599"/>
              <a:gd name="T38" fmla="*/ 677 w 2234"/>
              <a:gd name="T39" fmla="*/ 1014 h 1599"/>
              <a:gd name="T40" fmla="*/ 180 w 2234"/>
              <a:gd name="T41" fmla="*/ 1126 h 1599"/>
              <a:gd name="T42" fmla="*/ 677 w 2234"/>
              <a:gd name="T43" fmla="*/ 1014 h 1599"/>
              <a:gd name="T44" fmla="*/ 2054 w 2234"/>
              <a:gd name="T45" fmla="*/ 1014 h 1599"/>
              <a:gd name="T46" fmla="*/ 1523 w 2234"/>
              <a:gd name="T47" fmla="*/ 1126 h 1599"/>
              <a:gd name="T48" fmla="*/ 1523 w 2234"/>
              <a:gd name="T49" fmla="*/ 834 h 1599"/>
              <a:gd name="T50" fmla="*/ 2054 w 2234"/>
              <a:gd name="T51" fmla="*/ 721 h 1599"/>
              <a:gd name="T52" fmla="*/ 1523 w 2234"/>
              <a:gd name="T53" fmla="*/ 834 h 1599"/>
              <a:gd name="T54" fmla="*/ 1523 w 2234"/>
              <a:gd name="T55" fmla="*/ 352 h 1599"/>
              <a:gd name="T56" fmla="*/ 2054 w 2234"/>
              <a:gd name="T57" fmla="*/ 541 h 1599"/>
              <a:gd name="T58" fmla="*/ 180 w 2234"/>
              <a:gd name="T59" fmla="*/ 1306 h 1599"/>
              <a:gd name="T60" fmla="*/ 677 w 2234"/>
              <a:gd name="T61" fmla="*/ 1419 h 1599"/>
              <a:gd name="T62" fmla="*/ 180 w 2234"/>
              <a:gd name="T63" fmla="*/ 1306 h 1599"/>
              <a:gd name="T64" fmla="*/ 1523 w 2234"/>
              <a:gd name="T65" fmla="*/ 1306 h 1599"/>
              <a:gd name="T66" fmla="*/ 2054 w 2234"/>
              <a:gd name="T67" fmla="*/ 141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34" h="1599">
                <a:moveTo>
                  <a:pt x="2127" y="0"/>
                </a:moveTo>
                <a:cubicBezTo>
                  <a:pt x="108" y="0"/>
                  <a:pt x="108" y="0"/>
                  <a:pt x="108" y="0"/>
                </a:cubicBezTo>
                <a:cubicBezTo>
                  <a:pt x="49" y="0"/>
                  <a:pt x="0" y="47"/>
                  <a:pt x="0" y="105"/>
                </a:cubicBezTo>
                <a:cubicBezTo>
                  <a:pt x="0" y="1494"/>
                  <a:pt x="0" y="1494"/>
                  <a:pt x="0" y="1494"/>
                </a:cubicBezTo>
                <a:cubicBezTo>
                  <a:pt x="0" y="1552"/>
                  <a:pt x="49" y="1599"/>
                  <a:pt x="108" y="1599"/>
                </a:cubicBezTo>
                <a:cubicBezTo>
                  <a:pt x="2127" y="1599"/>
                  <a:pt x="2127" y="1599"/>
                  <a:pt x="2127" y="1599"/>
                </a:cubicBezTo>
                <a:cubicBezTo>
                  <a:pt x="2186" y="1599"/>
                  <a:pt x="2234" y="1552"/>
                  <a:pt x="2234" y="1494"/>
                </a:cubicBezTo>
                <a:cubicBezTo>
                  <a:pt x="2234" y="105"/>
                  <a:pt x="2234" y="105"/>
                  <a:pt x="2234" y="105"/>
                </a:cubicBezTo>
                <a:cubicBezTo>
                  <a:pt x="2234" y="47"/>
                  <a:pt x="2186" y="0"/>
                  <a:pt x="2127" y="0"/>
                </a:cubicBezTo>
                <a:close/>
                <a:moveTo>
                  <a:pt x="857" y="1126"/>
                </a:moveTo>
                <a:cubicBezTo>
                  <a:pt x="857" y="1014"/>
                  <a:pt x="857" y="1014"/>
                  <a:pt x="857" y="1014"/>
                </a:cubicBezTo>
                <a:cubicBezTo>
                  <a:pt x="1343" y="1014"/>
                  <a:pt x="1343" y="1014"/>
                  <a:pt x="1343" y="1014"/>
                </a:cubicBezTo>
                <a:cubicBezTo>
                  <a:pt x="1343" y="1126"/>
                  <a:pt x="1343" y="1126"/>
                  <a:pt x="1343" y="1126"/>
                </a:cubicBezTo>
                <a:lnTo>
                  <a:pt x="857" y="1126"/>
                </a:lnTo>
                <a:close/>
                <a:moveTo>
                  <a:pt x="1343" y="1306"/>
                </a:moveTo>
                <a:cubicBezTo>
                  <a:pt x="1343" y="1419"/>
                  <a:pt x="1343" y="1419"/>
                  <a:pt x="1343" y="1419"/>
                </a:cubicBezTo>
                <a:cubicBezTo>
                  <a:pt x="857" y="1419"/>
                  <a:pt x="857" y="1419"/>
                  <a:pt x="857" y="1419"/>
                </a:cubicBezTo>
                <a:cubicBezTo>
                  <a:pt x="857" y="1306"/>
                  <a:pt x="857" y="1306"/>
                  <a:pt x="857" y="1306"/>
                </a:cubicBezTo>
                <a:lnTo>
                  <a:pt x="1343" y="1306"/>
                </a:lnTo>
                <a:close/>
                <a:moveTo>
                  <a:pt x="857" y="541"/>
                </a:moveTo>
                <a:cubicBezTo>
                  <a:pt x="857" y="352"/>
                  <a:pt x="857" y="352"/>
                  <a:pt x="857" y="352"/>
                </a:cubicBezTo>
                <a:cubicBezTo>
                  <a:pt x="1343" y="352"/>
                  <a:pt x="1343" y="352"/>
                  <a:pt x="1343" y="352"/>
                </a:cubicBezTo>
                <a:cubicBezTo>
                  <a:pt x="1343" y="541"/>
                  <a:pt x="1343" y="541"/>
                  <a:pt x="1343" y="541"/>
                </a:cubicBezTo>
                <a:lnTo>
                  <a:pt x="857" y="541"/>
                </a:lnTo>
                <a:close/>
                <a:moveTo>
                  <a:pt x="1343" y="721"/>
                </a:moveTo>
                <a:cubicBezTo>
                  <a:pt x="1343" y="834"/>
                  <a:pt x="1343" y="834"/>
                  <a:pt x="1343" y="834"/>
                </a:cubicBezTo>
                <a:cubicBezTo>
                  <a:pt x="857" y="834"/>
                  <a:pt x="857" y="834"/>
                  <a:pt x="857" y="834"/>
                </a:cubicBezTo>
                <a:cubicBezTo>
                  <a:pt x="857" y="721"/>
                  <a:pt x="857" y="721"/>
                  <a:pt x="857" y="721"/>
                </a:cubicBezTo>
                <a:lnTo>
                  <a:pt x="1343" y="721"/>
                </a:lnTo>
                <a:close/>
                <a:moveTo>
                  <a:pt x="677" y="352"/>
                </a:moveTo>
                <a:cubicBezTo>
                  <a:pt x="677" y="541"/>
                  <a:pt x="677" y="541"/>
                  <a:pt x="677" y="541"/>
                </a:cubicBezTo>
                <a:cubicBezTo>
                  <a:pt x="180" y="541"/>
                  <a:pt x="180" y="541"/>
                  <a:pt x="180" y="541"/>
                </a:cubicBezTo>
                <a:cubicBezTo>
                  <a:pt x="180" y="352"/>
                  <a:pt x="180" y="352"/>
                  <a:pt x="180" y="352"/>
                </a:cubicBezTo>
                <a:lnTo>
                  <a:pt x="677" y="352"/>
                </a:lnTo>
                <a:close/>
                <a:moveTo>
                  <a:pt x="677" y="721"/>
                </a:moveTo>
                <a:cubicBezTo>
                  <a:pt x="677" y="834"/>
                  <a:pt x="677" y="834"/>
                  <a:pt x="677" y="834"/>
                </a:cubicBezTo>
                <a:cubicBezTo>
                  <a:pt x="180" y="834"/>
                  <a:pt x="180" y="834"/>
                  <a:pt x="180" y="834"/>
                </a:cubicBezTo>
                <a:cubicBezTo>
                  <a:pt x="180" y="721"/>
                  <a:pt x="180" y="721"/>
                  <a:pt x="180" y="721"/>
                </a:cubicBezTo>
                <a:lnTo>
                  <a:pt x="677" y="721"/>
                </a:lnTo>
                <a:close/>
                <a:moveTo>
                  <a:pt x="677" y="1014"/>
                </a:moveTo>
                <a:cubicBezTo>
                  <a:pt x="677" y="1126"/>
                  <a:pt x="677" y="1126"/>
                  <a:pt x="677" y="1126"/>
                </a:cubicBezTo>
                <a:cubicBezTo>
                  <a:pt x="180" y="1126"/>
                  <a:pt x="180" y="1126"/>
                  <a:pt x="180" y="1126"/>
                </a:cubicBezTo>
                <a:cubicBezTo>
                  <a:pt x="180" y="1014"/>
                  <a:pt x="180" y="1014"/>
                  <a:pt x="180" y="1014"/>
                </a:cubicBezTo>
                <a:lnTo>
                  <a:pt x="677" y="1014"/>
                </a:lnTo>
                <a:close/>
                <a:moveTo>
                  <a:pt x="1523" y="1014"/>
                </a:moveTo>
                <a:cubicBezTo>
                  <a:pt x="2054" y="1014"/>
                  <a:pt x="2054" y="1014"/>
                  <a:pt x="2054" y="1014"/>
                </a:cubicBezTo>
                <a:cubicBezTo>
                  <a:pt x="2054" y="1126"/>
                  <a:pt x="2054" y="1126"/>
                  <a:pt x="2054" y="1126"/>
                </a:cubicBezTo>
                <a:cubicBezTo>
                  <a:pt x="1523" y="1126"/>
                  <a:pt x="1523" y="1126"/>
                  <a:pt x="1523" y="1126"/>
                </a:cubicBezTo>
                <a:lnTo>
                  <a:pt x="1523" y="1014"/>
                </a:lnTo>
                <a:close/>
                <a:moveTo>
                  <a:pt x="1523" y="834"/>
                </a:moveTo>
                <a:cubicBezTo>
                  <a:pt x="1523" y="721"/>
                  <a:pt x="1523" y="721"/>
                  <a:pt x="1523" y="721"/>
                </a:cubicBezTo>
                <a:cubicBezTo>
                  <a:pt x="2054" y="721"/>
                  <a:pt x="2054" y="721"/>
                  <a:pt x="2054" y="721"/>
                </a:cubicBezTo>
                <a:cubicBezTo>
                  <a:pt x="2054" y="834"/>
                  <a:pt x="2054" y="834"/>
                  <a:pt x="2054" y="834"/>
                </a:cubicBezTo>
                <a:lnTo>
                  <a:pt x="1523" y="834"/>
                </a:lnTo>
                <a:close/>
                <a:moveTo>
                  <a:pt x="1523" y="541"/>
                </a:moveTo>
                <a:cubicBezTo>
                  <a:pt x="1523" y="352"/>
                  <a:pt x="1523" y="352"/>
                  <a:pt x="1523" y="352"/>
                </a:cubicBezTo>
                <a:cubicBezTo>
                  <a:pt x="2054" y="352"/>
                  <a:pt x="2054" y="352"/>
                  <a:pt x="2054" y="352"/>
                </a:cubicBezTo>
                <a:cubicBezTo>
                  <a:pt x="2054" y="541"/>
                  <a:pt x="2054" y="541"/>
                  <a:pt x="2054" y="541"/>
                </a:cubicBezTo>
                <a:lnTo>
                  <a:pt x="1523" y="541"/>
                </a:lnTo>
                <a:close/>
                <a:moveTo>
                  <a:pt x="180" y="1306"/>
                </a:moveTo>
                <a:cubicBezTo>
                  <a:pt x="677" y="1306"/>
                  <a:pt x="677" y="1306"/>
                  <a:pt x="677" y="1306"/>
                </a:cubicBezTo>
                <a:cubicBezTo>
                  <a:pt x="677" y="1419"/>
                  <a:pt x="677" y="1419"/>
                  <a:pt x="677" y="1419"/>
                </a:cubicBezTo>
                <a:cubicBezTo>
                  <a:pt x="180" y="1419"/>
                  <a:pt x="180" y="1419"/>
                  <a:pt x="180" y="1419"/>
                </a:cubicBezTo>
                <a:lnTo>
                  <a:pt x="180" y="1306"/>
                </a:lnTo>
                <a:close/>
                <a:moveTo>
                  <a:pt x="1523" y="1419"/>
                </a:moveTo>
                <a:cubicBezTo>
                  <a:pt x="1523" y="1306"/>
                  <a:pt x="1523" y="1306"/>
                  <a:pt x="1523" y="1306"/>
                </a:cubicBezTo>
                <a:cubicBezTo>
                  <a:pt x="2054" y="1306"/>
                  <a:pt x="2054" y="1306"/>
                  <a:pt x="2054" y="1306"/>
                </a:cubicBezTo>
                <a:cubicBezTo>
                  <a:pt x="2054" y="1419"/>
                  <a:pt x="2054" y="1419"/>
                  <a:pt x="2054" y="1419"/>
                </a:cubicBezTo>
                <a:lnTo>
                  <a:pt x="1523" y="14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0" name="Freeform 784"/>
          <p:cNvSpPr>
            <a:spLocks noChangeAspect="1" noEditPoints="1"/>
          </p:cNvSpPr>
          <p:nvPr/>
        </p:nvSpPr>
        <p:spPr bwMode="auto">
          <a:xfrm>
            <a:off x="2681184" y="988940"/>
            <a:ext cx="343108" cy="247650"/>
          </a:xfrm>
          <a:custGeom>
            <a:avLst/>
            <a:gdLst>
              <a:gd name="T0" fmla="*/ 884 w 2429"/>
              <a:gd name="T1" fmla="*/ 936 h 1755"/>
              <a:gd name="T2" fmla="*/ 762 w 2429"/>
              <a:gd name="T3" fmla="*/ 1005 h 1755"/>
              <a:gd name="T4" fmla="*/ 760 w 2429"/>
              <a:gd name="T5" fmla="*/ 1008 h 1755"/>
              <a:gd name="T6" fmla="*/ 675 w 2429"/>
              <a:gd name="T7" fmla="*/ 1006 h 1755"/>
              <a:gd name="T8" fmla="*/ 673 w 2429"/>
              <a:gd name="T9" fmla="*/ 1004 h 1755"/>
              <a:gd name="T10" fmla="*/ 550 w 2429"/>
              <a:gd name="T11" fmla="*/ 926 h 1755"/>
              <a:gd name="T12" fmla="*/ 334 w 2429"/>
              <a:gd name="T13" fmla="*/ 1384 h 1755"/>
              <a:gd name="T14" fmla="*/ 335 w 2429"/>
              <a:gd name="T15" fmla="*/ 1386 h 1755"/>
              <a:gd name="T16" fmla="*/ 1085 w 2429"/>
              <a:gd name="T17" fmla="*/ 1400 h 1755"/>
              <a:gd name="T18" fmla="*/ 1086 w 2429"/>
              <a:gd name="T19" fmla="*/ 1398 h 1755"/>
              <a:gd name="T20" fmla="*/ 716 w 2429"/>
              <a:gd name="T21" fmla="*/ 974 h 1755"/>
              <a:gd name="T22" fmla="*/ 716 w 2429"/>
              <a:gd name="T23" fmla="*/ 528 h 1755"/>
              <a:gd name="T24" fmla="*/ 716 w 2429"/>
              <a:gd name="T25" fmla="*/ 974 h 1755"/>
              <a:gd name="T26" fmla="*/ 293 w 2429"/>
              <a:gd name="T27" fmla="*/ 264 h 1755"/>
              <a:gd name="T28" fmla="*/ 0 w 2429"/>
              <a:gd name="T29" fmla="*/ 1461 h 1755"/>
              <a:gd name="T30" fmla="*/ 1862 w 2429"/>
              <a:gd name="T31" fmla="*/ 1755 h 1755"/>
              <a:gd name="T32" fmla="*/ 2155 w 2429"/>
              <a:gd name="T33" fmla="*/ 557 h 1755"/>
              <a:gd name="T34" fmla="*/ 2053 w 2429"/>
              <a:gd name="T35" fmla="*/ 1461 h 1755"/>
              <a:gd name="T36" fmla="*/ 293 w 2429"/>
              <a:gd name="T37" fmla="*/ 1653 h 1755"/>
              <a:gd name="T38" fmla="*/ 101 w 2429"/>
              <a:gd name="T39" fmla="*/ 557 h 1755"/>
              <a:gd name="T40" fmla="*/ 1862 w 2429"/>
              <a:gd name="T41" fmla="*/ 365 h 1755"/>
              <a:gd name="T42" fmla="*/ 2053 w 2429"/>
              <a:gd name="T43" fmla="*/ 1461 h 1755"/>
              <a:gd name="T44" fmla="*/ 567 w 2429"/>
              <a:gd name="T45" fmla="*/ 0 h 1755"/>
              <a:gd name="T46" fmla="*/ 333 w 2429"/>
              <a:gd name="T47" fmla="*/ 211 h 1755"/>
              <a:gd name="T48" fmla="*/ 567 w 2429"/>
              <a:gd name="T49" fmla="*/ 102 h 1755"/>
              <a:gd name="T50" fmla="*/ 2327 w 2429"/>
              <a:gd name="T51" fmla="*/ 293 h 1755"/>
              <a:gd name="T52" fmla="*/ 2230 w 2429"/>
              <a:gd name="T53" fmla="*/ 1365 h 1755"/>
              <a:gd name="T54" fmla="*/ 2280 w 2429"/>
              <a:gd name="T55" fmla="*/ 1453 h 1755"/>
              <a:gd name="T56" fmla="*/ 2429 w 2429"/>
              <a:gd name="T57" fmla="*/ 293 h 1755"/>
              <a:gd name="T58" fmla="*/ 1773 w 2429"/>
              <a:gd name="T59" fmla="*/ 644 h 1755"/>
              <a:gd name="T60" fmla="*/ 1119 w 2429"/>
              <a:gd name="T61" fmla="*/ 715 h 1755"/>
              <a:gd name="T62" fmla="*/ 1773 w 2429"/>
              <a:gd name="T63" fmla="*/ 786 h 1755"/>
              <a:gd name="T64" fmla="*/ 1773 w 2429"/>
              <a:gd name="T65" fmla="*/ 644 h 1755"/>
              <a:gd name="T66" fmla="*/ 1257 w 2429"/>
              <a:gd name="T67" fmla="*/ 948 h 1755"/>
              <a:gd name="T68" fmla="*/ 1257 w 2429"/>
              <a:gd name="T69" fmla="*/ 999 h 1755"/>
              <a:gd name="T70" fmla="*/ 1804 w 2429"/>
              <a:gd name="T71" fmla="*/ 974 h 1755"/>
              <a:gd name="T72" fmla="*/ 1778 w 2429"/>
              <a:gd name="T73" fmla="*/ 1090 h 1755"/>
              <a:gd name="T74" fmla="*/ 1232 w 2429"/>
              <a:gd name="T75" fmla="*/ 1116 h 1755"/>
              <a:gd name="T76" fmla="*/ 1778 w 2429"/>
              <a:gd name="T77" fmla="*/ 1141 h 1755"/>
              <a:gd name="T78" fmla="*/ 1778 w 2429"/>
              <a:gd name="T79" fmla="*/ 1090 h 1755"/>
              <a:gd name="T80" fmla="*/ 1271 w 2429"/>
              <a:gd name="T81" fmla="*/ 1232 h 1755"/>
              <a:gd name="T82" fmla="*/ 1271 w 2429"/>
              <a:gd name="T83" fmla="*/ 1283 h 1755"/>
              <a:gd name="T84" fmla="*/ 1594 w 2429"/>
              <a:gd name="T85" fmla="*/ 1258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29" h="1755">
                <a:moveTo>
                  <a:pt x="886" y="938"/>
                </a:moveTo>
                <a:cubicBezTo>
                  <a:pt x="884" y="936"/>
                  <a:pt x="884" y="936"/>
                  <a:pt x="884" y="936"/>
                </a:cubicBezTo>
                <a:cubicBezTo>
                  <a:pt x="883" y="938"/>
                  <a:pt x="883" y="938"/>
                  <a:pt x="883" y="938"/>
                </a:cubicBezTo>
                <a:cubicBezTo>
                  <a:pt x="851" y="973"/>
                  <a:pt x="808" y="997"/>
                  <a:pt x="762" y="1005"/>
                </a:cubicBezTo>
                <a:cubicBezTo>
                  <a:pt x="760" y="1006"/>
                  <a:pt x="760" y="1006"/>
                  <a:pt x="760" y="1006"/>
                </a:cubicBezTo>
                <a:cubicBezTo>
                  <a:pt x="760" y="1008"/>
                  <a:pt x="760" y="1008"/>
                  <a:pt x="760" y="1008"/>
                </a:cubicBezTo>
                <a:cubicBezTo>
                  <a:pt x="760" y="1139"/>
                  <a:pt x="736" y="1234"/>
                  <a:pt x="717" y="1234"/>
                </a:cubicBezTo>
                <a:cubicBezTo>
                  <a:pt x="699" y="1234"/>
                  <a:pt x="675" y="1171"/>
                  <a:pt x="675" y="1006"/>
                </a:cubicBezTo>
                <a:cubicBezTo>
                  <a:pt x="675" y="1004"/>
                  <a:pt x="675" y="1004"/>
                  <a:pt x="675" y="1004"/>
                </a:cubicBezTo>
                <a:cubicBezTo>
                  <a:pt x="673" y="1004"/>
                  <a:pt x="673" y="1004"/>
                  <a:pt x="673" y="1004"/>
                </a:cubicBezTo>
                <a:cubicBezTo>
                  <a:pt x="626" y="993"/>
                  <a:pt x="582" y="966"/>
                  <a:pt x="551" y="928"/>
                </a:cubicBezTo>
                <a:cubicBezTo>
                  <a:pt x="550" y="926"/>
                  <a:pt x="550" y="926"/>
                  <a:pt x="550" y="926"/>
                </a:cubicBezTo>
                <a:cubicBezTo>
                  <a:pt x="548" y="927"/>
                  <a:pt x="548" y="927"/>
                  <a:pt x="548" y="927"/>
                </a:cubicBezTo>
                <a:cubicBezTo>
                  <a:pt x="424" y="1012"/>
                  <a:pt x="342" y="1187"/>
                  <a:pt x="334" y="1384"/>
                </a:cubicBezTo>
                <a:cubicBezTo>
                  <a:pt x="334" y="1386"/>
                  <a:pt x="334" y="1386"/>
                  <a:pt x="334" y="1386"/>
                </a:cubicBezTo>
                <a:cubicBezTo>
                  <a:pt x="335" y="1386"/>
                  <a:pt x="335" y="1386"/>
                  <a:pt x="335" y="1386"/>
                </a:cubicBezTo>
                <a:cubicBezTo>
                  <a:pt x="451" y="1460"/>
                  <a:pt x="585" y="1499"/>
                  <a:pt x="721" y="1499"/>
                </a:cubicBezTo>
                <a:cubicBezTo>
                  <a:pt x="849" y="1499"/>
                  <a:pt x="975" y="1465"/>
                  <a:pt x="1085" y="1400"/>
                </a:cubicBezTo>
                <a:cubicBezTo>
                  <a:pt x="1086" y="1399"/>
                  <a:pt x="1086" y="1399"/>
                  <a:pt x="1086" y="1399"/>
                </a:cubicBezTo>
                <a:cubicBezTo>
                  <a:pt x="1086" y="1398"/>
                  <a:pt x="1086" y="1398"/>
                  <a:pt x="1086" y="1398"/>
                </a:cubicBezTo>
                <a:cubicBezTo>
                  <a:pt x="1082" y="1205"/>
                  <a:pt x="1005" y="1028"/>
                  <a:pt x="886" y="938"/>
                </a:cubicBezTo>
                <a:close/>
                <a:moveTo>
                  <a:pt x="716" y="974"/>
                </a:moveTo>
                <a:cubicBezTo>
                  <a:pt x="839" y="974"/>
                  <a:pt x="939" y="874"/>
                  <a:pt x="939" y="751"/>
                </a:cubicBezTo>
                <a:cubicBezTo>
                  <a:pt x="939" y="628"/>
                  <a:pt x="839" y="528"/>
                  <a:pt x="716" y="528"/>
                </a:cubicBezTo>
                <a:cubicBezTo>
                  <a:pt x="593" y="528"/>
                  <a:pt x="493" y="628"/>
                  <a:pt x="493" y="751"/>
                </a:cubicBezTo>
                <a:cubicBezTo>
                  <a:pt x="493" y="874"/>
                  <a:pt x="593" y="974"/>
                  <a:pt x="716" y="974"/>
                </a:cubicBezTo>
                <a:close/>
                <a:moveTo>
                  <a:pt x="1862" y="264"/>
                </a:moveTo>
                <a:cubicBezTo>
                  <a:pt x="293" y="264"/>
                  <a:pt x="293" y="264"/>
                  <a:pt x="293" y="264"/>
                </a:cubicBezTo>
                <a:cubicBezTo>
                  <a:pt x="132" y="264"/>
                  <a:pt x="0" y="395"/>
                  <a:pt x="0" y="557"/>
                </a:cubicBezTo>
                <a:cubicBezTo>
                  <a:pt x="0" y="1461"/>
                  <a:pt x="0" y="1461"/>
                  <a:pt x="0" y="1461"/>
                </a:cubicBezTo>
                <a:cubicBezTo>
                  <a:pt x="0" y="1623"/>
                  <a:pt x="132" y="1755"/>
                  <a:pt x="293" y="1755"/>
                </a:cubicBezTo>
                <a:cubicBezTo>
                  <a:pt x="1862" y="1755"/>
                  <a:pt x="1862" y="1755"/>
                  <a:pt x="1862" y="1755"/>
                </a:cubicBezTo>
                <a:cubicBezTo>
                  <a:pt x="2023" y="1755"/>
                  <a:pt x="2155" y="1623"/>
                  <a:pt x="2155" y="1461"/>
                </a:cubicBezTo>
                <a:cubicBezTo>
                  <a:pt x="2155" y="557"/>
                  <a:pt x="2155" y="557"/>
                  <a:pt x="2155" y="557"/>
                </a:cubicBezTo>
                <a:cubicBezTo>
                  <a:pt x="2155" y="395"/>
                  <a:pt x="2023" y="264"/>
                  <a:pt x="1862" y="264"/>
                </a:cubicBezTo>
                <a:close/>
                <a:moveTo>
                  <a:pt x="2053" y="1461"/>
                </a:moveTo>
                <a:cubicBezTo>
                  <a:pt x="2053" y="1567"/>
                  <a:pt x="1967" y="1653"/>
                  <a:pt x="1862" y="1653"/>
                </a:cubicBezTo>
                <a:cubicBezTo>
                  <a:pt x="293" y="1653"/>
                  <a:pt x="293" y="1653"/>
                  <a:pt x="293" y="1653"/>
                </a:cubicBezTo>
                <a:cubicBezTo>
                  <a:pt x="187" y="1653"/>
                  <a:pt x="101" y="1567"/>
                  <a:pt x="101" y="1461"/>
                </a:cubicBezTo>
                <a:cubicBezTo>
                  <a:pt x="101" y="557"/>
                  <a:pt x="101" y="557"/>
                  <a:pt x="101" y="557"/>
                </a:cubicBezTo>
                <a:cubicBezTo>
                  <a:pt x="101" y="451"/>
                  <a:pt x="187" y="365"/>
                  <a:pt x="293" y="365"/>
                </a:cubicBezTo>
                <a:cubicBezTo>
                  <a:pt x="1862" y="365"/>
                  <a:pt x="1862" y="365"/>
                  <a:pt x="1862" y="365"/>
                </a:cubicBezTo>
                <a:cubicBezTo>
                  <a:pt x="1967" y="365"/>
                  <a:pt x="2053" y="451"/>
                  <a:pt x="2053" y="557"/>
                </a:cubicBezTo>
                <a:lnTo>
                  <a:pt x="2053" y="1461"/>
                </a:lnTo>
                <a:close/>
                <a:moveTo>
                  <a:pt x="2135" y="0"/>
                </a:moveTo>
                <a:cubicBezTo>
                  <a:pt x="567" y="0"/>
                  <a:pt x="567" y="0"/>
                  <a:pt x="567" y="0"/>
                </a:cubicBezTo>
                <a:cubicBezTo>
                  <a:pt x="464" y="0"/>
                  <a:pt x="370" y="53"/>
                  <a:pt x="316" y="141"/>
                </a:cubicBezTo>
                <a:cubicBezTo>
                  <a:pt x="302" y="165"/>
                  <a:pt x="309" y="196"/>
                  <a:pt x="333" y="211"/>
                </a:cubicBezTo>
                <a:cubicBezTo>
                  <a:pt x="357" y="225"/>
                  <a:pt x="388" y="218"/>
                  <a:pt x="403" y="194"/>
                </a:cubicBezTo>
                <a:cubicBezTo>
                  <a:pt x="438" y="136"/>
                  <a:pt x="500" y="102"/>
                  <a:pt x="567" y="102"/>
                </a:cubicBezTo>
                <a:cubicBezTo>
                  <a:pt x="2135" y="102"/>
                  <a:pt x="2135" y="102"/>
                  <a:pt x="2135" y="102"/>
                </a:cubicBezTo>
                <a:cubicBezTo>
                  <a:pt x="2241" y="102"/>
                  <a:pt x="2327" y="188"/>
                  <a:pt x="2327" y="293"/>
                </a:cubicBezTo>
                <a:cubicBezTo>
                  <a:pt x="2327" y="1198"/>
                  <a:pt x="2327" y="1198"/>
                  <a:pt x="2327" y="1198"/>
                </a:cubicBezTo>
                <a:cubicBezTo>
                  <a:pt x="2327" y="1267"/>
                  <a:pt x="2290" y="1330"/>
                  <a:pt x="2230" y="1365"/>
                </a:cubicBezTo>
                <a:cubicBezTo>
                  <a:pt x="2206" y="1378"/>
                  <a:pt x="2197" y="1409"/>
                  <a:pt x="2211" y="1434"/>
                </a:cubicBezTo>
                <a:cubicBezTo>
                  <a:pt x="2225" y="1458"/>
                  <a:pt x="2256" y="1466"/>
                  <a:pt x="2280" y="1453"/>
                </a:cubicBezTo>
                <a:cubicBezTo>
                  <a:pt x="2372" y="1401"/>
                  <a:pt x="2429" y="1303"/>
                  <a:pt x="2429" y="1198"/>
                </a:cubicBezTo>
                <a:cubicBezTo>
                  <a:pt x="2429" y="293"/>
                  <a:pt x="2429" y="293"/>
                  <a:pt x="2429" y="293"/>
                </a:cubicBezTo>
                <a:cubicBezTo>
                  <a:pt x="2429" y="132"/>
                  <a:pt x="2297" y="0"/>
                  <a:pt x="2135" y="0"/>
                </a:cubicBezTo>
                <a:close/>
                <a:moveTo>
                  <a:pt x="1773" y="644"/>
                </a:moveTo>
                <a:cubicBezTo>
                  <a:pt x="1190" y="644"/>
                  <a:pt x="1190" y="644"/>
                  <a:pt x="1190" y="644"/>
                </a:cubicBezTo>
                <a:cubicBezTo>
                  <a:pt x="1151" y="644"/>
                  <a:pt x="1119" y="676"/>
                  <a:pt x="1119" y="715"/>
                </a:cubicBezTo>
                <a:cubicBezTo>
                  <a:pt x="1119" y="754"/>
                  <a:pt x="1151" y="786"/>
                  <a:pt x="1190" y="786"/>
                </a:cubicBezTo>
                <a:cubicBezTo>
                  <a:pt x="1773" y="786"/>
                  <a:pt x="1773" y="786"/>
                  <a:pt x="1773" y="786"/>
                </a:cubicBezTo>
                <a:cubicBezTo>
                  <a:pt x="1812" y="786"/>
                  <a:pt x="1844" y="754"/>
                  <a:pt x="1844" y="715"/>
                </a:cubicBezTo>
                <a:cubicBezTo>
                  <a:pt x="1844" y="676"/>
                  <a:pt x="1812" y="644"/>
                  <a:pt x="1773" y="644"/>
                </a:cubicBezTo>
                <a:close/>
                <a:moveTo>
                  <a:pt x="1778" y="948"/>
                </a:moveTo>
                <a:cubicBezTo>
                  <a:pt x="1257" y="948"/>
                  <a:pt x="1257" y="948"/>
                  <a:pt x="1257" y="948"/>
                </a:cubicBezTo>
                <a:cubicBezTo>
                  <a:pt x="1243" y="948"/>
                  <a:pt x="1232" y="960"/>
                  <a:pt x="1232" y="974"/>
                </a:cubicBezTo>
                <a:cubicBezTo>
                  <a:pt x="1232" y="988"/>
                  <a:pt x="1243" y="999"/>
                  <a:pt x="1257" y="999"/>
                </a:cubicBezTo>
                <a:cubicBezTo>
                  <a:pt x="1778" y="999"/>
                  <a:pt x="1778" y="999"/>
                  <a:pt x="1778" y="999"/>
                </a:cubicBezTo>
                <a:cubicBezTo>
                  <a:pt x="1792" y="999"/>
                  <a:pt x="1804" y="988"/>
                  <a:pt x="1804" y="974"/>
                </a:cubicBezTo>
                <a:cubicBezTo>
                  <a:pt x="1804" y="960"/>
                  <a:pt x="1792" y="948"/>
                  <a:pt x="1778" y="948"/>
                </a:cubicBezTo>
                <a:close/>
                <a:moveTo>
                  <a:pt x="1778" y="1090"/>
                </a:moveTo>
                <a:cubicBezTo>
                  <a:pt x="1257" y="1090"/>
                  <a:pt x="1257" y="1090"/>
                  <a:pt x="1257" y="1090"/>
                </a:cubicBezTo>
                <a:cubicBezTo>
                  <a:pt x="1243" y="1090"/>
                  <a:pt x="1232" y="1102"/>
                  <a:pt x="1232" y="1116"/>
                </a:cubicBezTo>
                <a:cubicBezTo>
                  <a:pt x="1232" y="1130"/>
                  <a:pt x="1243" y="1141"/>
                  <a:pt x="1257" y="1141"/>
                </a:cubicBezTo>
                <a:cubicBezTo>
                  <a:pt x="1778" y="1141"/>
                  <a:pt x="1778" y="1141"/>
                  <a:pt x="1778" y="1141"/>
                </a:cubicBezTo>
                <a:cubicBezTo>
                  <a:pt x="1792" y="1141"/>
                  <a:pt x="1804" y="1130"/>
                  <a:pt x="1804" y="1116"/>
                </a:cubicBezTo>
                <a:cubicBezTo>
                  <a:pt x="1804" y="1102"/>
                  <a:pt x="1792" y="1090"/>
                  <a:pt x="1778" y="1090"/>
                </a:cubicBezTo>
                <a:close/>
                <a:moveTo>
                  <a:pt x="1568" y="1232"/>
                </a:moveTo>
                <a:cubicBezTo>
                  <a:pt x="1271" y="1232"/>
                  <a:pt x="1271" y="1232"/>
                  <a:pt x="1271" y="1232"/>
                </a:cubicBezTo>
                <a:cubicBezTo>
                  <a:pt x="1257" y="1232"/>
                  <a:pt x="1246" y="1244"/>
                  <a:pt x="1246" y="1258"/>
                </a:cubicBezTo>
                <a:cubicBezTo>
                  <a:pt x="1246" y="1272"/>
                  <a:pt x="1257" y="1283"/>
                  <a:pt x="1271" y="1283"/>
                </a:cubicBezTo>
                <a:cubicBezTo>
                  <a:pt x="1568" y="1283"/>
                  <a:pt x="1568" y="1283"/>
                  <a:pt x="1568" y="1283"/>
                </a:cubicBezTo>
                <a:cubicBezTo>
                  <a:pt x="1582" y="1283"/>
                  <a:pt x="1594" y="1272"/>
                  <a:pt x="1594" y="1258"/>
                </a:cubicBezTo>
                <a:cubicBezTo>
                  <a:pt x="1594" y="1244"/>
                  <a:pt x="1582" y="1232"/>
                  <a:pt x="1568" y="12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1" name="TextBox 1110"/>
          <p:cNvSpPr txBox="1"/>
          <p:nvPr/>
        </p:nvSpPr>
        <p:spPr>
          <a:xfrm>
            <a:off x="183714" y="5061032"/>
            <a:ext cx="5809395" cy="11602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</p:spPr>
        <p:txBody>
          <a:bodyPr wrap="square" lIns="91440" tIns="91440" rIns="0" bIns="0" rtlCol="0" anchor="t" anchorCtr="0">
            <a:noAutofit/>
          </a:bodyPr>
          <a:lstStyle/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Over 4 petabytes of content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50 billion records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20,000 </a:t>
            </a:r>
            <a:r>
              <a:rPr lang="en-US" sz="2000" dirty="0"/>
              <a:t>sources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7.5 billion unique name </a:t>
            </a:r>
            <a:r>
              <a:rPr lang="en-US" sz="2000" dirty="0" smtClean="0"/>
              <a:t>and address combinations</a:t>
            </a:r>
            <a:endParaRPr lang="en-US" sz="2000" dirty="0"/>
          </a:p>
        </p:txBody>
      </p:sp>
      <p:sp>
        <p:nvSpPr>
          <p:cNvPr id="1114" name="Rectangle 368"/>
          <p:cNvSpPr>
            <a:spLocks noChangeArrowheads="1"/>
          </p:cNvSpPr>
          <p:nvPr/>
        </p:nvSpPr>
        <p:spPr bwMode="auto">
          <a:xfrm rot="20400000">
            <a:off x="4857463" y="3847346"/>
            <a:ext cx="2257990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Increasing Content Quality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1115" name="Rectangle 368"/>
          <p:cNvSpPr>
            <a:spLocks noChangeArrowheads="1"/>
          </p:cNvSpPr>
          <p:nvPr/>
        </p:nvSpPr>
        <p:spPr bwMode="auto">
          <a:xfrm rot="1200000">
            <a:off x="4807711" y="1395281"/>
            <a:ext cx="2357505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Decreasing Content Volume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grpSp>
        <p:nvGrpSpPr>
          <p:cNvPr id="1116" name="Group 1115"/>
          <p:cNvGrpSpPr/>
          <p:nvPr/>
        </p:nvGrpSpPr>
        <p:grpSpPr>
          <a:xfrm>
            <a:off x="4856585" y="1995214"/>
            <a:ext cx="1134734" cy="1332318"/>
            <a:chOff x="4856585" y="2096726"/>
            <a:chExt cx="1134734" cy="1332318"/>
          </a:xfrm>
        </p:grpSpPr>
        <p:cxnSp>
          <p:nvCxnSpPr>
            <p:cNvPr id="1117" name="Straight Connector 1116"/>
            <p:cNvCxnSpPr/>
            <p:nvPr/>
          </p:nvCxnSpPr>
          <p:spPr>
            <a:xfrm>
              <a:off x="4940831" y="2574994"/>
              <a:ext cx="3312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/>
            <p:cNvCxnSpPr/>
            <p:nvPr/>
          </p:nvCxnSpPr>
          <p:spPr>
            <a:xfrm>
              <a:off x="4940831" y="2951231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/>
            <p:cNvCxnSpPr/>
            <p:nvPr/>
          </p:nvCxnSpPr>
          <p:spPr>
            <a:xfrm>
              <a:off x="4940831" y="3317943"/>
              <a:ext cx="936094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/>
            <p:cNvCxnSpPr/>
            <p:nvPr/>
          </p:nvCxnSpPr>
          <p:spPr>
            <a:xfrm>
              <a:off x="4940831" y="2207786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Group 1120"/>
            <p:cNvGrpSpPr/>
            <p:nvPr/>
          </p:nvGrpSpPr>
          <p:grpSpPr>
            <a:xfrm>
              <a:off x="4856585" y="2096726"/>
              <a:ext cx="1134734" cy="1332318"/>
              <a:chOff x="14706600" y="2102748"/>
              <a:chExt cx="1094839" cy="1285476"/>
            </a:xfrm>
          </p:grpSpPr>
          <p:sp>
            <p:nvSpPr>
              <p:cNvPr id="1122" name="Oval 1121"/>
              <p:cNvSpPr/>
              <p:nvPr/>
            </p:nvSpPr>
            <p:spPr>
              <a:xfrm>
                <a:off x="15000109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3" name="Oval 1122"/>
              <p:cNvSpPr/>
              <p:nvPr/>
            </p:nvSpPr>
            <p:spPr>
              <a:xfrm>
                <a:off x="14706600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Oval 1123"/>
              <p:cNvSpPr/>
              <p:nvPr/>
            </p:nvSpPr>
            <p:spPr>
              <a:xfrm>
                <a:off x="15293618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5" name="Oval 1124"/>
              <p:cNvSpPr/>
              <p:nvPr/>
            </p:nvSpPr>
            <p:spPr>
              <a:xfrm>
                <a:off x="15587127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6" name="Oval 1125"/>
              <p:cNvSpPr/>
              <p:nvPr/>
            </p:nvSpPr>
            <p:spPr>
              <a:xfrm>
                <a:off x="15287883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7" name="Oval 1126"/>
              <p:cNvSpPr/>
              <p:nvPr/>
            </p:nvSpPr>
            <p:spPr>
              <a:xfrm>
                <a:off x="14706600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8" name="Oval 1127"/>
              <p:cNvSpPr/>
              <p:nvPr/>
            </p:nvSpPr>
            <p:spPr>
              <a:xfrm>
                <a:off x="15000109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9" name="Oval 1128"/>
              <p:cNvSpPr/>
              <p:nvPr/>
            </p:nvSpPr>
            <p:spPr>
              <a:xfrm>
                <a:off x="14708445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0" name="Oval 1129"/>
              <p:cNvSpPr/>
              <p:nvPr/>
            </p:nvSpPr>
            <p:spPr>
              <a:xfrm>
                <a:off x="15000109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1" name="Oval 1130"/>
              <p:cNvSpPr/>
              <p:nvPr/>
            </p:nvSpPr>
            <p:spPr>
              <a:xfrm>
                <a:off x="15000109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2" name="Oval 1131"/>
              <p:cNvSpPr/>
              <p:nvPr/>
            </p:nvSpPr>
            <p:spPr>
              <a:xfrm>
                <a:off x="14706600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3" name="Oval 1132"/>
              <p:cNvSpPr/>
              <p:nvPr/>
            </p:nvSpPr>
            <p:spPr>
              <a:xfrm>
                <a:off x="15293618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4" name="Group 1133"/>
              <p:cNvGrpSpPr/>
              <p:nvPr/>
            </p:nvGrpSpPr>
            <p:grpSpPr>
              <a:xfrm>
                <a:off x="14738365" y="2134616"/>
                <a:ext cx="1033154" cy="1224454"/>
                <a:chOff x="14738365" y="2134616"/>
                <a:chExt cx="1033154" cy="1224454"/>
              </a:xfrm>
            </p:grpSpPr>
            <p:grpSp>
              <p:nvGrpSpPr>
                <p:cNvPr id="1135" name="Group 1134"/>
                <p:cNvGrpSpPr/>
                <p:nvPr/>
              </p:nvGrpSpPr>
              <p:grpSpPr>
                <a:xfrm>
                  <a:off x="15042872" y="3215207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85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6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7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8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36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4755628" y="3205780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83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4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7" name="Freeform 788"/>
                <p:cNvSpPr>
                  <a:spLocks/>
                </p:cNvSpPr>
                <p:nvPr/>
              </p:nvSpPr>
              <p:spPr bwMode="auto">
                <a:xfrm>
                  <a:off x="15335295" y="3208493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138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5617047" y="320560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78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9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0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1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2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39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5329232" y="2861093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73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4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5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6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7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0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4747949" y="2501524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68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9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0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1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2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1" name="Group 1140"/>
                <p:cNvGrpSpPr/>
                <p:nvPr/>
              </p:nvGrpSpPr>
              <p:grpSpPr>
                <a:xfrm>
                  <a:off x="15042872" y="2858416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64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5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6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7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2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4738365" y="2848809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59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0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1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2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3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3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5030029" y="248924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54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5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6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7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8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4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5041458" y="2146720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49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0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1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2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3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5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4755628" y="2134616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47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48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46" name="Freeform 788"/>
                <p:cNvSpPr>
                  <a:spLocks/>
                </p:cNvSpPr>
                <p:nvPr/>
              </p:nvSpPr>
              <p:spPr bwMode="auto">
                <a:xfrm>
                  <a:off x="15335295" y="2137329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189" name="Straight Connector 1188"/>
          <p:cNvCxnSpPr>
            <a:endCxn id="1261" idx="36"/>
          </p:cNvCxnSpPr>
          <p:nvPr/>
        </p:nvCxnSpPr>
        <p:spPr>
          <a:xfrm>
            <a:off x="3429000" y="1088158"/>
            <a:ext cx="985814" cy="67815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Straight Connector 1189"/>
          <p:cNvCxnSpPr/>
          <p:nvPr/>
        </p:nvCxnSpPr>
        <p:spPr>
          <a:xfrm>
            <a:off x="3428737" y="1082969"/>
            <a:ext cx="787663" cy="30998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Connector 1190"/>
          <p:cNvCxnSpPr/>
          <p:nvPr/>
        </p:nvCxnSpPr>
        <p:spPr>
          <a:xfrm>
            <a:off x="3428737" y="1844967"/>
            <a:ext cx="893008" cy="36899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Straight Connector 1191"/>
          <p:cNvCxnSpPr>
            <a:endCxn id="1253" idx="5"/>
          </p:cNvCxnSpPr>
          <p:nvPr/>
        </p:nvCxnSpPr>
        <p:spPr>
          <a:xfrm>
            <a:off x="3428737" y="1844967"/>
            <a:ext cx="632230" cy="4610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" name="Straight Connector 1192"/>
          <p:cNvCxnSpPr/>
          <p:nvPr/>
        </p:nvCxnSpPr>
        <p:spPr>
          <a:xfrm>
            <a:off x="3428737" y="2583155"/>
            <a:ext cx="955039" cy="10436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Straight Connector 1193"/>
          <p:cNvCxnSpPr>
            <a:endCxn id="1242" idx="35"/>
          </p:cNvCxnSpPr>
          <p:nvPr/>
        </p:nvCxnSpPr>
        <p:spPr>
          <a:xfrm flipV="1">
            <a:off x="3428737" y="2432027"/>
            <a:ext cx="596826" cy="15112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Straight Connector 1194"/>
          <p:cNvCxnSpPr>
            <a:endCxn id="1223" idx="34"/>
          </p:cNvCxnSpPr>
          <p:nvPr/>
        </p:nvCxnSpPr>
        <p:spPr>
          <a:xfrm flipV="1">
            <a:off x="3428737" y="3172202"/>
            <a:ext cx="1021464" cy="15866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Straight Connector 1195"/>
          <p:cNvCxnSpPr/>
          <p:nvPr/>
        </p:nvCxnSpPr>
        <p:spPr>
          <a:xfrm flipV="1">
            <a:off x="3428737" y="2971266"/>
            <a:ext cx="600702" cy="350076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Straight Connector 1196"/>
          <p:cNvCxnSpPr/>
          <p:nvPr/>
        </p:nvCxnSpPr>
        <p:spPr>
          <a:xfrm flipV="1">
            <a:off x="3428737" y="3757789"/>
            <a:ext cx="561170" cy="30650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8" name="Group 1197"/>
          <p:cNvGrpSpPr/>
          <p:nvPr/>
        </p:nvGrpSpPr>
        <p:grpSpPr>
          <a:xfrm>
            <a:off x="3868334" y="3636179"/>
            <a:ext cx="249166" cy="249166"/>
            <a:chOff x="12858749" y="2159895"/>
            <a:chExt cx="240406" cy="240406"/>
          </a:xfrm>
        </p:grpSpPr>
        <p:sp>
          <p:nvSpPr>
            <p:cNvPr id="1199" name="Oval 1198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0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1201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2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3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4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5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206" name="Straight Connector 1205"/>
          <p:cNvCxnSpPr>
            <a:endCxn id="1210" idx="2"/>
          </p:cNvCxnSpPr>
          <p:nvPr/>
        </p:nvCxnSpPr>
        <p:spPr>
          <a:xfrm flipV="1">
            <a:off x="3429000" y="3876239"/>
            <a:ext cx="921376" cy="19006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7" name="Group 1206"/>
          <p:cNvGrpSpPr/>
          <p:nvPr/>
        </p:nvGrpSpPr>
        <p:grpSpPr>
          <a:xfrm>
            <a:off x="4219420" y="3738578"/>
            <a:ext cx="249166" cy="249166"/>
            <a:chOff x="12706350" y="1374082"/>
            <a:chExt cx="240406" cy="240406"/>
          </a:xfrm>
        </p:grpSpPr>
        <p:sp>
          <p:nvSpPr>
            <p:cNvPr id="1208" name="Oval 1207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9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10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1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212" name="Straight Connector 1211"/>
          <p:cNvCxnSpPr>
            <a:endCxn id="1230" idx="47"/>
          </p:cNvCxnSpPr>
          <p:nvPr/>
        </p:nvCxnSpPr>
        <p:spPr>
          <a:xfrm>
            <a:off x="3428737" y="3321342"/>
            <a:ext cx="828669" cy="17577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3" name="Group 1212"/>
          <p:cNvGrpSpPr/>
          <p:nvPr/>
        </p:nvGrpSpPr>
        <p:grpSpPr>
          <a:xfrm>
            <a:off x="3913369" y="2829077"/>
            <a:ext cx="249166" cy="249166"/>
            <a:chOff x="12615862" y="1936057"/>
            <a:chExt cx="240406" cy="240406"/>
          </a:xfrm>
        </p:grpSpPr>
        <p:sp>
          <p:nvSpPr>
            <p:cNvPr id="1214" name="Oval 1213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5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16" name="Group 1215"/>
          <p:cNvGrpSpPr/>
          <p:nvPr/>
        </p:nvGrpSpPr>
        <p:grpSpPr>
          <a:xfrm>
            <a:off x="4314725" y="3037265"/>
            <a:ext cx="249166" cy="249166"/>
            <a:chOff x="12834937" y="1669357"/>
            <a:chExt cx="240406" cy="240406"/>
          </a:xfrm>
        </p:grpSpPr>
        <p:sp>
          <p:nvSpPr>
            <p:cNvPr id="1217" name="Oval 1216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18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1219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0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1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2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3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24" name="Group 1223"/>
          <p:cNvGrpSpPr/>
          <p:nvPr/>
        </p:nvGrpSpPr>
        <p:grpSpPr>
          <a:xfrm>
            <a:off x="4120169" y="3374214"/>
            <a:ext cx="249166" cy="249166"/>
            <a:chOff x="12638087" y="2401195"/>
            <a:chExt cx="240406" cy="240406"/>
          </a:xfrm>
        </p:grpSpPr>
        <p:sp>
          <p:nvSpPr>
            <p:cNvPr id="1225" name="Oval 1224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26" name="Group 1225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1227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8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0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31" name="Group 1230"/>
          <p:cNvGrpSpPr/>
          <p:nvPr/>
        </p:nvGrpSpPr>
        <p:grpSpPr>
          <a:xfrm>
            <a:off x="4265552" y="2563309"/>
            <a:ext cx="249166" cy="249166"/>
            <a:chOff x="12706350" y="1374082"/>
            <a:chExt cx="240406" cy="240406"/>
          </a:xfrm>
        </p:grpSpPr>
        <p:sp>
          <p:nvSpPr>
            <p:cNvPr id="1232" name="Oval 1231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3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34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5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36" name="Group 1235"/>
          <p:cNvGrpSpPr/>
          <p:nvPr/>
        </p:nvGrpSpPr>
        <p:grpSpPr>
          <a:xfrm>
            <a:off x="3908427" y="2316166"/>
            <a:ext cx="249166" cy="249166"/>
            <a:chOff x="12638087" y="2401195"/>
            <a:chExt cx="240406" cy="240406"/>
          </a:xfrm>
        </p:grpSpPr>
        <p:sp>
          <p:nvSpPr>
            <p:cNvPr id="1237" name="Oval 1236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8" name="Group 1237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1239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0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1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2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43" name="Group 1242"/>
          <p:cNvGrpSpPr/>
          <p:nvPr/>
        </p:nvGrpSpPr>
        <p:grpSpPr>
          <a:xfrm>
            <a:off x="4200861" y="2085470"/>
            <a:ext cx="249166" cy="249166"/>
            <a:chOff x="12858749" y="2159895"/>
            <a:chExt cx="240406" cy="240406"/>
          </a:xfrm>
        </p:grpSpPr>
        <p:sp>
          <p:nvSpPr>
            <p:cNvPr id="1244" name="Oval 1243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45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1246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7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8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9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0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51" name="Group 1250"/>
          <p:cNvGrpSpPr/>
          <p:nvPr/>
        </p:nvGrpSpPr>
        <p:grpSpPr>
          <a:xfrm>
            <a:off x="3945833" y="1750172"/>
            <a:ext cx="249166" cy="249166"/>
            <a:chOff x="12615862" y="1936057"/>
            <a:chExt cx="240406" cy="240406"/>
          </a:xfrm>
        </p:grpSpPr>
        <p:sp>
          <p:nvSpPr>
            <p:cNvPr id="1252" name="Oval 1251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3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54" name="Group 1253"/>
          <p:cNvGrpSpPr/>
          <p:nvPr/>
        </p:nvGrpSpPr>
        <p:grpSpPr>
          <a:xfrm>
            <a:off x="4277966" y="1653063"/>
            <a:ext cx="249166" cy="249166"/>
            <a:chOff x="12834937" y="1669357"/>
            <a:chExt cx="240406" cy="240406"/>
          </a:xfrm>
        </p:grpSpPr>
        <p:sp>
          <p:nvSpPr>
            <p:cNvPr id="1255" name="Oval 1254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56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1257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8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9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0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1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62" name="Group 1261"/>
          <p:cNvGrpSpPr/>
          <p:nvPr/>
        </p:nvGrpSpPr>
        <p:grpSpPr>
          <a:xfrm>
            <a:off x="4091768" y="1270661"/>
            <a:ext cx="249166" cy="249166"/>
            <a:chOff x="12706350" y="1374082"/>
            <a:chExt cx="240406" cy="240406"/>
          </a:xfrm>
        </p:grpSpPr>
        <p:sp>
          <p:nvSpPr>
            <p:cNvPr id="1263" name="Oval 1262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1264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65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6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67" name="Group 1266"/>
          <p:cNvGrpSpPr/>
          <p:nvPr/>
        </p:nvGrpSpPr>
        <p:grpSpPr>
          <a:xfrm>
            <a:off x="6346934" y="2330892"/>
            <a:ext cx="1001532" cy="722398"/>
            <a:chOff x="6346934" y="2484159"/>
            <a:chExt cx="1001532" cy="722398"/>
          </a:xfrm>
        </p:grpSpPr>
        <p:grpSp>
          <p:nvGrpSpPr>
            <p:cNvPr id="1268" name="Group 1267"/>
            <p:cNvGrpSpPr/>
            <p:nvPr/>
          </p:nvGrpSpPr>
          <p:grpSpPr>
            <a:xfrm>
              <a:off x="6430009" y="2577299"/>
              <a:ext cx="826115" cy="532982"/>
              <a:chOff x="6377693" y="2464594"/>
              <a:chExt cx="826115" cy="521501"/>
            </a:xfrm>
          </p:grpSpPr>
          <p:grpSp>
            <p:nvGrpSpPr>
              <p:cNvPr id="1332" name="Group 1331"/>
              <p:cNvGrpSpPr/>
              <p:nvPr/>
            </p:nvGrpSpPr>
            <p:grpSpPr>
              <a:xfrm>
                <a:off x="6384131" y="2464594"/>
                <a:ext cx="816769" cy="521494"/>
                <a:chOff x="6384131" y="2464594"/>
                <a:chExt cx="816769" cy="521494"/>
              </a:xfrm>
            </p:grpSpPr>
            <p:cxnSp>
              <p:nvCxnSpPr>
                <p:cNvPr id="1341" name="Straight Connector 1340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3" name="Straight Connector 1342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5" name="Straight Connector 1344"/>
                <p:cNvCxnSpPr/>
                <p:nvPr/>
              </p:nvCxnSpPr>
              <p:spPr>
                <a:xfrm>
                  <a:off x="6660355" y="2464594"/>
                  <a:ext cx="273845" cy="50792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6" name="Straight Connector 1345"/>
                <p:cNvCxnSpPr/>
                <p:nvPr/>
              </p:nvCxnSpPr>
              <p:spPr>
                <a:xfrm flipH="1">
                  <a:off x="6657975" y="2464594"/>
                  <a:ext cx="269080" cy="517248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7" name="Straight Connector 1346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3" name="Group 1332"/>
              <p:cNvGrpSpPr/>
              <p:nvPr/>
            </p:nvGrpSpPr>
            <p:grpSpPr>
              <a:xfrm flipH="1">
                <a:off x="6391801" y="2464596"/>
                <a:ext cx="812007" cy="521494"/>
                <a:chOff x="6384131" y="2464594"/>
                <a:chExt cx="812007" cy="521494"/>
              </a:xfrm>
            </p:grpSpPr>
            <p:cxnSp>
              <p:nvCxnSpPr>
                <p:cNvPr id="1337" name="Straight Connector 1336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8" name="Straight Connector 1337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9" name="Straight Connector 1338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0" name="Straight Connector 1339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4" name="Group 1333"/>
              <p:cNvGrpSpPr/>
              <p:nvPr/>
            </p:nvGrpSpPr>
            <p:grpSpPr>
              <a:xfrm flipV="1">
                <a:off x="6377693" y="2726539"/>
                <a:ext cx="816769" cy="259556"/>
                <a:chOff x="6384131" y="2464594"/>
                <a:chExt cx="816769" cy="259556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6" name="Straight Connector 1335"/>
                <p:cNvCxnSpPr/>
                <p:nvPr/>
              </p:nvCxnSpPr>
              <p:spPr>
                <a:xfrm>
                  <a:off x="6384131" y="2724150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9" name="Group 1268"/>
            <p:cNvGrpSpPr/>
            <p:nvPr/>
          </p:nvGrpSpPr>
          <p:grpSpPr>
            <a:xfrm>
              <a:off x="6346934" y="2484159"/>
              <a:ext cx="1001532" cy="722398"/>
              <a:chOff x="16094074" y="2367809"/>
              <a:chExt cx="966320" cy="697000"/>
            </a:xfrm>
          </p:grpSpPr>
          <p:grpSp>
            <p:nvGrpSpPr>
              <p:cNvPr id="1270" name="Group 1269"/>
              <p:cNvGrpSpPr/>
              <p:nvPr/>
            </p:nvGrpSpPr>
            <p:grpSpPr>
              <a:xfrm>
                <a:off x="16355280" y="2882107"/>
                <a:ext cx="182702" cy="182702"/>
                <a:chOff x="16349055" y="2936281"/>
                <a:chExt cx="182702" cy="182702"/>
              </a:xfrm>
            </p:grpSpPr>
            <p:sp>
              <p:nvSpPr>
                <p:cNvPr id="1326" name="Oval 1325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7" name="Group 1326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28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9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30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31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1" name="Group 1270"/>
              <p:cNvGrpSpPr/>
              <p:nvPr/>
            </p:nvGrpSpPr>
            <p:grpSpPr>
              <a:xfrm>
                <a:off x="16617342" y="2367809"/>
                <a:ext cx="182702" cy="182702"/>
                <a:chOff x="16349055" y="2629747"/>
                <a:chExt cx="182702" cy="182702"/>
              </a:xfrm>
            </p:grpSpPr>
            <p:sp>
              <p:nvSpPr>
                <p:cNvPr id="1319" name="Oval 1318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0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21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2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3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4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5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2" name="Group 1271"/>
              <p:cNvGrpSpPr/>
              <p:nvPr/>
            </p:nvGrpSpPr>
            <p:grpSpPr>
              <a:xfrm>
                <a:off x="16877692" y="2882107"/>
                <a:ext cx="182702" cy="182702"/>
                <a:chOff x="16349055" y="2327275"/>
                <a:chExt cx="182702" cy="182702"/>
              </a:xfrm>
            </p:grpSpPr>
            <p:sp>
              <p:nvSpPr>
                <p:cNvPr id="1312" name="Oval 1311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13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14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5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6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7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8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3" name="Group 1272"/>
              <p:cNvGrpSpPr/>
              <p:nvPr/>
            </p:nvGrpSpPr>
            <p:grpSpPr>
              <a:xfrm>
                <a:off x="16877692" y="2367809"/>
                <a:ext cx="182702" cy="182702"/>
                <a:chOff x="16098837" y="2327275"/>
                <a:chExt cx="182702" cy="182702"/>
              </a:xfrm>
            </p:grpSpPr>
            <p:sp>
              <p:nvSpPr>
                <p:cNvPr id="1308" name="Oval 1307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09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10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1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4" name="Group 1273"/>
              <p:cNvGrpSpPr/>
              <p:nvPr/>
            </p:nvGrpSpPr>
            <p:grpSpPr>
              <a:xfrm>
                <a:off x="16356992" y="2367809"/>
                <a:ext cx="182702" cy="182702"/>
                <a:chOff x="16599272" y="2327275"/>
                <a:chExt cx="182702" cy="182702"/>
              </a:xfrm>
            </p:grpSpPr>
            <p:sp>
              <p:nvSpPr>
                <p:cNvPr id="1306" name="Oval 1305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7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275" name="Group 1274"/>
              <p:cNvGrpSpPr/>
              <p:nvPr/>
            </p:nvGrpSpPr>
            <p:grpSpPr>
              <a:xfrm>
                <a:off x="16094074" y="2629100"/>
                <a:ext cx="182702" cy="182702"/>
                <a:chOff x="16349055" y="2936281"/>
                <a:chExt cx="182702" cy="182702"/>
              </a:xfrm>
            </p:grpSpPr>
            <p:sp>
              <p:nvSpPr>
                <p:cNvPr id="1300" name="Oval 1299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01" name="Group 1300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02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3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4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5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6" name="Group 1275"/>
              <p:cNvGrpSpPr/>
              <p:nvPr/>
            </p:nvGrpSpPr>
            <p:grpSpPr>
              <a:xfrm>
                <a:off x="16094074" y="2882107"/>
                <a:ext cx="182702" cy="182702"/>
                <a:chOff x="16098837" y="2327275"/>
                <a:chExt cx="182702" cy="182702"/>
              </a:xfrm>
            </p:grpSpPr>
            <p:sp>
              <p:nvSpPr>
                <p:cNvPr id="1296" name="Oval 1295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97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98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9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7" name="Group 1276"/>
              <p:cNvGrpSpPr/>
              <p:nvPr/>
            </p:nvGrpSpPr>
            <p:grpSpPr>
              <a:xfrm>
                <a:off x="16094074" y="2367809"/>
                <a:ext cx="182702" cy="182702"/>
                <a:chOff x="16349055" y="2327275"/>
                <a:chExt cx="182702" cy="182702"/>
              </a:xfrm>
            </p:grpSpPr>
            <p:sp>
              <p:nvSpPr>
                <p:cNvPr id="1289" name="Oval 1288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90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91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2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3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4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5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8" name="Group 1277"/>
              <p:cNvGrpSpPr/>
              <p:nvPr/>
            </p:nvGrpSpPr>
            <p:grpSpPr>
              <a:xfrm>
                <a:off x="16616486" y="2882107"/>
                <a:ext cx="182702" cy="182702"/>
                <a:chOff x="16349055" y="2629747"/>
                <a:chExt cx="182702" cy="182702"/>
              </a:xfrm>
            </p:grpSpPr>
            <p:sp>
              <p:nvSpPr>
                <p:cNvPr id="1282" name="Oval 1281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3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84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5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6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7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8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9" name="Group 1278"/>
              <p:cNvGrpSpPr/>
              <p:nvPr/>
            </p:nvGrpSpPr>
            <p:grpSpPr>
              <a:xfrm>
                <a:off x="16877692" y="2629747"/>
                <a:ext cx="182702" cy="182702"/>
                <a:chOff x="16599272" y="2327275"/>
                <a:chExt cx="182702" cy="182702"/>
              </a:xfrm>
            </p:grpSpPr>
            <p:sp>
              <p:nvSpPr>
                <p:cNvPr id="1280" name="Oval 1279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1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348" name="Rectangle 368"/>
          <p:cNvSpPr>
            <a:spLocks noChangeArrowheads="1"/>
          </p:cNvSpPr>
          <p:nvPr/>
        </p:nvSpPr>
        <p:spPr bwMode="auto">
          <a:xfrm>
            <a:off x="6629800" y="3142496"/>
            <a:ext cx="40876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Fusion</a:t>
            </a:r>
          </a:p>
        </p:txBody>
      </p:sp>
      <p:sp>
        <p:nvSpPr>
          <p:cNvPr id="1349" name="Rectangle 368"/>
          <p:cNvSpPr>
            <a:spLocks noChangeArrowheads="1"/>
          </p:cNvSpPr>
          <p:nvPr/>
        </p:nvSpPr>
        <p:spPr bwMode="auto">
          <a:xfrm>
            <a:off x="5158048" y="3412371"/>
            <a:ext cx="437619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Linking</a:t>
            </a:r>
          </a:p>
        </p:txBody>
      </p:sp>
      <p:sp>
        <p:nvSpPr>
          <p:cNvPr id="1350" name="Rectangle 368"/>
          <p:cNvSpPr>
            <a:spLocks noChangeArrowheads="1"/>
          </p:cNvSpPr>
          <p:nvPr/>
        </p:nvSpPr>
        <p:spPr bwMode="auto">
          <a:xfrm>
            <a:off x="3803555" y="4060071"/>
            <a:ext cx="51770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Refinery</a:t>
            </a:r>
          </a:p>
        </p:txBody>
      </p:sp>
      <p:sp>
        <p:nvSpPr>
          <p:cNvPr id="1352" name="Freeform 13"/>
          <p:cNvSpPr>
            <a:spLocks/>
          </p:cNvSpPr>
          <p:nvPr/>
        </p:nvSpPr>
        <p:spPr bwMode="auto">
          <a:xfrm>
            <a:off x="8578850" y="3675783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3" name="Freeform 16"/>
          <p:cNvSpPr>
            <a:spLocks/>
          </p:cNvSpPr>
          <p:nvPr/>
        </p:nvSpPr>
        <p:spPr bwMode="auto">
          <a:xfrm>
            <a:off x="8578850" y="1734271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4" name="Freeform 33"/>
          <p:cNvSpPr>
            <a:spLocks/>
          </p:cNvSpPr>
          <p:nvPr/>
        </p:nvSpPr>
        <p:spPr bwMode="auto">
          <a:xfrm>
            <a:off x="8578850" y="762721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5" name="Freeform 36"/>
          <p:cNvSpPr>
            <a:spLocks/>
          </p:cNvSpPr>
          <p:nvPr/>
        </p:nvSpPr>
        <p:spPr bwMode="auto">
          <a:xfrm>
            <a:off x="8578850" y="2704233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6" name="Freeform 19"/>
          <p:cNvSpPr>
            <a:spLocks/>
          </p:cNvSpPr>
          <p:nvPr/>
        </p:nvSpPr>
        <p:spPr bwMode="auto">
          <a:xfrm>
            <a:off x="8888413" y="2067646"/>
            <a:ext cx="36513" cy="150813"/>
          </a:xfrm>
          <a:custGeom>
            <a:avLst/>
            <a:gdLst>
              <a:gd name="T0" fmla="*/ 11 w 23"/>
              <a:gd name="T1" fmla="*/ 95 h 95"/>
              <a:gd name="T2" fmla="*/ 0 w 23"/>
              <a:gd name="T3" fmla="*/ 94 h 95"/>
              <a:gd name="T4" fmla="*/ 11 w 23"/>
              <a:gd name="T5" fmla="*/ 0 h 95"/>
              <a:gd name="T6" fmla="*/ 23 w 23"/>
              <a:gd name="T7" fmla="*/ 2 h 95"/>
              <a:gd name="T8" fmla="*/ 11 w 23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95">
                <a:moveTo>
                  <a:pt x="11" y="95"/>
                </a:moveTo>
                <a:lnTo>
                  <a:pt x="0" y="94"/>
                </a:lnTo>
                <a:lnTo>
                  <a:pt x="11" y="0"/>
                </a:lnTo>
                <a:lnTo>
                  <a:pt x="23" y="2"/>
                </a:lnTo>
                <a:lnTo>
                  <a:pt x="11" y="9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7" name="Freeform 20"/>
          <p:cNvSpPr>
            <a:spLocks/>
          </p:cNvSpPr>
          <p:nvPr/>
        </p:nvSpPr>
        <p:spPr bwMode="auto">
          <a:xfrm>
            <a:off x="8766175" y="2062883"/>
            <a:ext cx="152400" cy="133350"/>
          </a:xfrm>
          <a:custGeom>
            <a:avLst/>
            <a:gdLst>
              <a:gd name="T0" fmla="*/ 7 w 96"/>
              <a:gd name="T1" fmla="*/ 84 h 84"/>
              <a:gd name="T2" fmla="*/ 0 w 96"/>
              <a:gd name="T3" fmla="*/ 74 h 84"/>
              <a:gd name="T4" fmla="*/ 88 w 96"/>
              <a:gd name="T5" fmla="*/ 0 h 84"/>
              <a:gd name="T6" fmla="*/ 96 w 96"/>
              <a:gd name="T7" fmla="*/ 9 h 84"/>
              <a:gd name="T8" fmla="*/ 7 w 96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84">
                <a:moveTo>
                  <a:pt x="7" y="84"/>
                </a:moveTo>
                <a:lnTo>
                  <a:pt x="0" y="74"/>
                </a:lnTo>
                <a:lnTo>
                  <a:pt x="88" y="0"/>
                </a:lnTo>
                <a:lnTo>
                  <a:pt x="96" y="9"/>
                </a:lnTo>
                <a:lnTo>
                  <a:pt x="7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8" name="Freeform 21"/>
          <p:cNvSpPr>
            <a:spLocks/>
          </p:cNvSpPr>
          <p:nvPr/>
        </p:nvSpPr>
        <p:spPr bwMode="auto">
          <a:xfrm>
            <a:off x="8918575" y="1891433"/>
            <a:ext cx="107950" cy="176213"/>
          </a:xfrm>
          <a:custGeom>
            <a:avLst/>
            <a:gdLst>
              <a:gd name="T0" fmla="*/ 10 w 68"/>
              <a:gd name="T1" fmla="*/ 111 h 111"/>
              <a:gd name="T2" fmla="*/ 0 w 68"/>
              <a:gd name="T3" fmla="*/ 105 h 111"/>
              <a:gd name="T4" fmla="*/ 58 w 68"/>
              <a:gd name="T5" fmla="*/ 0 h 111"/>
              <a:gd name="T6" fmla="*/ 68 w 68"/>
              <a:gd name="T7" fmla="*/ 6 h 111"/>
              <a:gd name="T8" fmla="*/ 10 w 68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11">
                <a:moveTo>
                  <a:pt x="10" y="111"/>
                </a:moveTo>
                <a:lnTo>
                  <a:pt x="0" y="105"/>
                </a:lnTo>
                <a:lnTo>
                  <a:pt x="58" y="0"/>
                </a:lnTo>
                <a:lnTo>
                  <a:pt x="68" y="6"/>
                </a:lnTo>
                <a:lnTo>
                  <a:pt x="10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9" name="Freeform 22"/>
          <p:cNvSpPr>
            <a:spLocks/>
          </p:cNvSpPr>
          <p:nvPr/>
        </p:nvSpPr>
        <p:spPr bwMode="auto">
          <a:xfrm>
            <a:off x="8921750" y="2029546"/>
            <a:ext cx="165100" cy="38100"/>
          </a:xfrm>
          <a:custGeom>
            <a:avLst/>
            <a:gdLst>
              <a:gd name="T0" fmla="*/ 2 w 104"/>
              <a:gd name="T1" fmla="*/ 24 h 24"/>
              <a:gd name="T2" fmla="*/ 0 w 104"/>
              <a:gd name="T3" fmla="*/ 12 h 24"/>
              <a:gd name="T4" fmla="*/ 103 w 104"/>
              <a:gd name="T5" fmla="*/ 0 h 24"/>
              <a:gd name="T6" fmla="*/ 104 w 104"/>
              <a:gd name="T7" fmla="*/ 11 h 24"/>
              <a:gd name="T8" fmla="*/ 2 w 10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4">
                <a:moveTo>
                  <a:pt x="2" y="24"/>
                </a:moveTo>
                <a:lnTo>
                  <a:pt x="0" y="12"/>
                </a:lnTo>
                <a:lnTo>
                  <a:pt x="103" y="0"/>
                </a:lnTo>
                <a:lnTo>
                  <a:pt x="104" y="11"/>
                </a:lnTo>
                <a:lnTo>
                  <a:pt x="2" y="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0" name="Freeform 23"/>
          <p:cNvSpPr>
            <a:spLocks/>
          </p:cNvSpPr>
          <p:nvPr/>
        </p:nvSpPr>
        <p:spPr bwMode="auto">
          <a:xfrm>
            <a:off x="8910638" y="2070821"/>
            <a:ext cx="133350" cy="112713"/>
          </a:xfrm>
          <a:custGeom>
            <a:avLst/>
            <a:gdLst>
              <a:gd name="T0" fmla="*/ 76 w 84"/>
              <a:gd name="T1" fmla="*/ 71 h 71"/>
              <a:gd name="T2" fmla="*/ 0 w 84"/>
              <a:gd name="T3" fmla="*/ 9 h 71"/>
              <a:gd name="T4" fmla="*/ 7 w 84"/>
              <a:gd name="T5" fmla="*/ 0 h 71"/>
              <a:gd name="T6" fmla="*/ 84 w 84"/>
              <a:gd name="T7" fmla="*/ 62 h 71"/>
              <a:gd name="T8" fmla="*/ 76 w 84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71">
                <a:moveTo>
                  <a:pt x="76" y="71"/>
                </a:moveTo>
                <a:lnTo>
                  <a:pt x="0" y="9"/>
                </a:lnTo>
                <a:lnTo>
                  <a:pt x="7" y="0"/>
                </a:lnTo>
                <a:lnTo>
                  <a:pt x="84" y="62"/>
                </a:lnTo>
                <a:lnTo>
                  <a:pt x="76" y="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1" name="Freeform 24"/>
          <p:cNvSpPr>
            <a:spLocks/>
          </p:cNvSpPr>
          <p:nvPr/>
        </p:nvSpPr>
        <p:spPr bwMode="auto">
          <a:xfrm>
            <a:off x="9029700" y="2175596"/>
            <a:ext cx="26988" cy="133350"/>
          </a:xfrm>
          <a:custGeom>
            <a:avLst/>
            <a:gdLst>
              <a:gd name="T0" fmla="*/ 6 w 17"/>
              <a:gd name="T1" fmla="*/ 84 h 84"/>
              <a:gd name="T2" fmla="*/ 0 w 17"/>
              <a:gd name="T3" fmla="*/ 1 h 84"/>
              <a:gd name="T4" fmla="*/ 11 w 17"/>
              <a:gd name="T5" fmla="*/ 0 h 84"/>
              <a:gd name="T6" fmla="*/ 17 w 17"/>
              <a:gd name="T7" fmla="*/ 84 h 84"/>
              <a:gd name="T8" fmla="*/ 6 w 17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4">
                <a:moveTo>
                  <a:pt x="6" y="84"/>
                </a:moveTo>
                <a:lnTo>
                  <a:pt x="0" y="1"/>
                </a:lnTo>
                <a:lnTo>
                  <a:pt x="11" y="0"/>
                </a:lnTo>
                <a:lnTo>
                  <a:pt x="17" y="84"/>
                </a:lnTo>
                <a:lnTo>
                  <a:pt x="6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2" name="Freeform 25"/>
          <p:cNvSpPr>
            <a:spLocks/>
          </p:cNvSpPr>
          <p:nvPr/>
        </p:nvSpPr>
        <p:spPr bwMode="auto">
          <a:xfrm>
            <a:off x="9031288" y="2175596"/>
            <a:ext cx="111125" cy="80963"/>
          </a:xfrm>
          <a:custGeom>
            <a:avLst/>
            <a:gdLst>
              <a:gd name="T0" fmla="*/ 63 w 70"/>
              <a:gd name="T1" fmla="*/ 51 h 51"/>
              <a:gd name="T2" fmla="*/ 0 w 70"/>
              <a:gd name="T3" fmla="*/ 9 h 51"/>
              <a:gd name="T4" fmla="*/ 6 w 70"/>
              <a:gd name="T5" fmla="*/ 0 h 51"/>
              <a:gd name="T6" fmla="*/ 70 w 70"/>
              <a:gd name="T7" fmla="*/ 41 h 51"/>
              <a:gd name="T8" fmla="*/ 63 w 70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1">
                <a:moveTo>
                  <a:pt x="63" y="51"/>
                </a:moveTo>
                <a:lnTo>
                  <a:pt x="0" y="9"/>
                </a:lnTo>
                <a:lnTo>
                  <a:pt x="6" y="0"/>
                </a:lnTo>
                <a:lnTo>
                  <a:pt x="70" y="41"/>
                </a:lnTo>
                <a:lnTo>
                  <a:pt x="63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3" name="Freeform 26"/>
          <p:cNvSpPr>
            <a:spLocks/>
          </p:cNvSpPr>
          <p:nvPr/>
        </p:nvSpPr>
        <p:spPr bwMode="auto">
          <a:xfrm>
            <a:off x="9037638" y="2147021"/>
            <a:ext cx="128588" cy="47625"/>
          </a:xfrm>
          <a:custGeom>
            <a:avLst/>
            <a:gdLst>
              <a:gd name="T0" fmla="*/ 3 w 81"/>
              <a:gd name="T1" fmla="*/ 30 h 30"/>
              <a:gd name="T2" fmla="*/ 0 w 81"/>
              <a:gd name="T3" fmla="*/ 18 h 30"/>
              <a:gd name="T4" fmla="*/ 78 w 81"/>
              <a:gd name="T5" fmla="*/ 0 h 30"/>
              <a:gd name="T6" fmla="*/ 81 w 81"/>
              <a:gd name="T7" fmla="*/ 12 h 30"/>
              <a:gd name="T8" fmla="*/ 3 w 81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30">
                <a:moveTo>
                  <a:pt x="3" y="30"/>
                </a:moveTo>
                <a:lnTo>
                  <a:pt x="0" y="18"/>
                </a:lnTo>
                <a:lnTo>
                  <a:pt x="78" y="0"/>
                </a:lnTo>
                <a:lnTo>
                  <a:pt x="81" y="12"/>
                </a:lnTo>
                <a:lnTo>
                  <a:pt x="3" y="3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4" name="Freeform 27"/>
          <p:cNvSpPr>
            <a:spLocks/>
          </p:cNvSpPr>
          <p:nvPr/>
        </p:nvSpPr>
        <p:spPr bwMode="auto">
          <a:xfrm>
            <a:off x="8813800" y="1788246"/>
            <a:ext cx="52388" cy="133350"/>
          </a:xfrm>
          <a:custGeom>
            <a:avLst/>
            <a:gdLst>
              <a:gd name="T0" fmla="*/ 22 w 33"/>
              <a:gd name="T1" fmla="*/ 84 h 84"/>
              <a:gd name="T2" fmla="*/ 0 w 33"/>
              <a:gd name="T3" fmla="*/ 4 h 84"/>
              <a:gd name="T4" fmla="*/ 10 w 33"/>
              <a:gd name="T5" fmla="*/ 0 h 84"/>
              <a:gd name="T6" fmla="*/ 33 w 33"/>
              <a:gd name="T7" fmla="*/ 81 h 84"/>
              <a:gd name="T8" fmla="*/ 22 w 33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4">
                <a:moveTo>
                  <a:pt x="22" y="84"/>
                </a:moveTo>
                <a:lnTo>
                  <a:pt x="0" y="4"/>
                </a:lnTo>
                <a:lnTo>
                  <a:pt x="10" y="0"/>
                </a:lnTo>
                <a:lnTo>
                  <a:pt x="33" y="81"/>
                </a:lnTo>
                <a:lnTo>
                  <a:pt x="22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5" name="Freeform 28"/>
          <p:cNvSpPr>
            <a:spLocks/>
          </p:cNvSpPr>
          <p:nvPr/>
        </p:nvSpPr>
        <p:spPr bwMode="auto">
          <a:xfrm>
            <a:off x="8731250" y="1862858"/>
            <a:ext cx="128588" cy="65088"/>
          </a:xfrm>
          <a:custGeom>
            <a:avLst/>
            <a:gdLst>
              <a:gd name="T0" fmla="*/ 77 w 81"/>
              <a:gd name="T1" fmla="*/ 41 h 41"/>
              <a:gd name="T2" fmla="*/ 0 w 81"/>
              <a:gd name="T3" fmla="*/ 11 h 41"/>
              <a:gd name="T4" fmla="*/ 4 w 81"/>
              <a:gd name="T5" fmla="*/ 0 h 41"/>
              <a:gd name="T6" fmla="*/ 81 w 81"/>
              <a:gd name="T7" fmla="*/ 30 h 41"/>
              <a:gd name="T8" fmla="*/ 77 w 81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41">
                <a:moveTo>
                  <a:pt x="77" y="41"/>
                </a:moveTo>
                <a:lnTo>
                  <a:pt x="0" y="11"/>
                </a:lnTo>
                <a:lnTo>
                  <a:pt x="4" y="0"/>
                </a:lnTo>
                <a:lnTo>
                  <a:pt x="81" y="30"/>
                </a:lnTo>
                <a:lnTo>
                  <a:pt x="77" y="4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6" name="Freeform 29"/>
          <p:cNvSpPr>
            <a:spLocks/>
          </p:cNvSpPr>
          <p:nvPr/>
        </p:nvSpPr>
        <p:spPr bwMode="auto">
          <a:xfrm>
            <a:off x="8782050" y="1920008"/>
            <a:ext cx="73025" cy="80963"/>
          </a:xfrm>
          <a:custGeom>
            <a:avLst/>
            <a:gdLst>
              <a:gd name="T0" fmla="*/ 9 w 46"/>
              <a:gd name="T1" fmla="*/ 51 h 51"/>
              <a:gd name="T2" fmla="*/ 0 w 46"/>
              <a:gd name="T3" fmla="*/ 44 h 51"/>
              <a:gd name="T4" fmla="*/ 38 w 46"/>
              <a:gd name="T5" fmla="*/ 0 h 51"/>
              <a:gd name="T6" fmla="*/ 46 w 46"/>
              <a:gd name="T7" fmla="*/ 7 h 51"/>
              <a:gd name="T8" fmla="*/ 9 w 4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1">
                <a:moveTo>
                  <a:pt x="9" y="51"/>
                </a:moveTo>
                <a:lnTo>
                  <a:pt x="0" y="44"/>
                </a:lnTo>
                <a:lnTo>
                  <a:pt x="38" y="0"/>
                </a:lnTo>
                <a:lnTo>
                  <a:pt x="46" y="7"/>
                </a:lnTo>
                <a:lnTo>
                  <a:pt x="9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7" name="Freeform 30"/>
          <p:cNvSpPr>
            <a:spLocks/>
          </p:cNvSpPr>
          <p:nvPr/>
        </p:nvSpPr>
        <p:spPr bwMode="auto">
          <a:xfrm>
            <a:off x="8774113" y="1973983"/>
            <a:ext cx="144463" cy="104775"/>
          </a:xfrm>
          <a:custGeom>
            <a:avLst/>
            <a:gdLst>
              <a:gd name="T0" fmla="*/ 85 w 91"/>
              <a:gd name="T1" fmla="*/ 66 h 66"/>
              <a:gd name="T2" fmla="*/ 0 w 91"/>
              <a:gd name="T3" fmla="*/ 9 h 66"/>
              <a:gd name="T4" fmla="*/ 6 w 91"/>
              <a:gd name="T5" fmla="*/ 0 h 66"/>
              <a:gd name="T6" fmla="*/ 91 w 91"/>
              <a:gd name="T7" fmla="*/ 57 h 66"/>
              <a:gd name="T8" fmla="*/ 85 w 91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6">
                <a:moveTo>
                  <a:pt x="85" y="66"/>
                </a:moveTo>
                <a:lnTo>
                  <a:pt x="0" y="9"/>
                </a:lnTo>
                <a:lnTo>
                  <a:pt x="6" y="0"/>
                </a:lnTo>
                <a:lnTo>
                  <a:pt x="91" y="57"/>
                </a:lnTo>
                <a:lnTo>
                  <a:pt x="85" y="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8" name="Freeform 31"/>
          <p:cNvSpPr>
            <a:spLocks/>
          </p:cNvSpPr>
          <p:nvPr/>
        </p:nvSpPr>
        <p:spPr bwMode="auto">
          <a:xfrm>
            <a:off x="8677275" y="1966046"/>
            <a:ext cx="104775" cy="26988"/>
          </a:xfrm>
          <a:custGeom>
            <a:avLst/>
            <a:gdLst>
              <a:gd name="T0" fmla="*/ 64 w 66"/>
              <a:gd name="T1" fmla="*/ 17 h 17"/>
              <a:gd name="T2" fmla="*/ 0 w 66"/>
              <a:gd name="T3" fmla="*/ 11 h 17"/>
              <a:gd name="T4" fmla="*/ 2 w 66"/>
              <a:gd name="T5" fmla="*/ 0 h 17"/>
              <a:gd name="T6" fmla="*/ 66 w 66"/>
              <a:gd name="T7" fmla="*/ 7 h 17"/>
              <a:gd name="T8" fmla="*/ 64 w 6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7">
                <a:moveTo>
                  <a:pt x="64" y="17"/>
                </a:moveTo>
                <a:lnTo>
                  <a:pt x="0" y="11"/>
                </a:lnTo>
                <a:lnTo>
                  <a:pt x="2" y="0"/>
                </a:lnTo>
                <a:lnTo>
                  <a:pt x="66" y="7"/>
                </a:lnTo>
                <a:lnTo>
                  <a:pt x="64" y="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9" name="Freeform 32"/>
          <p:cNvSpPr>
            <a:spLocks/>
          </p:cNvSpPr>
          <p:nvPr/>
        </p:nvSpPr>
        <p:spPr bwMode="auto">
          <a:xfrm>
            <a:off x="8693150" y="1978746"/>
            <a:ext cx="95250" cy="95250"/>
          </a:xfrm>
          <a:custGeom>
            <a:avLst/>
            <a:gdLst>
              <a:gd name="T0" fmla="*/ 7 w 60"/>
              <a:gd name="T1" fmla="*/ 60 h 60"/>
              <a:gd name="T2" fmla="*/ 0 w 60"/>
              <a:gd name="T3" fmla="*/ 52 h 60"/>
              <a:gd name="T4" fmla="*/ 52 w 60"/>
              <a:gd name="T5" fmla="*/ 0 h 60"/>
              <a:gd name="T6" fmla="*/ 60 w 60"/>
              <a:gd name="T7" fmla="*/ 8 h 60"/>
              <a:gd name="T8" fmla="*/ 7 w 6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7" y="60"/>
                </a:moveTo>
                <a:lnTo>
                  <a:pt x="0" y="52"/>
                </a:lnTo>
                <a:lnTo>
                  <a:pt x="52" y="0"/>
                </a:lnTo>
                <a:lnTo>
                  <a:pt x="60" y="8"/>
                </a:lnTo>
                <a:lnTo>
                  <a:pt x="7" y="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370" name="Group 1369"/>
          <p:cNvGrpSpPr/>
          <p:nvPr/>
        </p:nvGrpSpPr>
        <p:grpSpPr>
          <a:xfrm>
            <a:off x="8696325" y="796058"/>
            <a:ext cx="509588" cy="557213"/>
            <a:chOff x="8696325" y="920750"/>
            <a:chExt cx="509588" cy="557213"/>
          </a:xfrm>
        </p:grpSpPr>
        <p:sp>
          <p:nvSpPr>
            <p:cNvPr id="1371" name="Freeform 39"/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39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9"/>
                    <a:pt x="30" y="39"/>
                  </a:cubicBezTo>
                  <a:cubicBezTo>
                    <a:pt x="29" y="39"/>
                    <a:pt x="27" y="26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2" name="Freeform 40"/>
            <p:cNvSpPr>
              <a:spLocks/>
            </p:cNvSpPr>
            <p:nvPr/>
          </p:nvSpPr>
          <p:spPr bwMode="auto">
            <a:xfrm>
              <a:off x="8812213" y="954088"/>
              <a:ext cx="112713" cy="103188"/>
            </a:xfrm>
            <a:custGeom>
              <a:avLst/>
              <a:gdLst>
                <a:gd name="T0" fmla="*/ 44 w 86"/>
                <a:gd name="T1" fmla="*/ 78 h 78"/>
                <a:gd name="T2" fmla="*/ 6 w 86"/>
                <a:gd name="T3" fmla="*/ 67 h 78"/>
                <a:gd name="T4" fmla="*/ 0 w 86"/>
                <a:gd name="T5" fmla="*/ 63 h 78"/>
                <a:gd name="T6" fmla="*/ 0 w 86"/>
                <a:gd name="T7" fmla="*/ 55 h 78"/>
                <a:gd name="T8" fmla="*/ 22 w 86"/>
                <a:gd name="T9" fmla="*/ 8 h 78"/>
                <a:gd name="T10" fmla="*/ 34 w 86"/>
                <a:gd name="T11" fmla="*/ 0 h 78"/>
                <a:gd name="T12" fmla="*/ 42 w 86"/>
                <a:gd name="T13" fmla="*/ 12 h 78"/>
                <a:gd name="T14" fmla="*/ 43 w 86"/>
                <a:gd name="T15" fmla="*/ 12 h 78"/>
                <a:gd name="T16" fmla="*/ 44 w 86"/>
                <a:gd name="T17" fmla="*/ 12 h 78"/>
                <a:gd name="T18" fmla="*/ 46 w 86"/>
                <a:gd name="T19" fmla="*/ 11 h 78"/>
                <a:gd name="T20" fmla="*/ 55 w 86"/>
                <a:gd name="T21" fmla="*/ 1 h 78"/>
                <a:gd name="T22" fmla="*/ 65 w 86"/>
                <a:gd name="T23" fmla="*/ 9 h 78"/>
                <a:gd name="T24" fmla="*/ 86 w 86"/>
                <a:gd name="T25" fmla="*/ 56 h 78"/>
                <a:gd name="T26" fmla="*/ 86 w 86"/>
                <a:gd name="T27" fmla="*/ 64 h 78"/>
                <a:gd name="T28" fmla="*/ 80 w 86"/>
                <a:gd name="T29" fmla="*/ 68 h 78"/>
                <a:gd name="T30" fmla="*/ 44 w 86"/>
                <a:gd name="T3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78">
                  <a:moveTo>
                    <a:pt x="44" y="78"/>
                  </a:moveTo>
                  <a:cubicBezTo>
                    <a:pt x="30" y="78"/>
                    <a:pt x="17" y="74"/>
                    <a:pt x="6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5"/>
                    <a:pt x="9" y="17"/>
                    <a:pt x="22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2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6" y="12"/>
                    <a:pt x="46" y="1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7"/>
                    <a:pt x="86" y="56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68" y="75"/>
                    <a:pt x="56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3" name="Oval 41"/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4" name="Freeform 42"/>
            <p:cNvSpPr>
              <a:spLocks noEditPoints="1"/>
            </p:cNvSpPr>
            <p:nvPr/>
          </p:nvSpPr>
          <p:spPr bwMode="auto">
            <a:xfrm>
              <a:off x="8828088" y="920750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2 h 63"/>
                <a:gd name="T4" fmla="*/ 31 w 63"/>
                <a:gd name="T5" fmla="*/ 0 h 63"/>
                <a:gd name="T6" fmla="*/ 63 w 63"/>
                <a:gd name="T7" fmla="*/ 32 h 63"/>
                <a:gd name="T8" fmla="*/ 31 w 63"/>
                <a:gd name="T9" fmla="*/ 63 h 63"/>
                <a:gd name="T10" fmla="*/ 31 w 63"/>
                <a:gd name="T11" fmla="*/ 28 h 63"/>
                <a:gd name="T12" fmla="*/ 27 w 63"/>
                <a:gd name="T13" fmla="*/ 32 h 63"/>
                <a:gd name="T14" fmla="*/ 35 w 63"/>
                <a:gd name="T15" fmla="*/ 32 h 63"/>
                <a:gd name="T16" fmla="*/ 31 w 63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8"/>
                  </a:moveTo>
                  <a:cubicBezTo>
                    <a:pt x="29" y="28"/>
                    <a:pt x="27" y="29"/>
                    <a:pt x="27" y="32"/>
                  </a:cubicBezTo>
                  <a:cubicBezTo>
                    <a:pt x="27" y="36"/>
                    <a:pt x="35" y="36"/>
                    <a:pt x="35" y="32"/>
                  </a:cubicBezTo>
                  <a:cubicBezTo>
                    <a:pt x="35" y="29"/>
                    <a:pt x="34" y="28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5" name="Freeform 43"/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6" name="Oval 44"/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7" name="Freeform 45"/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8" name="Freeform 46"/>
            <p:cNvSpPr>
              <a:spLocks/>
            </p:cNvSpPr>
            <p:nvPr/>
          </p:nvSpPr>
          <p:spPr bwMode="auto">
            <a:xfrm>
              <a:off x="8729663" y="1376363"/>
              <a:ext cx="114300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4 h 77"/>
                <a:gd name="T8" fmla="*/ 22 w 86"/>
                <a:gd name="T9" fmla="*/ 7 h 77"/>
                <a:gd name="T10" fmla="*/ 33 w 86"/>
                <a:gd name="T11" fmla="*/ 0 h 77"/>
                <a:gd name="T12" fmla="*/ 41 w 86"/>
                <a:gd name="T13" fmla="*/ 9 h 77"/>
                <a:gd name="T14" fmla="*/ 43 w 86"/>
                <a:gd name="T15" fmla="*/ 11 h 77"/>
                <a:gd name="T16" fmla="*/ 44 w 86"/>
                <a:gd name="T17" fmla="*/ 11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0 h 77"/>
                <a:gd name="T24" fmla="*/ 65 w 86"/>
                <a:gd name="T25" fmla="*/ 8 h 77"/>
                <a:gd name="T26" fmla="*/ 57 w 86"/>
                <a:gd name="T27" fmla="*/ 19 h 77"/>
                <a:gd name="T28" fmla="*/ 65 w 86"/>
                <a:gd name="T29" fmla="*/ 8 h 77"/>
                <a:gd name="T30" fmla="*/ 86 w 86"/>
                <a:gd name="T31" fmla="*/ 55 h 77"/>
                <a:gd name="T32" fmla="*/ 86 w 86"/>
                <a:gd name="T33" fmla="*/ 62 h 77"/>
                <a:gd name="T34" fmla="*/ 79 w 86"/>
                <a:gd name="T35" fmla="*/ 67 h 77"/>
                <a:gd name="T36" fmla="*/ 44 w 86"/>
                <a:gd name="T3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0" y="77"/>
                    <a:pt x="17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4"/>
                    <a:pt x="9" y="16"/>
                    <a:pt x="22" y="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78" y="18"/>
                    <a:pt x="86" y="35"/>
                    <a:pt x="86" y="55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68" y="73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9" name="Oval 47"/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0" name="Freeform 48"/>
            <p:cNvSpPr>
              <a:spLocks noEditPoints="1"/>
            </p:cNvSpPr>
            <p:nvPr/>
          </p:nvSpPr>
          <p:spPr bwMode="auto">
            <a:xfrm>
              <a:off x="8745538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1" name="Freeform 49"/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2" name="Oval 50"/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3" name="Freeform 51"/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4" name="Freeform 52"/>
            <p:cNvSpPr>
              <a:spLocks/>
            </p:cNvSpPr>
            <p:nvPr/>
          </p:nvSpPr>
          <p:spPr bwMode="auto">
            <a:xfrm>
              <a:off x="8888413" y="1376363"/>
              <a:ext cx="117475" cy="101600"/>
            </a:xfrm>
            <a:custGeom>
              <a:avLst/>
              <a:gdLst>
                <a:gd name="T0" fmla="*/ 47 w 89"/>
                <a:gd name="T1" fmla="*/ 77 h 77"/>
                <a:gd name="T2" fmla="*/ 10 w 89"/>
                <a:gd name="T3" fmla="*/ 67 h 77"/>
                <a:gd name="T4" fmla="*/ 0 w 89"/>
                <a:gd name="T5" fmla="*/ 63 h 77"/>
                <a:gd name="T6" fmla="*/ 3 w 89"/>
                <a:gd name="T7" fmla="*/ 52 h 77"/>
                <a:gd name="T8" fmla="*/ 25 w 89"/>
                <a:gd name="T9" fmla="*/ 7 h 77"/>
                <a:gd name="T10" fmla="*/ 36 w 89"/>
                <a:gd name="T11" fmla="*/ 0 h 77"/>
                <a:gd name="T12" fmla="*/ 44 w 89"/>
                <a:gd name="T13" fmla="*/ 9 h 77"/>
                <a:gd name="T14" fmla="*/ 46 w 89"/>
                <a:gd name="T15" fmla="*/ 11 h 77"/>
                <a:gd name="T16" fmla="*/ 47 w 89"/>
                <a:gd name="T17" fmla="*/ 11 h 77"/>
                <a:gd name="T18" fmla="*/ 47 w 89"/>
                <a:gd name="T19" fmla="*/ 11 h 77"/>
                <a:gd name="T20" fmla="*/ 49 w 89"/>
                <a:gd name="T21" fmla="*/ 10 h 77"/>
                <a:gd name="T22" fmla="*/ 58 w 89"/>
                <a:gd name="T23" fmla="*/ 0 h 77"/>
                <a:gd name="T24" fmla="*/ 68 w 89"/>
                <a:gd name="T25" fmla="*/ 8 h 77"/>
                <a:gd name="T26" fmla="*/ 89 w 89"/>
                <a:gd name="T27" fmla="*/ 55 h 77"/>
                <a:gd name="T28" fmla="*/ 89 w 89"/>
                <a:gd name="T29" fmla="*/ 65 h 77"/>
                <a:gd name="T30" fmla="*/ 81 w 89"/>
                <a:gd name="T31" fmla="*/ 68 h 77"/>
                <a:gd name="T32" fmla="*/ 47 w 89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7">
                  <a:moveTo>
                    <a:pt x="47" y="77"/>
                  </a:moveTo>
                  <a:cubicBezTo>
                    <a:pt x="34" y="77"/>
                    <a:pt x="21" y="73"/>
                    <a:pt x="1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33"/>
                    <a:pt x="12" y="16"/>
                    <a:pt x="25" y="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10"/>
                    <a:pt x="45" y="11"/>
                    <a:pt x="46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9" y="10"/>
                    <a:pt x="49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81" y="18"/>
                    <a:pt x="89" y="35"/>
                    <a:pt x="89" y="5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71" y="74"/>
                    <a:pt x="59" y="77"/>
                    <a:pt x="4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5" name="Oval 53"/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6" name="Freeform 54"/>
            <p:cNvSpPr>
              <a:spLocks noEditPoints="1"/>
            </p:cNvSpPr>
            <p:nvPr/>
          </p:nvSpPr>
          <p:spPr bwMode="auto">
            <a:xfrm>
              <a:off x="8909050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7" name="Freeform 55"/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8" name="Oval 56"/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9" name="Freeform 57"/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0" name="Freeform 58"/>
            <p:cNvSpPr>
              <a:spLocks/>
            </p:cNvSpPr>
            <p:nvPr/>
          </p:nvSpPr>
          <p:spPr bwMode="auto">
            <a:xfrm>
              <a:off x="8696325" y="1171575"/>
              <a:ext cx="114300" cy="103188"/>
            </a:xfrm>
            <a:custGeom>
              <a:avLst/>
              <a:gdLst>
                <a:gd name="T0" fmla="*/ 44 w 87"/>
                <a:gd name="T1" fmla="*/ 78 h 78"/>
                <a:gd name="T2" fmla="*/ 8 w 87"/>
                <a:gd name="T3" fmla="*/ 68 h 78"/>
                <a:gd name="T4" fmla="*/ 0 w 87"/>
                <a:gd name="T5" fmla="*/ 65 h 78"/>
                <a:gd name="T6" fmla="*/ 0 w 87"/>
                <a:gd name="T7" fmla="*/ 56 h 78"/>
                <a:gd name="T8" fmla="*/ 23 w 87"/>
                <a:gd name="T9" fmla="*/ 8 h 78"/>
                <a:gd name="T10" fmla="*/ 33 w 87"/>
                <a:gd name="T11" fmla="*/ 2 h 78"/>
                <a:gd name="T12" fmla="*/ 41 w 87"/>
                <a:gd name="T13" fmla="*/ 10 h 78"/>
                <a:gd name="T14" fmla="*/ 44 w 87"/>
                <a:gd name="T15" fmla="*/ 12 h 78"/>
                <a:gd name="T16" fmla="*/ 44 w 87"/>
                <a:gd name="T17" fmla="*/ 13 h 78"/>
                <a:gd name="T18" fmla="*/ 46 w 87"/>
                <a:gd name="T19" fmla="*/ 12 h 78"/>
                <a:gd name="T20" fmla="*/ 47 w 87"/>
                <a:gd name="T21" fmla="*/ 11 h 78"/>
                <a:gd name="T22" fmla="*/ 57 w 87"/>
                <a:gd name="T23" fmla="*/ 0 h 78"/>
                <a:gd name="T24" fmla="*/ 67 w 87"/>
                <a:gd name="T25" fmla="*/ 11 h 78"/>
                <a:gd name="T26" fmla="*/ 87 w 87"/>
                <a:gd name="T27" fmla="*/ 56 h 78"/>
                <a:gd name="T28" fmla="*/ 87 w 87"/>
                <a:gd name="T29" fmla="*/ 65 h 78"/>
                <a:gd name="T30" fmla="*/ 79 w 87"/>
                <a:gd name="T31" fmla="*/ 69 h 78"/>
                <a:gd name="T32" fmla="*/ 44 w 87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8">
                  <a:moveTo>
                    <a:pt x="44" y="78"/>
                  </a:moveTo>
                  <a:cubicBezTo>
                    <a:pt x="31" y="78"/>
                    <a:pt x="19" y="75"/>
                    <a:pt x="8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35"/>
                    <a:pt x="10" y="18"/>
                    <a:pt x="2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2" y="12"/>
                    <a:pt x="43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2"/>
                    <a:pt x="46" y="12"/>
                    <a:pt x="47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9" y="20"/>
                    <a:pt x="86" y="37"/>
                    <a:pt x="87" y="56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69" y="75"/>
                    <a:pt x="57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1" name="Oval 59"/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2" name="Freeform 60"/>
            <p:cNvSpPr>
              <a:spLocks noEditPoints="1"/>
            </p:cNvSpPr>
            <p:nvPr/>
          </p:nvSpPr>
          <p:spPr bwMode="auto">
            <a:xfrm>
              <a:off x="87137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3" name="Freeform 61"/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4" name="Oval 62"/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5" name="Freeform 63"/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6" name="Freeform 64"/>
            <p:cNvSpPr>
              <a:spLocks/>
            </p:cNvSpPr>
            <p:nvPr/>
          </p:nvSpPr>
          <p:spPr bwMode="auto">
            <a:xfrm>
              <a:off x="8807450" y="1171575"/>
              <a:ext cx="117475" cy="103188"/>
            </a:xfrm>
            <a:custGeom>
              <a:avLst/>
              <a:gdLst>
                <a:gd name="T0" fmla="*/ 46 w 89"/>
                <a:gd name="T1" fmla="*/ 78 h 78"/>
                <a:gd name="T2" fmla="*/ 9 w 89"/>
                <a:gd name="T3" fmla="*/ 67 h 78"/>
                <a:gd name="T4" fmla="*/ 0 w 89"/>
                <a:gd name="T5" fmla="*/ 63 h 78"/>
                <a:gd name="T6" fmla="*/ 2 w 89"/>
                <a:gd name="T7" fmla="*/ 54 h 78"/>
                <a:gd name="T8" fmla="*/ 25 w 89"/>
                <a:gd name="T9" fmla="*/ 8 h 78"/>
                <a:gd name="T10" fmla="*/ 36 w 89"/>
                <a:gd name="T11" fmla="*/ 1 h 78"/>
                <a:gd name="T12" fmla="*/ 44 w 89"/>
                <a:gd name="T13" fmla="*/ 12 h 78"/>
                <a:gd name="T14" fmla="*/ 46 w 89"/>
                <a:gd name="T15" fmla="*/ 12 h 78"/>
                <a:gd name="T16" fmla="*/ 46 w 89"/>
                <a:gd name="T17" fmla="*/ 13 h 78"/>
                <a:gd name="T18" fmla="*/ 47 w 89"/>
                <a:gd name="T19" fmla="*/ 12 h 78"/>
                <a:gd name="T20" fmla="*/ 49 w 89"/>
                <a:gd name="T21" fmla="*/ 11 h 78"/>
                <a:gd name="T22" fmla="*/ 57 w 89"/>
                <a:gd name="T23" fmla="*/ 0 h 78"/>
                <a:gd name="T24" fmla="*/ 68 w 89"/>
                <a:gd name="T25" fmla="*/ 10 h 78"/>
                <a:gd name="T26" fmla="*/ 89 w 89"/>
                <a:gd name="T27" fmla="*/ 56 h 78"/>
                <a:gd name="T28" fmla="*/ 89 w 89"/>
                <a:gd name="T29" fmla="*/ 64 h 78"/>
                <a:gd name="T30" fmla="*/ 82 w 89"/>
                <a:gd name="T31" fmla="*/ 69 h 78"/>
                <a:gd name="T32" fmla="*/ 46 w 89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8">
                  <a:moveTo>
                    <a:pt x="46" y="78"/>
                  </a:moveTo>
                  <a:cubicBezTo>
                    <a:pt x="33" y="78"/>
                    <a:pt x="20" y="75"/>
                    <a:pt x="9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" y="35"/>
                    <a:pt x="12" y="18"/>
                    <a:pt x="25" y="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5" y="12"/>
                    <a:pt x="46" y="1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2"/>
                    <a:pt x="48" y="12"/>
                    <a:pt x="49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19"/>
                    <a:pt x="88" y="37"/>
                    <a:pt x="89" y="56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1" y="75"/>
                    <a:pt x="59" y="78"/>
                    <a:pt x="46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7" name="Oval 65"/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8" name="Freeform 66"/>
            <p:cNvSpPr>
              <a:spLocks noEditPoints="1"/>
            </p:cNvSpPr>
            <p:nvPr/>
          </p:nvSpPr>
          <p:spPr bwMode="auto">
            <a:xfrm>
              <a:off x="88280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9" name="Freeform 67"/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0" name="Oval 68"/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1" name="Freeform 69"/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38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1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2" name="Freeform 70"/>
            <p:cNvSpPr>
              <a:spLocks/>
            </p:cNvSpPr>
            <p:nvPr/>
          </p:nvSpPr>
          <p:spPr bwMode="auto">
            <a:xfrm>
              <a:off x="8924925" y="1171575"/>
              <a:ext cx="112713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5 h 77"/>
                <a:gd name="T8" fmla="*/ 22 w 86"/>
                <a:gd name="T9" fmla="*/ 7 h 77"/>
                <a:gd name="T10" fmla="*/ 34 w 86"/>
                <a:gd name="T11" fmla="*/ 0 h 77"/>
                <a:gd name="T12" fmla="*/ 42 w 86"/>
                <a:gd name="T13" fmla="*/ 11 h 77"/>
                <a:gd name="T14" fmla="*/ 43 w 86"/>
                <a:gd name="T15" fmla="*/ 11 h 77"/>
                <a:gd name="T16" fmla="*/ 44 w 86"/>
                <a:gd name="T17" fmla="*/ 12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1 h 77"/>
                <a:gd name="T24" fmla="*/ 65 w 86"/>
                <a:gd name="T25" fmla="*/ 9 h 77"/>
                <a:gd name="T26" fmla="*/ 86 w 86"/>
                <a:gd name="T27" fmla="*/ 55 h 77"/>
                <a:gd name="T28" fmla="*/ 86 w 86"/>
                <a:gd name="T29" fmla="*/ 65 h 77"/>
                <a:gd name="T30" fmla="*/ 79 w 86"/>
                <a:gd name="T31" fmla="*/ 68 h 77"/>
                <a:gd name="T32" fmla="*/ 44 w 86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1" y="77"/>
                    <a:pt x="18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4"/>
                    <a:pt x="9" y="17"/>
                    <a:pt x="22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3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1"/>
                    <a:pt x="46" y="1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6"/>
                    <a:pt x="86" y="5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4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3" name="Oval 71"/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4" name="Freeform 72"/>
            <p:cNvSpPr>
              <a:spLocks noEditPoints="1"/>
            </p:cNvSpPr>
            <p:nvPr/>
          </p:nvSpPr>
          <p:spPr bwMode="auto">
            <a:xfrm>
              <a:off x="8940800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5" name="Freeform 73"/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25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6" name="Oval 74"/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7" name="Freeform 75"/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8" name="Freeform 76"/>
            <p:cNvSpPr>
              <a:spLocks/>
            </p:cNvSpPr>
            <p:nvPr/>
          </p:nvSpPr>
          <p:spPr bwMode="auto">
            <a:xfrm>
              <a:off x="9091613" y="1171575"/>
              <a:ext cx="114300" cy="101600"/>
            </a:xfrm>
            <a:custGeom>
              <a:avLst/>
              <a:gdLst>
                <a:gd name="T0" fmla="*/ 45 w 87"/>
                <a:gd name="T1" fmla="*/ 77 h 77"/>
                <a:gd name="T2" fmla="*/ 8 w 87"/>
                <a:gd name="T3" fmla="*/ 67 h 77"/>
                <a:gd name="T4" fmla="*/ 0 w 87"/>
                <a:gd name="T5" fmla="*/ 63 h 77"/>
                <a:gd name="T6" fmla="*/ 1 w 87"/>
                <a:gd name="T7" fmla="*/ 53 h 77"/>
                <a:gd name="T8" fmla="*/ 23 w 87"/>
                <a:gd name="T9" fmla="*/ 7 h 77"/>
                <a:gd name="T10" fmla="*/ 34 w 87"/>
                <a:gd name="T11" fmla="*/ 0 h 77"/>
                <a:gd name="T12" fmla="*/ 42 w 87"/>
                <a:gd name="T13" fmla="*/ 10 h 77"/>
                <a:gd name="T14" fmla="*/ 44 w 87"/>
                <a:gd name="T15" fmla="*/ 11 h 77"/>
                <a:gd name="T16" fmla="*/ 45 w 87"/>
                <a:gd name="T17" fmla="*/ 12 h 77"/>
                <a:gd name="T18" fmla="*/ 45 w 87"/>
                <a:gd name="T19" fmla="*/ 12 h 77"/>
                <a:gd name="T20" fmla="*/ 47 w 87"/>
                <a:gd name="T21" fmla="*/ 10 h 77"/>
                <a:gd name="T22" fmla="*/ 56 w 87"/>
                <a:gd name="T23" fmla="*/ 1 h 77"/>
                <a:gd name="T24" fmla="*/ 66 w 87"/>
                <a:gd name="T25" fmla="*/ 9 h 77"/>
                <a:gd name="T26" fmla="*/ 87 w 87"/>
                <a:gd name="T27" fmla="*/ 55 h 77"/>
                <a:gd name="T28" fmla="*/ 87 w 87"/>
                <a:gd name="T29" fmla="*/ 65 h 77"/>
                <a:gd name="T30" fmla="*/ 79 w 87"/>
                <a:gd name="T31" fmla="*/ 68 h 77"/>
                <a:gd name="T32" fmla="*/ 45 w 87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7">
                  <a:moveTo>
                    <a:pt x="45" y="77"/>
                  </a:moveTo>
                  <a:cubicBezTo>
                    <a:pt x="32" y="77"/>
                    <a:pt x="19" y="74"/>
                    <a:pt x="8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34"/>
                    <a:pt x="10" y="17"/>
                    <a:pt x="23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3" y="11"/>
                    <a:pt x="43" y="11"/>
                    <a:pt x="44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1"/>
                    <a:pt x="47" y="11"/>
                    <a:pt x="47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79" y="19"/>
                    <a:pt x="87" y="36"/>
                    <a:pt x="87" y="5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9" y="74"/>
                    <a:pt x="57" y="77"/>
                    <a:pt x="45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9" name="Oval 77"/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0" name="Freeform 78"/>
            <p:cNvSpPr>
              <a:spLocks noEditPoints="1"/>
            </p:cNvSpPr>
            <p:nvPr/>
          </p:nvSpPr>
          <p:spPr bwMode="auto">
            <a:xfrm>
              <a:off x="9109075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1" name="Freeform 79"/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2" name="Oval 80"/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3" name="Freeform 81"/>
            <p:cNvSpPr>
              <a:spLocks/>
            </p:cNvSpPr>
            <p:nvPr/>
          </p:nvSpPr>
          <p:spPr bwMode="auto">
            <a:xfrm>
              <a:off x="8777288" y="1289050"/>
              <a:ext cx="182563" cy="63500"/>
            </a:xfrm>
            <a:custGeom>
              <a:avLst/>
              <a:gdLst>
                <a:gd name="T0" fmla="*/ 139 w 139"/>
                <a:gd name="T1" fmla="*/ 48 h 48"/>
                <a:gd name="T2" fmla="*/ 125 w 139"/>
                <a:gd name="T3" fmla="*/ 48 h 48"/>
                <a:gd name="T4" fmla="*/ 125 w 139"/>
                <a:gd name="T5" fmla="*/ 27 h 48"/>
                <a:gd name="T6" fmla="*/ 112 w 139"/>
                <a:gd name="T7" fmla="*/ 14 h 48"/>
                <a:gd name="T8" fmla="*/ 27 w 139"/>
                <a:gd name="T9" fmla="*/ 14 h 48"/>
                <a:gd name="T10" fmla="*/ 14 w 139"/>
                <a:gd name="T11" fmla="*/ 27 h 48"/>
                <a:gd name="T12" fmla="*/ 14 w 139"/>
                <a:gd name="T13" fmla="*/ 47 h 48"/>
                <a:gd name="T14" fmla="*/ 0 w 139"/>
                <a:gd name="T15" fmla="*/ 47 h 48"/>
                <a:gd name="T16" fmla="*/ 0 w 139"/>
                <a:gd name="T17" fmla="*/ 27 h 48"/>
                <a:gd name="T18" fmla="*/ 27 w 139"/>
                <a:gd name="T19" fmla="*/ 0 h 48"/>
                <a:gd name="T20" fmla="*/ 112 w 139"/>
                <a:gd name="T21" fmla="*/ 0 h 48"/>
                <a:gd name="T22" fmla="*/ 139 w 139"/>
                <a:gd name="T23" fmla="*/ 27 h 48"/>
                <a:gd name="T24" fmla="*/ 139 w 139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48">
                  <a:moveTo>
                    <a:pt x="139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0"/>
                    <a:pt x="119" y="14"/>
                    <a:pt x="11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7" y="0"/>
                    <a:pt x="139" y="12"/>
                    <a:pt x="139" y="27"/>
                  </a:cubicBezTo>
                  <a:lnTo>
                    <a:pt x="139" y="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4" name="Rectangle 82"/>
            <p:cNvSpPr>
              <a:spLocks noChangeArrowheads="1"/>
            </p:cNvSpPr>
            <p:nvPr/>
          </p:nvSpPr>
          <p:spPr bwMode="auto">
            <a:xfrm>
              <a:off x="8859838" y="1268413"/>
              <a:ext cx="17463" cy="25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5" name="Freeform 83"/>
            <p:cNvSpPr>
              <a:spLocks/>
            </p:cNvSpPr>
            <p:nvPr/>
          </p:nvSpPr>
          <p:spPr bwMode="auto">
            <a:xfrm>
              <a:off x="8745538" y="1081088"/>
              <a:ext cx="244475" cy="60325"/>
            </a:xfrm>
            <a:custGeom>
              <a:avLst/>
              <a:gdLst>
                <a:gd name="T0" fmla="*/ 186 w 186"/>
                <a:gd name="T1" fmla="*/ 46 h 46"/>
                <a:gd name="T2" fmla="*/ 172 w 186"/>
                <a:gd name="T3" fmla="*/ 46 h 46"/>
                <a:gd name="T4" fmla="*/ 172 w 186"/>
                <a:gd name="T5" fmla="*/ 27 h 46"/>
                <a:gd name="T6" fmla="*/ 159 w 186"/>
                <a:gd name="T7" fmla="*/ 14 h 46"/>
                <a:gd name="T8" fmla="*/ 27 w 186"/>
                <a:gd name="T9" fmla="*/ 14 h 46"/>
                <a:gd name="T10" fmla="*/ 14 w 186"/>
                <a:gd name="T11" fmla="*/ 27 h 46"/>
                <a:gd name="T12" fmla="*/ 14 w 186"/>
                <a:gd name="T13" fmla="*/ 46 h 46"/>
                <a:gd name="T14" fmla="*/ 0 w 186"/>
                <a:gd name="T15" fmla="*/ 46 h 46"/>
                <a:gd name="T16" fmla="*/ 0 w 186"/>
                <a:gd name="T17" fmla="*/ 27 h 46"/>
                <a:gd name="T18" fmla="*/ 27 w 186"/>
                <a:gd name="T19" fmla="*/ 0 h 46"/>
                <a:gd name="T20" fmla="*/ 159 w 186"/>
                <a:gd name="T21" fmla="*/ 0 h 46"/>
                <a:gd name="T22" fmla="*/ 186 w 186"/>
                <a:gd name="T23" fmla="*/ 27 h 46"/>
                <a:gd name="T24" fmla="*/ 186 w 18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46">
                  <a:moveTo>
                    <a:pt x="186" y="46"/>
                  </a:moveTo>
                  <a:cubicBezTo>
                    <a:pt x="172" y="46"/>
                    <a:pt x="172" y="46"/>
                    <a:pt x="172" y="46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0"/>
                    <a:pt x="166" y="14"/>
                    <a:pt x="159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4" y="0"/>
                    <a:pt x="186" y="12"/>
                    <a:pt x="186" y="27"/>
                  </a:cubicBezTo>
                  <a:lnTo>
                    <a:pt x="186" y="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6" name="Rectangle 84"/>
            <p:cNvSpPr>
              <a:spLocks noChangeArrowheads="1"/>
            </p:cNvSpPr>
            <p:nvPr/>
          </p:nvSpPr>
          <p:spPr bwMode="auto">
            <a:xfrm>
              <a:off x="8858250" y="1058863"/>
              <a:ext cx="19050" cy="76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7" name="Rectangle 85"/>
            <p:cNvSpPr>
              <a:spLocks noChangeArrowheads="1"/>
            </p:cNvSpPr>
            <p:nvPr/>
          </p:nvSpPr>
          <p:spPr bwMode="auto">
            <a:xfrm>
              <a:off x="9031288" y="1201738"/>
              <a:ext cx="65088" cy="1587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18" name="Rectangle 86"/>
          <p:cNvSpPr>
            <a:spLocks noChangeArrowheads="1"/>
          </p:cNvSpPr>
          <p:nvPr/>
        </p:nvSpPr>
        <p:spPr bwMode="auto">
          <a:xfrm>
            <a:off x="8910638" y="2756621"/>
            <a:ext cx="17463" cy="546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9" name="Rectangle 87"/>
          <p:cNvSpPr>
            <a:spLocks noChangeArrowheads="1"/>
          </p:cNvSpPr>
          <p:nvPr/>
        </p:nvSpPr>
        <p:spPr bwMode="auto">
          <a:xfrm>
            <a:off x="8647113" y="3020146"/>
            <a:ext cx="544513" cy="1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0" name="Oval 88"/>
          <p:cNvSpPr>
            <a:spLocks noChangeArrowheads="1"/>
          </p:cNvSpPr>
          <p:nvPr/>
        </p:nvSpPr>
        <p:spPr bwMode="auto">
          <a:xfrm>
            <a:off x="8647113" y="3102696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1" name="Freeform 89"/>
          <p:cNvSpPr>
            <a:spLocks noEditPoints="1"/>
          </p:cNvSpPr>
          <p:nvPr/>
        </p:nvSpPr>
        <p:spPr bwMode="auto">
          <a:xfrm>
            <a:off x="8637588" y="3094758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2" name="Oval 90"/>
          <p:cNvSpPr>
            <a:spLocks noChangeArrowheads="1"/>
          </p:cNvSpPr>
          <p:nvPr/>
        </p:nvSpPr>
        <p:spPr bwMode="auto">
          <a:xfrm>
            <a:off x="8728075" y="3026496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3" name="Freeform 91"/>
          <p:cNvSpPr>
            <a:spLocks noEditPoints="1"/>
          </p:cNvSpPr>
          <p:nvPr/>
        </p:nvSpPr>
        <p:spPr bwMode="auto">
          <a:xfrm>
            <a:off x="8718550" y="3016971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4" name="Oval 92"/>
          <p:cNvSpPr>
            <a:spLocks noChangeArrowheads="1"/>
          </p:cNvSpPr>
          <p:nvPr/>
        </p:nvSpPr>
        <p:spPr bwMode="auto">
          <a:xfrm>
            <a:off x="8696325" y="2974108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5" name="Freeform 93"/>
          <p:cNvSpPr>
            <a:spLocks noEditPoints="1"/>
          </p:cNvSpPr>
          <p:nvPr/>
        </p:nvSpPr>
        <p:spPr bwMode="auto">
          <a:xfrm>
            <a:off x="8686800" y="2964583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6" name="Oval 94"/>
          <p:cNvSpPr>
            <a:spLocks noChangeArrowheads="1"/>
          </p:cNvSpPr>
          <p:nvPr/>
        </p:nvSpPr>
        <p:spPr bwMode="auto">
          <a:xfrm>
            <a:off x="8767763" y="3088408"/>
            <a:ext cx="60325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7" name="Freeform 95"/>
          <p:cNvSpPr>
            <a:spLocks noEditPoints="1"/>
          </p:cNvSpPr>
          <p:nvPr/>
        </p:nvSpPr>
        <p:spPr bwMode="auto">
          <a:xfrm>
            <a:off x="8758238" y="3080471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8" name="Oval 96"/>
          <p:cNvSpPr>
            <a:spLocks noChangeArrowheads="1"/>
          </p:cNvSpPr>
          <p:nvPr/>
        </p:nvSpPr>
        <p:spPr bwMode="auto">
          <a:xfrm>
            <a:off x="8775700" y="302808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9" name="Freeform 97"/>
          <p:cNvSpPr>
            <a:spLocks noEditPoints="1"/>
          </p:cNvSpPr>
          <p:nvPr/>
        </p:nvSpPr>
        <p:spPr bwMode="auto">
          <a:xfrm>
            <a:off x="8767763" y="3020146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0" name="Oval 98"/>
          <p:cNvSpPr>
            <a:spLocks noChangeArrowheads="1"/>
          </p:cNvSpPr>
          <p:nvPr/>
        </p:nvSpPr>
        <p:spPr bwMode="auto">
          <a:xfrm>
            <a:off x="9107488" y="2913783"/>
            <a:ext cx="60325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1" name="Freeform 99"/>
          <p:cNvSpPr>
            <a:spLocks noEditPoints="1"/>
          </p:cNvSpPr>
          <p:nvPr/>
        </p:nvSpPr>
        <p:spPr bwMode="auto">
          <a:xfrm>
            <a:off x="9097963" y="2905846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2" name="Oval 100"/>
          <p:cNvSpPr>
            <a:spLocks noChangeArrowheads="1"/>
          </p:cNvSpPr>
          <p:nvPr/>
        </p:nvSpPr>
        <p:spPr bwMode="auto">
          <a:xfrm>
            <a:off x="9115425" y="316143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3" name="Freeform 101"/>
          <p:cNvSpPr>
            <a:spLocks noEditPoints="1"/>
          </p:cNvSpPr>
          <p:nvPr/>
        </p:nvSpPr>
        <p:spPr bwMode="auto">
          <a:xfrm>
            <a:off x="9107488" y="3151908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4" name="Oval 102"/>
          <p:cNvSpPr>
            <a:spLocks noChangeArrowheads="1"/>
          </p:cNvSpPr>
          <p:nvPr/>
        </p:nvSpPr>
        <p:spPr bwMode="auto">
          <a:xfrm>
            <a:off x="8674100" y="319159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5" name="Freeform 103"/>
          <p:cNvSpPr>
            <a:spLocks noEditPoints="1"/>
          </p:cNvSpPr>
          <p:nvPr/>
        </p:nvSpPr>
        <p:spPr bwMode="auto">
          <a:xfrm>
            <a:off x="8664575" y="318207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6" name="Oval 104"/>
          <p:cNvSpPr>
            <a:spLocks noChangeArrowheads="1"/>
          </p:cNvSpPr>
          <p:nvPr/>
        </p:nvSpPr>
        <p:spPr bwMode="auto">
          <a:xfrm>
            <a:off x="8805863" y="2950296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7" name="Freeform 105"/>
          <p:cNvSpPr>
            <a:spLocks noEditPoints="1"/>
          </p:cNvSpPr>
          <p:nvPr/>
        </p:nvSpPr>
        <p:spPr bwMode="auto">
          <a:xfrm>
            <a:off x="8797925" y="2940771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8" name="Oval 106"/>
          <p:cNvSpPr>
            <a:spLocks noChangeArrowheads="1"/>
          </p:cNvSpPr>
          <p:nvPr/>
        </p:nvSpPr>
        <p:spPr bwMode="auto">
          <a:xfrm>
            <a:off x="9120188" y="283440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9" name="Freeform 107"/>
          <p:cNvSpPr>
            <a:spLocks noEditPoints="1"/>
          </p:cNvSpPr>
          <p:nvPr/>
        </p:nvSpPr>
        <p:spPr bwMode="auto">
          <a:xfrm>
            <a:off x="9110663" y="2826471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1" y="13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0" name="Oval 108"/>
          <p:cNvSpPr>
            <a:spLocks noChangeArrowheads="1"/>
          </p:cNvSpPr>
          <p:nvPr/>
        </p:nvSpPr>
        <p:spPr bwMode="auto">
          <a:xfrm>
            <a:off x="9061450" y="2866158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1" name="Freeform 109"/>
          <p:cNvSpPr>
            <a:spLocks noEditPoints="1"/>
          </p:cNvSpPr>
          <p:nvPr/>
        </p:nvSpPr>
        <p:spPr bwMode="auto">
          <a:xfrm>
            <a:off x="9051925" y="2856633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1" y="48"/>
                  <a:pt x="48" y="40"/>
                  <a:pt x="48" y="31"/>
                </a:cubicBezTo>
                <a:cubicBezTo>
                  <a:pt x="48" y="22"/>
                  <a:pt x="41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2" name="Oval 110"/>
          <p:cNvSpPr>
            <a:spLocks noChangeArrowheads="1"/>
          </p:cNvSpPr>
          <p:nvPr/>
        </p:nvSpPr>
        <p:spPr bwMode="auto">
          <a:xfrm>
            <a:off x="8847138" y="3105871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3" name="Freeform 111"/>
          <p:cNvSpPr>
            <a:spLocks noEditPoints="1"/>
          </p:cNvSpPr>
          <p:nvPr/>
        </p:nvSpPr>
        <p:spPr bwMode="auto">
          <a:xfrm>
            <a:off x="8839200" y="3097933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4" name="Oval 112"/>
          <p:cNvSpPr>
            <a:spLocks noChangeArrowheads="1"/>
          </p:cNvSpPr>
          <p:nvPr/>
        </p:nvSpPr>
        <p:spPr bwMode="auto">
          <a:xfrm>
            <a:off x="8699500" y="27772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5" name="Freeform 113"/>
          <p:cNvSpPr>
            <a:spLocks noEditPoints="1"/>
          </p:cNvSpPr>
          <p:nvPr/>
        </p:nvSpPr>
        <p:spPr bwMode="auto">
          <a:xfrm>
            <a:off x="8691563" y="2769321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6" name="Oval 114"/>
          <p:cNvSpPr>
            <a:spLocks noChangeArrowheads="1"/>
          </p:cNvSpPr>
          <p:nvPr/>
        </p:nvSpPr>
        <p:spPr bwMode="auto">
          <a:xfrm>
            <a:off x="8704263" y="3077296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7" name="Freeform 115"/>
          <p:cNvSpPr>
            <a:spLocks noEditPoints="1"/>
          </p:cNvSpPr>
          <p:nvPr/>
        </p:nvSpPr>
        <p:spPr bwMode="auto">
          <a:xfrm>
            <a:off x="8694738" y="3067771"/>
            <a:ext cx="80963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8" name="Freeform 116"/>
          <p:cNvSpPr>
            <a:spLocks/>
          </p:cNvSpPr>
          <p:nvPr/>
        </p:nvSpPr>
        <p:spPr bwMode="auto">
          <a:xfrm>
            <a:off x="8850313" y="1915246"/>
            <a:ext cx="74613" cy="152400"/>
          </a:xfrm>
          <a:custGeom>
            <a:avLst/>
            <a:gdLst>
              <a:gd name="T0" fmla="*/ 36 w 47"/>
              <a:gd name="T1" fmla="*/ 96 h 96"/>
              <a:gd name="T2" fmla="*/ 0 w 47"/>
              <a:gd name="T3" fmla="*/ 5 h 96"/>
              <a:gd name="T4" fmla="*/ 10 w 47"/>
              <a:gd name="T5" fmla="*/ 0 h 96"/>
              <a:gd name="T6" fmla="*/ 47 w 47"/>
              <a:gd name="T7" fmla="*/ 91 h 96"/>
              <a:gd name="T8" fmla="*/ 36 w 47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6">
                <a:moveTo>
                  <a:pt x="36" y="96"/>
                </a:moveTo>
                <a:lnTo>
                  <a:pt x="0" y="5"/>
                </a:lnTo>
                <a:lnTo>
                  <a:pt x="10" y="0"/>
                </a:lnTo>
                <a:lnTo>
                  <a:pt x="47" y="91"/>
                </a:lnTo>
                <a:lnTo>
                  <a:pt x="36" y="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9" name="Oval 117"/>
          <p:cNvSpPr>
            <a:spLocks noChangeArrowheads="1"/>
          </p:cNvSpPr>
          <p:nvPr/>
        </p:nvSpPr>
        <p:spPr bwMode="auto">
          <a:xfrm>
            <a:off x="8655050" y="2043833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0" name="Freeform 118"/>
          <p:cNvSpPr>
            <a:spLocks noEditPoints="1"/>
          </p:cNvSpPr>
          <p:nvPr/>
        </p:nvSpPr>
        <p:spPr bwMode="auto">
          <a:xfrm>
            <a:off x="8645525" y="203430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1" name="Oval 119"/>
          <p:cNvSpPr>
            <a:spLocks noChangeArrowheads="1"/>
          </p:cNvSpPr>
          <p:nvPr/>
        </p:nvSpPr>
        <p:spPr bwMode="auto">
          <a:xfrm>
            <a:off x="8756650" y="196604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2" name="Freeform 120"/>
          <p:cNvSpPr>
            <a:spLocks noEditPoints="1"/>
          </p:cNvSpPr>
          <p:nvPr/>
        </p:nvSpPr>
        <p:spPr bwMode="auto">
          <a:xfrm>
            <a:off x="8747125" y="1956521"/>
            <a:ext cx="80963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3" name="Oval 121"/>
          <p:cNvSpPr>
            <a:spLocks noChangeArrowheads="1"/>
          </p:cNvSpPr>
          <p:nvPr/>
        </p:nvSpPr>
        <p:spPr bwMode="auto">
          <a:xfrm>
            <a:off x="8796338" y="1778721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4" name="Freeform 122"/>
          <p:cNvSpPr>
            <a:spLocks noEditPoints="1"/>
          </p:cNvSpPr>
          <p:nvPr/>
        </p:nvSpPr>
        <p:spPr bwMode="auto">
          <a:xfrm>
            <a:off x="8786813" y="1770783"/>
            <a:ext cx="79375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5" name="Oval 123"/>
          <p:cNvSpPr>
            <a:spLocks noChangeArrowheads="1"/>
          </p:cNvSpPr>
          <p:nvPr/>
        </p:nvSpPr>
        <p:spPr bwMode="auto">
          <a:xfrm>
            <a:off x="8696325" y="184698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6" name="Freeform 124"/>
          <p:cNvSpPr>
            <a:spLocks noEditPoints="1"/>
          </p:cNvSpPr>
          <p:nvPr/>
        </p:nvSpPr>
        <p:spPr bwMode="auto">
          <a:xfrm>
            <a:off x="8686800" y="183745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7" name="Oval 125"/>
          <p:cNvSpPr>
            <a:spLocks noChangeArrowheads="1"/>
          </p:cNvSpPr>
          <p:nvPr/>
        </p:nvSpPr>
        <p:spPr bwMode="auto">
          <a:xfrm>
            <a:off x="8888413" y="203589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8" name="Freeform 126"/>
          <p:cNvSpPr>
            <a:spLocks noEditPoints="1"/>
          </p:cNvSpPr>
          <p:nvPr/>
        </p:nvSpPr>
        <p:spPr bwMode="auto">
          <a:xfrm>
            <a:off x="8880475" y="2026371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9" name="Oval 127"/>
          <p:cNvSpPr>
            <a:spLocks noChangeArrowheads="1"/>
          </p:cNvSpPr>
          <p:nvPr/>
        </p:nvSpPr>
        <p:spPr bwMode="auto">
          <a:xfrm>
            <a:off x="9010650" y="21549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0" name="Freeform 128"/>
          <p:cNvSpPr>
            <a:spLocks noEditPoints="1"/>
          </p:cNvSpPr>
          <p:nvPr/>
        </p:nvSpPr>
        <p:spPr bwMode="auto">
          <a:xfrm>
            <a:off x="9001125" y="2145433"/>
            <a:ext cx="82550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1" name="Oval 129"/>
          <p:cNvSpPr>
            <a:spLocks noChangeArrowheads="1"/>
          </p:cNvSpPr>
          <p:nvPr/>
        </p:nvSpPr>
        <p:spPr bwMode="auto">
          <a:xfrm>
            <a:off x="9126538" y="2124796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2" name="Freeform 130"/>
          <p:cNvSpPr>
            <a:spLocks noEditPoints="1"/>
          </p:cNvSpPr>
          <p:nvPr/>
        </p:nvSpPr>
        <p:spPr bwMode="auto">
          <a:xfrm>
            <a:off x="9117013" y="211527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3" name="Oval 131"/>
          <p:cNvSpPr>
            <a:spLocks noChangeArrowheads="1"/>
          </p:cNvSpPr>
          <p:nvPr/>
        </p:nvSpPr>
        <p:spPr bwMode="auto">
          <a:xfrm>
            <a:off x="9109075" y="22184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4" name="Freeform 132"/>
          <p:cNvSpPr>
            <a:spLocks noEditPoints="1"/>
          </p:cNvSpPr>
          <p:nvPr/>
        </p:nvSpPr>
        <p:spPr bwMode="auto">
          <a:xfrm>
            <a:off x="9099550" y="2210521"/>
            <a:ext cx="82550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2" y="13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5" name="Oval 133"/>
          <p:cNvSpPr>
            <a:spLocks noChangeArrowheads="1"/>
          </p:cNvSpPr>
          <p:nvPr/>
        </p:nvSpPr>
        <p:spPr bwMode="auto">
          <a:xfrm>
            <a:off x="9017000" y="2269258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6" name="Freeform 134"/>
          <p:cNvSpPr>
            <a:spLocks noEditPoints="1"/>
          </p:cNvSpPr>
          <p:nvPr/>
        </p:nvSpPr>
        <p:spPr bwMode="auto">
          <a:xfrm>
            <a:off x="9009063" y="2259733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7" name="Oval 135"/>
          <p:cNvSpPr>
            <a:spLocks noChangeArrowheads="1"/>
          </p:cNvSpPr>
          <p:nvPr/>
        </p:nvSpPr>
        <p:spPr bwMode="auto">
          <a:xfrm>
            <a:off x="8866188" y="2197821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8" name="Freeform 136"/>
          <p:cNvSpPr>
            <a:spLocks noEditPoints="1"/>
          </p:cNvSpPr>
          <p:nvPr/>
        </p:nvSpPr>
        <p:spPr bwMode="auto">
          <a:xfrm>
            <a:off x="8856663" y="2188296"/>
            <a:ext cx="79375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9" name="Oval 137"/>
          <p:cNvSpPr>
            <a:spLocks noChangeArrowheads="1"/>
          </p:cNvSpPr>
          <p:nvPr/>
        </p:nvSpPr>
        <p:spPr bwMode="auto">
          <a:xfrm>
            <a:off x="9048750" y="2007321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0" name="Freeform 138"/>
          <p:cNvSpPr>
            <a:spLocks noEditPoints="1"/>
          </p:cNvSpPr>
          <p:nvPr/>
        </p:nvSpPr>
        <p:spPr bwMode="auto">
          <a:xfrm>
            <a:off x="9039225" y="1999383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1" name="Oval 139"/>
          <p:cNvSpPr>
            <a:spLocks noChangeArrowheads="1"/>
          </p:cNvSpPr>
          <p:nvPr/>
        </p:nvSpPr>
        <p:spPr bwMode="auto">
          <a:xfrm>
            <a:off x="8977313" y="1878733"/>
            <a:ext cx="61913" cy="60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2" name="Freeform 140"/>
          <p:cNvSpPr>
            <a:spLocks noEditPoints="1"/>
          </p:cNvSpPr>
          <p:nvPr/>
        </p:nvSpPr>
        <p:spPr bwMode="auto">
          <a:xfrm>
            <a:off x="8967788" y="186920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3" name="Oval 141"/>
          <p:cNvSpPr>
            <a:spLocks noChangeArrowheads="1"/>
          </p:cNvSpPr>
          <p:nvPr/>
        </p:nvSpPr>
        <p:spPr bwMode="auto">
          <a:xfrm>
            <a:off x="8734425" y="2172421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4" name="Freeform 142"/>
          <p:cNvSpPr>
            <a:spLocks noEditPoints="1"/>
          </p:cNvSpPr>
          <p:nvPr/>
        </p:nvSpPr>
        <p:spPr bwMode="auto">
          <a:xfrm>
            <a:off x="8724900" y="2162896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5" name="Oval 143"/>
          <p:cNvSpPr>
            <a:spLocks noChangeArrowheads="1"/>
          </p:cNvSpPr>
          <p:nvPr/>
        </p:nvSpPr>
        <p:spPr bwMode="auto">
          <a:xfrm>
            <a:off x="8828088" y="1888258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6" name="Freeform 144"/>
          <p:cNvSpPr>
            <a:spLocks noEditPoints="1"/>
          </p:cNvSpPr>
          <p:nvPr/>
        </p:nvSpPr>
        <p:spPr bwMode="auto">
          <a:xfrm>
            <a:off x="8820150" y="1878733"/>
            <a:ext cx="79375" cy="82550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7" name="Oval 145"/>
          <p:cNvSpPr>
            <a:spLocks noChangeArrowheads="1"/>
          </p:cNvSpPr>
          <p:nvPr/>
        </p:nvSpPr>
        <p:spPr bwMode="auto">
          <a:xfrm>
            <a:off x="8648700" y="19390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8" name="Freeform 146"/>
          <p:cNvSpPr>
            <a:spLocks noEditPoints="1"/>
          </p:cNvSpPr>
          <p:nvPr/>
        </p:nvSpPr>
        <p:spPr bwMode="auto">
          <a:xfrm>
            <a:off x="8639175" y="193112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1"/>
                  <a:pt x="21" y="48"/>
                  <a:pt x="31" y="48"/>
                </a:cubicBezTo>
                <a:cubicBezTo>
                  <a:pt x="40" y="48"/>
                  <a:pt x="48" y="41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9" name="Oval 147"/>
          <p:cNvSpPr>
            <a:spLocks noChangeArrowheads="1"/>
          </p:cNvSpPr>
          <p:nvPr/>
        </p:nvSpPr>
        <p:spPr bwMode="auto">
          <a:xfrm>
            <a:off x="8677275" y="37726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0" name="Oval 148"/>
          <p:cNvSpPr>
            <a:spLocks noChangeArrowheads="1"/>
          </p:cNvSpPr>
          <p:nvPr/>
        </p:nvSpPr>
        <p:spPr bwMode="auto">
          <a:xfrm>
            <a:off x="8856663" y="37726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1" name="Oval 149"/>
          <p:cNvSpPr>
            <a:spLocks noChangeArrowheads="1"/>
          </p:cNvSpPr>
          <p:nvPr/>
        </p:nvSpPr>
        <p:spPr bwMode="auto">
          <a:xfrm>
            <a:off x="8853488" y="39250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2" name="Oval 150"/>
          <p:cNvSpPr>
            <a:spLocks noChangeArrowheads="1"/>
          </p:cNvSpPr>
          <p:nvPr/>
        </p:nvSpPr>
        <p:spPr bwMode="auto">
          <a:xfrm>
            <a:off x="8685213" y="3925021"/>
            <a:ext cx="301625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3" name="Freeform 151"/>
          <p:cNvSpPr>
            <a:spLocks/>
          </p:cNvSpPr>
          <p:nvPr/>
        </p:nvSpPr>
        <p:spPr bwMode="auto">
          <a:xfrm>
            <a:off x="8875713" y="3950421"/>
            <a:ext cx="84138" cy="90488"/>
          </a:xfrm>
          <a:custGeom>
            <a:avLst/>
            <a:gdLst>
              <a:gd name="T0" fmla="*/ 33 w 64"/>
              <a:gd name="T1" fmla="*/ 0 h 70"/>
              <a:gd name="T2" fmla="*/ 0 w 64"/>
              <a:gd name="T3" fmla="*/ 35 h 70"/>
              <a:gd name="T4" fmla="*/ 31 w 64"/>
              <a:gd name="T5" fmla="*/ 70 h 70"/>
              <a:gd name="T6" fmla="*/ 64 w 64"/>
              <a:gd name="T7" fmla="*/ 31 h 70"/>
              <a:gd name="T8" fmla="*/ 33 w 64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0">
                <a:moveTo>
                  <a:pt x="33" y="0"/>
                </a:moveTo>
                <a:cubicBezTo>
                  <a:pt x="20" y="9"/>
                  <a:pt x="8" y="21"/>
                  <a:pt x="0" y="35"/>
                </a:cubicBezTo>
                <a:cubicBezTo>
                  <a:pt x="8" y="49"/>
                  <a:pt x="18" y="61"/>
                  <a:pt x="31" y="70"/>
                </a:cubicBezTo>
                <a:cubicBezTo>
                  <a:pt x="45" y="60"/>
                  <a:pt x="56" y="46"/>
                  <a:pt x="64" y="31"/>
                </a:cubicBezTo>
                <a:cubicBezTo>
                  <a:pt x="56" y="19"/>
                  <a:pt x="45" y="8"/>
                  <a:pt x="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4" name="TextBox 1483"/>
          <p:cNvSpPr txBox="1"/>
          <p:nvPr/>
        </p:nvSpPr>
        <p:spPr>
          <a:xfrm>
            <a:off x="8144728" y="430049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Complex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5" name="TextBox 1484"/>
          <p:cNvSpPr txBox="1"/>
          <p:nvPr/>
        </p:nvSpPr>
        <p:spPr>
          <a:xfrm>
            <a:off x="8144728" y="334037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Clustering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6" name="TextBox 1485"/>
          <p:cNvSpPr txBox="1"/>
          <p:nvPr/>
        </p:nvSpPr>
        <p:spPr>
          <a:xfrm>
            <a:off x="8441532" y="2372631"/>
            <a:ext cx="1070136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Link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7" name="TextBox 1486"/>
          <p:cNvSpPr txBox="1"/>
          <p:nvPr/>
        </p:nvSpPr>
        <p:spPr>
          <a:xfrm>
            <a:off x="8144728" y="139727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Entity Resolution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grpSp>
        <p:nvGrpSpPr>
          <p:cNvPr id="1488" name="Group 1487"/>
          <p:cNvGrpSpPr/>
          <p:nvPr/>
        </p:nvGrpSpPr>
        <p:grpSpPr>
          <a:xfrm>
            <a:off x="8213155" y="2577443"/>
            <a:ext cx="179102" cy="171290"/>
            <a:chOff x="13144500" y="-407988"/>
            <a:chExt cx="582613" cy="557213"/>
          </a:xfrm>
          <a:solidFill>
            <a:schemeClr val="bg1"/>
          </a:solidFill>
        </p:grpSpPr>
        <p:sp>
          <p:nvSpPr>
            <p:cNvPr id="1489" name="Freeform 805"/>
            <p:cNvSpPr>
              <a:spLocks/>
            </p:cNvSpPr>
            <p:nvPr/>
          </p:nvSpPr>
          <p:spPr bwMode="auto">
            <a:xfrm>
              <a:off x="13144500" y="-358775"/>
              <a:ext cx="581025" cy="90488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0" name="Freeform 806"/>
            <p:cNvSpPr>
              <a:spLocks/>
            </p:cNvSpPr>
            <p:nvPr/>
          </p:nvSpPr>
          <p:spPr bwMode="auto">
            <a:xfrm>
              <a:off x="13601700" y="-407988"/>
              <a:ext cx="25400" cy="92075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1" name="Freeform 807"/>
            <p:cNvSpPr>
              <a:spLocks/>
            </p:cNvSpPr>
            <p:nvPr/>
          </p:nvSpPr>
          <p:spPr bwMode="auto">
            <a:xfrm>
              <a:off x="13247688" y="-400050"/>
              <a:ext cx="26988" cy="84138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2" name="Freeform 808"/>
            <p:cNvSpPr>
              <a:spLocks noEditPoints="1"/>
            </p:cNvSpPr>
            <p:nvPr/>
          </p:nvSpPr>
          <p:spPr bwMode="auto">
            <a:xfrm>
              <a:off x="13144500" y="-241300"/>
              <a:ext cx="582613" cy="390525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93" name="Group 811"/>
          <p:cNvGrpSpPr>
            <a:grpSpLocks noChangeAspect="1"/>
          </p:cNvGrpSpPr>
          <p:nvPr/>
        </p:nvGrpSpPr>
        <p:grpSpPr bwMode="auto">
          <a:xfrm>
            <a:off x="7678889" y="2567251"/>
            <a:ext cx="217212" cy="182392"/>
            <a:chOff x="8065" y="-446"/>
            <a:chExt cx="418" cy="351"/>
          </a:xfrm>
          <a:solidFill>
            <a:schemeClr val="bg1"/>
          </a:solidFill>
        </p:grpSpPr>
        <p:sp>
          <p:nvSpPr>
            <p:cNvPr id="1494" name="Freeform 812"/>
            <p:cNvSpPr>
              <a:spLocks/>
            </p:cNvSpPr>
            <p:nvPr/>
          </p:nvSpPr>
          <p:spPr bwMode="auto">
            <a:xfrm>
              <a:off x="8065" y="-118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5" name="Freeform 813"/>
            <p:cNvSpPr>
              <a:spLocks/>
            </p:cNvSpPr>
            <p:nvPr/>
          </p:nvSpPr>
          <p:spPr bwMode="auto">
            <a:xfrm>
              <a:off x="8065" y="-342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6" name="Freeform 814"/>
            <p:cNvSpPr>
              <a:spLocks/>
            </p:cNvSpPr>
            <p:nvPr/>
          </p:nvSpPr>
          <p:spPr bwMode="auto">
            <a:xfrm>
              <a:off x="8138" y="-446"/>
              <a:ext cx="272" cy="96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7" name="Freeform 815"/>
            <p:cNvSpPr>
              <a:spLocks/>
            </p:cNvSpPr>
            <p:nvPr/>
          </p:nvSpPr>
          <p:spPr bwMode="auto">
            <a:xfrm>
              <a:off x="8199" y="-403"/>
              <a:ext cx="150" cy="53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8" name="Freeform 816"/>
            <p:cNvSpPr>
              <a:spLocks noEditPoints="1"/>
            </p:cNvSpPr>
            <p:nvPr/>
          </p:nvSpPr>
          <p:spPr bwMode="auto">
            <a:xfrm>
              <a:off x="8081" y="-313"/>
              <a:ext cx="385" cy="188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99" name="Group 796"/>
          <p:cNvGrpSpPr>
            <a:grpSpLocks noChangeAspect="1"/>
          </p:cNvGrpSpPr>
          <p:nvPr/>
        </p:nvGrpSpPr>
        <p:grpSpPr bwMode="auto">
          <a:xfrm>
            <a:off x="8107833" y="2846264"/>
            <a:ext cx="197008" cy="159784"/>
            <a:chOff x="8435" y="-69"/>
            <a:chExt cx="434" cy="352"/>
          </a:xfrm>
          <a:solidFill>
            <a:schemeClr val="bg1"/>
          </a:solidFill>
        </p:grpSpPr>
        <p:sp>
          <p:nvSpPr>
            <p:cNvPr id="1500" name="Freeform 797"/>
            <p:cNvSpPr>
              <a:spLocks/>
            </p:cNvSpPr>
            <p:nvPr/>
          </p:nvSpPr>
          <p:spPr bwMode="auto">
            <a:xfrm>
              <a:off x="8492" y="115"/>
              <a:ext cx="178" cy="16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1" name="Freeform 798"/>
            <p:cNvSpPr>
              <a:spLocks/>
            </p:cNvSpPr>
            <p:nvPr/>
          </p:nvSpPr>
          <p:spPr bwMode="auto">
            <a:xfrm>
              <a:off x="8686" y="115"/>
              <a:ext cx="183" cy="168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2" name="Freeform 799"/>
            <p:cNvSpPr>
              <a:spLocks/>
            </p:cNvSpPr>
            <p:nvPr/>
          </p:nvSpPr>
          <p:spPr bwMode="auto">
            <a:xfrm>
              <a:off x="8602" y="-69"/>
              <a:ext cx="223" cy="131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3" name="Freeform 800"/>
            <p:cNvSpPr>
              <a:spLocks/>
            </p:cNvSpPr>
            <p:nvPr/>
          </p:nvSpPr>
          <p:spPr bwMode="auto">
            <a:xfrm>
              <a:off x="8435" y="-68"/>
              <a:ext cx="174" cy="129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4" name="Freeform 801"/>
            <p:cNvSpPr>
              <a:spLocks/>
            </p:cNvSpPr>
            <p:nvPr/>
          </p:nvSpPr>
          <p:spPr bwMode="auto">
            <a:xfrm>
              <a:off x="8437" y="115"/>
              <a:ext cx="39" cy="168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05" name="Group 791"/>
          <p:cNvGrpSpPr>
            <a:grpSpLocks noChangeAspect="1"/>
          </p:cNvGrpSpPr>
          <p:nvPr/>
        </p:nvGrpSpPr>
        <p:grpSpPr bwMode="auto">
          <a:xfrm>
            <a:off x="7950128" y="2354986"/>
            <a:ext cx="163478" cy="211734"/>
            <a:chOff x="8611" y="26"/>
            <a:chExt cx="271" cy="351"/>
          </a:xfrm>
          <a:solidFill>
            <a:schemeClr val="bg1"/>
          </a:solidFill>
        </p:grpSpPr>
        <p:sp>
          <p:nvSpPr>
            <p:cNvPr id="1506" name="Freeform 792"/>
            <p:cNvSpPr>
              <a:spLocks/>
            </p:cNvSpPr>
            <p:nvPr/>
          </p:nvSpPr>
          <p:spPr bwMode="auto">
            <a:xfrm>
              <a:off x="8611" y="171"/>
              <a:ext cx="271" cy="206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7" name="Freeform 793"/>
            <p:cNvSpPr>
              <a:spLocks/>
            </p:cNvSpPr>
            <p:nvPr/>
          </p:nvSpPr>
          <p:spPr bwMode="auto">
            <a:xfrm>
              <a:off x="8668" y="26"/>
              <a:ext cx="162" cy="162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08" name="Freeform 788"/>
          <p:cNvSpPr>
            <a:spLocks/>
          </p:cNvSpPr>
          <p:nvPr/>
        </p:nvSpPr>
        <p:spPr bwMode="auto">
          <a:xfrm>
            <a:off x="7826829" y="2828658"/>
            <a:ext cx="199070" cy="211734"/>
          </a:xfrm>
          <a:custGeom>
            <a:avLst/>
            <a:gdLst>
              <a:gd name="T0" fmla="*/ 969 w 2814"/>
              <a:gd name="T1" fmla="*/ 2992 h 2992"/>
              <a:gd name="T2" fmla="*/ 994 w 2814"/>
              <a:gd name="T3" fmla="*/ 2705 h 2992"/>
              <a:gd name="T4" fmla="*/ 1053 w 2814"/>
              <a:gd name="T5" fmla="*/ 2358 h 2992"/>
              <a:gd name="T6" fmla="*/ 1107 w 2814"/>
              <a:gd name="T7" fmla="*/ 2038 h 2992"/>
              <a:gd name="T8" fmla="*/ 1156 w 2814"/>
              <a:gd name="T9" fmla="*/ 1743 h 2992"/>
              <a:gd name="T10" fmla="*/ 1140 w 2814"/>
              <a:gd name="T11" fmla="*/ 1721 h 2992"/>
              <a:gd name="T12" fmla="*/ 803 w 2814"/>
              <a:gd name="T13" fmla="*/ 1673 h 2992"/>
              <a:gd name="T14" fmla="*/ 543 w 2814"/>
              <a:gd name="T15" fmla="*/ 1634 h 2992"/>
              <a:gd name="T16" fmla="*/ 509 w 2814"/>
              <a:gd name="T17" fmla="*/ 1647 h 2992"/>
              <a:gd name="T18" fmla="*/ 230 w 2814"/>
              <a:gd name="T19" fmla="*/ 1938 h 2992"/>
              <a:gd name="T20" fmla="*/ 81 w 2814"/>
              <a:gd name="T21" fmla="*/ 2091 h 2992"/>
              <a:gd name="T22" fmla="*/ 77 w 2814"/>
              <a:gd name="T23" fmla="*/ 2077 h 2992"/>
              <a:gd name="T24" fmla="*/ 103 w 2814"/>
              <a:gd name="T25" fmla="*/ 1867 h 2992"/>
              <a:gd name="T26" fmla="*/ 130 w 2814"/>
              <a:gd name="T27" fmla="*/ 1662 h 2992"/>
              <a:gd name="T28" fmla="*/ 95 w 2814"/>
              <a:gd name="T29" fmla="*/ 1595 h 2992"/>
              <a:gd name="T30" fmla="*/ 59 w 2814"/>
              <a:gd name="T31" fmla="*/ 1569 h 2992"/>
              <a:gd name="T32" fmla="*/ 66 w 2814"/>
              <a:gd name="T33" fmla="*/ 1399 h 2992"/>
              <a:gd name="T34" fmla="*/ 119 w 2814"/>
              <a:gd name="T35" fmla="*/ 1366 h 2992"/>
              <a:gd name="T36" fmla="*/ 133 w 2814"/>
              <a:gd name="T37" fmla="*/ 1341 h 2992"/>
              <a:gd name="T38" fmla="*/ 108 w 2814"/>
              <a:gd name="T39" fmla="*/ 1139 h 2992"/>
              <a:gd name="T40" fmla="*/ 85 w 2814"/>
              <a:gd name="T41" fmla="*/ 957 h 2992"/>
              <a:gd name="T42" fmla="*/ 80 w 2814"/>
              <a:gd name="T43" fmla="*/ 882 h 2992"/>
              <a:gd name="T44" fmla="*/ 137 w 2814"/>
              <a:gd name="T45" fmla="*/ 940 h 2992"/>
              <a:gd name="T46" fmla="*/ 231 w 2814"/>
              <a:gd name="T47" fmla="*/ 1037 h 2992"/>
              <a:gd name="T48" fmla="*/ 499 w 2814"/>
              <a:gd name="T49" fmla="*/ 1314 h 2992"/>
              <a:gd name="T50" fmla="*/ 567 w 2814"/>
              <a:gd name="T51" fmla="*/ 1337 h 2992"/>
              <a:gd name="T52" fmla="*/ 1057 w 2814"/>
              <a:gd name="T53" fmla="*/ 1260 h 2992"/>
              <a:gd name="T54" fmla="*/ 1143 w 2814"/>
              <a:gd name="T55" fmla="*/ 1241 h 2992"/>
              <a:gd name="T56" fmla="*/ 1155 w 2814"/>
              <a:gd name="T57" fmla="*/ 1220 h 2992"/>
              <a:gd name="T58" fmla="*/ 1085 w 2814"/>
              <a:gd name="T59" fmla="*/ 798 h 2992"/>
              <a:gd name="T60" fmla="*/ 1014 w 2814"/>
              <a:gd name="T61" fmla="*/ 381 h 2992"/>
              <a:gd name="T62" fmla="*/ 975 w 2814"/>
              <a:gd name="T63" fmla="*/ 143 h 2992"/>
              <a:gd name="T64" fmla="*/ 974 w 2814"/>
              <a:gd name="T65" fmla="*/ 0 h 2992"/>
              <a:gd name="T66" fmla="*/ 1099 w 2814"/>
              <a:gd name="T67" fmla="*/ 129 h 2992"/>
              <a:gd name="T68" fmla="*/ 1305 w 2814"/>
              <a:gd name="T69" fmla="*/ 445 h 2992"/>
              <a:gd name="T70" fmla="*/ 1812 w 2814"/>
              <a:gd name="T71" fmla="*/ 1221 h 2992"/>
              <a:gd name="T72" fmla="*/ 1858 w 2814"/>
              <a:gd name="T73" fmla="*/ 1245 h 2992"/>
              <a:gd name="T74" fmla="*/ 2047 w 2814"/>
              <a:gd name="T75" fmla="*/ 1250 h 2992"/>
              <a:gd name="T76" fmla="*/ 2335 w 2814"/>
              <a:gd name="T77" fmla="*/ 1276 h 2992"/>
              <a:gd name="T78" fmla="*/ 2636 w 2814"/>
              <a:gd name="T79" fmla="*/ 1342 h 2992"/>
              <a:gd name="T80" fmla="*/ 2759 w 2814"/>
              <a:gd name="T81" fmla="*/ 1407 h 2992"/>
              <a:gd name="T82" fmla="*/ 2763 w 2814"/>
              <a:gd name="T83" fmla="*/ 1562 h 2992"/>
              <a:gd name="T84" fmla="*/ 2614 w 2814"/>
              <a:gd name="T85" fmla="*/ 1640 h 2992"/>
              <a:gd name="T86" fmla="*/ 2264 w 2814"/>
              <a:gd name="T87" fmla="*/ 1706 h 2992"/>
              <a:gd name="T88" fmla="*/ 1985 w 2814"/>
              <a:gd name="T89" fmla="*/ 1726 h 2992"/>
              <a:gd name="T90" fmla="*/ 1858 w 2814"/>
              <a:gd name="T91" fmla="*/ 1729 h 2992"/>
              <a:gd name="T92" fmla="*/ 1812 w 2814"/>
              <a:gd name="T93" fmla="*/ 1753 h 2992"/>
              <a:gd name="T94" fmla="*/ 1289 w 2814"/>
              <a:gd name="T95" fmla="*/ 2553 h 2992"/>
              <a:gd name="T96" fmla="*/ 1091 w 2814"/>
              <a:gd name="T97" fmla="*/ 2857 h 2992"/>
              <a:gd name="T98" fmla="*/ 1002 w 2814"/>
              <a:gd name="T99" fmla="*/ 2957 h 2992"/>
              <a:gd name="T100" fmla="*/ 969 w 2814"/>
              <a:gd name="T101" fmla="*/ 2992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14" h="2992">
                <a:moveTo>
                  <a:pt x="969" y="2992"/>
                </a:moveTo>
                <a:cubicBezTo>
                  <a:pt x="969" y="2894"/>
                  <a:pt x="977" y="2799"/>
                  <a:pt x="994" y="2705"/>
                </a:cubicBezTo>
                <a:cubicBezTo>
                  <a:pt x="1016" y="2590"/>
                  <a:pt x="1034" y="2474"/>
                  <a:pt x="1053" y="2358"/>
                </a:cubicBezTo>
                <a:cubicBezTo>
                  <a:pt x="1071" y="2251"/>
                  <a:pt x="1089" y="2144"/>
                  <a:pt x="1107" y="2038"/>
                </a:cubicBezTo>
                <a:cubicBezTo>
                  <a:pt x="1123" y="1939"/>
                  <a:pt x="1140" y="1841"/>
                  <a:pt x="1156" y="1743"/>
                </a:cubicBezTo>
                <a:cubicBezTo>
                  <a:pt x="1158" y="1730"/>
                  <a:pt x="1153" y="1723"/>
                  <a:pt x="1140" y="1721"/>
                </a:cubicBezTo>
                <a:cubicBezTo>
                  <a:pt x="1027" y="1705"/>
                  <a:pt x="915" y="1689"/>
                  <a:pt x="803" y="1673"/>
                </a:cubicBezTo>
                <a:cubicBezTo>
                  <a:pt x="716" y="1660"/>
                  <a:pt x="629" y="1648"/>
                  <a:pt x="543" y="1634"/>
                </a:cubicBezTo>
                <a:cubicBezTo>
                  <a:pt x="528" y="1632"/>
                  <a:pt x="519" y="1637"/>
                  <a:pt x="509" y="1647"/>
                </a:cubicBezTo>
                <a:cubicBezTo>
                  <a:pt x="416" y="1744"/>
                  <a:pt x="323" y="1841"/>
                  <a:pt x="230" y="1938"/>
                </a:cubicBezTo>
                <a:cubicBezTo>
                  <a:pt x="180" y="1989"/>
                  <a:pt x="131" y="2040"/>
                  <a:pt x="81" y="2091"/>
                </a:cubicBezTo>
                <a:cubicBezTo>
                  <a:pt x="74" y="2087"/>
                  <a:pt x="77" y="2081"/>
                  <a:pt x="77" y="2077"/>
                </a:cubicBezTo>
                <a:cubicBezTo>
                  <a:pt x="86" y="2007"/>
                  <a:pt x="95" y="1937"/>
                  <a:pt x="103" y="1867"/>
                </a:cubicBezTo>
                <a:cubicBezTo>
                  <a:pt x="112" y="1799"/>
                  <a:pt x="118" y="1730"/>
                  <a:pt x="130" y="1662"/>
                </a:cubicBezTo>
                <a:cubicBezTo>
                  <a:pt x="136" y="1627"/>
                  <a:pt x="128" y="1607"/>
                  <a:pt x="95" y="1595"/>
                </a:cubicBezTo>
                <a:cubicBezTo>
                  <a:pt x="81" y="1590"/>
                  <a:pt x="70" y="1579"/>
                  <a:pt x="59" y="1569"/>
                </a:cubicBezTo>
                <a:cubicBezTo>
                  <a:pt x="0" y="1515"/>
                  <a:pt x="3" y="1448"/>
                  <a:pt x="66" y="1399"/>
                </a:cubicBezTo>
                <a:cubicBezTo>
                  <a:pt x="83" y="1386"/>
                  <a:pt x="100" y="1375"/>
                  <a:pt x="119" y="1366"/>
                </a:cubicBezTo>
                <a:cubicBezTo>
                  <a:pt x="130" y="1361"/>
                  <a:pt x="134" y="1353"/>
                  <a:pt x="133" y="1341"/>
                </a:cubicBezTo>
                <a:cubicBezTo>
                  <a:pt x="124" y="1274"/>
                  <a:pt x="116" y="1206"/>
                  <a:pt x="108" y="1139"/>
                </a:cubicBezTo>
                <a:cubicBezTo>
                  <a:pt x="100" y="1078"/>
                  <a:pt x="92" y="1018"/>
                  <a:pt x="85" y="957"/>
                </a:cubicBezTo>
                <a:cubicBezTo>
                  <a:pt x="82" y="933"/>
                  <a:pt x="79" y="909"/>
                  <a:pt x="80" y="882"/>
                </a:cubicBezTo>
                <a:cubicBezTo>
                  <a:pt x="99" y="901"/>
                  <a:pt x="119" y="919"/>
                  <a:pt x="137" y="940"/>
                </a:cubicBezTo>
                <a:cubicBezTo>
                  <a:pt x="167" y="974"/>
                  <a:pt x="199" y="1005"/>
                  <a:pt x="231" y="1037"/>
                </a:cubicBezTo>
                <a:cubicBezTo>
                  <a:pt x="321" y="1130"/>
                  <a:pt x="411" y="1221"/>
                  <a:pt x="499" y="1314"/>
                </a:cubicBezTo>
                <a:cubicBezTo>
                  <a:pt x="520" y="1336"/>
                  <a:pt x="539" y="1342"/>
                  <a:pt x="567" y="1337"/>
                </a:cubicBezTo>
                <a:cubicBezTo>
                  <a:pt x="730" y="1311"/>
                  <a:pt x="894" y="1286"/>
                  <a:pt x="1057" y="1260"/>
                </a:cubicBezTo>
                <a:cubicBezTo>
                  <a:pt x="1086" y="1256"/>
                  <a:pt x="1114" y="1248"/>
                  <a:pt x="1143" y="1241"/>
                </a:cubicBezTo>
                <a:cubicBezTo>
                  <a:pt x="1155" y="1239"/>
                  <a:pt x="1157" y="1233"/>
                  <a:pt x="1155" y="1220"/>
                </a:cubicBezTo>
                <a:cubicBezTo>
                  <a:pt x="1131" y="1079"/>
                  <a:pt x="1108" y="938"/>
                  <a:pt x="1085" y="798"/>
                </a:cubicBezTo>
                <a:cubicBezTo>
                  <a:pt x="1061" y="659"/>
                  <a:pt x="1037" y="520"/>
                  <a:pt x="1014" y="381"/>
                </a:cubicBezTo>
                <a:cubicBezTo>
                  <a:pt x="1000" y="302"/>
                  <a:pt x="984" y="223"/>
                  <a:pt x="975" y="143"/>
                </a:cubicBezTo>
                <a:cubicBezTo>
                  <a:pt x="969" y="96"/>
                  <a:pt x="974" y="48"/>
                  <a:pt x="974" y="0"/>
                </a:cubicBezTo>
                <a:cubicBezTo>
                  <a:pt x="1019" y="37"/>
                  <a:pt x="1065" y="76"/>
                  <a:pt x="1099" y="129"/>
                </a:cubicBezTo>
                <a:cubicBezTo>
                  <a:pt x="1166" y="235"/>
                  <a:pt x="1236" y="339"/>
                  <a:pt x="1305" y="445"/>
                </a:cubicBezTo>
                <a:cubicBezTo>
                  <a:pt x="1474" y="703"/>
                  <a:pt x="1643" y="962"/>
                  <a:pt x="1812" y="1221"/>
                </a:cubicBezTo>
                <a:cubicBezTo>
                  <a:pt x="1824" y="1239"/>
                  <a:pt x="1837" y="1246"/>
                  <a:pt x="1858" y="1245"/>
                </a:cubicBezTo>
                <a:cubicBezTo>
                  <a:pt x="1921" y="1242"/>
                  <a:pt x="1984" y="1246"/>
                  <a:pt x="2047" y="1250"/>
                </a:cubicBezTo>
                <a:cubicBezTo>
                  <a:pt x="2143" y="1256"/>
                  <a:pt x="2239" y="1263"/>
                  <a:pt x="2335" y="1276"/>
                </a:cubicBezTo>
                <a:cubicBezTo>
                  <a:pt x="2437" y="1290"/>
                  <a:pt x="2538" y="1307"/>
                  <a:pt x="2636" y="1342"/>
                </a:cubicBezTo>
                <a:cubicBezTo>
                  <a:pt x="2680" y="1357"/>
                  <a:pt x="2722" y="1377"/>
                  <a:pt x="2759" y="1407"/>
                </a:cubicBezTo>
                <a:cubicBezTo>
                  <a:pt x="2812" y="1451"/>
                  <a:pt x="2814" y="1515"/>
                  <a:pt x="2763" y="1562"/>
                </a:cubicBezTo>
                <a:cubicBezTo>
                  <a:pt x="2720" y="1602"/>
                  <a:pt x="2667" y="1623"/>
                  <a:pt x="2614" y="1640"/>
                </a:cubicBezTo>
                <a:cubicBezTo>
                  <a:pt x="2500" y="1675"/>
                  <a:pt x="2382" y="1693"/>
                  <a:pt x="2264" y="1706"/>
                </a:cubicBezTo>
                <a:cubicBezTo>
                  <a:pt x="2171" y="1716"/>
                  <a:pt x="2078" y="1722"/>
                  <a:pt x="1985" y="1726"/>
                </a:cubicBezTo>
                <a:cubicBezTo>
                  <a:pt x="1943" y="1728"/>
                  <a:pt x="1900" y="1729"/>
                  <a:pt x="1858" y="1729"/>
                </a:cubicBezTo>
                <a:cubicBezTo>
                  <a:pt x="1837" y="1729"/>
                  <a:pt x="1824" y="1735"/>
                  <a:pt x="1812" y="1753"/>
                </a:cubicBezTo>
                <a:cubicBezTo>
                  <a:pt x="1638" y="2020"/>
                  <a:pt x="1464" y="2286"/>
                  <a:pt x="1289" y="2553"/>
                </a:cubicBezTo>
                <a:cubicBezTo>
                  <a:pt x="1223" y="2654"/>
                  <a:pt x="1156" y="2755"/>
                  <a:pt x="1091" y="2857"/>
                </a:cubicBezTo>
                <a:cubicBezTo>
                  <a:pt x="1066" y="2895"/>
                  <a:pt x="1030" y="2923"/>
                  <a:pt x="1002" y="2957"/>
                </a:cubicBezTo>
                <a:cubicBezTo>
                  <a:pt x="993" y="2969"/>
                  <a:pt x="985" y="2982"/>
                  <a:pt x="969" y="29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09" name="Group 1508"/>
          <p:cNvGrpSpPr/>
          <p:nvPr/>
        </p:nvGrpSpPr>
        <p:grpSpPr>
          <a:xfrm>
            <a:off x="9903848" y="939236"/>
            <a:ext cx="1663743" cy="3325850"/>
            <a:chOff x="9903848" y="987728"/>
            <a:chExt cx="1663743" cy="3325850"/>
          </a:xfrm>
        </p:grpSpPr>
        <p:sp>
          <p:nvSpPr>
            <p:cNvPr id="1510" name="TextBox 1509"/>
            <p:cNvSpPr txBox="1"/>
            <p:nvPr/>
          </p:nvSpPr>
          <p:spPr>
            <a:xfrm>
              <a:off x="9903848" y="987728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Financial Services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1" name="TextBox 1510"/>
            <p:cNvSpPr txBox="1"/>
            <p:nvPr/>
          </p:nvSpPr>
          <p:spPr>
            <a:xfrm>
              <a:off x="9903848" y="1418199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Government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2" name="TextBox 1511"/>
            <p:cNvSpPr txBox="1"/>
            <p:nvPr/>
          </p:nvSpPr>
          <p:spPr>
            <a:xfrm>
              <a:off x="9903848" y="1848670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Health Care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3" name="TextBox 1512"/>
            <p:cNvSpPr txBox="1"/>
            <p:nvPr/>
          </p:nvSpPr>
          <p:spPr>
            <a:xfrm>
              <a:off x="9903848" y="2279141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Insurance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4" name="TextBox 1513"/>
            <p:cNvSpPr txBox="1"/>
            <p:nvPr/>
          </p:nvSpPr>
          <p:spPr>
            <a:xfrm>
              <a:off x="9903848" y="2709612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Legal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5" name="TextBox 1514"/>
            <p:cNvSpPr txBox="1"/>
            <p:nvPr/>
          </p:nvSpPr>
          <p:spPr>
            <a:xfrm>
              <a:off x="9903848" y="3140083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Retail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6" name="TextBox 1515"/>
            <p:cNvSpPr txBox="1"/>
            <p:nvPr/>
          </p:nvSpPr>
          <p:spPr>
            <a:xfrm>
              <a:off x="9903848" y="3570554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Scientific Technical Medical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7" name="TextBox 1516"/>
            <p:cNvSpPr txBox="1"/>
            <p:nvPr/>
          </p:nvSpPr>
          <p:spPr>
            <a:xfrm>
              <a:off x="9903848" y="4001026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Exhibitions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48095" y="5249498"/>
            <a:ext cx="552034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Data Science is 1% innovation and 99% data </a:t>
            </a:r>
          </a:p>
          <a:p>
            <a:pPr algn="l"/>
            <a:endParaRPr lang="en-US" sz="1600" b="1" dirty="0">
              <a:solidFill>
                <a:srgbClr val="FF0000"/>
              </a:solidFill>
            </a:endParaRPr>
          </a:p>
          <a:p>
            <a:pPr algn="l"/>
            <a:r>
              <a:rPr lang="en-US" sz="1600" b="1" dirty="0" smtClean="0">
                <a:solidFill>
                  <a:srgbClr val="FF0000"/>
                </a:solidFill>
              </a:rPr>
              <a:t>Thank you Cloudera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22"/>
          <p:cNvSpPr>
            <a:spLocks noChangeShapeType="1"/>
          </p:cNvSpPr>
          <p:nvPr/>
        </p:nvSpPr>
        <p:spPr bwMode="auto">
          <a:xfrm rot="10800000">
            <a:off x="4137659" y="2827018"/>
            <a:ext cx="1958340" cy="1478281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9" name="Line 22">
            <a:extLst>
              <a:ext uri="{FF2B5EF4-FFF2-40B4-BE49-F238E27FC236}">
                <a16:creationId xmlns:a16="http://schemas.microsoft.com/office/drawing/2014/main" id="{BA924208-C5EA-43CF-8936-DE582F485B42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68139" y="4312920"/>
            <a:ext cx="1935479" cy="144780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0" name="Line 22">
            <a:extLst>
              <a:ext uri="{FF2B5EF4-FFF2-40B4-BE49-F238E27FC236}">
                <a16:creationId xmlns:a16="http://schemas.microsoft.com/office/drawing/2014/main" id="{1844E9B2-5E2E-414F-AC6F-918C92F0F39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03620" y="2819400"/>
            <a:ext cx="1912620" cy="148590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1" name="Line 22">
            <a:extLst>
              <a:ext uri="{FF2B5EF4-FFF2-40B4-BE49-F238E27FC236}">
                <a16:creationId xmlns:a16="http://schemas.microsoft.com/office/drawing/2014/main" id="{93C813DC-F912-4160-BCCD-328A8AD3C12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103620" y="4305300"/>
            <a:ext cx="1905000" cy="150114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4" name="Line 22">
            <a:extLst>
              <a:ext uri="{FF2B5EF4-FFF2-40B4-BE49-F238E27FC236}">
                <a16:creationId xmlns:a16="http://schemas.microsoft.com/office/drawing/2014/main" id="{559B45BA-8E39-4C98-9EF6-C403F243382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96000" y="3794760"/>
            <a:ext cx="1920240" cy="510539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5" name="Line 22">
            <a:extLst>
              <a:ext uri="{FF2B5EF4-FFF2-40B4-BE49-F238E27FC236}">
                <a16:creationId xmlns:a16="http://schemas.microsoft.com/office/drawing/2014/main" id="{AC457246-D981-4AB9-8A19-1E66B3E421F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111240" y="4282440"/>
            <a:ext cx="1897380" cy="50292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8396769E-0FAA-4A01-AB39-0D654DF8198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130040" y="3810000"/>
            <a:ext cx="1973580" cy="48768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8" name="Line 22">
            <a:extLst>
              <a:ext uri="{FF2B5EF4-FFF2-40B4-BE49-F238E27FC236}">
                <a16:creationId xmlns:a16="http://schemas.microsoft.com/office/drawing/2014/main" id="{1DE9C016-C56C-47F9-8CE7-E6832A6B904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45280" y="4305300"/>
            <a:ext cx="1950720" cy="51816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FCEDE44-80A3-4A03-A556-104F2D7B5B7D}"/>
              </a:ext>
            </a:extLst>
          </p:cNvPr>
          <p:cNvGrpSpPr/>
          <p:nvPr/>
        </p:nvGrpSpPr>
        <p:grpSpPr>
          <a:xfrm>
            <a:off x="3846290" y="2529943"/>
            <a:ext cx="585564" cy="585564"/>
            <a:chOff x="3846290" y="2529943"/>
            <a:chExt cx="585564" cy="585564"/>
          </a:xfrm>
        </p:grpSpPr>
        <p:sp>
          <p:nvSpPr>
            <p:cNvPr id="51" name="Oval 29">
              <a:extLst>
                <a:ext uri="{FF2B5EF4-FFF2-40B4-BE49-F238E27FC236}">
                  <a16:creationId xmlns:a16="http://schemas.microsoft.com/office/drawing/2014/main" id="{B3ACE8AE-01A8-440F-881A-1D14DC3FD3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252994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4" name="Picture 4" descr="https://d30y9cdsu7xlg0.cloudfront.net/png/25362-2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911" y="2611516"/>
              <a:ext cx="384323" cy="38432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C86B51F-9639-437D-B2FC-A8A5D3C13C30}"/>
              </a:ext>
            </a:extLst>
          </p:cNvPr>
          <p:cNvGrpSpPr/>
          <p:nvPr/>
        </p:nvGrpSpPr>
        <p:grpSpPr>
          <a:xfrm>
            <a:off x="3846290" y="4494817"/>
            <a:ext cx="585564" cy="585564"/>
            <a:chOff x="3846290" y="4212377"/>
            <a:chExt cx="585564" cy="585564"/>
          </a:xfrm>
        </p:grpSpPr>
        <p:sp>
          <p:nvSpPr>
            <p:cNvPr id="49" name="Oval 29">
              <a:extLst>
                <a:ext uri="{FF2B5EF4-FFF2-40B4-BE49-F238E27FC236}">
                  <a16:creationId xmlns:a16="http://schemas.microsoft.com/office/drawing/2014/main" id="{2F10ADCC-653F-4EA5-867F-E32452DD6C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4212377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5" name="Picture 6" descr="https://d30y9cdsu7xlg0.cloudfront.net/png/134420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2578" y="4301830"/>
              <a:ext cx="432988" cy="4329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A3C5FE-B61F-40BF-BC79-F99987E50766}"/>
              </a:ext>
            </a:extLst>
          </p:cNvPr>
          <p:cNvGrpSpPr/>
          <p:nvPr/>
        </p:nvGrpSpPr>
        <p:grpSpPr>
          <a:xfrm>
            <a:off x="3846290" y="5477255"/>
            <a:ext cx="585564" cy="585564"/>
            <a:chOff x="3846290" y="5053593"/>
            <a:chExt cx="585564" cy="585564"/>
          </a:xfrm>
        </p:grpSpPr>
        <p:sp>
          <p:nvSpPr>
            <p:cNvPr id="25" name="Oval 29"/>
            <p:cNvSpPr>
              <a:spLocks/>
            </p:cNvSpPr>
            <p:nvPr/>
          </p:nvSpPr>
          <p:spPr bwMode="auto">
            <a:xfrm flipH="1">
              <a:off x="3846290" y="505359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6" name="Picture 8" descr="garden, gardening, grass, nature, plant, soil, tre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7897" y="5137297"/>
              <a:ext cx="382350" cy="38234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6FFD99F-F0B6-4EF1-86EB-4BA2780FF3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6" t="12222" r="3832" b="17963"/>
          <a:stretch/>
        </p:blipFill>
        <p:spPr>
          <a:xfrm>
            <a:off x="8102600" y="178014"/>
            <a:ext cx="3860800" cy="20442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CB6BF54-7435-4AEB-8362-A6B26B15D1D6}"/>
              </a:ext>
            </a:extLst>
          </p:cNvPr>
          <p:cNvGrpSpPr/>
          <p:nvPr/>
        </p:nvGrpSpPr>
        <p:grpSpPr>
          <a:xfrm>
            <a:off x="50800" y="2552086"/>
            <a:ext cx="3601887" cy="3488590"/>
            <a:chOff x="50800" y="2552086"/>
            <a:chExt cx="3601887" cy="3488590"/>
          </a:xfrm>
        </p:grpSpPr>
        <p:sp>
          <p:nvSpPr>
            <p:cNvPr id="26" name="Rectangle 30"/>
            <p:cNvSpPr>
              <a:spLocks/>
            </p:cNvSpPr>
            <p:nvPr/>
          </p:nvSpPr>
          <p:spPr bwMode="auto">
            <a:xfrm>
              <a:off x="351703" y="2552086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Farm Management Info Systems </a:t>
              </a:r>
            </a:p>
            <a:p>
              <a:pPr algn="r"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A wide spectrum of tools used by </a:t>
              </a:r>
              <a:b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</a:b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farmers all generating data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  </a:t>
              </a:r>
            </a:p>
          </p:txBody>
        </p:sp>
        <p:sp>
          <p:nvSpPr>
            <p:cNvPr id="28" name="Rectangle 32"/>
            <p:cNvSpPr>
              <a:spLocks/>
            </p:cNvSpPr>
            <p:nvPr/>
          </p:nvSpPr>
          <p:spPr bwMode="auto">
            <a:xfrm>
              <a:off x="50800" y="4516347"/>
              <a:ext cx="3601887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Sensors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Ground and animal sensors measure every-</a:t>
              </a:r>
              <a:b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</a:b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thing from animal fertility to soil moisture </a:t>
              </a:r>
            </a:p>
          </p:txBody>
        </p:sp>
        <p:sp>
          <p:nvSpPr>
            <p:cNvPr id="29" name="Rectangle 33"/>
            <p:cNvSpPr>
              <a:spLocks/>
            </p:cNvSpPr>
            <p:nvPr/>
          </p:nvSpPr>
          <p:spPr bwMode="auto">
            <a:xfrm>
              <a:off x="351703" y="5499398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Soil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Global soil type horizons</a:t>
              </a:r>
            </a:p>
          </p:txBody>
        </p:sp>
        <p:sp>
          <p:nvSpPr>
            <p:cNvPr id="27" name="Rectangle 31"/>
            <p:cNvSpPr>
              <a:spLocks/>
            </p:cNvSpPr>
            <p:nvPr/>
          </p:nvSpPr>
          <p:spPr bwMode="auto">
            <a:xfrm>
              <a:off x="351703" y="3538938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Farm Machinery</a:t>
              </a:r>
            </a:p>
            <a:p>
              <a:pPr algn="r"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Every piece of equipment on the farm is now generating data and wants to be precise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Roboto Light" panose="02000000000000000000" pitchFamily="2" charset="0"/>
                <a:cs typeface="Arial"/>
                <a:sym typeface="Source Sans Pro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E83854-FB7B-4A65-B884-C10DB76BF433}"/>
              </a:ext>
            </a:extLst>
          </p:cNvPr>
          <p:cNvGrpSpPr/>
          <p:nvPr/>
        </p:nvGrpSpPr>
        <p:grpSpPr>
          <a:xfrm>
            <a:off x="3846290" y="3512380"/>
            <a:ext cx="585564" cy="585564"/>
            <a:chOff x="3846290" y="3371160"/>
            <a:chExt cx="585564" cy="585564"/>
          </a:xfrm>
        </p:grpSpPr>
        <p:sp>
          <p:nvSpPr>
            <p:cNvPr id="50" name="Oval 29">
              <a:extLst>
                <a:ext uri="{FF2B5EF4-FFF2-40B4-BE49-F238E27FC236}">
                  <a16:creationId xmlns:a16="http://schemas.microsoft.com/office/drawing/2014/main" id="{FDBE6AE0-0363-449A-92D9-EBBEC2F5A6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3371160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48" name="Picture 10" descr="https://cdn0.iconfinder.com/data/icons/cars-and-delivery/512/wheeled_tractor-512.png">
              <a:extLst>
                <a:ext uri="{FF2B5EF4-FFF2-40B4-BE49-F238E27FC236}">
                  <a16:creationId xmlns:a16="http://schemas.microsoft.com/office/drawing/2014/main" id="{AD5D4103-8560-42E3-BD0C-789D7B5F4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3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530" y="3466400"/>
              <a:ext cx="395085" cy="3950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8DF62F-6D44-4E5F-B9E0-FCA264FC8527}"/>
              </a:ext>
            </a:extLst>
          </p:cNvPr>
          <p:cNvGrpSpPr/>
          <p:nvPr/>
        </p:nvGrpSpPr>
        <p:grpSpPr>
          <a:xfrm>
            <a:off x="5253824" y="3465182"/>
            <a:ext cx="1662398" cy="1662398"/>
            <a:chOff x="4049047" y="2016934"/>
            <a:chExt cx="1662398" cy="166239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5AACB7F-83E3-448B-8102-88DECD208B6F}"/>
                </a:ext>
              </a:extLst>
            </p:cNvPr>
            <p:cNvSpPr/>
            <p:nvPr/>
          </p:nvSpPr>
          <p:spPr>
            <a:xfrm>
              <a:off x="4049047" y="2016934"/>
              <a:ext cx="1662398" cy="16623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ECE36CF-47DA-4C44-8AEE-027270AF4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6060" y="2452152"/>
              <a:ext cx="1192172" cy="79196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76DF38-6A74-4536-8691-E4C0AEB06553}"/>
              </a:ext>
            </a:extLst>
          </p:cNvPr>
          <p:cNvGrpSpPr/>
          <p:nvPr/>
        </p:nvGrpSpPr>
        <p:grpSpPr>
          <a:xfrm>
            <a:off x="7714710" y="3512380"/>
            <a:ext cx="585564" cy="585564"/>
            <a:chOff x="7714710" y="3512380"/>
            <a:chExt cx="585564" cy="585564"/>
          </a:xfrm>
        </p:grpSpPr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B59A7E79-E45D-495B-B140-97F346ACF4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3512380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8" name="Picture 12" descr="https://cdn3.iconfinder.com/data/icons/weather-and-forecast/51/Weather_icons_grey-03-512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5017" y="3608461"/>
              <a:ext cx="384950" cy="39340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AA980F-6130-445A-9A47-892402DF15E6}"/>
              </a:ext>
            </a:extLst>
          </p:cNvPr>
          <p:cNvGrpSpPr/>
          <p:nvPr/>
        </p:nvGrpSpPr>
        <p:grpSpPr>
          <a:xfrm>
            <a:off x="7714710" y="5477255"/>
            <a:ext cx="585564" cy="585564"/>
            <a:chOff x="7714710" y="5477255"/>
            <a:chExt cx="585564" cy="585564"/>
          </a:xfrm>
        </p:grpSpPr>
        <p:sp>
          <p:nvSpPr>
            <p:cNvPr id="56" name="Oval 29">
              <a:extLst>
                <a:ext uri="{FF2B5EF4-FFF2-40B4-BE49-F238E27FC236}">
                  <a16:creationId xmlns:a16="http://schemas.microsoft.com/office/drawing/2014/main" id="{B7CFC0A3-EAD9-445F-977B-B50AD58349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5477255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40" name="Picture 16" descr="https://cdn2.iconfinder.com/data/icons/agriculture-1/512/farmer_agriculture-512.png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9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1102" y="5566980"/>
              <a:ext cx="406116" cy="40611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899C37-5D6F-492C-A748-55F15F7E1848}"/>
              </a:ext>
            </a:extLst>
          </p:cNvPr>
          <p:cNvGrpSpPr/>
          <p:nvPr/>
        </p:nvGrpSpPr>
        <p:grpSpPr>
          <a:xfrm>
            <a:off x="7714710" y="2529943"/>
            <a:ext cx="585564" cy="585564"/>
            <a:chOff x="7714710" y="2529943"/>
            <a:chExt cx="585564" cy="585564"/>
          </a:xfrm>
        </p:grpSpPr>
        <p:sp>
          <p:nvSpPr>
            <p:cNvPr id="59" name="Oval 29">
              <a:extLst>
                <a:ext uri="{FF2B5EF4-FFF2-40B4-BE49-F238E27FC236}">
                  <a16:creationId xmlns:a16="http://schemas.microsoft.com/office/drawing/2014/main" id="{4F0DD30C-D6AF-44EE-8A80-F0CE21BDBA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252994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236" y="2607470"/>
              <a:ext cx="430514" cy="43051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FCACE-5094-434A-A393-7164175AC82E}"/>
              </a:ext>
            </a:extLst>
          </p:cNvPr>
          <p:cNvGrpSpPr/>
          <p:nvPr/>
        </p:nvGrpSpPr>
        <p:grpSpPr>
          <a:xfrm>
            <a:off x="8522111" y="2561529"/>
            <a:ext cx="3296509" cy="3473506"/>
            <a:chOff x="8522111" y="2561529"/>
            <a:chExt cx="3296509" cy="3473506"/>
          </a:xfrm>
        </p:grpSpPr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8522111" y="3538938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Weather Data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Global current and historical weather and soil moisture data at sub-field level </a:t>
              </a: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8522111" y="5493757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Agronomist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Providing farm advice, shape </a:t>
              </a:r>
              <a:b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</a:b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files and data  to farmers</a:t>
              </a: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8522111" y="2561529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Satellites / Drones 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Ability to identify yield and crop issues from space / drones</a:t>
              </a: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8522111" y="4516347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Manufacturers &amp; Distributors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Adaptris manages supply chain connectivity between MFRS and their distributors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5C061D-6EE8-4974-9F46-9B9E41454807}"/>
              </a:ext>
            </a:extLst>
          </p:cNvPr>
          <p:cNvGrpSpPr/>
          <p:nvPr/>
        </p:nvGrpSpPr>
        <p:grpSpPr>
          <a:xfrm>
            <a:off x="7714710" y="4494817"/>
            <a:ext cx="585564" cy="585564"/>
            <a:chOff x="7714710" y="4494817"/>
            <a:chExt cx="585564" cy="585564"/>
          </a:xfrm>
        </p:grpSpPr>
        <p:sp>
          <p:nvSpPr>
            <p:cNvPr id="57" name="Oval 29">
              <a:extLst>
                <a:ext uri="{FF2B5EF4-FFF2-40B4-BE49-F238E27FC236}">
                  <a16:creationId xmlns:a16="http://schemas.microsoft.com/office/drawing/2014/main" id="{5CB44451-B2BD-45A6-B7CB-A94219D3A1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4494817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9" name="Picture 14" descr="building, element, manufacturer, pollution, product, workshop icon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738" y="4619370"/>
              <a:ext cx="336458" cy="3364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E2A69-08E0-4839-9964-F9D251DB5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717BB-1926-4B22-B057-D3FCFDA1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3" y="1034"/>
            <a:ext cx="2064866" cy="563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121C4344-5486-4830-958A-498DBF10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38" y="1108861"/>
            <a:ext cx="11513969" cy="874319"/>
          </a:xfrm>
        </p:spPr>
        <p:txBody>
          <a:bodyPr/>
          <a:lstStyle/>
          <a:p>
            <a:r>
              <a:rPr lang="en-US" dirty="0">
                <a:solidFill>
                  <a:srgbClr val="FF8200"/>
                </a:solidFill>
              </a:rPr>
              <a:t>Use Case: </a:t>
            </a:r>
            <a:r>
              <a:rPr lang="en-US" dirty="0">
                <a:solidFill>
                  <a:srgbClr val="FF8200"/>
                </a:solidFill>
                <a:latin typeface="Source Sans Pro Semibold" panose="020B0603030403020204" pitchFamily="34" charset="0"/>
              </a:rPr>
              <a:t>Precision Agriculture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7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6235700" y="7511377"/>
            <a:ext cx="1574800" cy="1574800"/>
            <a:chOff x="1335087" y="3429000"/>
            <a:chExt cx="1574800" cy="1574800"/>
          </a:xfrm>
        </p:grpSpPr>
        <p:sp>
          <p:nvSpPr>
            <p:cNvPr id="68" name="Oval 67"/>
            <p:cNvSpPr/>
            <p:nvPr/>
          </p:nvSpPr>
          <p:spPr>
            <a:xfrm>
              <a:off x="1335087" y="3429000"/>
              <a:ext cx="1574800" cy="1574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1967389" y="4655850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543452" y="4348222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60756" y="3684439"/>
            <a:ext cx="1574800" cy="1574800"/>
            <a:chOff x="7315340" y="3388996"/>
            <a:chExt cx="1574800" cy="1574800"/>
          </a:xfrm>
        </p:grpSpPr>
        <p:sp>
          <p:nvSpPr>
            <p:cNvPr id="95" name="Oval 94"/>
            <p:cNvSpPr/>
            <p:nvPr/>
          </p:nvSpPr>
          <p:spPr>
            <a:xfrm>
              <a:off x="7315340" y="3388996"/>
              <a:ext cx="1574800" cy="157480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8282761" y="363299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7713642" y="3675063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871598" y="409654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7508855" y="4206875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8195448" y="465534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8607405" y="4148138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8308161" y="4273550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749361" y="4514850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42900" y="1308100"/>
            <a:ext cx="4421605" cy="48158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567" y="1587706"/>
            <a:ext cx="4053640" cy="1597885"/>
          </a:xfrm>
          <a:prstGeom prst="rect">
            <a:avLst/>
          </a:prstGeom>
        </p:spPr>
        <p:txBody>
          <a:bodyPr wrap="none" tIns="0">
            <a:noAutofit/>
          </a:bodyPr>
          <a:lstStyle/>
          <a:p>
            <a:pPr marL="0" lvl="1" indent="0" algn="ctr"/>
            <a: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 single source of </a:t>
            </a:r>
            <a:b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data </a:t>
            </a: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is insufficient to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overcome inaccuracies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in the data</a:t>
            </a:r>
          </a:p>
          <a:p>
            <a:pPr algn="ctr"/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973630" y="1516995"/>
            <a:ext cx="6876888" cy="1597885"/>
          </a:xfrm>
          <a:prstGeom prst="rect">
            <a:avLst/>
          </a:prstGeom>
        </p:spPr>
        <p:txBody>
          <a:bodyPr wrap="square" tIns="0">
            <a:noAutofit/>
          </a:bodyPr>
          <a:lstStyle/>
          <a:p>
            <a:pPr marL="0" lvl="1" indent="0" algn="ctr"/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HPCC Systems is built on the premise of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absorbing data from </a:t>
            </a:r>
            <a:r>
              <a:rPr lang="en-US" b="1" dirty="0">
                <a:solidFill>
                  <a:schemeClr val="accent1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many data sources </a:t>
            </a: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and transforming them to </a:t>
            </a:r>
            <a:r>
              <a:rPr lang="en-US" b="1" dirty="0">
                <a:solidFill>
                  <a:schemeClr val="accent1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smart data (actionable)</a:t>
            </a:r>
          </a:p>
        </p:txBody>
      </p:sp>
      <p:sp>
        <p:nvSpPr>
          <p:cNvPr id="52" name="Oval 51"/>
          <p:cNvSpPr/>
          <p:nvPr/>
        </p:nvSpPr>
        <p:spPr>
          <a:xfrm>
            <a:off x="1794949" y="3803185"/>
            <a:ext cx="1574800" cy="157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735646" y="3928437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166527" y="3970506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961740" y="4502318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648333" y="4950787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060290" y="4443581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761046" y="4568993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202246" y="4810293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74F9F-0232-41AB-9F8B-96AED32CC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44" t="40741" r="20104" b="11742"/>
          <a:stretch/>
        </p:blipFill>
        <p:spPr>
          <a:xfrm>
            <a:off x="6408370" y="2648675"/>
            <a:ext cx="3371382" cy="3258736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-3970" y="3243"/>
            <a:ext cx="2064866" cy="5589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Variety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33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47578 0.0043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9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117 -0.00417 L 0.03255 -0.51297 " pathEditMode="relative" rAng="0" ptsTypes="AA">
                                      <p:cBhvr>
                                        <p:cTn id="15" dur="1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2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Data Lake? </a:t>
            </a:r>
            <a:br>
              <a:rPr lang="en-US" dirty="0" smtClean="0"/>
            </a:br>
            <a:r>
              <a:rPr lang="en-US" dirty="0" smtClean="0"/>
              <a:t>How is different from a Data Warehouse?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Attributes that distinguish a Data Lake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49" y="1822818"/>
            <a:ext cx="11540260" cy="2601698"/>
          </a:xfrm>
        </p:spPr>
        <p:txBody>
          <a:bodyPr/>
          <a:lstStyle/>
          <a:p>
            <a:pPr lvl="1"/>
            <a:r>
              <a:rPr lang="en-US" dirty="0" smtClean="0"/>
              <a:t>A central (logical) repository of data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1"/>
            <a:r>
              <a:rPr lang="en-US" dirty="0" smtClean="0"/>
              <a:t>Schema on read</a:t>
            </a:r>
          </a:p>
          <a:p>
            <a:pPr lvl="1"/>
            <a:r>
              <a:rPr lang="en-US" dirty="0" smtClean="0"/>
              <a:t>Low cost of storage and compute</a:t>
            </a:r>
          </a:p>
          <a:p>
            <a:pPr lvl="1"/>
            <a:r>
              <a:rPr lang="en-US" dirty="0" smtClean="0"/>
              <a:t>File metadata tracking</a:t>
            </a:r>
          </a:p>
          <a:p>
            <a:pPr lvl="1"/>
            <a:r>
              <a:rPr lang="en-US" dirty="0" smtClean="0"/>
              <a:t>High performance processing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CC System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FF8200"/>
      </a:accent1>
      <a:accent2>
        <a:srgbClr val="9BCBEB"/>
      </a:accent2>
      <a:accent3>
        <a:srgbClr val="ED1C24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Custom 4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NRS - 2016 Template">
  <a:themeElements>
    <a:clrScheme name="Custom 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Nexi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41426</TotalTime>
  <Words>770</Words>
  <Application>Microsoft Office PowerPoint</Application>
  <PresentationFormat>Widescreen</PresentationFormat>
  <Paragraphs>231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Droid Serif</vt:lpstr>
      <vt:lpstr>Hasklig Medium</vt:lpstr>
      <vt:lpstr>Roboto Light</vt:lpstr>
      <vt:lpstr>Source Sans Pro</vt:lpstr>
      <vt:lpstr>Source Sans Pro Semibold</vt:lpstr>
      <vt:lpstr>HPCC Systems - 2015 Template</vt:lpstr>
      <vt:lpstr>1_LNRS - 2016 Template</vt:lpstr>
      <vt:lpstr>Data Lake Overview</vt:lpstr>
      <vt:lpstr>Some important links</vt:lpstr>
      <vt:lpstr>Agenda</vt:lpstr>
      <vt:lpstr>What is the Need for a Data Lake?</vt:lpstr>
      <vt:lpstr>Use Case: LexisNexis Public Records</vt:lpstr>
      <vt:lpstr>Use Case: Precision Agriculture</vt:lpstr>
      <vt:lpstr>PowerPoint Presentation</vt:lpstr>
      <vt:lpstr>What is a Data Lake?  How is different from a Data Warehouse?</vt:lpstr>
      <vt:lpstr>Key Attributes that distinguish a Data Lake</vt:lpstr>
      <vt:lpstr>PowerPoint Presentation</vt:lpstr>
      <vt:lpstr>PowerPoint Presentation</vt:lpstr>
      <vt:lpstr>Components of a HPCC Systems Data Lake</vt:lpstr>
      <vt:lpstr>Coding (ECL) in HPCC Systems</vt:lpstr>
      <vt:lpstr>ECL Basics</vt:lpstr>
      <vt:lpstr>And the code</vt:lpstr>
      <vt:lpstr>ECL Transform Operations</vt:lpstr>
      <vt:lpstr>NYC Taxi and Uber trip data analysis</vt:lpstr>
      <vt:lpstr>A Use Case – NYC Taxi Trip Data</vt:lpstr>
      <vt:lpstr>The workflow</vt:lpstr>
      <vt:lpstr>Prerequisite 1: Install HPCC Systems Client Tools</vt:lpstr>
      <vt:lpstr>Prerequisite 2: VS Code IDE and ECL Plugin</vt:lpstr>
      <vt:lpstr>Prerequisite 3: HPCC Systems Cluster</vt:lpstr>
      <vt:lpstr>Prerequisite 4: Basic Knowledge of ECL Watch (management console)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Frauenhoffer at Notion (matt@notionpartners.com, 314-712-1873)</dc:creator>
  <cp:lastModifiedBy>Chala, Arjuna (RIS-ATL)</cp:lastModifiedBy>
  <cp:revision>1395</cp:revision>
  <dcterms:created xsi:type="dcterms:W3CDTF">2015-07-26T09:19:47Z</dcterms:created>
  <dcterms:modified xsi:type="dcterms:W3CDTF">2018-05-03T13:34:53Z</dcterms:modified>
</cp:coreProperties>
</file>