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8" r:id="rId3"/>
    <p:sldId id="259" r:id="rId4"/>
    <p:sldId id="261" r:id="rId5"/>
    <p:sldId id="262" r:id="rId6"/>
    <p:sldId id="263" r:id="rId7"/>
    <p:sldId id="264" r:id="rId8"/>
    <p:sldId id="267" r:id="rId9"/>
    <p:sldId id="268" r:id="rId10"/>
    <p:sldId id="269" r:id="rId11"/>
    <p:sldId id="270" r:id="rId12"/>
    <p:sldId id="271" r:id="rId13"/>
    <p:sldId id="272" r:id="rId14"/>
    <p:sldId id="273" r:id="rId1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7" roundtripDataSignature="AMtx7mgYXs99PTVzg2g+9FT2kpQakInoH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798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DB1E2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5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type="twoObj">
  <p:cSld name="TWO_OBJECT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8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DB1E2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8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27" name="Google Shape;27;p8"/>
          <p:cNvSpPr txBox="1">
            <a:spLocks noGrp="1"/>
          </p:cNvSpPr>
          <p:nvPr>
            <p:ph type="body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94D96BC-FEC5-468D-AC67-1069C9E3BAF1}"/>
              </a:ext>
            </a:extLst>
          </p:cNvPr>
          <p:cNvGrpSpPr/>
          <p:nvPr userDrawn="1"/>
        </p:nvGrpSpPr>
        <p:grpSpPr>
          <a:xfrm>
            <a:off x="5931113" y="24524"/>
            <a:ext cx="1549996" cy="434428"/>
            <a:chOff x="5931113" y="24524"/>
            <a:chExt cx="1549996" cy="434428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28B4C07-D766-4F6D-88F8-62C72F3936A5}"/>
                </a:ext>
              </a:extLst>
            </p:cNvPr>
            <p:cNvSpPr/>
            <p:nvPr userDrawn="1"/>
          </p:nvSpPr>
          <p:spPr>
            <a:xfrm>
              <a:off x="6467366" y="49048"/>
              <a:ext cx="763751" cy="3818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AD7F2952-6791-461C-827E-63CEF0C96CF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5931113" y="24524"/>
              <a:ext cx="1549996" cy="434428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9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DB1E2F"/>
              </a:buClr>
              <a:buSzPts val="25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body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32" name="Google Shape;32;p9"/>
          <p:cNvSpPr txBox="1">
            <a:spLocks noGrp="1"/>
          </p:cNvSpPr>
          <p:nvPr>
            <p:ph type="body" idx="3"/>
          </p:nvPr>
        </p:nvSpPr>
        <p:spPr>
          <a:xfrm>
            <a:off x="4645030" y="1151335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body" idx="4"/>
          </p:nvPr>
        </p:nvSpPr>
        <p:spPr>
          <a:xfrm>
            <a:off x="4645030" y="1631156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4702AA5-3BFF-4ED4-9D8F-2CB4E839869C}"/>
              </a:ext>
            </a:extLst>
          </p:cNvPr>
          <p:cNvGrpSpPr/>
          <p:nvPr userDrawn="1"/>
        </p:nvGrpSpPr>
        <p:grpSpPr>
          <a:xfrm>
            <a:off x="5931113" y="24524"/>
            <a:ext cx="1549996" cy="434428"/>
            <a:chOff x="5931113" y="24524"/>
            <a:chExt cx="1549996" cy="43442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1C54AFE-3012-42E0-89D4-6B6232C7DAAA}"/>
                </a:ext>
              </a:extLst>
            </p:cNvPr>
            <p:cNvSpPr/>
            <p:nvPr userDrawn="1"/>
          </p:nvSpPr>
          <p:spPr>
            <a:xfrm>
              <a:off x="6467366" y="49048"/>
              <a:ext cx="763751" cy="3818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DD83E964-FB5E-4152-BB55-39FA2AF66D8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5931113" y="24524"/>
              <a:ext cx="1549996" cy="434428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TITLE_ONL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DB1E2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1F19EA4-D58B-4BEC-9398-149BB4ACEC7E}"/>
              </a:ext>
            </a:extLst>
          </p:cNvPr>
          <p:cNvGrpSpPr/>
          <p:nvPr userDrawn="1"/>
        </p:nvGrpSpPr>
        <p:grpSpPr>
          <a:xfrm>
            <a:off x="5931113" y="24524"/>
            <a:ext cx="1549996" cy="434428"/>
            <a:chOff x="5931113" y="24524"/>
            <a:chExt cx="1549996" cy="43442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0304B9B-8CD6-43BD-A154-C464AE9D7ED1}"/>
                </a:ext>
              </a:extLst>
            </p:cNvPr>
            <p:cNvSpPr/>
            <p:nvPr userDrawn="1"/>
          </p:nvSpPr>
          <p:spPr>
            <a:xfrm>
              <a:off x="6467366" y="49048"/>
              <a:ext cx="763751" cy="3818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BCCFED2-92D8-40EE-8A13-00B996B791A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5931113" y="24524"/>
              <a:ext cx="1549996" cy="434428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BLANK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3EB95D0-A8D4-4B65-99A9-415C93E02885}"/>
              </a:ext>
            </a:extLst>
          </p:cNvPr>
          <p:cNvGrpSpPr/>
          <p:nvPr userDrawn="1"/>
        </p:nvGrpSpPr>
        <p:grpSpPr>
          <a:xfrm>
            <a:off x="5931113" y="24524"/>
            <a:ext cx="1549996" cy="434428"/>
            <a:chOff x="5931113" y="24524"/>
            <a:chExt cx="1549996" cy="434428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45FA733B-6756-4582-8857-B9FE5AA79D1D}"/>
                </a:ext>
              </a:extLst>
            </p:cNvPr>
            <p:cNvSpPr/>
            <p:nvPr userDrawn="1"/>
          </p:nvSpPr>
          <p:spPr>
            <a:xfrm>
              <a:off x="6467366" y="49048"/>
              <a:ext cx="763751" cy="3818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070F8130-622B-470E-94EF-D825EB73EF2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5931113" y="24524"/>
              <a:ext cx="1549996" cy="434428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2"/>
          <p:cNvSpPr txBox="1">
            <a:spLocks noGrp="1"/>
          </p:cNvSpPr>
          <p:nvPr>
            <p:ph type="title"/>
          </p:nvPr>
        </p:nvSpPr>
        <p:spPr>
          <a:xfrm>
            <a:off x="457205" y="204787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DB1E2F"/>
              </a:buClr>
              <a:buSzPts val="2000"/>
              <a:buFont typeface="Arial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2"/>
          <p:cNvSpPr txBox="1">
            <a:spLocks noGrp="1"/>
          </p:cNvSpPr>
          <p:nvPr>
            <p:ph type="body" idx="1"/>
          </p:nvPr>
        </p:nvSpPr>
        <p:spPr>
          <a:xfrm>
            <a:off x="3575050" y="357505"/>
            <a:ext cx="5111750" cy="42371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40" name="Google Shape;40;p12"/>
          <p:cNvSpPr txBox="1">
            <a:spLocks noGrp="1"/>
          </p:cNvSpPr>
          <p:nvPr>
            <p:ph type="body" idx="2"/>
          </p:nvPr>
        </p:nvSpPr>
        <p:spPr>
          <a:xfrm>
            <a:off x="457205" y="1076328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1568C9A-4B35-4AE6-A9B0-6AFA29F75074}"/>
              </a:ext>
            </a:extLst>
          </p:cNvPr>
          <p:cNvGrpSpPr/>
          <p:nvPr userDrawn="1"/>
        </p:nvGrpSpPr>
        <p:grpSpPr>
          <a:xfrm>
            <a:off x="5931113" y="24524"/>
            <a:ext cx="1549996" cy="434428"/>
            <a:chOff x="5931113" y="24524"/>
            <a:chExt cx="1549996" cy="434428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4C85EA3-5AB8-402A-8964-54E2804F2419}"/>
                </a:ext>
              </a:extLst>
            </p:cNvPr>
            <p:cNvSpPr/>
            <p:nvPr userDrawn="1"/>
          </p:nvSpPr>
          <p:spPr>
            <a:xfrm>
              <a:off x="6467366" y="49048"/>
              <a:ext cx="763751" cy="3818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71DE3F04-1F6A-47C8-BAA5-7E3633EE40E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5931113" y="24524"/>
              <a:ext cx="1549996" cy="434428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3"/>
          <p:cNvSpPr txBox="1"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DB1E2F"/>
              </a:buClr>
              <a:buSzPts val="2000"/>
              <a:buFont typeface="Arial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3"/>
          <p:cNvSpPr>
            <a:spLocks noGrp="1"/>
          </p:cNvSpPr>
          <p:nvPr>
            <p:ph type="pic" idx="2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Google Shape;44;p13"/>
          <p:cNvSpPr txBox="1">
            <a:spLocks noGrp="1"/>
          </p:cNvSpPr>
          <p:nvPr>
            <p:ph type="body" idx="1"/>
          </p:nvPr>
        </p:nvSpPr>
        <p:spPr>
          <a:xfrm>
            <a:off x="1792288" y="4025505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A5B8A15-0260-48CD-9642-C3B7CCBC40A3}"/>
              </a:ext>
            </a:extLst>
          </p:cNvPr>
          <p:cNvGrpSpPr/>
          <p:nvPr userDrawn="1"/>
        </p:nvGrpSpPr>
        <p:grpSpPr>
          <a:xfrm>
            <a:off x="5931113" y="24524"/>
            <a:ext cx="1549996" cy="434428"/>
            <a:chOff x="5931113" y="24524"/>
            <a:chExt cx="1549996" cy="434428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565E013-0EB2-49D0-8451-1C99F7FCA843}"/>
                </a:ext>
              </a:extLst>
            </p:cNvPr>
            <p:cNvSpPr/>
            <p:nvPr userDrawn="1"/>
          </p:nvSpPr>
          <p:spPr>
            <a:xfrm>
              <a:off x="6467366" y="49048"/>
              <a:ext cx="763751" cy="3818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59673877-C2B6-4336-B824-30A829E07F6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5931113" y="24524"/>
              <a:ext cx="1549996" cy="434428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4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DB1E2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4"/>
          <p:cNvSpPr txBox="1">
            <a:spLocks noGrp="1"/>
          </p:cNvSpPr>
          <p:nvPr>
            <p:ph type="body" idx="1"/>
          </p:nvPr>
        </p:nvSpPr>
        <p:spPr>
          <a:xfrm rot="5400000">
            <a:off x="2874764" y="-1217413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BBE7D5A-E14B-472A-A291-E9CC95B1A1A0}"/>
              </a:ext>
            </a:extLst>
          </p:cNvPr>
          <p:cNvGrpSpPr/>
          <p:nvPr userDrawn="1"/>
        </p:nvGrpSpPr>
        <p:grpSpPr>
          <a:xfrm>
            <a:off x="5931113" y="24524"/>
            <a:ext cx="1549996" cy="434428"/>
            <a:chOff x="5931113" y="24524"/>
            <a:chExt cx="1549996" cy="43442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E0D94D7-17CC-474F-A6E9-3654AA3FEF6F}"/>
                </a:ext>
              </a:extLst>
            </p:cNvPr>
            <p:cNvSpPr/>
            <p:nvPr userDrawn="1"/>
          </p:nvSpPr>
          <p:spPr>
            <a:xfrm>
              <a:off x="6467366" y="49048"/>
              <a:ext cx="763751" cy="3818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AAAADC02-4D2A-475D-9896-CAE32F448DD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5931113" y="24524"/>
              <a:ext cx="1549996" cy="434428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is" type="vertTitleAndTx">
  <p:cSld name="VERTICAL_TITLE_AND_VERTICAL_TEX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5"/>
          <p:cNvSpPr txBox="1">
            <a:spLocks noGrp="1"/>
          </p:cNvSpPr>
          <p:nvPr>
            <p:ph type="title"/>
          </p:nvPr>
        </p:nvSpPr>
        <p:spPr>
          <a:xfrm rot="5400000">
            <a:off x="5620550" y="1528373"/>
            <a:ext cx="40751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DB1E2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5"/>
          <p:cNvSpPr txBox="1">
            <a:spLocks noGrp="1"/>
          </p:cNvSpPr>
          <p:nvPr>
            <p:ph type="body" idx="1"/>
          </p:nvPr>
        </p:nvSpPr>
        <p:spPr>
          <a:xfrm rot="5400000">
            <a:off x="1429550" y="-452827"/>
            <a:ext cx="40751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B4DA4BB-0543-422D-A440-5DA1897DE5B5}"/>
              </a:ext>
            </a:extLst>
          </p:cNvPr>
          <p:cNvGrpSpPr/>
          <p:nvPr userDrawn="1"/>
        </p:nvGrpSpPr>
        <p:grpSpPr>
          <a:xfrm>
            <a:off x="5931113" y="24524"/>
            <a:ext cx="1549996" cy="434428"/>
            <a:chOff x="5931113" y="24524"/>
            <a:chExt cx="1549996" cy="43442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B801AA0-3E4C-40BE-9C22-FBC70C2D4543}"/>
                </a:ext>
              </a:extLst>
            </p:cNvPr>
            <p:cNvSpPr/>
            <p:nvPr userDrawn="1"/>
          </p:nvSpPr>
          <p:spPr>
            <a:xfrm>
              <a:off x="6467366" y="49048"/>
              <a:ext cx="763751" cy="3818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93E1256-E3FF-4841-A05C-A8D43B6D683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5931113" y="24524"/>
              <a:ext cx="1549996" cy="434428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DB1E2F"/>
              </a:buClr>
              <a:buSzPts val="2500"/>
              <a:buFont typeface="Arial"/>
              <a:buNone/>
              <a:defRPr sz="2500" b="1" i="0" u="none" strike="noStrike" cap="none">
                <a:solidFill>
                  <a:srgbClr val="DB1E2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4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2" name="Google Shape;12;p4" descr="E:\05.03.18 bkp\Documentos\João Victor\UFPE\CIn\Redesign logo CIn\Logotipo CIn-UFPE - Versões\CIn + UFPE\PNG\Horzontal Vermelho - Logotipo CIn + UFPE.png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7164288" y="1"/>
            <a:ext cx="1621511" cy="4835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;p4" descr="E:\05.03.18 bkp\Documentos\João Victor\UFPE\CIn\Redesign logo CIn\site slide.png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7308304" y="4782519"/>
            <a:ext cx="1377950" cy="2841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p4" descr="Forma&#10;&#10;Descrição gerada automaticamente com confiança baixa"/>
          <p:cNvPicPr preferRelativeResize="0"/>
          <p:nvPr/>
        </p:nvPicPr>
        <p:blipFill rotWithShape="1">
          <a:blip r:embed="rId13">
            <a:alphaModFix/>
          </a:blip>
          <a:srcRect l="15375" t="26245" r="13395" b="30013"/>
          <a:stretch/>
        </p:blipFill>
        <p:spPr>
          <a:xfrm>
            <a:off x="6516216" y="51470"/>
            <a:ext cx="720080" cy="31247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6DF09AC3-ED9F-49FB-99E0-AEF0330DB85A}"/>
              </a:ext>
            </a:extLst>
          </p:cNvPr>
          <p:cNvGrpSpPr/>
          <p:nvPr userDrawn="1"/>
        </p:nvGrpSpPr>
        <p:grpSpPr>
          <a:xfrm>
            <a:off x="5931113" y="24524"/>
            <a:ext cx="1549996" cy="434428"/>
            <a:chOff x="5931113" y="24524"/>
            <a:chExt cx="1549996" cy="43442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349C031-0FB8-497A-B9EF-65FFBE1681B0}"/>
                </a:ext>
              </a:extLst>
            </p:cNvPr>
            <p:cNvSpPr/>
            <p:nvPr userDrawn="1"/>
          </p:nvSpPr>
          <p:spPr>
            <a:xfrm>
              <a:off x="6467366" y="49048"/>
              <a:ext cx="763751" cy="3818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090317E2-BC38-40B7-AD71-0ADF18A903B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4"/>
            <a:stretch>
              <a:fillRect/>
            </a:stretch>
          </p:blipFill>
          <p:spPr>
            <a:xfrm>
              <a:off x="5931113" y="24524"/>
              <a:ext cx="1549996" cy="434428"/>
            </a:xfrm>
            <a:prstGeom prst="rect">
              <a:avLst/>
            </a:prstGeom>
          </p:spPr>
        </p:pic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DB1E2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"/>
          <p:cNvSpPr txBox="1"/>
          <p:nvPr/>
        </p:nvSpPr>
        <p:spPr>
          <a:xfrm>
            <a:off x="251520" y="1203598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pt-BR" sz="4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Análise de sentimentos </a:t>
            </a:r>
            <a:r>
              <a:rPr lang="pt-BR" sz="4400" b="1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Amazon</a:t>
            </a:r>
            <a:r>
              <a:rPr lang="pt-BR" sz="4400" b="1" dirty="0">
                <a:solidFill>
                  <a:schemeClr val="lt1"/>
                </a:solidFill>
              </a:rPr>
              <a:t> </a:t>
            </a:r>
            <a:r>
              <a:rPr lang="pt-BR" sz="4400" b="1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Alexa</a:t>
            </a:r>
            <a:r>
              <a:rPr lang="pt-BR" sz="4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Reviews</a:t>
            </a:r>
            <a:endParaRPr lang="pt-BR" dirty="0"/>
          </a:p>
        </p:txBody>
      </p:sp>
      <p:sp>
        <p:nvSpPr>
          <p:cNvPr id="57" name="Google Shape;57;p1"/>
          <p:cNvSpPr txBox="1"/>
          <p:nvPr/>
        </p:nvSpPr>
        <p:spPr>
          <a:xfrm>
            <a:off x="251520" y="2491022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pt-BR" sz="20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Newton Luz Neto</a:t>
            </a:r>
            <a:endParaRPr dirty="0"/>
          </a:p>
        </p:txBody>
      </p:sp>
      <p:pic>
        <p:nvPicPr>
          <p:cNvPr id="58" name="Google Shape;58;p1" descr="E:\05.03.18 bkp\Documentos\João Victor\UFPE\CIn\Redesign logo CIn\Logotipo CIn-UFPE - Versões\CIn + UFPE\PNG\Horzontal Monocromático Branco - Logotipo CIn + UFPE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42198" y="4067717"/>
            <a:ext cx="2819443" cy="840591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D58A5938-42DD-4176-9E63-A1A54B9348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27829" y="4107268"/>
            <a:ext cx="2705779" cy="76148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DDF9D1-56D5-6151-FEBC-247E65CAEF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F894F15B-E1C2-2D5E-CC38-B28D7D7F02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110" y="0"/>
            <a:ext cx="693377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5120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ED4C94-2BA6-DC05-CBCC-680B50F0EE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A63ECE87-95A7-0668-5FE4-5D8302EBD3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8238" y="861237"/>
            <a:ext cx="9162238" cy="3414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4762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5351FB-F2F6-0647-F989-C524936A92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CFE17D45-4A1D-1013-1DF3-122CC8F61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 03(BERT)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EE30EB7-E875-1874-B3E0-2FD22EB8CC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Carregando BERT</a:t>
            </a:r>
          </a:p>
          <a:p>
            <a:r>
              <a:rPr lang="pt-BR" dirty="0"/>
              <a:t>Carregando Modelo</a:t>
            </a:r>
          </a:p>
          <a:p>
            <a:r>
              <a:rPr lang="pt-BR" dirty="0" err="1"/>
              <a:t>Tokenrizando</a:t>
            </a:r>
            <a:r>
              <a:rPr lang="pt-BR" dirty="0"/>
              <a:t> Dados e convertendo para tensores</a:t>
            </a:r>
          </a:p>
          <a:p>
            <a:r>
              <a:rPr lang="pt-BR" dirty="0"/>
              <a:t>Compilando Modelo</a:t>
            </a:r>
          </a:p>
          <a:p>
            <a:r>
              <a:rPr lang="pt-BR" dirty="0"/>
              <a:t>Definindo Early </a:t>
            </a:r>
            <a:r>
              <a:rPr lang="pt-BR" dirty="0" err="1"/>
              <a:t>Stopping</a:t>
            </a:r>
            <a:endParaRPr lang="pt-BR" dirty="0"/>
          </a:p>
          <a:p>
            <a:r>
              <a:rPr lang="pt-BR" dirty="0"/>
              <a:t>Treinando modelo 03</a:t>
            </a:r>
          </a:p>
          <a:p>
            <a:r>
              <a:rPr lang="pt-BR" dirty="0"/>
              <a:t>Extraindo as métricas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965283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45F5CF-D84B-82F1-133E-D619417996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D45A18B1-3ADD-F503-A23C-380AD96706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837" y="371168"/>
            <a:ext cx="7354326" cy="4401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9820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9CF55A-26CA-8821-3DD9-4FDDCF8AC6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75757F84-8C10-35A5-7AE0-8238CF6223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87663"/>
            <a:ext cx="9144000" cy="1968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245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DB1E2F"/>
              </a:buClr>
              <a:buSzPts val="2500"/>
              <a:buFont typeface="Arial"/>
              <a:buNone/>
            </a:pPr>
            <a:r>
              <a:rPr lang="pt-BR" dirty="0"/>
              <a:t>Introdução</a:t>
            </a:r>
            <a:endParaRPr dirty="0"/>
          </a:p>
        </p:txBody>
      </p:sp>
      <p:sp>
        <p:nvSpPr>
          <p:cNvPr id="71" name="Google Shape;71;p3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69900">
              <a:spcBef>
                <a:spcPts val="0"/>
              </a:spcBef>
              <a:buSzPts val="2000"/>
            </a:pPr>
            <a:r>
              <a:rPr lang="pt-BR" dirty="0"/>
              <a:t>Base de dados</a:t>
            </a:r>
          </a:p>
          <a:p>
            <a:pPr marL="469900">
              <a:spcBef>
                <a:spcPts val="0"/>
              </a:spcBef>
              <a:buSzPts val="2000"/>
            </a:pPr>
            <a:r>
              <a:rPr lang="pt-BR" dirty="0" err="1"/>
              <a:t>Pré</a:t>
            </a:r>
            <a:r>
              <a:rPr lang="pt-BR" dirty="0"/>
              <a:t> processamento dos dados</a:t>
            </a:r>
          </a:p>
          <a:p>
            <a:pPr marL="469900">
              <a:spcBef>
                <a:spcPts val="0"/>
              </a:spcBef>
              <a:buSzPts val="2000"/>
            </a:pPr>
            <a:r>
              <a:rPr lang="pt-BR" dirty="0"/>
              <a:t>Modelo 01(SVM com BOW)</a:t>
            </a:r>
          </a:p>
          <a:p>
            <a:pPr marL="469900">
              <a:spcBef>
                <a:spcPts val="0"/>
              </a:spcBef>
              <a:buSzPts val="2000"/>
            </a:pPr>
            <a:r>
              <a:rPr lang="pt-BR" dirty="0"/>
              <a:t>Modelo 02(SVM com </a:t>
            </a:r>
            <a:r>
              <a:rPr lang="pt-BR" dirty="0" err="1"/>
              <a:t>Embeddings</a:t>
            </a:r>
            <a:r>
              <a:rPr lang="pt-BR" dirty="0"/>
              <a:t>)</a:t>
            </a:r>
          </a:p>
          <a:p>
            <a:pPr marL="469900">
              <a:spcBef>
                <a:spcPts val="0"/>
              </a:spcBef>
              <a:buSzPts val="2000"/>
            </a:pPr>
            <a:r>
              <a:rPr lang="pt-BR" dirty="0"/>
              <a:t>Modelo 03(BERT)</a:t>
            </a:r>
          </a:p>
          <a:p>
            <a:pPr marL="469900">
              <a:spcBef>
                <a:spcPts val="0"/>
              </a:spcBef>
              <a:buSzPts val="2000"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F93402E2-F785-772C-0EC5-ED045D092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Base de dados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EDE1347-0A2A-57B1-D996-35027E3D93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Obtida no </a:t>
            </a:r>
            <a:r>
              <a:rPr lang="pt-BR" dirty="0" err="1"/>
              <a:t>Kaggle</a:t>
            </a:r>
            <a:endParaRPr lang="pt-BR" dirty="0"/>
          </a:p>
          <a:p>
            <a:r>
              <a:rPr lang="pt-BR" dirty="0"/>
              <a:t>Mais de 3000 reviews de usuários que adquiriram o assistente virtual </a:t>
            </a:r>
            <a:r>
              <a:rPr lang="pt-BR" dirty="0" err="1"/>
              <a:t>Alexa</a:t>
            </a:r>
            <a:r>
              <a:rPr lang="pt-BR" dirty="0"/>
              <a:t>, no site da </a:t>
            </a:r>
            <a:r>
              <a:rPr lang="pt-BR" dirty="0" err="1"/>
              <a:t>Amazon</a:t>
            </a:r>
            <a:endParaRPr lang="pt-BR" dirty="0"/>
          </a:p>
          <a:p>
            <a:r>
              <a:rPr lang="pt-BR" dirty="0"/>
              <a:t>Possui 5 colunas(Nota, Data da avaliação, Tipo de tecido, Comentário e tipo de avaliação)</a:t>
            </a:r>
          </a:p>
          <a:p>
            <a:endParaRPr lang="pt-BR" dirty="0"/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21328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E2E269-7D31-DE9C-FB35-90F7D16E7B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62EA4DD9-C342-C5AF-1ABD-6195AAF99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Pré</a:t>
            </a:r>
            <a:r>
              <a:rPr lang="pt-BR" dirty="0"/>
              <a:t> Processamento de dados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E2A2E0D-3710-5E93-3707-64145355CB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Utilização de apenas duas colunas(Comentário da avaliação, e tipo de avaliação)</a:t>
            </a:r>
          </a:p>
          <a:p>
            <a:r>
              <a:rPr lang="pt-BR" dirty="0"/>
              <a:t>Eliminação das linhas em branco das colunas remanescentes</a:t>
            </a:r>
          </a:p>
          <a:p>
            <a:r>
              <a:rPr lang="pt-BR" dirty="0"/>
              <a:t>Função Lambda para </a:t>
            </a:r>
            <a:r>
              <a:rPr lang="pt-BR" dirty="0" err="1"/>
              <a:t>one</a:t>
            </a:r>
            <a:r>
              <a:rPr lang="pt-BR" dirty="0"/>
              <a:t> hot </a:t>
            </a:r>
            <a:r>
              <a:rPr lang="pt-BR" dirty="0" err="1"/>
              <a:t>encoding</a:t>
            </a:r>
            <a:r>
              <a:rPr lang="pt-BR" dirty="0"/>
              <a:t> na coluna de tipo de avaliação(negativa=0 e positiva=1)</a:t>
            </a:r>
          </a:p>
          <a:p>
            <a:r>
              <a:rPr lang="pt-BR" dirty="0"/>
              <a:t>Separar os valores de treino e teste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73083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ED20CDC0-995B-9F23-B092-88E52CAFCE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507" y="624270"/>
            <a:ext cx="8092985" cy="3894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88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4AB9BE-5A05-BCAE-9E6C-390D9E211A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8C32E9A2-0418-7E81-719D-2FF750316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 01(SVM com BOW)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BC0B317-2B32-C09C-3686-50D5AC2CE2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Criando pipeline com o SVC e o </a:t>
            </a:r>
            <a:r>
              <a:rPr lang="pt-BR" dirty="0" err="1"/>
              <a:t>CountVectorizer</a:t>
            </a:r>
            <a:endParaRPr lang="pt-BR" dirty="0"/>
          </a:p>
          <a:p>
            <a:r>
              <a:rPr lang="pt-BR" dirty="0"/>
              <a:t>Treinando o modelo</a:t>
            </a:r>
          </a:p>
          <a:p>
            <a:r>
              <a:rPr lang="pt-BR" dirty="0"/>
              <a:t>Extraindo as métricas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62949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D605A9-8B50-0E41-8796-7F5B66506B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591B1114-7C66-3044-73C0-3CF0FC2725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497" y="1116419"/>
            <a:ext cx="9214884" cy="2923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2617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7D711695-65E3-0ED4-DC58-BD9DBCE18E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1514" y="1275908"/>
            <a:ext cx="6480241" cy="2615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8476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48B220-0761-206C-D525-DFDB8657AA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F800B1BA-5BEF-4396-648C-0BABE852D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 02(SVM com </a:t>
            </a:r>
            <a:r>
              <a:rPr lang="pt-BR" dirty="0" err="1"/>
              <a:t>Embeddings</a:t>
            </a:r>
            <a:r>
              <a:rPr lang="pt-BR" dirty="0"/>
              <a:t>)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1705667-4A01-5A24-8D11-156648FD7D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Separando as sentenças dos dados de treino em vetor</a:t>
            </a:r>
          </a:p>
          <a:p>
            <a:r>
              <a:rPr lang="pt-BR" dirty="0"/>
              <a:t>Criando modelo Word2Vec</a:t>
            </a:r>
          </a:p>
          <a:p>
            <a:r>
              <a:rPr lang="pt-BR" dirty="0"/>
              <a:t>Função para obter os </a:t>
            </a:r>
            <a:r>
              <a:rPr lang="pt-BR" dirty="0" err="1"/>
              <a:t>Embeddings</a:t>
            </a:r>
            <a:endParaRPr lang="pt-BR" dirty="0"/>
          </a:p>
          <a:p>
            <a:r>
              <a:rPr lang="pt-BR" dirty="0"/>
              <a:t>Transformando os </a:t>
            </a:r>
            <a:r>
              <a:rPr lang="pt-BR" dirty="0" err="1"/>
              <a:t>datasets</a:t>
            </a:r>
            <a:r>
              <a:rPr lang="pt-BR" dirty="0"/>
              <a:t> em vetores</a:t>
            </a:r>
          </a:p>
          <a:p>
            <a:r>
              <a:rPr lang="pt-BR" dirty="0"/>
              <a:t>Treinando modelo 02</a:t>
            </a:r>
          </a:p>
          <a:p>
            <a:r>
              <a:rPr lang="pt-BR" dirty="0"/>
              <a:t>Extraindo as métricas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6551905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216</Words>
  <Application>Microsoft Office PowerPoint</Application>
  <PresentationFormat>Apresentação na tela (16:9)</PresentationFormat>
  <Paragraphs>43</Paragraphs>
  <Slides>14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6" baseType="lpstr">
      <vt:lpstr>Arial</vt:lpstr>
      <vt:lpstr>Tema do Office</vt:lpstr>
      <vt:lpstr>Apresentação do PowerPoint</vt:lpstr>
      <vt:lpstr>Introdução</vt:lpstr>
      <vt:lpstr>Base de dados</vt:lpstr>
      <vt:lpstr>Pré Processamento de dados</vt:lpstr>
      <vt:lpstr>Apresentação do PowerPoint</vt:lpstr>
      <vt:lpstr>Modelo 01(SVM com BOW)</vt:lpstr>
      <vt:lpstr>Apresentação do PowerPoint</vt:lpstr>
      <vt:lpstr>Apresentação do PowerPoint</vt:lpstr>
      <vt:lpstr>Modelo 02(SVM com Embeddings)</vt:lpstr>
      <vt:lpstr>Apresentação do PowerPoint</vt:lpstr>
      <vt:lpstr>Apresentação do PowerPoint</vt:lpstr>
      <vt:lpstr>Modelo 03(BERT)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pc</dc:creator>
  <cp:lastModifiedBy>Newton Luz Neto</cp:lastModifiedBy>
  <cp:revision>2</cp:revision>
  <dcterms:created xsi:type="dcterms:W3CDTF">2020-07-23T15:24:22Z</dcterms:created>
  <dcterms:modified xsi:type="dcterms:W3CDTF">2024-12-26T23:23:17Z</dcterms:modified>
</cp:coreProperties>
</file>