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7E6"/>
          </a:solidFill>
        </a:fill>
      </a:tcStyle>
    </a:wholeTbl>
    <a:band2H>
      <a:tcTxStyle b="def" i="def"/>
      <a:tcStyle>
        <a:tcBdr/>
        <a:fill>
          <a:solidFill>
            <a:srgbClr val="E8F3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BF8"/>
          </a:solidFill>
        </a:fill>
      </a:tcStyle>
    </a:wholeTbl>
    <a:band2H>
      <a:tcTxStyle b="def" i="def"/>
      <a:tcStyle>
        <a:tcBdr/>
        <a:fill>
          <a:solidFill>
            <a:srgbClr val="EAF5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0"/>
          </a:solidFill>
        </a:fill>
      </a:tcStyle>
    </a:wholeTbl>
    <a:band2H>
      <a:tcTxStyle b="def" i="def"/>
      <a:tcStyle>
        <a:tcBdr/>
        <a:fill>
          <a:solidFill>
            <a:srgbClr val="E6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5.000000</c:v>
                </c:pt>
                <c:pt idx="1">
                  <c:v>3.000000</c:v>
                </c:pt>
                <c:pt idx="2">
                  <c:v>2.000000</c:v>
                </c:pt>
              </c:numCache>
            </c:numRef>
          </c:val>
        </c:ser>
        <c:firstSliceAng val="0"/>
        <c:holeSize val="58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5.000000</c:v>
                </c:pt>
                <c:pt idx="1">
                  <c:v>3.000000</c:v>
                </c:pt>
                <c:pt idx="2">
                  <c:v>2.000000</c:v>
                </c:pt>
              </c:numCache>
            </c:numRef>
          </c:val>
        </c:ser>
        <c:firstSliceAng val="0"/>
        <c:holeSize val="58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28"/>
          <p:cNvGrpSpPr/>
          <p:nvPr/>
        </p:nvGrpSpPr>
        <p:grpSpPr>
          <a:xfrm>
            <a:off x="924121" y="792502"/>
            <a:ext cx="3938728" cy="5290473"/>
            <a:chOff x="0" y="0"/>
            <a:chExt cx="3938726" cy="5290471"/>
          </a:xfrm>
        </p:grpSpPr>
        <p:sp>
          <p:nvSpPr>
            <p:cNvPr id="117" name="Freeform: Shape 29"/>
            <p:cNvSpPr/>
            <p:nvPr/>
          </p:nvSpPr>
          <p:spPr>
            <a:xfrm>
              <a:off x="3245373" y="-1"/>
              <a:ext cx="233062" cy="8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99"/>
                  </a:moveTo>
                  <a:cubicBezTo>
                    <a:pt x="21600" y="16971"/>
                    <a:pt x="19980" y="21600"/>
                    <a:pt x="17820" y="21600"/>
                  </a:cubicBezTo>
                  <a:lnTo>
                    <a:pt x="3780" y="21600"/>
                  </a:lnTo>
                  <a:cubicBezTo>
                    <a:pt x="1620" y="21600"/>
                    <a:pt x="0" y="16971"/>
                    <a:pt x="0" y="10799"/>
                  </a:cubicBezTo>
                  <a:cubicBezTo>
                    <a:pt x="0" y="4628"/>
                    <a:pt x="1620" y="0"/>
                    <a:pt x="3780" y="0"/>
                  </a:cubicBezTo>
                  <a:lnTo>
                    <a:pt x="17820" y="0"/>
                  </a:lnTo>
                  <a:cubicBezTo>
                    <a:pt x="19980" y="1542"/>
                    <a:pt x="21600" y="6171"/>
                    <a:pt x="21600" y="10799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Freeform: Shape 30"/>
            <p:cNvSpPr/>
            <p:nvPr/>
          </p:nvSpPr>
          <p:spPr>
            <a:xfrm>
              <a:off x="3857154" y="879800"/>
              <a:ext cx="81573" cy="23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1600"/>
                  </a:moveTo>
                  <a:cubicBezTo>
                    <a:pt x="4628" y="21600"/>
                    <a:pt x="0" y="19980"/>
                    <a:pt x="0" y="17820"/>
                  </a:cubicBezTo>
                  <a:lnTo>
                    <a:pt x="0" y="3780"/>
                  </a:lnTo>
                  <a:cubicBezTo>
                    <a:pt x="0" y="1620"/>
                    <a:pt x="4628" y="0"/>
                    <a:pt x="10799" y="0"/>
                  </a:cubicBezTo>
                  <a:cubicBezTo>
                    <a:pt x="16971" y="0"/>
                    <a:pt x="21600" y="1620"/>
                    <a:pt x="21600" y="3780"/>
                  </a:cubicBezTo>
                  <a:lnTo>
                    <a:pt x="21600" y="17820"/>
                  </a:lnTo>
                  <a:cubicBezTo>
                    <a:pt x="21600" y="19980"/>
                    <a:pt x="16971" y="21600"/>
                    <a:pt x="10799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Freeform: Shape 31"/>
            <p:cNvSpPr/>
            <p:nvPr/>
          </p:nvSpPr>
          <p:spPr>
            <a:xfrm>
              <a:off x="3857154" y="623433"/>
              <a:ext cx="81573" cy="23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1600"/>
                  </a:moveTo>
                  <a:cubicBezTo>
                    <a:pt x="4628" y="21600"/>
                    <a:pt x="0" y="19980"/>
                    <a:pt x="0" y="17820"/>
                  </a:cubicBezTo>
                  <a:lnTo>
                    <a:pt x="0" y="3780"/>
                  </a:lnTo>
                  <a:cubicBezTo>
                    <a:pt x="0" y="1620"/>
                    <a:pt x="4628" y="0"/>
                    <a:pt x="10799" y="0"/>
                  </a:cubicBezTo>
                  <a:cubicBezTo>
                    <a:pt x="16971" y="0"/>
                    <a:pt x="21600" y="1620"/>
                    <a:pt x="21600" y="3780"/>
                  </a:cubicBezTo>
                  <a:lnTo>
                    <a:pt x="21600" y="17820"/>
                  </a:lnTo>
                  <a:cubicBezTo>
                    <a:pt x="21600" y="19980"/>
                    <a:pt x="16971" y="21600"/>
                    <a:pt x="10799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Freeform: Shape 32"/>
            <p:cNvSpPr/>
            <p:nvPr/>
          </p:nvSpPr>
          <p:spPr>
            <a:xfrm>
              <a:off x="-1" y="40781"/>
              <a:ext cx="3897939" cy="52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70" y="0"/>
                  </a:moveTo>
                  <a:lnTo>
                    <a:pt x="1130" y="0"/>
                  </a:lnTo>
                  <a:cubicBezTo>
                    <a:pt x="517" y="0"/>
                    <a:pt x="0" y="384"/>
                    <a:pt x="0" y="863"/>
                  </a:cubicBezTo>
                  <a:lnTo>
                    <a:pt x="0" y="20737"/>
                  </a:lnTo>
                  <a:cubicBezTo>
                    <a:pt x="0" y="21216"/>
                    <a:pt x="517" y="21600"/>
                    <a:pt x="1130" y="21600"/>
                  </a:cubicBezTo>
                  <a:lnTo>
                    <a:pt x="20470" y="21600"/>
                  </a:lnTo>
                  <a:cubicBezTo>
                    <a:pt x="21083" y="21600"/>
                    <a:pt x="21600" y="21216"/>
                    <a:pt x="21600" y="20737"/>
                  </a:cubicBezTo>
                  <a:lnTo>
                    <a:pt x="21600" y="863"/>
                  </a:lnTo>
                  <a:cubicBezTo>
                    <a:pt x="21600" y="408"/>
                    <a:pt x="21083" y="0"/>
                    <a:pt x="20470" y="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Freeform: Shape 33"/>
            <p:cNvSpPr/>
            <p:nvPr/>
          </p:nvSpPr>
          <p:spPr>
            <a:xfrm>
              <a:off x="17480" y="58263"/>
              <a:ext cx="3857159" cy="522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91" y="0"/>
                  </a:moveTo>
                  <a:lnTo>
                    <a:pt x="1142" y="0"/>
                  </a:lnTo>
                  <a:cubicBezTo>
                    <a:pt x="522" y="0"/>
                    <a:pt x="0" y="386"/>
                    <a:pt x="0" y="868"/>
                  </a:cubicBezTo>
                  <a:lnTo>
                    <a:pt x="0" y="20732"/>
                  </a:lnTo>
                  <a:cubicBezTo>
                    <a:pt x="0" y="21214"/>
                    <a:pt x="522" y="21600"/>
                    <a:pt x="1142" y="21600"/>
                  </a:cubicBezTo>
                  <a:lnTo>
                    <a:pt x="20458" y="21600"/>
                  </a:lnTo>
                  <a:cubicBezTo>
                    <a:pt x="21078" y="21600"/>
                    <a:pt x="21600" y="21214"/>
                    <a:pt x="21600" y="20732"/>
                  </a:cubicBezTo>
                  <a:lnTo>
                    <a:pt x="21600" y="868"/>
                  </a:lnTo>
                  <a:cubicBezTo>
                    <a:pt x="21600" y="386"/>
                    <a:pt x="21111" y="0"/>
                    <a:pt x="20491" y="0"/>
                  </a:cubicBezTo>
                  <a:close/>
                </a:path>
              </a:pathLst>
            </a:cu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" name="Freeform: Shape 34"/>
            <p:cNvSpPr/>
            <p:nvPr/>
          </p:nvSpPr>
          <p:spPr>
            <a:xfrm>
              <a:off x="419509" y="518555"/>
              <a:ext cx="3064749" cy="4305794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" name="Freeform: Shape 35"/>
            <p:cNvSpPr/>
            <p:nvPr/>
          </p:nvSpPr>
          <p:spPr>
            <a:xfrm>
              <a:off x="1421419" y="516276"/>
              <a:ext cx="2072027" cy="431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54" y="0"/>
                  </a:moveTo>
                  <a:lnTo>
                    <a:pt x="21534" y="32"/>
                  </a:lnTo>
                  <a:cubicBezTo>
                    <a:pt x="21556" y="7211"/>
                    <a:pt x="21578" y="14421"/>
                    <a:pt x="21600" y="21600"/>
                  </a:cubicBezTo>
                  <a:lnTo>
                    <a:pt x="0" y="21600"/>
                  </a:lnTo>
                  <a:lnTo>
                    <a:pt x="11854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26" name="Group 36"/>
            <p:cNvGrpSpPr/>
            <p:nvPr/>
          </p:nvGrpSpPr>
          <p:grpSpPr>
            <a:xfrm>
              <a:off x="1827540" y="5010147"/>
              <a:ext cx="196247" cy="196245"/>
              <a:chOff x="-1" y="0"/>
              <a:chExt cx="196246" cy="196244"/>
            </a:xfrm>
          </p:grpSpPr>
          <p:sp>
            <p:nvSpPr>
              <p:cNvPr id="124" name="Oval 37"/>
              <p:cNvSpPr/>
              <p:nvPr/>
            </p:nvSpPr>
            <p:spPr>
              <a:xfrm>
                <a:off x="-2" y="0"/>
                <a:ext cx="196248" cy="19624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5" name="Oval 38"/>
              <p:cNvSpPr/>
              <p:nvPr/>
            </p:nvSpPr>
            <p:spPr>
              <a:xfrm>
                <a:off x="44290" y="44287"/>
                <a:ext cx="107667" cy="107667"/>
              </a:xfrm>
              <a:prstGeom prst="ellips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28" name="Picture Placeholder 22"/>
          <p:cNvSpPr/>
          <p:nvPr>
            <p:ph type="pic" sz="quarter" idx="21"/>
          </p:nvPr>
        </p:nvSpPr>
        <p:spPr>
          <a:xfrm>
            <a:off x="1157720" y="1110276"/>
            <a:ext cx="3407434" cy="45995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cture Placeholder 5"/>
          <p:cNvSpPr/>
          <p:nvPr>
            <p:ph type="pic" idx="21"/>
          </p:nvPr>
        </p:nvSpPr>
        <p:spPr>
          <a:xfrm>
            <a:off x="0" y="0"/>
            <a:ext cx="590338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Picture Placeholder 5"/>
          <p:cNvSpPr/>
          <p:nvPr>
            <p:ph type="pic" sz="quarter" idx="22"/>
          </p:nvPr>
        </p:nvSpPr>
        <p:spPr>
          <a:xfrm>
            <a:off x="6429376" y="4031265"/>
            <a:ext cx="5235440" cy="2295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NG sets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/>
          <p:nvPr>
            <p:ph type="body" sz="quarter" idx="1" hasCustomPrompt="1"/>
          </p:nvPr>
        </p:nvSpPr>
        <p:spPr>
          <a:xfrm>
            <a:off x="323527" y="332482"/>
            <a:ext cx="11573200" cy="724248"/>
          </a:xfrm>
          <a:prstGeom prst="rect">
            <a:avLst/>
          </a:prstGeom>
        </p:spPr>
        <p:txBody>
          <a:bodyPr/>
          <a:lstStyle/>
          <a:p>
            <a:pPr/>
            <a:r>
              <a:t>PNG &amp; Shapes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ody Level One…"/>
          <p:cNvSpPr txBox="1"/>
          <p:nvPr>
            <p:ph type="body" sz="quarter" idx="1" hasCustomPrompt="1"/>
          </p:nvPr>
        </p:nvSpPr>
        <p:spPr>
          <a:xfrm>
            <a:off x="323527" y="123478"/>
            <a:ext cx="11573200" cy="724248"/>
          </a:xfrm>
          <a:prstGeom prst="rect">
            <a:avLst/>
          </a:prstGeom>
        </p:spPr>
        <p:txBody>
          <a:bodyPr/>
          <a:lstStyle/>
          <a:p>
            <a:pPr/>
            <a:r>
              <a:t>Icon Sets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2" name="Rounded Rectangle 2"/>
          <p:cNvSpPr/>
          <p:nvPr/>
        </p:nvSpPr>
        <p:spPr>
          <a:xfrm>
            <a:off x="354010" y="1131591"/>
            <a:ext cx="3560768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Rounded Rectangle 3"/>
          <p:cNvSpPr/>
          <p:nvPr/>
        </p:nvSpPr>
        <p:spPr>
          <a:xfrm>
            <a:off x="531932" y="1347500"/>
            <a:ext cx="153870" cy="5015201"/>
          </a:xfrm>
          <a:prstGeom prst="roundRect">
            <a:avLst>
              <a:gd name="adj" fmla="val 50000"/>
            </a:avLst>
          </a:prstGeom>
          <a:solidFill>
            <a:srgbClr val="FFFFFF">
              <a:alpha val="4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Half Frame 4"/>
          <p:cNvSpPr/>
          <p:nvPr/>
        </p:nvSpPr>
        <p:spPr>
          <a:xfrm rot="5400000">
            <a:off x="3057175" y="1276652"/>
            <a:ext cx="685851" cy="685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475" y="5125"/>
                </a:lnTo>
                <a:lnTo>
                  <a:pt x="5317" y="5125"/>
                </a:lnTo>
                <a:lnTo>
                  <a:pt x="5317" y="16283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3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TextBox 57"/>
          <p:cNvSpPr txBox="1"/>
          <p:nvPr/>
        </p:nvSpPr>
        <p:spPr>
          <a:xfrm>
            <a:off x="757422" y="1652812"/>
            <a:ext cx="2140812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can Resize without losing quality</a:t>
            </a:r>
          </a:p>
        </p:txBody>
      </p:sp>
      <p:sp>
        <p:nvSpPr>
          <p:cNvPr id="186" name="TextBox 58"/>
          <p:cNvSpPr txBox="1"/>
          <p:nvPr/>
        </p:nvSpPr>
        <p:spPr>
          <a:xfrm>
            <a:off x="757422" y="2149183"/>
            <a:ext cx="2140812" cy="69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Change Fill Color &amp;</a:t>
            </a:r>
          </a:p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Line Color</a:t>
            </a:r>
          </a:p>
        </p:txBody>
      </p:sp>
      <p:sp>
        <p:nvSpPr>
          <p:cNvPr id="187" name="TextBox 59"/>
          <p:cNvSpPr txBox="1"/>
          <p:nvPr/>
        </p:nvSpPr>
        <p:spPr>
          <a:xfrm>
            <a:off x="766948" y="5817916"/>
            <a:ext cx="214056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www.allppt.com</a:t>
            </a:r>
          </a:p>
        </p:txBody>
      </p:sp>
      <p:sp>
        <p:nvSpPr>
          <p:cNvPr id="188" name="TextBox 60"/>
          <p:cNvSpPr txBox="1"/>
          <p:nvPr/>
        </p:nvSpPr>
        <p:spPr>
          <a:xfrm>
            <a:off x="766949" y="4493318"/>
            <a:ext cx="2625858" cy="129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</a:t>
            </a:r>
          </a:p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PPT TEMPLATES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Break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Agenda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Team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Picture Placeholder 2"/>
          <p:cNvSpPr/>
          <p:nvPr>
            <p:ph type="pic" sz="quarter" idx="21"/>
          </p:nvPr>
        </p:nvSpPr>
        <p:spPr>
          <a:xfrm>
            <a:off x="780847" y="1507987"/>
            <a:ext cx="1901966" cy="15989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Picture Placeholder 2"/>
          <p:cNvSpPr/>
          <p:nvPr>
            <p:ph type="pic" sz="quarter" idx="22"/>
          </p:nvPr>
        </p:nvSpPr>
        <p:spPr>
          <a:xfrm>
            <a:off x="780847" y="4209484"/>
            <a:ext cx="1901966" cy="1598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Picture Placeholder 2"/>
          <p:cNvSpPr/>
          <p:nvPr>
            <p:ph type="pic" sz="quarter" idx="23"/>
          </p:nvPr>
        </p:nvSpPr>
        <p:spPr>
          <a:xfrm>
            <a:off x="6336264" y="1507987"/>
            <a:ext cx="1901964" cy="15989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Picture Placeholder 2"/>
          <p:cNvSpPr/>
          <p:nvPr>
            <p:ph type="pic" sz="quarter" idx="24"/>
          </p:nvPr>
        </p:nvSpPr>
        <p:spPr>
          <a:xfrm>
            <a:off x="6336264" y="4209484"/>
            <a:ext cx="1901964" cy="1598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3594625" y="1939804"/>
            <a:ext cx="5014123" cy="3001715"/>
            <a:chOff x="-47" y="0"/>
            <a:chExt cx="5014122" cy="3001713"/>
          </a:xfrm>
        </p:grpSpPr>
        <p:grpSp>
          <p:nvGrpSpPr>
            <p:cNvPr id="68" name="Graphic 55"/>
            <p:cNvGrpSpPr/>
            <p:nvPr/>
          </p:nvGrpSpPr>
          <p:grpSpPr>
            <a:xfrm>
              <a:off x="566262" y="0"/>
              <a:ext cx="3845291" cy="2466251"/>
              <a:chOff x="0" y="0"/>
              <a:chExt cx="3845290" cy="2466250"/>
            </a:xfrm>
          </p:grpSpPr>
          <p:sp>
            <p:nvSpPr>
              <p:cNvPr id="66" name="Freeform: Shape 27"/>
              <p:cNvSpPr/>
              <p:nvPr/>
            </p:nvSpPr>
            <p:spPr>
              <a:xfrm>
                <a:off x="0" y="0"/>
                <a:ext cx="3845291" cy="246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43" y="21600"/>
                    </a:moveTo>
                    <a:lnTo>
                      <a:pt x="257" y="21600"/>
                    </a:lnTo>
                    <a:cubicBezTo>
                      <a:pt x="129" y="21600"/>
                      <a:pt x="0" y="21400"/>
                      <a:pt x="0" y="21199"/>
                    </a:cubicBezTo>
                    <a:lnTo>
                      <a:pt x="0" y="1654"/>
                    </a:lnTo>
                    <a:cubicBezTo>
                      <a:pt x="0" y="702"/>
                      <a:pt x="450" y="0"/>
                      <a:pt x="1029" y="0"/>
                    </a:cubicBezTo>
                    <a:lnTo>
                      <a:pt x="20571" y="0"/>
                    </a:lnTo>
                    <a:cubicBezTo>
                      <a:pt x="21150" y="0"/>
                      <a:pt x="21600" y="702"/>
                      <a:pt x="21600" y="1604"/>
                    </a:cubicBezTo>
                    <a:lnTo>
                      <a:pt x="21600" y="21149"/>
                    </a:lnTo>
                    <a:cubicBezTo>
                      <a:pt x="21600" y="21400"/>
                      <a:pt x="21471" y="21600"/>
                      <a:pt x="21343" y="216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" name="Freeform: Shape 28"/>
              <p:cNvSpPr/>
              <p:nvPr/>
            </p:nvSpPr>
            <p:spPr>
              <a:xfrm>
                <a:off x="22888" y="21951"/>
                <a:ext cx="3805234" cy="2437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08" y="21600"/>
                    </a:moveTo>
                    <a:lnTo>
                      <a:pt x="260" y="21600"/>
                    </a:lnTo>
                    <a:cubicBezTo>
                      <a:pt x="130" y="21600"/>
                      <a:pt x="0" y="21397"/>
                      <a:pt x="0" y="21194"/>
                    </a:cubicBezTo>
                    <a:lnTo>
                      <a:pt x="0" y="1470"/>
                    </a:lnTo>
                    <a:cubicBezTo>
                      <a:pt x="0" y="659"/>
                      <a:pt x="422" y="0"/>
                      <a:pt x="942" y="0"/>
                    </a:cubicBezTo>
                    <a:lnTo>
                      <a:pt x="20658" y="0"/>
                    </a:lnTo>
                    <a:cubicBezTo>
                      <a:pt x="21178" y="0"/>
                      <a:pt x="21600" y="659"/>
                      <a:pt x="21600" y="1470"/>
                    </a:cubicBezTo>
                    <a:lnTo>
                      <a:pt x="21600" y="21194"/>
                    </a:lnTo>
                    <a:cubicBezTo>
                      <a:pt x="21568" y="21448"/>
                      <a:pt x="21438" y="21600"/>
                      <a:pt x="21308" y="21600"/>
                    </a:cubicBezTo>
                    <a:close/>
                  </a:path>
                </a:pathLst>
              </a:cu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69" name="Freeform: Shape 3"/>
            <p:cNvSpPr/>
            <p:nvPr/>
          </p:nvSpPr>
          <p:spPr>
            <a:xfrm>
              <a:off x="719122" y="146020"/>
              <a:ext cx="3541057" cy="221602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" name="Freeform: Shape 4"/>
            <p:cNvSpPr/>
            <p:nvPr/>
          </p:nvSpPr>
          <p:spPr>
            <a:xfrm>
              <a:off x="774655" y="2464842"/>
              <a:ext cx="3420033" cy="1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20333" y="0"/>
                  </a:moveTo>
                  <a:cubicBezTo>
                    <a:pt x="20333" y="0"/>
                    <a:pt x="20830" y="9000"/>
                    <a:pt x="21113" y="15300"/>
                  </a:cubicBezTo>
                  <a:cubicBezTo>
                    <a:pt x="21397" y="21600"/>
                    <a:pt x="21113" y="21600"/>
                    <a:pt x="21113" y="21600"/>
                  </a:cubicBezTo>
                  <a:cubicBezTo>
                    <a:pt x="21113" y="21600"/>
                    <a:pt x="1145" y="21600"/>
                    <a:pt x="471" y="21600"/>
                  </a:cubicBezTo>
                  <a:cubicBezTo>
                    <a:pt x="-203" y="21600"/>
                    <a:pt x="45" y="18000"/>
                    <a:pt x="45" y="18000"/>
                  </a:cubicBezTo>
                  <a:lnTo>
                    <a:pt x="1038" y="0"/>
                  </a:lnTo>
                  <a:lnTo>
                    <a:pt x="20333" y="0"/>
                  </a:lnTo>
                  <a:close/>
                </a:path>
              </a:pathLst>
            </a:custGeom>
            <a:solidFill>
              <a:srgbClr val="32333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" name="Freeform: Shape 5"/>
            <p:cNvSpPr/>
            <p:nvPr/>
          </p:nvSpPr>
          <p:spPr>
            <a:xfrm flipH="1" flipV="1">
              <a:off x="890457" y="2519277"/>
              <a:ext cx="3204089" cy="2"/>
            </a:xfrm>
            <a:prstGeom prst="line">
              <a:avLst/>
            </a:prstGeom>
            <a:noFill/>
            <a:ln w="5287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2" name="Freeform: Shape 6"/>
            <p:cNvSpPr/>
            <p:nvPr/>
          </p:nvSpPr>
          <p:spPr>
            <a:xfrm>
              <a:off x="936148" y="2490723"/>
              <a:ext cx="3118422" cy="2"/>
            </a:xfrm>
            <a:prstGeom prst="line">
              <a:avLst/>
            </a:prstGeom>
            <a:noFill/>
            <a:ln w="5287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" name="Freeform: Shape 7"/>
            <p:cNvSpPr/>
            <p:nvPr/>
          </p:nvSpPr>
          <p:spPr>
            <a:xfrm flipH="1" flipV="1">
              <a:off x="856188" y="2553546"/>
              <a:ext cx="3278341" cy="2"/>
            </a:xfrm>
            <a:prstGeom prst="line">
              <a:avLst/>
            </a:prstGeom>
            <a:noFill/>
            <a:ln w="5287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" name="Freeform: Shape 8"/>
            <p:cNvSpPr/>
            <p:nvPr/>
          </p:nvSpPr>
          <p:spPr>
            <a:xfrm>
              <a:off x="890989" y="2473569"/>
              <a:ext cx="3055588" cy="2"/>
            </a:xfrm>
            <a:prstGeom prst="line">
              <a:avLst/>
            </a:prstGeom>
            <a:noFill/>
            <a:ln w="3175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" name="Freeform: Shape 9"/>
            <p:cNvSpPr/>
            <p:nvPr/>
          </p:nvSpPr>
          <p:spPr>
            <a:xfrm>
              <a:off x="816212" y="2470557"/>
              <a:ext cx="3352579" cy="11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643" y="0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" name="Freeform: Shape 10"/>
            <p:cNvSpPr/>
            <p:nvPr/>
          </p:nvSpPr>
          <p:spPr>
            <a:xfrm>
              <a:off x="5195" y="2778572"/>
              <a:ext cx="5008881" cy="22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21600" y="12997"/>
                  </a:moveTo>
                  <a:cubicBezTo>
                    <a:pt x="21600" y="21097"/>
                    <a:pt x="21280" y="21097"/>
                    <a:pt x="21280" y="21097"/>
                  </a:cubicBezTo>
                  <a:cubicBezTo>
                    <a:pt x="21280" y="21097"/>
                    <a:pt x="1675" y="21097"/>
                    <a:pt x="887" y="21097"/>
                  </a:cubicBezTo>
                  <a:cubicBezTo>
                    <a:pt x="640" y="21097"/>
                    <a:pt x="468" y="21097"/>
                    <a:pt x="345" y="20557"/>
                  </a:cubicBezTo>
                  <a:cubicBezTo>
                    <a:pt x="148" y="20017"/>
                    <a:pt x="0" y="16777"/>
                    <a:pt x="0" y="12457"/>
                  </a:cubicBezTo>
                  <a:lnTo>
                    <a:pt x="0" y="1117"/>
                  </a:lnTo>
                  <a:lnTo>
                    <a:pt x="517" y="1117"/>
                  </a:lnTo>
                  <a:lnTo>
                    <a:pt x="19285" y="37"/>
                  </a:lnTo>
                  <a:lnTo>
                    <a:pt x="21600" y="37"/>
                  </a:lnTo>
                  <a:cubicBezTo>
                    <a:pt x="21575" y="-503"/>
                    <a:pt x="21600" y="4897"/>
                    <a:pt x="21600" y="12997"/>
                  </a:cubicBezTo>
                  <a:close/>
                </a:path>
              </a:pathLst>
            </a:custGeom>
            <a:solidFill>
              <a:schemeClr val="accent5">
                <a:lumOff val="-9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" name="Freeform: Shape 11"/>
            <p:cNvSpPr/>
            <p:nvPr/>
          </p:nvSpPr>
          <p:spPr>
            <a:xfrm>
              <a:off x="-48" y="2424866"/>
              <a:ext cx="5011997" cy="37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21131" y="21600"/>
                  </a:moveTo>
                  <a:cubicBezTo>
                    <a:pt x="21033" y="21600"/>
                    <a:pt x="20321" y="21600"/>
                    <a:pt x="19241" y="21600"/>
                  </a:cubicBezTo>
                  <a:cubicBezTo>
                    <a:pt x="14406" y="21600"/>
                    <a:pt x="2010" y="21600"/>
                    <a:pt x="439" y="21600"/>
                  </a:cubicBezTo>
                  <a:cubicBezTo>
                    <a:pt x="341" y="21600"/>
                    <a:pt x="268" y="21600"/>
                    <a:pt x="268" y="21600"/>
                  </a:cubicBezTo>
                  <a:cubicBezTo>
                    <a:pt x="268" y="21600"/>
                    <a:pt x="96" y="21600"/>
                    <a:pt x="22" y="20618"/>
                  </a:cubicBezTo>
                  <a:cubicBezTo>
                    <a:pt x="-27" y="19963"/>
                    <a:pt x="-2" y="19309"/>
                    <a:pt x="169" y="17673"/>
                  </a:cubicBezTo>
                  <a:cubicBezTo>
                    <a:pt x="513" y="14400"/>
                    <a:pt x="1937" y="3600"/>
                    <a:pt x="2329" y="655"/>
                  </a:cubicBezTo>
                  <a:cubicBezTo>
                    <a:pt x="2403" y="327"/>
                    <a:pt x="2428" y="0"/>
                    <a:pt x="2428" y="0"/>
                  </a:cubicBezTo>
                  <a:lnTo>
                    <a:pt x="18873" y="0"/>
                  </a:lnTo>
                  <a:cubicBezTo>
                    <a:pt x="18873" y="0"/>
                    <a:pt x="18898" y="0"/>
                    <a:pt x="18947" y="327"/>
                  </a:cubicBezTo>
                  <a:cubicBezTo>
                    <a:pt x="18971" y="327"/>
                    <a:pt x="18996" y="655"/>
                    <a:pt x="19045" y="655"/>
                  </a:cubicBezTo>
                  <a:cubicBezTo>
                    <a:pt x="19045" y="655"/>
                    <a:pt x="19045" y="655"/>
                    <a:pt x="19069" y="655"/>
                  </a:cubicBezTo>
                  <a:cubicBezTo>
                    <a:pt x="19143" y="982"/>
                    <a:pt x="19241" y="1636"/>
                    <a:pt x="19339" y="2618"/>
                  </a:cubicBezTo>
                  <a:cubicBezTo>
                    <a:pt x="19683" y="5563"/>
                    <a:pt x="21475" y="18982"/>
                    <a:pt x="21475" y="18982"/>
                  </a:cubicBezTo>
                  <a:cubicBezTo>
                    <a:pt x="21475" y="18982"/>
                    <a:pt x="21524" y="19309"/>
                    <a:pt x="21524" y="19963"/>
                  </a:cubicBezTo>
                  <a:cubicBezTo>
                    <a:pt x="21573" y="20618"/>
                    <a:pt x="21524" y="21600"/>
                    <a:pt x="21131" y="21600"/>
                  </a:cubicBezTo>
                  <a:close/>
                </a:path>
              </a:pathLst>
            </a:custGeom>
            <a:solidFill>
              <a:srgbClr val="9DA4A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Freeform: Shape 12"/>
            <p:cNvSpPr/>
            <p:nvPr/>
          </p:nvSpPr>
          <p:spPr>
            <a:xfrm>
              <a:off x="1886680" y="2636184"/>
              <a:ext cx="1257433" cy="10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0625" fill="norm" stroke="1" extrusionOk="0">
                  <a:moveTo>
                    <a:pt x="1639" y="0"/>
                  </a:moveTo>
                  <a:cubicBezTo>
                    <a:pt x="1249" y="0"/>
                    <a:pt x="860" y="2160"/>
                    <a:pt x="568" y="6480"/>
                  </a:cubicBezTo>
                  <a:lnTo>
                    <a:pt x="82" y="14039"/>
                  </a:lnTo>
                  <a:cubicBezTo>
                    <a:pt x="82" y="14039"/>
                    <a:pt x="-502" y="21600"/>
                    <a:pt x="1444" y="20519"/>
                  </a:cubicBezTo>
                  <a:cubicBezTo>
                    <a:pt x="2417" y="20519"/>
                    <a:pt x="6698" y="20519"/>
                    <a:pt x="10687" y="20519"/>
                  </a:cubicBezTo>
                  <a:cubicBezTo>
                    <a:pt x="14482" y="20519"/>
                    <a:pt x="18374" y="20519"/>
                    <a:pt x="19249" y="20519"/>
                  </a:cubicBezTo>
                  <a:cubicBezTo>
                    <a:pt x="21098" y="21600"/>
                    <a:pt x="20612" y="14039"/>
                    <a:pt x="20612" y="14039"/>
                  </a:cubicBezTo>
                  <a:lnTo>
                    <a:pt x="20125" y="6480"/>
                  </a:lnTo>
                  <a:cubicBezTo>
                    <a:pt x="19930" y="2160"/>
                    <a:pt x="19541" y="0"/>
                    <a:pt x="19055" y="0"/>
                  </a:cubicBezTo>
                </a:path>
              </a:pathLst>
            </a:custGeom>
            <a:solidFill>
              <a:srgbClr val="7075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" name="Freeform: Shape 13"/>
            <p:cNvSpPr/>
            <p:nvPr/>
          </p:nvSpPr>
          <p:spPr>
            <a:xfrm>
              <a:off x="753390" y="2476265"/>
              <a:ext cx="3352579" cy="1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810" y="0"/>
                  </a:lnTo>
                  <a:lnTo>
                    <a:pt x="20717" y="0"/>
                  </a:lnTo>
                  <a:close/>
                </a:path>
              </a:pathLst>
            </a:custGeom>
            <a:solidFill>
              <a:srgbClr val="575A5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" name="Freeform: Shape 14"/>
            <p:cNvSpPr/>
            <p:nvPr/>
          </p:nvSpPr>
          <p:spPr>
            <a:xfrm>
              <a:off x="730544" y="2476265"/>
              <a:ext cx="3381139" cy="1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803" y="0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575A5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Freeform: Shape 15"/>
            <p:cNvSpPr/>
            <p:nvPr/>
          </p:nvSpPr>
          <p:spPr>
            <a:xfrm>
              <a:off x="1994858" y="147381"/>
              <a:ext cx="2279598" cy="222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6" name="Group 16"/>
            <p:cNvGrpSpPr/>
            <p:nvPr/>
          </p:nvGrpSpPr>
          <p:grpSpPr>
            <a:xfrm>
              <a:off x="843835" y="2489954"/>
              <a:ext cx="3186124" cy="104044"/>
              <a:chOff x="0" y="0"/>
              <a:chExt cx="3186122" cy="104042"/>
            </a:xfrm>
          </p:grpSpPr>
          <p:sp>
            <p:nvSpPr>
              <p:cNvPr id="82" name="Rectangle 23"/>
              <p:cNvSpPr/>
              <p:nvPr/>
            </p:nvSpPr>
            <p:spPr>
              <a:xfrm>
                <a:off x="-1" y="91297"/>
                <a:ext cx="3186124" cy="127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3" name="Rectangle 24"/>
              <p:cNvSpPr/>
              <p:nvPr/>
            </p:nvSpPr>
            <p:spPr>
              <a:xfrm>
                <a:off x="31860" y="60864"/>
                <a:ext cx="3122401" cy="127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" name="Rectangle 25"/>
              <p:cNvSpPr/>
              <p:nvPr/>
            </p:nvSpPr>
            <p:spPr>
              <a:xfrm>
                <a:off x="63722" y="30431"/>
                <a:ext cx="3058678" cy="127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5" name="Rectangle 26"/>
              <p:cNvSpPr/>
              <p:nvPr/>
            </p:nvSpPr>
            <p:spPr>
              <a:xfrm>
                <a:off x="95583" y="-1"/>
                <a:ext cx="2994955" cy="127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90" name="Group 17"/>
            <p:cNvGrpSpPr/>
            <p:nvPr/>
          </p:nvGrpSpPr>
          <p:grpSpPr>
            <a:xfrm>
              <a:off x="2440296" y="45377"/>
              <a:ext cx="80055" cy="80055"/>
              <a:chOff x="0" y="0"/>
              <a:chExt cx="80054" cy="80054"/>
            </a:xfrm>
          </p:grpSpPr>
          <p:sp>
            <p:nvSpPr>
              <p:cNvPr id="87" name="Oval 20"/>
              <p:cNvSpPr/>
              <p:nvPr/>
            </p:nvSpPr>
            <p:spPr>
              <a:xfrm>
                <a:off x="-1" y="-1"/>
                <a:ext cx="80055" cy="80056"/>
              </a:xfrm>
              <a:prstGeom prst="ellipse">
                <a:avLst/>
              </a:prstGeom>
              <a:solidFill>
                <a:srgbClr val="80808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8" name="Oval 21"/>
              <p:cNvSpPr/>
              <p:nvPr/>
            </p:nvSpPr>
            <p:spPr>
              <a:xfrm>
                <a:off x="10037" y="10037"/>
                <a:ext cx="59981" cy="59981"/>
              </a:xfrm>
              <a:prstGeom prst="ellipse">
                <a:avLst/>
              </a:prstGeom>
              <a:solidFill>
                <a:srgbClr val="80808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9" name="Oval 22"/>
              <p:cNvSpPr/>
              <p:nvPr/>
            </p:nvSpPr>
            <p:spPr>
              <a:xfrm>
                <a:off x="19191" y="19191"/>
                <a:ext cx="41673" cy="41673"/>
              </a:xfrm>
              <a:prstGeom prst="ellipse">
                <a:avLst/>
              </a:prstGeom>
              <a:solidFill>
                <a:srgbClr val="80808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91" name="Rectangle: Rounded Corners 18"/>
            <p:cNvSpPr/>
            <p:nvPr/>
          </p:nvSpPr>
          <p:spPr>
            <a:xfrm>
              <a:off x="2237356" y="2870610"/>
              <a:ext cx="521713" cy="616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Off val="25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" name="Oval 19"/>
            <p:cNvSpPr/>
            <p:nvPr/>
          </p:nvSpPr>
          <p:spPr>
            <a:xfrm>
              <a:off x="2072574" y="2870609"/>
              <a:ext cx="70599" cy="7059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94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5" name="Picture Placeholder 2"/>
          <p:cNvSpPr/>
          <p:nvPr>
            <p:ph type="pic" sz="quarter" idx="21"/>
          </p:nvPr>
        </p:nvSpPr>
        <p:spPr>
          <a:xfrm>
            <a:off x="4270957" y="2077147"/>
            <a:ext cx="3593920" cy="2228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323527" y="339509"/>
            <a:ext cx="11573200" cy="724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826683" y="1063756"/>
            <a:ext cx="9753601" cy="1080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971550" marR="0" indent="-51435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531619" marR="0" indent="-61721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20574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5146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29718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34290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38862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4343400" marR="0" indent="-685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Newton-AI/Boston-Housing-Price-RegressionLink%20Streamlit" TargetMode="External"/><Relationship Id="rId3" Type="http://schemas.openxmlformats.org/officeDocument/2006/relationships/hyperlink" Target="https://newtonai-house-price-predictor.streamlit.app/" TargetMode="External"/><Relationship Id="rId4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: Shape 1"/>
          <p:cNvSpPr/>
          <p:nvPr/>
        </p:nvSpPr>
        <p:spPr>
          <a:xfrm>
            <a:off x="5541264" y="5659"/>
            <a:ext cx="6673831" cy="6861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21599" y="0"/>
                </a:moveTo>
                <a:lnTo>
                  <a:pt x="0" y="11727"/>
                </a:lnTo>
                <a:lnTo>
                  <a:pt x="5682" y="21600"/>
                </a:lnTo>
                <a:lnTo>
                  <a:pt x="21574" y="21571"/>
                </a:lnTo>
                <a:cubicBezTo>
                  <a:pt x="21573" y="14381"/>
                  <a:pt x="21600" y="7190"/>
                  <a:pt x="2159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TextBox 3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6340405" y="6067650"/>
            <a:ext cx="5386435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By Newton Group</a:t>
            </a:r>
          </a:p>
        </p:txBody>
      </p:sp>
      <p:sp>
        <p:nvSpPr>
          <p:cNvPr id="207" name="TextBox 7"/>
          <p:cNvSpPr txBox="1"/>
          <p:nvPr/>
        </p:nvSpPr>
        <p:spPr>
          <a:xfrm>
            <a:off x="6340404" y="3545986"/>
            <a:ext cx="5386436" cy="164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5400"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Boston Housing Price Prediction</a:t>
            </a:r>
          </a:p>
        </p:txBody>
      </p:sp>
      <p:sp>
        <p:nvSpPr>
          <p:cNvPr id="208" name="TextBox 8"/>
          <p:cNvSpPr txBox="1"/>
          <p:nvPr/>
        </p:nvSpPr>
        <p:spPr>
          <a:xfrm>
            <a:off x="6340404" y="5675046"/>
            <a:ext cx="538643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Weekly Assignment Bootcamp AI Career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5"/>
          <p:cNvSpPr txBox="1"/>
          <p:nvPr/>
        </p:nvSpPr>
        <p:spPr>
          <a:xfrm>
            <a:off x="199594" y="131643"/>
            <a:ext cx="2827752" cy="369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chemeClr val="accent6">
                    <a:lumOff val="-407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Correlation Heatmap</a:t>
            </a:r>
          </a:p>
        </p:txBody>
      </p:sp>
      <p:pic>
        <p:nvPicPr>
          <p:cNvPr id="292" name="Unknown1.png" descr="Unknown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248" y="620085"/>
            <a:ext cx="5795220" cy="594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Screenshot 2023-03-26 at 8.51.46.png" descr="Screenshot 2023-03-26 at 8.51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6316" y="1673364"/>
            <a:ext cx="4728060" cy="326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5"/>
          <p:cNvGrpSpPr/>
          <p:nvPr/>
        </p:nvGrpSpPr>
        <p:grpSpPr>
          <a:xfrm>
            <a:off x="316307" y="2128333"/>
            <a:ext cx="5338981" cy="1884236"/>
            <a:chOff x="0" y="0"/>
            <a:chExt cx="5338979" cy="1884235"/>
          </a:xfrm>
        </p:grpSpPr>
        <p:sp>
          <p:nvSpPr>
            <p:cNvPr id="295" name="TextBox 7"/>
            <p:cNvSpPr txBox="1"/>
            <p:nvPr/>
          </p:nvSpPr>
          <p:spPr>
            <a:xfrm>
              <a:off x="114887" y="-1"/>
              <a:ext cx="5224093" cy="1468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4800"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Cleaning &amp; Preparation</a:t>
              </a:r>
            </a:p>
          </p:txBody>
        </p:sp>
        <p:sp>
          <p:nvSpPr>
            <p:cNvPr id="296" name="TextBox 8"/>
            <p:cNvSpPr txBox="1"/>
            <p:nvPr/>
          </p:nvSpPr>
          <p:spPr>
            <a:xfrm>
              <a:off x="-1" y="1533575"/>
              <a:ext cx="5109508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Study Case Boston Housing Price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5"/>
          <p:cNvSpPr txBox="1"/>
          <p:nvPr/>
        </p:nvSpPr>
        <p:spPr>
          <a:xfrm>
            <a:off x="151500" y="348070"/>
            <a:ext cx="2827752" cy="36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 Cek Duplikasi</a:t>
            </a:r>
          </a:p>
        </p:txBody>
      </p:sp>
      <p:pic>
        <p:nvPicPr>
          <p:cNvPr id="300" name="Screenshot 2023-03-26 at 7.58.31.png" descr="Screenshot 2023-03-26 at 7.5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542" y="811184"/>
            <a:ext cx="2919117" cy="90082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extBox 5"/>
          <p:cNvSpPr txBox="1"/>
          <p:nvPr/>
        </p:nvSpPr>
        <p:spPr>
          <a:xfrm>
            <a:off x="127453" y="2230526"/>
            <a:ext cx="4027581" cy="36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chemeClr val="accent6">
                    <a:lumOff val="-407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Menghapus Outliers</a:t>
            </a:r>
          </a:p>
        </p:txBody>
      </p:sp>
      <p:sp>
        <p:nvSpPr>
          <p:cNvPr id="302" name="TextBox 6"/>
          <p:cNvSpPr txBox="1"/>
          <p:nvPr/>
        </p:nvSpPr>
        <p:spPr>
          <a:xfrm>
            <a:off x="424242" y="2776511"/>
            <a:ext cx="499425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E70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Menggunakan Z-Score</a:t>
            </a:r>
          </a:p>
        </p:txBody>
      </p:sp>
      <p:pic>
        <p:nvPicPr>
          <p:cNvPr id="303" name="Screenshot 2023-03-26 at 8.02.58.png" descr="Screenshot 2023-03-26 at 8.0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376" y="3303765"/>
            <a:ext cx="5935039" cy="3072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shot 2023-03-26 at 8.03.44.png" descr="Screenshot 2023-03-26 at 8.03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3780" y="123538"/>
            <a:ext cx="4873957" cy="3183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Screenshot 2023-03-26 at 8.05.03.png" descr="Screenshot 2023-03-26 at 8.05.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0513" y="3430046"/>
            <a:ext cx="4703295" cy="3072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5"/>
          <p:cNvSpPr txBox="1"/>
          <p:nvPr/>
        </p:nvSpPr>
        <p:spPr>
          <a:xfrm>
            <a:off x="151500" y="348070"/>
            <a:ext cx="2827752" cy="36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Normalisasi</a:t>
            </a:r>
          </a:p>
        </p:txBody>
      </p:sp>
      <p:sp>
        <p:nvSpPr>
          <p:cNvPr id="308" name="TextBox 6"/>
          <p:cNvSpPr txBox="1"/>
          <p:nvPr/>
        </p:nvSpPr>
        <p:spPr>
          <a:xfrm>
            <a:off x="436264" y="816653"/>
            <a:ext cx="7929672" cy="30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500">
                <a:solidFill>
                  <a:srgbClr val="4E70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Menggunakan Standard Scaler karena lebih cocok untuk data skewed</a:t>
            </a:r>
          </a:p>
        </p:txBody>
      </p:sp>
      <p:sp>
        <p:nvSpPr>
          <p:cNvPr id="309" name="TextBox 6"/>
          <p:cNvSpPr txBox="1"/>
          <p:nvPr/>
        </p:nvSpPr>
        <p:spPr>
          <a:xfrm>
            <a:off x="436264" y="1136033"/>
            <a:ext cx="6003930" cy="73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500">
                <a:solidFill>
                  <a:srgbClr val="4E70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Tapi, dilakukan juga perbandingan performa Standar Scaler dan Min Max Scaler pada data ini kemudian diperoleh hasil bahwa keduanya memiliki performa yang sama</a:t>
            </a:r>
          </a:p>
        </p:txBody>
      </p:sp>
      <p:pic>
        <p:nvPicPr>
          <p:cNvPr id="310" name="Screenshot 2023-03-26 at 8.23.45.png" descr="Screenshot 2023-03-26 at 8.23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3576" y="572638"/>
            <a:ext cx="5565097" cy="18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shot 2023-03-26 at 8.27.34.png" descr="Screenshot 2023-03-26 at 8.27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3336" y="2642023"/>
            <a:ext cx="7929672" cy="400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5"/>
          <p:cNvSpPr txBox="1"/>
          <p:nvPr/>
        </p:nvSpPr>
        <p:spPr>
          <a:xfrm>
            <a:off x="151500" y="348070"/>
            <a:ext cx="4344472" cy="36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Feature Selection - LASSO</a:t>
            </a:r>
          </a:p>
        </p:txBody>
      </p:sp>
      <p:sp>
        <p:nvSpPr>
          <p:cNvPr id="314" name="TextBox 6"/>
          <p:cNvSpPr txBox="1"/>
          <p:nvPr/>
        </p:nvSpPr>
        <p:spPr>
          <a:xfrm>
            <a:off x="436264" y="816653"/>
            <a:ext cx="5877476" cy="51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500">
                <a:solidFill>
                  <a:srgbClr val="4E70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LASSO adalah adalah rumus statistik yang tujuan utamanya adalah pemilihan fitur dan regularisasi model data.</a:t>
            </a:r>
          </a:p>
        </p:txBody>
      </p:sp>
      <p:pic>
        <p:nvPicPr>
          <p:cNvPr id="315" name="Screenshot 2023-03-26 at 8.48.08.png" descr="Screenshot 2023-03-26 at 8.4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372" y="1432851"/>
            <a:ext cx="8253701" cy="3061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0005" y="3662910"/>
            <a:ext cx="4450668" cy="315255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12 Features"/>
          <p:cNvSpPr txBox="1"/>
          <p:nvPr/>
        </p:nvSpPr>
        <p:spPr>
          <a:xfrm>
            <a:off x="459724" y="4593414"/>
            <a:ext cx="132404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"/>
          <p:cNvSpPr/>
          <p:nvPr/>
        </p:nvSpPr>
        <p:spPr>
          <a:xfrm>
            <a:off x="450171" y="1875835"/>
            <a:ext cx="52240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4800"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Modelling and Evaluation</a:t>
            </a:r>
          </a:p>
        </p:txBody>
      </p:sp>
      <p:sp>
        <p:nvSpPr>
          <p:cNvPr id="320" name="TextBox 8"/>
          <p:cNvSpPr/>
          <p:nvPr/>
        </p:nvSpPr>
        <p:spPr>
          <a:xfrm>
            <a:off x="325795" y="3343868"/>
            <a:ext cx="510950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Study Case Boston Housing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 Placeholder 1"/>
          <p:cNvSpPr txBox="1"/>
          <p:nvPr>
            <p:ph type="body" sz="quarter" idx="1"/>
          </p:nvPr>
        </p:nvSpPr>
        <p:spPr>
          <a:xfrm>
            <a:off x="323527" y="339509"/>
            <a:ext cx="11573201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Data Modelling</a:t>
            </a:r>
          </a:p>
        </p:txBody>
      </p:sp>
      <p:sp>
        <p:nvSpPr>
          <p:cNvPr id="323" name="Rectangle 2"/>
          <p:cNvSpPr/>
          <p:nvPr/>
        </p:nvSpPr>
        <p:spPr>
          <a:xfrm>
            <a:off x="0" y="5482063"/>
            <a:ext cx="12192000" cy="1375937"/>
          </a:xfrm>
          <a:prstGeom prst="rect">
            <a:avLst/>
          </a:prstGeom>
          <a:solidFill>
            <a:srgbClr val="BDE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26" name="Group 6"/>
          <p:cNvGrpSpPr/>
          <p:nvPr/>
        </p:nvGrpSpPr>
        <p:grpSpPr>
          <a:xfrm>
            <a:off x="919645" y="1802038"/>
            <a:ext cx="2265900" cy="3493351"/>
            <a:chOff x="0" y="-1"/>
            <a:chExt cx="2265898" cy="3493350"/>
          </a:xfrm>
        </p:grpSpPr>
        <p:sp>
          <p:nvSpPr>
            <p:cNvPr id="324" name="Rectangle 7"/>
            <p:cNvSpPr/>
            <p:nvPr/>
          </p:nvSpPr>
          <p:spPr>
            <a:xfrm>
              <a:off x="-1" y="-1"/>
              <a:ext cx="2265900" cy="349335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Rectangle 2"/>
            <p:cNvSpPr/>
            <p:nvPr/>
          </p:nvSpPr>
          <p:spPr>
            <a:xfrm>
              <a:off x="-1" y="-2"/>
              <a:ext cx="2265899" cy="343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71"/>
                  </a:lnTo>
                  <a:lnTo>
                    <a:pt x="10800" y="21600"/>
                  </a:lnTo>
                  <a:lnTo>
                    <a:pt x="0" y="1697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29" name="Group 9"/>
          <p:cNvGrpSpPr/>
          <p:nvPr/>
        </p:nvGrpSpPr>
        <p:grpSpPr>
          <a:xfrm>
            <a:off x="1152882" y="1834141"/>
            <a:ext cx="1808834" cy="2228121"/>
            <a:chOff x="0" y="0"/>
            <a:chExt cx="1808832" cy="2228119"/>
          </a:xfrm>
        </p:grpSpPr>
        <p:sp>
          <p:nvSpPr>
            <p:cNvPr id="327" name="TextBox 10"/>
            <p:cNvSpPr txBox="1"/>
            <p:nvPr/>
          </p:nvSpPr>
          <p:spPr>
            <a:xfrm>
              <a:off x="-1" y="0"/>
              <a:ext cx="1799425" cy="617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Linear Regression</a:t>
              </a:r>
            </a:p>
          </p:txBody>
        </p:sp>
        <p:sp>
          <p:nvSpPr>
            <p:cNvPr id="328" name="TextBox 11"/>
            <p:cNvSpPr txBox="1"/>
            <p:nvPr/>
          </p:nvSpPr>
          <p:spPr>
            <a:xfrm>
              <a:off x="9408" y="719267"/>
              <a:ext cx="1799425" cy="1508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 yang dibuat dengan metode regresi linear memiliki nilai akurasi sebesar 0.70. Akurasi ini dapat lebih ditingkatkan menggunakan metode lain.</a:t>
              </a:r>
            </a:p>
          </p:txBody>
        </p:sp>
      </p:grpSp>
      <p:grpSp>
        <p:nvGrpSpPr>
          <p:cNvPr id="332" name="Group 15"/>
          <p:cNvGrpSpPr/>
          <p:nvPr/>
        </p:nvGrpSpPr>
        <p:grpSpPr>
          <a:xfrm>
            <a:off x="3612112" y="1802038"/>
            <a:ext cx="2265900" cy="3493349"/>
            <a:chOff x="0" y="-1"/>
            <a:chExt cx="2265898" cy="3493348"/>
          </a:xfrm>
        </p:grpSpPr>
        <p:sp>
          <p:nvSpPr>
            <p:cNvPr id="330" name="Rectangle 16"/>
            <p:cNvSpPr/>
            <p:nvPr/>
          </p:nvSpPr>
          <p:spPr>
            <a:xfrm>
              <a:off x="0" y="-1"/>
              <a:ext cx="2265899" cy="349334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Rectangle 2"/>
            <p:cNvSpPr/>
            <p:nvPr/>
          </p:nvSpPr>
          <p:spPr>
            <a:xfrm>
              <a:off x="0" y="-1"/>
              <a:ext cx="2265899" cy="349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71"/>
                  </a:lnTo>
                  <a:lnTo>
                    <a:pt x="10800" y="21600"/>
                  </a:lnTo>
                  <a:lnTo>
                    <a:pt x="0" y="1697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5" name="Group 24"/>
          <p:cNvGrpSpPr/>
          <p:nvPr/>
        </p:nvGrpSpPr>
        <p:grpSpPr>
          <a:xfrm>
            <a:off x="6304579" y="1802038"/>
            <a:ext cx="2265900" cy="3493351"/>
            <a:chOff x="0" y="-1"/>
            <a:chExt cx="2265898" cy="3493350"/>
          </a:xfrm>
        </p:grpSpPr>
        <p:sp>
          <p:nvSpPr>
            <p:cNvPr id="333" name="Rectangle 25"/>
            <p:cNvSpPr/>
            <p:nvPr/>
          </p:nvSpPr>
          <p:spPr>
            <a:xfrm>
              <a:off x="0" y="-1"/>
              <a:ext cx="2265899" cy="349335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Rectangle 2"/>
            <p:cNvSpPr/>
            <p:nvPr/>
          </p:nvSpPr>
          <p:spPr>
            <a:xfrm>
              <a:off x="0" y="-2"/>
              <a:ext cx="2265899" cy="343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71"/>
                  </a:lnTo>
                  <a:lnTo>
                    <a:pt x="10800" y="21600"/>
                  </a:lnTo>
                  <a:lnTo>
                    <a:pt x="0" y="16971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8" name="Group 33"/>
          <p:cNvGrpSpPr/>
          <p:nvPr/>
        </p:nvGrpSpPr>
        <p:grpSpPr>
          <a:xfrm>
            <a:off x="8997047" y="1802038"/>
            <a:ext cx="2265899" cy="3493351"/>
            <a:chOff x="0" y="-1"/>
            <a:chExt cx="2265898" cy="3493350"/>
          </a:xfrm>
        </p:grpSpPr>
        <p:sp>
          <p:nvSpPr>
            <p:cNvPr id="336" name="Rectangle 34"/>
            <p:cNvSpPr/>
            <p:nvPr/>
          </p:nvSpPr>
          <p:spPr>
            <a:xfrm>
              <a:off x="0" y="-1"/>
              <a:ext cx="2265899" cy="349335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7" name="Rectangle 2"/>
            <p:cNvSpPr/>
            <p:nvPr/>
          </p:nvSpPr>
          <p:spPr>
            <a:xfrm>
              <a:off x="0" y="-2"/>
              <a:ext cx="2265899" cy="343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71"/>
                  </a:lnTo>
                  <a:lnTo>
                    <a:pt x="10800" y="21600"/>
                  </a:lnTo>
                  <a:lnTo>
                    <a:pt x="0" y="1697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41" name="Group 46"/>
          <p:cNvGrpSpPr/>
          <p:nvPr/>
        </p:nvGrpSpPr>
        <p:grpSpPr>
          <a:xfrm>
            <a:off x="3840646" y="2046840"/>
            <a:ext cx="1808833" cy="1916972"/>
            <a:chOff x="0" y="0"/>
            <a:chExt cx="1808832" cy="1916971"/>
          </a:xfrm>
        </p:grpSpPr>
        <p:sp>
          <p:nvSpPr>
            <p:cNvPr id="339" name="TextBox 47"/>
            <p:cNvSpPr txBox="1"/>
            <p:nvPr/>
          </p:nvSpPr>
          <p:spPr>
            <a:xfrm>
              <a:off x="-1" y="-1"/>
              <a:ext cx="179942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SVM</a:t>
              </a:r>
            </a:p>
          </p:txBody>
        </p:sp>
        <p:sp>
          <p:nvSpPr>
            <p:cNvPr id="340" name="TextBox 48"/>
            <p:cNvSpPr txBox="1"/>
            <p:nvPr/>
          </p:nvSpPr>
          <p:spPr>
            <a:xfrm>
              <a:off x="9408" y="585918"/>
              <a:ext cx="1799425" cy="1331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 yang dibuat dengan metode SVM memiliki nilai akurasi sebesar 0.61. Akurasi ini dapat lebih ditingkatkan menggunakan metode lain.</a:t>
              </a:r>
            </a:p>
          </p:txBody>
        </p:sp>
      </p:grpSp>
      <p:grpSp>
        <p:nvGrpSpPr>
          <p:cNvPr id="344" name="Group 49"/>
          <p:cNvGrpSpPr/>
          <p:nvPr/>
        </p:nvGrpSpPr>
        <p:grpSpPr>
          <a:xfrm>
            <a:off x="6533112" y="2010232"/>
            <a:ext cx="1808833" cy="1916972"/>
            <a:chOff x="0" y="0"/>
            <a:chExt cx="1808832" cy="1916971"/>
          </a:xfrm>
        </p:grpSpPr>
        <p:sp>
          <p:nvSpPr>
            <p:cNvPr id="342" name="TextBox 50"/>
            <p:cNvSpPr txBox="1"/>
            <p:nvPr/>
          </p:nvSpPr>
          <p:spPr>
            <a:xfrm>
              <a:off x="-1" y="-1"/>
              <a:ext cx="179942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Decission Tree</a:t>
              </a:r>
            </a:p>
          </p:txBody>
        </p:sp>
        <p:sp>
          <p:nvSpPr>
            <p:cNvPr id="343" name="TextBox 51"/>
            <p:cNvSpPr txBox="1"/>
            <p:nvPr/>
          </p:nvSpPr>
          <p:spPr>
            <a:xfrm>
              <a:off x="9408" y="585918"/>
              <a:ext cx="1799425" cy="1331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 yang dibuat dengan metode decision tree memiliki nilai akurasi sebesar 0.76. Akurasi ini dapat lebih ditingkatkan menggunakan metode lain.</a:t>
              </a:r>
            </a:p>
          </p:txBody>
        </p:sp>
      </p:grpSp>
      <p:grpSp>
        <p:nvGrpSpPr>
          <p:cNvPr id="347" name="Group 52"/>
          <p:cNvGrpSpPr/>
          <p:nvPr/>
        </p:nvGrpSpPr>
        <p:grpSpPr>
          <a:xfrm>
            <a:off x="9290643" y="2081439"/>
            <a:ext cx="1808833" cy="2094772"/>
            <a:chOff x="0" y="-1"/>
            <a:chExt cx="1808832" cy="2094770"/>
          </a:xfrm>
        </p:grpSpPr>
        <p:sp>
          <p:nvSpPr>
            <p:cNvPr id="345" name="TextBox 53"/>
            <p:cNvSpPr txBox="1"/>
            <p:nvPr/>
          </p:nvSpPr>
          <p:spPr>
            <a:xfrm>
              <a:off x="-1" y="-2"/>
              <a:ext cx="179942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Random Forest</a:t>
              </a:r>
            </a:p>
          </p:txBody>
        </p:sp>
        <p:sp>
          <p:nvSpPr>
            <p:cNvPr id="346" name="TextBox 54"/>
            <p:cNvSpPr txBox="1"/>
            <p:nvPr/>
          </p:nvSpPr>
          <p:spPr>
            <a:xfrm>
              <a:off x="9408" y="585917"/>
              <a:ext cx="1799425" cy="1508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 yang dibuat dengan metode random forest memiliki nilai akurasi sebesar 0.84. Metode ini memiliki akurasi tertinggi dibandingkan dengan metode yang lain.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Placeholder 1"/>
          <p:cNvSpPr txBox="1"/>
          <p:nvPr>
            <p:ph type="body" sz="quarter" idx="1"/>
          </p:nvPr>
        </p:nvSpPr>
        <p:spPr>
          <a:xfrm>
            <a:off x="-175633" y="62964"/>
            <a:ext cx="3136671" cy="72424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pPr/>
            <a:r>
              <a:t>Lazy Regressor</a:t>
            </a:r>
          </a:p>
        </p:txBody>
      </p:sp>
      <p:sp>
        <p:nvSpPr>
          <p:cNvPr id="350" name="Rectangle 2"/>
          <p:cNvSpPr/>
          <p:nvPr/>
        </p:nvSpPr>
        <p:spPr>
          <a:xfrm>
            <a:off x="0" y="5482063"/>
            <a:ext cx="12192000" cy="1375937"/>
          </a:xfrm>
          <a:prstGeom prst="rect">
            <a:avLst/>
          </a:prstGeom>
          <a:solidFill>
            <a:srgbClr val="BDE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51" name="Screenshot 2023-03-26 at 8.55.10.png" descr="Screenshot 2023-03-26 at 8.5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74" y="846668"/>
            <a:ext cx="5043329" cy="4155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shot 2023-03-26 at 8.55.28.png" descr="Screenshot 2023-03-26 at 8.55.28.png"/>
          <p:cNvPicPr>
            <a:picLocks noChangeAspect="1"/>
          </p:cNvPicPr>
          <p:nvPr/>
        </p:nvPicPr>
        <p:blipFill>
          <a:blip r:embed="rId3">
            <a:extLst/>
          </a:blip>
          <a:srcRect l="0" t="24529" r="0" b="34110"/>
          <a:stretch>
            <a:fillRect/>
          </a:stretch>
        </p:blipFill>
        <p:spPr>
          <a:xfrm>
            <a:off x="198218" y="5061320"/>
            <a:ext cx="5024154" cy="171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creenshot 2023-03-26 at 8.55.41.png" descr="Screenshot 2023-03-26 at 8.55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1746" y="2101194"/>
            <a:ext cx="5726115" cy="4248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Screenshot 2023-03-26 at 8.55.28.png" descr="Screenshot 2023-03-26 at 8.55.28.png"/>
          <p:cNvPicPr>
            <a:picLocks noChangeAspect="1"/>
          </p:cNvPicPr>
          <p:nvPr/>
        </p:nvPicPr>
        <p:blipFill>
          <a:blip r:embed="rId3">
            <a:extLst/>
          </a:blip>
          <a:srcRect l="0" t="66024" r="0" b="5124"/>
          <a:stretch>
            <a:fillRect/>
          </a:stretch>
        </p:blipFill>
        <p:spPr>
          <a:xfrm>
            <a:off x="5485534" y="779902"/>
            <a:ext cx="5726221" cy="136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 Placeholder 1"/>
          <p:cNvSpPr txBox="1"/>
          <p:nvPr>
            <p:ph type="body" sz="quarter" idx="1"/>
          </p:nvPr>
        </p:nvSpPr>
        <p:spPr>
          <a:xfrm>
            <a:off x="71053" y="91428"/>
            <a:ext cx="8546464" cy="724248"/>
          </a:xfrm>
          <a:prstGeom prst="rect">
            <a:avLst/>
          </a:prstGeom>
        </p:spPr>
        <p:txBody>
          <a:bodyPr/>
          <a:lstStyle>
            <a:lvl1pPr defTabSz="740662">
              <a:spcBef>
                <a:spcPts val="800"/>
              </a:spcBef>
              <a:defRPr sz="2200">
                <a:solidFill>
                  <a:schemeClr val="accent6"/>
                </a:solidFill>
              </a:defRPr>
            </a:lvl1pPr>
          </a:lstStyle>
          <a:p>
            <a:pPr/>
            <a:r>
              <a:t>Cross Val Score for SVR, DecisionTreeRegressor, Random Forest </a:t>
            </a:r>
          </a:p>
        </p:txBody>
      </p:sp>
      <p:sp>
        <p:nvSpPr>
          <p:cNvPr id="357" name="Rectangle 2"/>
          <p:cNvSpPr/>
          <p:nvPr/>
        </p:nvSpPr>
        <p:spPr>
          <a:xfrm>
            <a:off x="0" y="5482063"/>
            <a:ext cx="12192000" cy="1375937"/>
          </a:xfrm>
          <a:prstGeom prst="rect">
            <a:avLst/>
          </a:prstGeom>
          <a:solidFill>
            <a:srgbClr val="BDE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Rectangle"/>
          <p:cNvSpPr/>
          <p:nvPr/>
        </p:nvSpPr>
        <p:spPr>
          <a:xfrm>
            <a:off x="1400161" y="1868688"/>
            <a:ext cx="2190444" cy="19435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5000778" y="3121097"/>
            <a:ext cx="2190443" cy="19435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Rectangle"/>
          <p:cNvSpPr/>
          <p:nvPr/>
        </p:nvSpPr>
        <p:spPr>
          <a:xfrm>
            <a:off x="8818587" y="1777467"/>
            <a:ext cx="2190443" cy="19435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SVR"/>
          <p:cNvSpPr txBox="1"/>
          <p:nvPr/>
        </p:nvSpPr>
        <p:spPr>
          <a:xfrm>
            <a:off x="1403438" y="1877917"/>
            <a:ext cx="2183890" cy="35066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SVR</a:t>
            </a:r>
          </a:p>
        </p:txBody>
      </p:sp>
      <p:sp>
        <p:nvSpPr>
          <p:cNvPr id="362" name="DecisionTreeRegressor"/>
          <p:cNvSpPr txBox="1"/>
          <p:nvPr/>
        </p:nvSpPr>
        <p:spPr>
          <a:xfrm>
            <a:off x="5004055" y="3120837"/>
            <a:ext cx="2183890" cy="30110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DecisionTreeRegressor</a:t>
            </a:r>
          </a:p>
        </p:txBody>
      </p:sp>
      <p:sp>
        <p:nvSpPr>
          <p:cNvPr id="363" name="RandomForestRegressor"/>
          <p:cNvSpPr txBox="1"/>
          <p:nvPr/>
        </p:nvSpPr>
        <p:spPr>
          <a:xfrm>
            <a:off x="8821863" y="1776467"/>
            <a:ext cx="2183891" cy="28882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RandomForestRegressor</a:t>
            </a:r>
          </a:p>
        </p:txBody>
      </p:sp>
      <p:sp>
        <p:nvSpPr>
          <p:cNvPr id="364" name="60%"/>
          <p:cNvSpPr txBox="1"/>
          <p:nvPr/>
        </p:nvSpPr>
        <p:spPr>
          <a:xfrm>
            <a:off x="2099241" y="2721689"/>
            <a:ext cx="792283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3000">
                <a:solidFill>
                  <a:srgbClr val="212121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365" name="75.5%"/>
          <p:cNvSpPr txBox="1"/>
          <p:nvPr/>
        </p:nvSpPr>
        <p:spPr>
          <a:xfrm>
            <a:off x="5418216" y="3933520"/>
            <a:ext cx="1251045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3000">
                <a:solidFill>
                  <a:srgbClr val="212121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75.5%</a:t>
            </a:r>
          </a:p>
        </p:txBody>
      </p:sp>
      <p:sp>
        <p:nvSpPr>
          <p:cNvPr id="366" name="81.4%"/>
          <p:cNvSpPr txBox="1"/>
          <p:nvPr/>
        </p:nvSpPr>
        <p:spPr>
          <a:xfrm>
            <a:off x="9288284" y="2572486"/>
            <a:ext cx="1251045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3000">
                <a:solidFill>
                  <a:srgbClr val="21212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8</a:t>
            </a:r>
            <a:r>
              <a:t>3</a:t>
            </a:r>
            <a:r>
              <a:t>.</a:t>
            </a:r>
            <a:r>
              <a:t>6</a:t>
            </a:r>
            <a:r>
              <a:t>%</a:t>
            </a:r>
          </a:p>
        </p:txBody>
      </p:sp>
      <p:pic>
        <p:nvPicPr>
          <p:cNvPr id="367" name="Screenshot 2023-03-26 at 9.04.03.png" descr="Screenshot 2023-03-26 at 9.04.03.png"/>
          <p:cNvPicPr>
            <a:picLocks noChangeAspect="1"/>
          </p:cNvPicPr>
          <p:nvPr/>
        </p:nvPicPr>
        <p:blipFill>
          <a:blip r:embed="rId2">
            <a:extLst/>
          </a:blip>
          <a:srcRect l="0" t="68794" r="5322" b="0"/>
          <a:stretch>
            <a:fillRect/>
          </a:stretch>
        </p:blipFill>
        <p:spPr>
          <a:xfrm>
            <a:off x="7725240" y="3914268"/>
            <a:ext cx="4377060" cy="798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Screenshot 2023-03-26 at 9.04.03.png" descr="Screenshot 2023-03-26 at 9.04.03.png"/>
          <p:cNvPicPr>
            <a:picLocks noChangeAspect="1"/>
          </p:cNvPicPr>
          <p:nvPr/>
        </p:nvPicPr>
        <p:blipFill>
          <a:blip r:embed="rId2">
            <a:extLst/>
          </a:blip>
          <a:srcRect l="0" t="34313" r="25470" b="34313"/>
          <a:stretch>
            <a:fillRect/>
          </a:stretch>
        </p:blipFill>
        <p:spPr>
          <a:xfrm>
            <a:off x="530411" y="4077425"/>
            <a:ext cx="3831801" cy="8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Screenshot 2023-03-26 at 9.04.03.png" descr="Screenshot 2023-03-26 at 9.04.03.png"/>
          <p:cNvPicPr>
            <a:picLocks noChangeAspect="1"/>
          </p:cNvPicPr>
          <p:nvPr/>
        </p:nvPicPr>
        <p:blipFill>
          <a:blip r:embed="rId2">
            <a:extLst/>
          </a:blip>
          <a:srcRect l="0" t="0" r="5343" b="67993"/>
          <a:stretch>
            <a:fillRect/>
          </a:stretch>
        </p:blipFill>
        <p:spPr>
          <a:xfrm>
            <a:off x="3383506" y="5228850"/>
            <a:ext cx="5424874" cy="1014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 Placeholder 1"/>
          <p:cNvSpPr txBox="1"/>
          <p:nvPr>
            <p:ph type="body" sz="quarter" idx="1"/>
          </p:nvPr>
        </p:nvSpPr>
        <p:spPr>
          <a:xfrm>
            <a:off x="44517" y="129380"/>
            <a:ext cx="4521650" cy="72424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pPr/>
            <a:r>
              <a:t>Random Forest Regressor </a:t>
            </a:r>
          </a:p>
        </p:txBody>
      </p:sp>
      <p:sp>
        <p:nvSpPr>
          <p:cNvPr id="372" name="Rectangle 2"/>
          <p:cNvSpPr/>
          <p:nvPr/>
        </p:nvSpPr>
        <p:spPr>
          <a:xfrm>
            <a:off x="0" y="5482063"/>
            <a:ext cx="12192000" cy="1375937"/>
          </a:xfrm>
          <a:prstGeom prst="rect">
            <a:avLst/>
          </a:prstGeom>
          <a:solidFill>
            <a:srgbClr val="BDE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73" name="Screenshot 2023-03-26 at 9.11.59.png" descr="Screenshot 2023-03-26 at 9.11.59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1725"/>
          <a:stretch>
            <a:fillRect/>
          </a:stretch>
        </p:blipFill>
        <p:spPr>
          <a:xfrm>
            <a:off x="146025" y="1403004"/>
            <a:ext cx="5664202" cy="964277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Testing Data"/>
          <p:cNvSpPr txBox="1"/>
          <p:nvPr/>
        </p:nvSpPr>
        <p:spPr>
          <a:xfrm>
            <a:off x="179493" y="1052467"/>
            <a:ext cx="137483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1">
                    <a:satOff val="-4621"/>
                    <a:lumOff val="-1054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Data</a:t>
            </a:r>
          </a:p>
        </p:txBody>
      </p:sp>
      <p:pic>
        <p:nvPicPr>
          <p:cNvPr id="375" name="Screenshot 2023-03-26 at 9.17.24.png" descr="Screenshot 2023-03-26 at 9.17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2294" y="3287998"/>
            <a:ext cx="6494556" cy="3146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391" y="3184280"/>
            <a:ext cx="4384075" cy="3204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5"/>
          <p:cNvGrpSpPr/>
          <p:nvPr/>
        </p:nvGrpSpPr>
        <p:grpSpPr>
          <a:xfrm>
            <a:off x="316307" y="2128333"/>
            <a:ext cx="5338981" cy="1884236"/>
            <a:chOff x="0" y="0"/>
            <a:chExt cx="5338979" cy="1884235"/>
          </a:xfrm>
        </p:grpSpPr>
        <p:sp>
          <p:nvSpPr>
            <p:cNvPr id="210" name="TextBox 7"/>
            <p:cNvSpPr txBox="1"/>
            <p:nvPr/>
          </p:nvSpPr>
          <p:spPr>
            <a:xfrm>
              <a:off x="114887" y="-1"/>
              <a:ext cx="5224093" cy="1468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4800"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Business &amp; Data Understanding</a:t>
              </a:r>
            </a:p>
          </p:txBody>
        </p:sp>
        <p:sp>
          <p:nvSpPr>
            <p:cNvPr id="211" name="TextBox 8"/>
            <p:cNvSpPr txBox="1"/>
            <p:nvPr/>
          </p:nvSpPr>
          <p:spPr>
            <a:xfrm>
              <a:off x="-1" y="1533575"/>
              <a:ext cx="5109508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Study Case Boston Housing Price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Unknown-2.png" descr="Unknown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377" y="1884470"/>
            <a:ext cx="4902202" cy="332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248" y="1819070"/>
            <a:ext cx="5629277" cy="4114803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 3"/>
          <p:cNvSpPr/>
          <p:nvPr/>
        </p:nvSpPr>
        <p:spPr>
          <a:xfrm>
            <a:off x="535019" y="1653700"/>
            <a:ext cx="5629278" cy="1614796"/>
          </a:xfrm>
          <a:prstGeom prst="rect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1" name="Straight Connector 5"/>
          <p:cNvSpPr/>
          <p:nvPr/>
        </p:nvSpPr>
        <p:spPr>
          <a:xfrm flipV="1">
            <a:off x="8236550" y="1884470"/>
            <a:ext cx="2" cy="3492230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TextBox 13"/>
          <p:cNvSpPr txBox="1"/>
          <p:nvPr/>
        </p:nvSpPr>
        <p:spPr>
          <a:xfrm>
            <a:off x="3020053" y="214806"/>
            <a:ext cx="6002940" cy="88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Feature Importance Result</a:t>
            </a:r>
          </a:p>
          <a:p>
            <a:pPr algn="ctr"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(Based on Model we choose 5 Variable for Model Deploy)</a:t>
            </a:r>
          </a:p>
        </p:txBody>
      </p:sp>
      <p:sp>
        <p:nvSpPr>
          <p:cNvPr id="383" name="TextBox 15"/>
          <p:cNvSpPr txBox="1"/>
          <p:nvPr/>
        </p:nvSpPr>
        <p:spPr>
          <a:xfrm>
            <a:off x="5968360" y="5865634"/>
            <a:ext cx="6002940" cy="88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Insight</a:t>
            </a:r>
          </a:p>
          <a:p>
            <a:pPr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Harga rumah lebih dominan dipengaruhi faktor ekonomi dan akses, sebagaimana teori</a:t>
            </a:r>
          </a:p>
        </p:txBody>
      </p:sp>
      <p:sp>
        <p:nvSpPr>
          <p:cNvPr id="384" name="RM : average number of rooms per dwelling…"/>
          <p:cNvSpPr txBox="1"/>
          <p:nvPr/>
        </p:nvSpPr>
        <p:spPr>
          <a:xfrm>
            <a:off x="188982" y="5997474"/>
            <a:ext cx="9007376" cy="78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RM : average number of rooms per dwelling</a:t>
            </a:r>
          </a:p>
          <a:p>
            <a:pPr marL="285750" indent="-285750">
              <a:buSzPct val="100000"/>
              <a:buFont typeface="Arial"/>
              <a:buChar char="•"/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LSTAT : % lower status of the population</a:t>
            </a:r>
          </a:p>
          <a:p>
            <a:pPr marL="285750" indent="-285750">
              <a:buSzPct val="100000"/>
              <a:buFont typeface="Arial"/>
              <a:buChar char="•"/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DIS : the weighted distances to five Boston employment centers</a:t>
            </a:r>
          </a:p>
          <a:p>
            <a:pPr marL="285750" indent="-285750">
              <a:buSzPct val="100000"/>
              <a:buFont typeface="Arial"/>
              <a:buChar char="•"/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CRIM : This is the per capita crime rate by town</a:t>
            </a:r>
          </a:p>
          <a:p>
            <a:pPr marL="285750" indent="-285750">
              <a:buSzPct val="100000"/>
              <a:buFont typeface="Arial"/>
              <a:buChar char="•"/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NOX: This is the nitric oxides concentration (parts per 10 million)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Picture Placeholder 19"/>
          <p:cNvGrpSpPr/>
          <p:nvPr/>
        </p:nvGrpSpPr>
        <p:grpSpPr>
          <a:xfrm>
            <a:off x="0" y="704906"/>
            <a:ext cx="8403772" cy="5448187"/>
            <a:chOff x="0" y="0"/>
            <a:chExt cx="8403771" cy="5448185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8403772" cy="5448185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87" name="image14.png" descr="image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6550" r="0" b="6550"/>
            <a:stretch>
              <a:fillRect/>
            </a:stretch>
          </p:blipFill>
          <p:spPr>
            <a:xfrm>
              <a:off x="0" y="-1"/>
              <a:ext cx="8403772" cy="5448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TextBox 20"/>
          <p:cNvSpPr txBox="1"/>
          <p:nvPr/>
        </p:nvSpPr>
        <p:spPr>
          <a:xfrm>
            <a:off x="8651106" y="783846"/>
            <a:ext cx="3305341" cy="1417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Hasil Model menggunakan model random forest memiliki kedekatan yang tinggi dibandingkan dengan label yang diberikan pada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Hyperparameter Tuning - Random Forest Regressor"/>
          <p:cNvSpPr txBox="1"/>
          <p:nvPr>
            <p:ph type="body" sz="quarter" idx="4294967295"/>
          </p:nvPr>
        </p:nvSpPr>
        <p:spPr>
          <a:xfrm>
            <a:off x="16508" y="119892"/>
            <a:ext cx="7763637" cy="734403"/>
          </a:xfrm>
          <a:prstGeom prst="rect">
            <a:avLst/>
          </a:prstGeom>
        </p:spPr>
        <p:txBody>
          <a:bodyPr/>
          <a:lstStyle>
            <a:lvl1pPr defTabSz="795527">
              <a:spcBef>
                <a:spcPts val="800"/>
              </a:spcBef>
              <a:buFont typeface="Arial"/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Hyperparameter Tuning - Random Forest Regressor </a:t>
            </a:r>
          </a:p>
        </p:txBody>
      </p:sp>
      <p:sp>
        <p:nvSpPr>
          <p:cNvPr id="392" name="RandomizedSearchCV"/>
          <p:cNvSpPr txBox="1"/>
          <p:nvPr/>
        </p:nvSpPr>
        <p:spPr>
          <a:xfrm>
            <a:off x="38896" y="897031"/>
            <a:ext cx="294474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chemeClr val="accent1">
                    <a:satOff val="-4621"/>
                    <a:lumOff val="-1054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RandomizedSearchCV</a:t>
            </a:r>
          </a:p>
        </p:txBody>
      </p:sp>
      <p:pic>
        <p:nvPicPr>
          <p:cNvPr id="393" name="Screenshot 2023-03-26 at 9.47.24.png" descr="Screenshot 2023-03-26 at 9.4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321" y="1423978"/>
            <a:ext cx="5842003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GridSearchCV"/>
          <p:cNvSpPr txBox="1"/>
          <p:nvPr/>
        </p:nvSpPr>
        <p:spPr>
          <a:xfrm>
            <a:off x="38896" y="2820295"/>
            <a:ext cx="294474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chemeClr val="accent1">
                    <a:satOff val="-4621"/>
                    <a:lumOff val="-1054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GridSearchCV</a:t>
            </a:r>
          </a:p>
        </p:txBody>
      </p:sp>
      <p:pic>
        <p:nvPicPr>
          <p:cNvPr id="395" name="Screenshot 2023-03-26 at 9.48.29.png" descr="Screenshot 2023-03-26 at 9.48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5321" y="3347242"/>
            <a:ext cx="5842003" cy="1244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{'n_jobs': -1, 'n_estimators': 944, 'min_samples_split': 10, 'min_samples_leaf': 3, 'max_features': 'sqrt', 'max_depth': 85, 'criterion': 'friedman_mse', 'bootstrap': True}"/>
          <p:cNvSpPr txBox="1"/>
          <p:nvPr/>
        </p:nvSpPr>
        <p:spPr>
          <a:xfrm>
            <a:off x="5989485" y="1362817"/>
            <a:ext cx="5582113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400">
                <a:solidFill>
                  <a:srgbClr val="212121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{'n_jobs': -1, 'n_estimators': 944, 'min_samples_split': 10, 'min_samples_leaf': 3, 'max_features': 'sqrt', 'max_depth': 85, 'criterion': 'friedman_mse', 'bootstrap': True}</a:t>
            </a:r>
          </a:p>
        </p:txBody>
      </p:sp>
      <p:sp>
        <p:nvSpPr>
          <p:cNvPr id="397" name="{'bootstrap': True, 'criterion': 'squared_error', 'max_depth': 60, 'max_features': 'sqrt', 'min_samples_leaf': 1, 'min_samples_split': 6, 'n_estimators': 522}"/>
          <p:cNvSpPr txBox="1"/>
          <p:nvPr/>
        </p:nvSpPr>
        <p:spPr>
          <a:xfrm>
            <a:off x="5989485" y="3389556"/>
            <a:ext cx="5582113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400">
                <a:solidFill>
                  <a:srgbClr val="212121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{'bootstrap': True, 'criterion': 'squared_error', 'max_depth': 60, 'max_features': 'sqrt', 'min_samples_leaf': 1, 'min_samples_split': 6, 'n_estimators': 522}</a:t>
            </a:r>
          </a:p>
        </p:txBody>
      </p:sp>
      <p:sp>
        <p:nvSpPr>
          <p:cNvPr id="398" name="Best Params:"/>
          <p:cNvSpPr txBox="1"/>
          <p:nvPr/>
        </p:nvSpPr>
        <p:spPr>
          <a:xfrm>
            <a:off x="5966564" y="2989148"/>
            <a:ext cx="138019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Best Params: </a:t>
            </a:r>
          </a:p>
        </p:txBody>
      </p:sp>
      <p:sp>
        <p:nvSpPr>
          <p:cNvPr id="399" name="Best Params:"/>
          <p:cNvSpPr txBox="1"/>
          <p:nvPr/>
        </p:nvSpPr>
        <p:spPr>
          <a:xfrm>
            <a:off x="5966564" y="1036054"/>
            <a:ext cx="138019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Best Params: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5"/>
          <p:cNvGrpSpPr/>
          <p:nvPr/>
        </p:nvGrpSpPr>
        <p:grpSpPr>
          <a:xfrm>
            <a:off x="316307" y="2128333"/>
            <a:ext cx="5338981" cy="1884236"/>
            <a:chOff x="0" y="0"/>
            <a:chExt cx="5338979" cy="1884235"/>
          </a:xfrm>
        </p:grpSpPr>
        <p:sp>
          <p:nvSpPr>
            <p:cNvPr id="401" name="TextBox 7"/>
            <p:cNvSpPr txBox="1"/>
            <p:nvPr/>
          </p:nvSpPr>
          <p:spPr>
            <a:xfrm>
              <a:off x="114887" y="-1"/>
              <a:ext cx="5224093" cy="1468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4800"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 Deployment</a:t>
              </a:r>
            </a:p>
          </p:txBody>
        </p:sp>
        <p:sp>
          <p:nvSpPr>
            <p:cNvPr id="402" name="TextBox 8"/>
            <p:cNvSpPr txBox="1"/>
            <p:nvPr/>
          </p:nvSpPr>
          <p:spPr>
            <a:xfrm>
              <a:off x="-1" y="1533575"/>
              <a:ext cx="5109508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Study Case Boston Housing Price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5"/>
          <p:cNvSpPr txBox="1"/>
          <p:nvPr/>
        </p:nvSpPr>
        <p:spPr>
          <a:xfrm>
            <a:off x="6582822" y="2828836"/>
            <a:ext cx="5449828" cy="237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 u="sng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Link GitHub Repo:</a:t>
            </a:r>
          </a:p>
          <a:p>
            <a:pPr>
              <a:defRPr b="1" i="1" sz="1600" u="sng">
                <a:solidFill>
                  <a:schemeClr val="accent1">
                    <a:satOff val="-4621"/>
                    <a:lumOff val="-10549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https://github.com/Newton-AI/Boston-Housing-Price-RegressionLink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Streamlit </a:t>
            </a:r>
            <a:endParaRPr>
              <a:solidFill>
                <a:srgbClr val="00B0F0"/>
              </a:solidFill>
            </a:endParaRPr>
          </a:p>
          <a:p>
            <a:pPr>
              <a:defRPr b="1" i="1" sz="16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 u="sng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WebApp: </a:t>
            </a:r>
          </a:p>
          <a:p>
            <a:pPr>
              <a:defRPr b="1" i="1" sz="1600" u="sng">
                <a:solidFill>
                  <a:schemeClr val="accent1">
                    <a:satOff val="-4621"/>
                    <a:lumOff val="-10549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https://newtonai-house-price-predictor.streamlit.app/</a:t>
            </a:r>
            <a:endParaRPr>
              <a:solidFill>
                <a:srgbClr val="00B0F0"/>
              </a:solidFill>
            </a:endParaRPr>
          </a:p>
          <a:p>
            <a:pPr>
              <a:defRPr b="1" i="1" sz="1600" u="sng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Insight</a:t>
            </a:r>
          </a:p>
          <a:p>
            <a:pPr>
              <a:def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Harga rumah lebih dominan dipengaruhi faktor ekonomi dan akses, sebagaimana teori</a:t>
            </a:r>
          </a:p>
        </p:txBody>
      </p:sp>
      <p:pic>
        <p:nvPicPr>
          <p:cNvPr id="406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071" y="813916"/>
            <a:ext cx="6400085" cy="5862562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TextBox 7"/>
          <p:cNvSpPr txBox="1"/>
          <p:nvPr/>
        </p:nvSpPr>
        <p:spPr>
          <a:xfrm>
            <a:off x="2675108" y="2663626"/>
            <a:ext cx="364014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Arial"/>
                <a:ea typeface="Arial"/>
                <a:cs typeface="Arial"/>
                <a:sym typeface="Arial"/>
              </a:rPr>
              <a:t>Economic &amp; Accessibility</a:t>
            </a:r>
          </a:p>
        </p:txBody>
      </p:sp>
      <p:sp>
        <p:nvSpPr>
          <p:cNvPr id="408" name="TextBox 8"/>
          <p:cNvSpPr txBox="1"/>
          <p:nvPr/>
        </p:nvSpPr>
        <p:spPr>
          <a:xfrm>
            <a:off x="2701047" y="3370508"/>
            <a:ext cx="364014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Arial"/>
                <a:ea typeface="Arial"/>
                <a:cs typeface="Arial"/>
                <a:sym typeface="Arial"/>
              </a:rPr>
              <a:t>Economic &amp; Accessibility</a:t>
            </a:r>
          </a:p>
        </p:txBody>
      </p:sp>
      <p:sp>
        <p:nvSpPr>
          <p:cNvPr id="409" name="TextBox 9"/>
          <p:cNvSpPr txBox="1"/>
          <p:nvPr/>
        </p:nvSpPr>
        <p:spPr>
          <a:xfrm>
            <a:off x="3631665" y="4116295"/>
            <a:ext cx="364014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Arial"/>
                <a:ea typeface="Arial"/>
                <a:cs typeface="Arial"/>
                <a:sym typeface="Arial"/>
              </a:rPr>
              <a:t>Economic &amp; Accessibility</a:t>
            </a:r>
          </a:p>
        </p:txBody>
      </p:sp>
      <p:sp>
        <p:nvSpPr>
          <p:cNvPr id="410" name="TextBox 10"/>
          <p:cNvSpPr txBox="1"/>
          <p:nvPr/>
        </p:nvSpPr>
        <p:spPr>
          <a:xfrm>
            <a:off x="2140087" y="4813442"/>
            <a:ext cx="364014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Arial"/>
                <a:ea typeface="Arial"/>
                <a:cs typeface="Arial"/>
                <a:sym typeface="Arial"/>
              </a:rPr>
              <a:t>Social</a:t>
            </a:r>
          </a:p>
        </p:txBody>
      </p:sp>
      <p:sp>
        <p:nvSpPr>
          <p:cNvPr id="411" name="TextBox 11"/>
          <p:cNvSpPr txBox="1"/>
          <p:nvPr/>
        </p:nvSpPr>
        <p:spPr>
          <a:xfrm>
            <a:off x="3070701" y="5530046"/>
            <a:ext cx="364014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Arial"/>
                <a:ea typeface="Arial"/>
                <a:cs typeface="Arial"/>
                <a:sym typeface="Arial"/>
              </a:rPr>
              <a:t>Environrment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Box 9"/>
          <p:cNvSpPr txBox="1"/>
          <p:nvPr/>
        </p:nvSpPr>
        <p:spPr>
          <a:xfrm>
            <a:off x="600197" y="4984930"/>
            <a:ext cx="5656219" cy="94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6000">
                <a:solidFill>
                  <a:srgbClr val="1172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Placeholder 1"/>
          <p:cNvSpPr txBox="1"/>
          <p:nvPr>
            <p:ph type="body" sz="quarter" idx="1"/>
          </p:nvPr>
        </p:nvSpPr>
        <p:spPr>
          <a:xfrm>
            <a:off x="323527" y="339509"/>
            <a:ext cx="11573201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sz="4400"/>
            </a:lvl1pPr>
          </a:lstStyle>
          <a:p>
            <a:pPr/>
            <a:r>
              <a:t>Kondisi Real Estate Indonesia</a:t>
            </a:r>
          </a:p>
        </p:txBody>
      </p:sp>
      <p:graphicFrame>
        <p:nvGraphicFramePr>
          <p:cNvPr id="215" name="Chart 2"/>
          <p:cNvGraphicFramePr/>
          <p:nvPr/>
        </p:nvGraphicFramePr>
        <p:xfrm>
          <a:off x="6465407" y="1909171"/>
          <a:ext cx="3391132" cy="339113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16" name="Oval 3"/>
          <p:cNvSpPr/>
          <p:nvPr/>
        </p:nvSpPr>
        <p:spPr>
          <a:xfrm>
            <a:off x="7423143" y="2871198"/>
            <a:ext cx="1475659" cy="147565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9" name="Oval Callout 4"/>
          <p:cNvGrpSpPr/>
          <p:nvPr/>
        </p:nvGrpSpPr>
        <p:grpSpPr>
          <a:xfrm>
            <a:off x="9953352" y="4253936"/>
            <a:ext cx="1607279" cy="848334"/>
            <a:chOff x="0" y="0"/>
            <a:chExt cx="1607278" cy="848333"/>
          </a:xfrm>
        </p:grpSpPr>
        <p:sp>
          <p:nvSpPr>
            <p:cNvPr id="217" name="Quote Bubble"/>
            <p:cNvSpPr/>
            <p:nvPr/>
          </p:nvSpPr>
          <p:spPr>
            <a:xfrm>
              <a:off x="-1" y="0"/>
              <a:ext cx="1607280" cy="848334"/>
            </a:xfrm>
            <a:prstGeom prst="wedgeEllipseCallout">
              <a:avLst>
                <a:gd name="adj1" fmla="val -55129"/>
                <a:gd name="adj2" fmla="val 8566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RP120"/>
            <p:cNvSpPr txBox="1"/>
            <p:nvPr/>
          </p:nvSpPr>
          <p:spPr>
            <a:xfrm>
              <a:off x="281099" y="181062"/>
              <a:ext cx="1045079" cy="486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RP</a:t>
              </a:r>
              <a:r>
                <a:rPr sz="2800"/>
                <a:t>120</a:t>
              </a:r>
            </a:p>
          </p:txBody>
        </p:sp>
      </p:grpSp>
      <p:grpSp>
        <p:nvGrpSpPr>
          <p:cNvPr id="222" name="Group 29"/>
          <p:cNvGrpSpPr/>
          <p:nvPr/>
        </p:nvGrpSpPr>
        <p:grpSpPr>
          <a:xfrm>
            <a:off x="6110126" y="5477570"/>
            <a:ext cx="4317877" cy="504060"/>
            <a:chOff x="0" y="0"/>
            <a:chExt cx="4317876" cy="504059"/>
          </a:xfrm>
        </p:grpSpPr>
        <p:sp>
          <p:nvSpPr>
            <p:cNvPr id="220" name="Rectangle 4"/>
            <p:cNvSpPr/>
            <p:nvPr/>
          </p:nvSpPr>
          <p:spPr>
            <a:xfrm>
              <a:off x="-1" y="-1"/>
              <a:ext cx="4317877" cy="50406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TextBox 6"/>
            <p:cNvSpPr txBox="1"/>
            <p:nvPr/>
          </p:nvSpPr>
          <p:spPr>
            <a:xfrm>
              <a:off x="45719" y="60927"/>
              <a:ext cx="4226436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Pentingnya Prediksi Harga Rumah</a:t>
              </a:r>
            </a:p>
          </p:txBody>
        </p:sp>
      </p:grpSp>
      <p:grpSp>
        <p:nvGrpSpPr>
          <p:cNvPr id="225" name="그룹 28"/>
          <p:cNvGrpSpPr/>
          <p:nvPr/>
        </p:nvGrpSpPr>
        <p:grpSpPr>
          <a:xfrm>
            <a:off x="924857" y="1814794"/>
            <a:ext cx="4860004" cy="475863"/>
            <a:chOff x="0" y="0"/>
            <a:chExt cx="4860002" cy="475861"/>
          </a:xfrm>
        </p:grpSpPr>
        <p:sp>
          <p:nvSpPr>
            <p:cNvPr id="223" name="Rectangle 9"/>
            <p:cNvSpPr/>
            <p:nvPr/>
          </p:nvSpPr>
          <p:spPr>
            <a:xfrm flipH="1">
              <a:off x="4963" y="12757"/>
              <a:ext cx="115355" cy="46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0"/>
                  </a:moveTo>
                  <a:lnTo>
                    <a:pt x="21600" y="0"/>
                  </a:lnTo>
                  <a:lnTo>
                    <a:pt x="21039" y="16376"/>
                  </a:lnTo>
                  <a:lnTo>
                    <a:pt x="1101" y="21600"/>
                  </a:lnTo>
                  <a:cubicBezTo>
                    <a:pt x="734" y="14517"/>
                    <a:pt x="367" y="7433"/>
                    <a:pt x="0" y="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D7573"/>
                </a:gs>
                <a:gs pos="100000">
                  <a:srgbClr val="2D757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Rectangle 6"/>
            <p:cNvSpPr/>
            <p:nvPr/>
          </p:nvSpPr>
          <p:spPr>
            <a:xfrm>
              <a:off x="0" y="0"/>
              <a:ext cx="4860004" cy="36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00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26" name="TextBox 10"/>
          <p:cNvSpPr txBox="1"/>
          <p:nvPr/>
        </p:nvSpPr>
        <p:spPr>
          <a:xfrm>
            <a:off x="1124697" y="1842729"/>
            <a:ext cx="350856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Penurunan Industri Real Estate</a:t>
            </a:r>
          </a:p>
        </p:txBody>
      </p:sp>
      <p:sp>
        <p:nvSpPr>
          <p:cNvPr id="227" name="TextBox 11"/>
          <p:cNvSpPr txBox="1"/>
          <p:nvPr/>
        </p:nvSpPr>
        <p:spPr>
          <a:xfrm>
            <a:off x="1124698" y="2184171"/>
            <a:ext cx="4372562" cy="797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Perekonomian Indonesia melambat akibat pandemi Covid-19. Perlambatan tersebut berdampak negatif terhadap sektor real estate. Hal ini disebabkan turunnya permintaan real estate yang didorong oleh keengganan masyarakat untuk berbelanja. </a:t>
            </a:r>
          </a:p>
        </p:txBody>
      </p:sp>
      <p:grpSp>
        <p:nvGrpSpPr>
          <p:cNvPr id="230" name="그룹 27"/>
          <p:cNvGrpSpPr/>
          <p:nvPr/>
        </p:nvGrpSpPr>
        <p:grpSpPr>
          <a:xfrm>
            <a:off x="916291" y="3342521"/>
            <a:ext cx="4860004" cy="475863"/>
            <a:chOff x="0" y="0"/>
            <a:chExt cx="4860002" cy="475861"/>
          </a:xfrm>
        </p:grpSpPr>
        <p:sp>
          <p:nvSpPr>
            <p:cNvPr id="228" name="Rectangle 9"/>
            <p:cNvSpPr/>
            <p:nvPr/>
          </p:nvSpPr>
          <p:spPr>
            <a:xfrm flipH="1">
              <a:off x="4963" y="12757"/>
              <a:ext cx="115355" cy="46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0"/>
                  </a:moveTo>
                  <a:lnTo>
                    <a:pt x="21600" y="0"/>
                  </a:lnTo>
                  <a:lnTo>
                    <a:pt x="21039" y="16376"/>
                  </a:lnTo>
                  <a:lnTo>
                    <a:pt x="1101" y="21600"/>
                  </a:lnTo>
                  <a:cubicBezTo>
                    <a:pt x="734" y="14517"/>
                    <a:pt x="367" y="7433"/>
                    <a:pt x="0" y="350"/>
                  </a:cubicBezTo>
                  <a:close/>
                </a:path>
              </a:pathLst>
            </a:custGeom>
            <a:solidFill>
              <a:srgbClr val="697E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Rectangle 6"/>
            <p:cNvSpPr/>
            <p:nvPr/>
          </p:nvSpPr>
          <p:spPr>
            <a:xfrm>
              <a:off x="0" y="0"/>
              <a:ext cx="4860004" cy="36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00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1" name="TextBox 15"/>
          <p:cNvSpPr txBox="1"/>
          <p:nvPr/>
        </p:nvSpPr>
        <p:spPr>
          <a:xfrm>
            <a:off x="1124697" y="3370458"/>
            <a:ext cx="350856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Kondisi Pasokan Property</a:t>
            </a:r>
          </a:p>
        </p:txBody>
      </p:sp>
      <p:sp>
        <p:nvSpPr>
          <p:cNvPr id="232" name="TextBox 16"/>
          <p:cNvSpPr txBox="1"/>
          <p:nvPr/>
        </p:nvSpPr>
        <p:spPr>
          <a:xfrm>
            <a:off x="1124698" y="3711901"/>
            <a:ext cx="4372562" cy="79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Pada Triwulan IV 2022, perkembangan property secara umum melambat. Indeks pasokan property komersial untuk kategori jual juga mengalami perlambatan lebih rendah dibanding triwulan sebelumnya. </a:t>
            </a:r>
          </a:p>
        </p:txBody>
      </p:sp>
      <p:grpSp>
        <p:nvGrpSpPr>
          <p:cNvPr id="235" name="그룹 26"/>
          <p:cNvGrpSpPr/>
          <p:nvPr/>
        </p:nvGrpSpPr>
        <p:grpSpPr>
          <a:xfrm>
            <a:off x="907725" y="4870250"/>
            <a:ext cx="4860004" cy="475863"/>
            <a:chOff x="0" y="0"/>
            <a:chExt cx="4860002" cy="475861"/>
          </a:xfrm>
        </p:grpSpPr>
        <p:sp>
          <p:nvSpPr>
            <p:cNvPr id="233" name="Rectangle 9"/>
            <p:cNvSpPr/>
            <p:nvPr/>
          </p:nvSpPr>
          <p:spPr>
            <a:xfrm flipH="1">
              <a:off x="4963" y="12757"/>
              <a:ext cx="115355" cy="46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0"/>
                  </a:moveTo>
                  <a:lnTo>
                    <a:pt x="21600" y="0"/>
                  </a:lnTo>
                  <a:lnTo>
                    <a:pt x="21039" y="16376"/>
                  </a:lnTo>
                  <a:lnTo>
                    <a:pt x="1101" y="21600"/>
                  </a:lnTo>
                  <a:cubicBezTo>
                    <a:pt x="734" y="14517"/>
                    <a:pt x="367" y="7433"/>
                    <a:pt x="0" y="350"/>
                  </a:cubicBezTo>
                  <a:close/>
                </a:path>
              </a:pathLst>
            </a:custGeom>
            <a:solidFill>
              <a:srgbClr val="19ABE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Rectangle 6"/>
            <p:cNvSpPr/>
            <p:nvPr/>
          </p:nvSpPr>
          <p:spPr>
            <a:xfrm>
              <a:off x="0" y="0"/>
              <a:ext cx="4860004" cy="36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004" y="24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6" name="TextBox 20"/>
          <p:cNvSpPr txBox="1"/>
          <p:nvPr/>
        </p:nvSpPr>
        <p:spPr>
          <a:xfrm>
            <a:off x="1124697" y="4898186"/>
            <a:ext cx="350856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 Pembelian Rumah</a:t>
            </a:r>
          </a:p>
        </p:txBody>
      </p:sp>
      <p:sp>
        <p:nvSpPr>
          <p:cNvPr id="237" name="TextBox 21"/>
          <p:cNvSpPr txBox="1"/>
          <p:nvPr/>
        </p:nvSpPr>
        <p:spPr>
          <a:xfrm>
            <a:off x="1124698" y="5239628"/>
            <a:ext cx="4372562" cy="79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Pada masa resesi, pertimbangan parameter untuk membeli rumah perlu diperhatikan. Rumah yang terlalu mahal akan sulit dijual, namun terlalu murah juga akan merugikan dari sisi pengembang.</a:t>
            </a:r>
          </a:p>
        </p:txBody>
      </p:sp>
      <p:grpSp>
        <p:nvGrpSpPr>
          <p:cNvPr id="244" name="그룹 38"/>
          <p:cNvGrpSpPr/>
          <p:nvPr/>
        </p:nvGrpSpPr>
        <p:grpSpPr>
          <a:xfrm>
            <a:off x="10211768" y="3257598"/>
            <a:ext cx="998817" cy="838102"/>
            <a:chOff x="0" y="0"/>
            <a:chExt cx="998816" cy="838100"/>
          </a:xfrm>
        </p:grpSpPr>
        <p:sp>
          <p:nvSpPr>
            <p:cNvPr id="238" name="Rectangle 24"/>
            <p:cNvSpPr/>
            <p:nvPr/>
          </p:nvSpPr>
          <p:spPr>
            <a:xfrm>
              <a:off x="0" y="72356"/>
              <a:ext cx="256768" cy="1440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9" name="TextBox 24"/>
            <p:cNvSpPr txBox="1"/>
            <p:nvPr/>
          </p:nvSpPr>
          <p:spPr>
            <a:xfrm>
              <a:off x="298255" y="0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Harga</a:t>
              </a:r>
            </a:p>
          </p:txBody>
        </p:sp>
        <p:sp>
          <p:nvSpPr>
            <p:cNvPr id="240" name="Rectangle 26"/>
            <p:cNvSpPr/>
            <p:nvPr/>
          </p:nvSpPr>
          <p:spPr>
            <a:xfrm>
              <a:off x="0" y="359280"/>
              <a:ext cx="256768" cy="1440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TextBox 26"/>
            <p:cNvSpPr txBox="1"/>
            <p:nvPr/>
          </p:nvSpPr>
          <p:spPr>
            <a:xfrm>
              <a:off x="298255" y="286924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Lokasi</a:t>
              </a:r>
            </a:p>
          </p:txBody>
        </p:sp>
        <p:sp>
          <p:nvSpPr>
            <p:cNvPr id="242" name="Rectangle 28"/>
            <p:cNvSpPr/>
            <p:nvPr/>
          </p:nvSpPr>
          <p:spPr>
            <a:xfrm>
              <a:off x="0" y="646204"/>
              <a:ext cx="256768" cy="1440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TextBox 28"/>
            <p:cNvSpPr txBox="1"/>
            <p:nvPr/>
          </p:nvSpPr>
          <p:spPr>
            <a:xfrm>
              <a:off x="298254" y="573848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Kriminal</a:t>
              </a:r>
            </a:p>
          </p:txBody>
        </p:sp>
      </p:grpSp>
      <p:sp>
        <p:nvSpPr>
          <p:cNvPr id="245" name="Freeform: Shape 30"/>
          <p:cNvSpPr/>
          <p:nvPr/>
        </p:nvSpPr>
        <p:spPr>
          <a:xfrm>
            <a:off x="7663979" y="3198577"/>
            <a:ext cx="994032" cy="771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87" fill="norm" stroke="1" extrusionOk="0">
                <a:moveTo>
                  <a:pt x="10877" y="11073"/>
                </a:moveTo>
                <a:lnTo>
                  <a:pt x="10877" y="13842"/>
                </a:lnTo>
                <a:lnTo>
                  <a:pt x="13015" y="13842"/>
                </a:lnTo>
                <a:lnTo>
                  <a:pt x="13015" y="11073"/>
                </a:lnTo>
                <a:lnTo>
                  <a:pt x="10877" y="11073"/>
                </a:lnTo>
                <a:close/>
                <a:moveTo>
                  <a:pt x="8436" y="11073"/>
                </a:moveTo>
                <a:lnTo>
                  <a:pt x="8436" y="13842"/>
                </a:lnTo>
                <a:lnTo>
                  <a:pt x="10574" y="13842"/>
                </a:lnTo>
                <a:lnTo>
                  <a:pt x="10574" y="11073"/>
                </a:lnTo>
                <a:lnTo>
                  <a:pt x="8436" y="11073"/>
                </a:lnTo>
                <a:close/>
                <a:moveTo>
                  <a:pt x="10877" y="7765"/>
                </a:moveTo>
                <a:lnTo>
                  <a:pt x="10877" y="10534"/>
                </a:lnTo>
                <a:lnTo>
                  <a:pt x="13015" y="10534"/>
                </a:lnTo>
                <a:lnTo>
                  <a:pt x="13015" y="7765"/>
                </a:lnTo>
                <a:lnTo>
                  <a:pt x="10877" y="7765"/>
                </a:lnTo>
                <a:close/>
                <a:moveTo>
                  <a:pt x="8436" y="7765"/>
                </a:moveTo>
                <a:lnTo>
                  <a:pt x="8436" y="10534"/>
                </a:lnTo>
                <a:lnTo>
                  <a:pt x="10574" y="10534"/>
                </a:lnTo>
                <a:lnTo>
                  <a:pt x="10574" y="7765"/>
                </a:lnTo>
                <a:lnTo>
                  <a:pt x="8436" y="7765"/>
                </a:lnTo>
                <a:close/>
                <a:moveTo>
                  <a:pt x="10000" y="401"/>
                </a:moveTo>
                <a:lnTo>
                  <a:pt x="10412" y="0"/>
                </a:lnTo>
                <a:lnTo>
                  <a:pt x="11134" y="10"/>
                </a:lnTo>
                <a:cubicBezTo>
                  <a:pt x="11672" y="525"/>
                  <a:pt x="13468" y="2331"/>
                  <a:pt x="14034" y="2740"/>
                </a:cubicBezTo>
                <a:cubicBezTo>
                  <a:pt x="14599" y="3148"/>
                  <a:pt x="14506" y="3115"/>
                  <a:pt x="14527" y="2462"/>
                </a:cubicBezTo>
                <a:cubicBezTo>
                  <a:pt x="14559" y="1420"/>
                  <a:pt x="14720" y="1253"/>
                  <a:pt x="15492" y="1253"/>
                </a:cubicBezTo>
                <a:lnTo>
                  <a:pt x="16458" y="1253"/>
                </a:lnTo>
                <a:cubicBezTo>
                  <a:pt x="16940" y="1253"/>
                  <a:pt x="17187" y="1573"/>
                  <a:pt x="17187" y="2198"/>
                </a:cubicBezTo>
                <a:cubicBezTo>
                  <a:pt x="17187" y="3059"/>
                  <a:pt x="17230" y="3920"/>
                  <a:pt x="17176" y="4767"/>
                </a:cubicBezTo>
                <a:cubicBezTo>
                  <a:pt x="17133" y="5462"/>
                  <a:pt x="17348" y="5864"/>
                  <a:pt x="17777" y="6239"/>
                </a:cubicBezTo>
                <a:cubicBezTo>
                  <a:pt x="18806" y="7156"/>
                  <a:pt x="19814" y="8114"/>
                  <a:pt x="20833" y="9059"/>
                </a:cubicBezTo>
                <a:cubicBezTo>
                  <a:pt x="21144" y="9350"/>
                  <a:pt x="21445" y="9628"/>
                  <a:pt x="21477" y="10184"/>
                </a:cubicBezTo>
                <a:cubicBezTo>
                  <a:pt x="21509" y="10711"/>
                  <a:pt x="21380" y="11156"/>
                  <a:pt x="21026" y="11434"/>
                </a:cubicBezTo>
                <a:cubicBezTo>
                  <a:pt x="20576" y="11795"/>
                  <a:pt x="20093" y="11809"/>
                  <a:pt x="19654" y="11434"/>
                </a:cubicBezTo>
                <a:cubicBezTo>
                  <a:pt x="19032" y="10906"/>
                  <a:pt x="18431" y="10309"/>
                  <a:pt x="17820" y="9753"/>
                </a:cubicBezTo>
                <a:cubicBezTo>
                  <a:pt x="17648" y="9600"/>
                  <a:pt x="17476" y="9267"/>
                  <a:pt x="17283" y="9378"/>
                </a:cubicBezTo>
                <a:cubicBezTo>
                  <a:pt x="17069" y="9503"/>
                  <a:pt x="17187" y="9878"/>
                  <a:pt x="17187" y="10142"/>
                </a:cubicBezTo>
                <a:cubicBezTo>
                  <a:pt x="17176" y="11836"/>
                  <a:pt x="17187" y="13503"/>
                  <a:pt x="17187" y="15170"/>
                </a:cubicBezTo>
                <a:lnTo>
                  <a:pt x="17187" y="20239"/>
                </a:lnTo>
                <a:cubicBezTo>
                  <a:pt x="17187" y="21197"/>
                  <a:pt x="16929" y="21558"/>
                  <a:pt x="16200" y="21572"/>
                </a:cubicBezTo>
                <a:lnTo>
                  <a:pt x="13197" y="21586"/>
                </a:lnTo>
                <a:cubicBezTo>
                  <a:pt x="12800" y="21600"/>
                  <a:pt x="12661" y="21406"/>
                  <a:pt x="12672" y="20892"/>
                </a:cubicBezTo>
                <a:cubicBezTo>
                  <a:pt x="12693" y="19739"/>
                  <a:pt x="12661" y="18572"/>
                  <a:pt x="12682" y="17420"/>
                </a:cubicBezTo>
                <a:cubicBezTo>
                  <a:pt x="12693" y="16808"/>
                  <a:pt x="12532" y="16531"/>
                  <a:pt x="12039" y="16545"/>
                </a:cubicBezTo>
                <a:cubicBezTo>
                  <a:pt x="11181" y="16572"/>
                  <a:pt x="10323" y="16572"/>
                  <a:pt x="9465" y="16545"/>
                </a:cubicBezTo>
                <a:cubicBezTo>
                  <a:pt x="8961" y="16531"/>
                  <a:pt x="8811" y="16822"/>
                  <a:pt x="8821" y="17420"/>
                </a:cubicBezTo>
                <a:cubicBezTo>
                  <a:pt x="8843" y="18572"/>
                  <a:pt x="8811" y="19739"/>
                  <a:pt x="8832" y="20892"/>
                </a:cubicBezTo>
                <a:cubicBezTo>
                  <a:pt x="8843" y="21406"/>
                  <a:pt x="8693" y="21586"/>
                  <a:pt x="8296" y="21572"/>
                </a:cubicBezTo>
                <a:cubicBezTo>
                  <a:pt x="7309" y="21544"/>
                  <a:pt x="6333" y="21572"/>
                  <a:pt x="5347" y="21558"/>
                </a:cubicBezTo>
                <a:cubicBezTo>
                  <a:pt x="4574" y="21544"/>
                  <a:pt x="4317" y="21211"/>
                  <a:pt x="4317" y="20211"/>
                </a:cubicBezTo>
                <a:cubicBezTo>
                  <a:pt x="4317" y="16808"/>
                  <a:pt x="4317" y="13406"/>
                  <a:pt x="4306" y="10003"/>
                </a:cubicBezTo>
                <a:cubicBezTo>
                  <a:pt x="4306" y="9795"/>
                  <a:pt x="4403" y="9489"/>
                  <a:pt x="4199" y="9378"/>
                </a:cubicBezTo>
                <a:cubicBezTo>
                  <a:pt x="4049" y="9295"/>
                  <a:pt x="3920" y="9531"/>
                  <a:pt x="3791" y="9656"/>
                </a:cubicBezTo>
                <a:cubicBezTo>
                  <a:pt x="3191" y="10211"/>
                  <a:pt x="2601" y="10753"/>
                  <a:pt x="2011" y="11323"/>
                </a:cubicBezTo>
                <a:cubicBezTo>
                  <a:pt x="1722" y="11600"/>
                  <a:pt x="1410" y="11753"/>
                  <a:pt x="1057" y="11698"/>
                </a:cubicBezTo>
                <a:cubicBezTo>
                  <a:pt x="574" y="11628"/>
                  <a:pt x="188" y="11364"/>
                  <a:pt x="48" y="10725"/>
                </a:cubicBezTo>
                <a:cubicBezTo>
                  <a:pt x="-91" y="10128"/>
                  <a:pt x="81" y="9628"/>
                  <a:pt x="467" y="9267"/>
                </a:cubicBezTo>
                <a:lnTo>
                  <a:pt x="3856" y="6101"/>
                </a:lnTo>
                <a:lnTo>
                  <a:pt x="9690" y="670"/>
                </a:lnTo>
                <a:cubicBezTo>
                  <a:pt x="9801" y="568"/>
                  <a:pt x="9904" y="478"/>
                  <a:pt x="10000" y="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Chart 2"/>
          <p:cNvGraphicFramePr/>
          <p:nvPr/>
        </p:nvGraphicFramePr>
        <p:xfrm>
          <a:off x="6465407" y="1909171"/>
          <a:ext cx="3391132" cy="339113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8" name="Oval 3"/>
          <p:cNvSpPr/>
          <p:nvPr/>
        </p:nvSpPr>
        <p:spPr>
          <a:xfrm>
            <a:off x="7423143" y="2871198"/>
            <a:ext cx="1475659" cy="147565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1" name="Oval Callout 4"/>
          <p:cNvGrpSpPr/>
          <p:nvPr/>
        </p:nvGrpSpPr>
        <p:grpSpPr>
          <a:xfrm>
            <a:off x="9953352" y="4253936"/>
            <a:ext cx="1607279" cy="848334"/>
            <a:chOff x="0" y="0"/>
            <a:chExt cx="1607278" cy="848333"/>
          </a:xfrm>
        </p:grpSpPr>
        <p:sp>
          <p:nvSpPr>
            <p:cNvPr id="249" name="Quote Bubble"/>
            <p:cNvSpPr/>
            <p:nvPr/>
          </p:nvSpPr>
          <p:spPr>
            <a:xfrm>
              <a:off x="-1" y="0"/>
              <a:ext cx="1607280" cy="848334"/>
            </a:xfrm>
            <a:prstGeom prst="wedgeEllipseCallout">
              <a:avLst>
                <a:gd name="adj1" fmla="val -55129"/>
                <a:gd name="adj2" fmla="val 8566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RP120"/>
            <p:cNvSpPr txBox="1"/>
            <p:nvPr/>
          </p:nvSpPr>
          <p:spPr>
            <a:xfrm>
              <a:off x="281099" y="181062"/>
              <a:ext cx="1045079" cy="486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RP</a:t>
              </a:r>
              <a:r>
                <a:rPr sz="2800"/>
                <a:t>120</a:t>
              </a:r>
            </a:p>
          </p:txBody>
        </p:sp>
      </p:grpSp>
      <p:grpSp>
        <p:nvGrpSpPr>
          <p:cNvPr id="254" name="Group 29"/>
          <p:cNvGrpSpPr/>
          <p:nvPr/>
        </p:nvGrpSpPr>
        <p:grpSpPr>
          <a:xfrm>
            <a:off x="6110126" y="5477570"/>
            <a:ext cx="4317877" cy="504060"/>
            <a:chOff x="0" y="0"/>
            <a:chExt cx="4317876" cy="504059"/>
          </a:xfrm>
        </p:grpSpPr>
        <p:sp>
          <p:nvSpPr>
            <p:cNvPr id="252" name="Rectangle 4"/>
            <p:cNvSpPr/>
            <p:nvPr/>
          </p:nvSpPr>
          <p:spPr>
            <a:xfrm>
              <a:off x="-1" y="-1"/>
              <a:ext cx="4317877" cy="50406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TextBox 6"/>
            <p:cNvSpPr txBox="1"/>
            <p:nvPr/>
          </p:nvSpPr>
          <p:spPr>
            <a:xfrm>
              <a:off x="45719" y="60927"/>
              <a:ext cx="4226436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Pentingnya Prediksi Harga Rumah</a:t>
              </a:r>
            </a:p>
          </p:txBody>
        </p:sp>
      </p:grpSp>
      <p:grpSp>
        <p:nvGrpSpPr>
          <p:cNvPr id="257" name="그룹 28"/>
          <p:cNvGrpSpPr/>
          <p:nvPr/>
        </p:nvGrpSpPr>
        <p:grpSpPr>
          <a:xfrm>
            <a:off x="924857" y="3019762"/>
            <a:ext cx="4860004" cy="475863"/>
            <a:chOff x="0" y="0"/>
            <a:chExt cx="4860002" cy="475861"/>
          </a:xfrm>
        </p:grpSpPr>
        <p:sp>
          <p:nvSpPr>
            <p:cNvPr id="255" name="Rectangle 9"/>
            <p:cNvSpPr/>
            <p:nvPr/>
          </p:nvSpPr>
          <p:spPr>
            <a:xfrm flipH="1">
              <a:off x="4963" y="12757"/>
              <a:ext cx="115355" cy="46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0"/>
                  </a:moveTo>
                  <a:lnTo>
                    <a:pt x="21600" y="0"/>
                  </a:lnTo>
                  <a:lnTo>
                    <a:pt x="21039" y="16376"/>
                  </a:lnTo>
                  <a:lnTo>
                    <a:pt x="1101" y="21600"/>
                  </a:lnTo>
                  <a:cubicBezTo>
                    <a:pt x="734" y="14517"/>
                    <a:pt x="367" y="7433"/>
                    <a:pt x="0" y="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D7573"/>
                </a:gs>
                <a:gs pos="100000">
                  <a:srgbClr val="2D757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Rectangle 6"/>
            <p:cNvSpPr/>
            <p:nvPr/>
          </p:nvSpPr>
          <p:spPr>
            <a:xfrm>
              <a:off x="0" y="0"/>
              <a:ext cx="4860004" cy="36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00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58" name="TextBox 10"/>
          <p:cNvSpPr txBox="1"/>
          <p:nvPr/>
        </p:nvSpPr>
        <p:spPr>
          <a:xfrm>
            <a:off x="1124697" y="3047699"/>
            <a:ext cx="350856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Objektif</a:t>
            </a:r>
          </a:p>
        </p:txBody>
      </p:sp>
      <p:sp>
        <p:nvSpPr>
          <p:cNvPr id="259" name="TextBox 11"/>
          <p:cNvSpPr txBox="1"/>
          <p:nvPr/>
        </p:nvSpPr>
        <p:spPr>
          <a:xfrm>
            <a:off x="1096235" y="3446068"/>
            <a:ext cx="4372562" cy="619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Prediksi harga rumah di Boston berdasarkan beberapa fitur yang berkaitan dengan sisi ekonomi &amp; kemudahan akses, sosial dan lingkungan.</a:t>
            </a:r>
          </a:p>
        </p:txBody>
      </p:sp>
      <p:grpSp>
        <p:nvGrpSpPr>
          <p:cNvPr id="266" name="그룹 38"/>
          <p:cNvGrpSpPr/>
          <p:nvPr/>
        </p:nvGrpSpPr>
        <p:grpSpPr>
          <a:xfrm>
            <a:off x="10211768" y="3257598"/>
            <a:ext cx="998817" cy="838102"/>
            <a:chOff x="0" y="0"/>
            <a:chExt cx="998816" cy="838100"/>
          </a:xfrm>
        </p:grpSpPr>
        <p:sp>
          <p:nvSpPr>
            <p:cNvPr id="260" name="Rectangle 24"/>
            <p:cNvSpPr/>
            <p:nvPr/>
          </p:nvSpPr>
          <p:spPr>
            <a:xfrm>
              <a:off x="0" y="72356"/>
              <a:ext cx="256768" cy="1440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TextBox 24"/>
            <p:cNvSpPr txBox="1"/>
            <p:nvPr/>
          </p:nvSpPr>
          <p:spPr>
            <a:xfrm>
              <a:off x="298255" y="0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Harga</a:t>
              </a:r>
            </a:p>
          </p:txBody>
        </p:sp>
        <p:sp>
          <p:nvSpPr>
            <p:cNvPr id="262" name="Rectangle 26"/>
            <p:cNvSpPr/>
            <p:nvPr/>
          </p:nvSpPr>
          <p:spPr>
            <a:xfrm>
              <a:off x="0" y="359280"/>
              <a:ext cx="256768" cy="1440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TextBox 26"/>
            <p:cNvSpPr txBox="1"/>
            <p:nvPr/>
          </p:nvSpPr>
          <p:spPr>
            <a:xfrm>
              <a:off x="298255" y="286924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Lokasi</a:t>
              </a:r>
            </a:p>
          </p:txBody>
        </p:sp>
        <p:sp>
          <p:nvSpPr>
            <p:cNvPr id="264" name="Rectangle 28"/>
            <p:cNvSpPr/>
            <p:nvPr/>
          </p:nvSpPr>
          <p:spPr>
            <a:xfrm>
              <a:off x="0" y="646204"/>
              <a:ext cx="256768" cy="1440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TextBox 28"/>
            <p:cNvSpPr txBox="1"/>
            <p:nvPr/>
          </p:nvSpPr>
          <p:spPr>
            <a:xfrm>
              <a:off x="298254" y="573848"/>
              <a:ext cx="700562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Kriminal</a:t>
              </a:r>
            </a:p>
          </p:txBody>
        </p:sp>
      </p:grpSp>
      <p:sp>
        <p:nvSpPr>
          <p:cNvPr id="267" name="Freeform: Shape 30"/>
          <p:cNvSpPr/>
          <p:nvPr/>
        </p:nvSpPr>
        <p:spPr>
          <a:xfrm>
            <a:off x="7663979" y="3198577"/>
            <a:ext cx="994032" cy="771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87" fill="norm" stroke="1" extrusionOk="0">
                <a:moveTo>
                  <a:pt x="10877" y="11073"/>
                </a:moveTo>
                <a:lnTo>
                  <a:pt x="10877" y="13842"/>
                </a:lnTo>
                <a:lnTo>
                  <a:pt x="13015" y="13842"/>
                </a:lnTo>
                <a:lnTo>
                  <a:pt x="13015" y="11073"/>
                </a:lnTo>
                <a:lnTo>
                  <a:pt x="10877" y="11073"/>
                </a:lnTo>
                <a:close/>
                <a:moveTo>
                  <a:pt x="8436" y="11073"/>
                </a:moveTo>
                <a:lnTo>
                  <a:pt x="8436" y="13842"/>
                </a:lnTo>
                <a:lnTo>
                  <a:pt x="10574" y="13842"/>
                </a:lnTo>
                <a:lnTo>
                  <a:pt x="10574" y="11073"/>
                </a:lnTo>
                <a:lnTo>
                  <a:pt x="8436" y="11073"/>
                </a:lnTo>
                <a:close/>
                <a:moveTo>
                  <a:pt x="10877" y="7765"/>
                </a:moveTo>
                <a:lnTo>
                  <a:pt x="10877" y="10534"/>
                </a:lnTo>
                <a:lnTo>
                  <a:pt x="13015" y="10534"/>
                </a:lnTo>
                <a:lnTo>
                  <a:pt x="13015" y="7765"/>
                </a:lnTo>
                <a:lnTo>
                  <a:pt x="10877" y="7765"/>
                </a:lnTo>
                <a:close/>
                <a:moveTo>
                  <a:pt x="8436" y="7765"/>
                </a:moveTo>
                <a:lnTo>
                  <a:pt x="8436" y="10534"/>
                </a:lnTo>
                <a:lnTo>
                  <a:pt x="10574" y="10534"/>
                </a:lnTo>
                <a:lnTo>
                  <a:pt x="10574" y="7765"/>
                </a:lnTo>
                <a:lnTo>
                  <a:pt x="8436" y="7765"/>
                </a:lnTo>
                <a:close/>
                <a:moveTo>
                  <a:pt x="10000" y="401"/>
                </a:moveTo>
                <a:lnTo>
                  <a:pt x="10412" y="0"/>
                </a:lnTo>
                <a:lnTo>
                  <a:pt x="11134" y="10"/>
                </a:lnTo>
                <a:cubicBezTo>
                  <a:pt x="11672" y="525"/>
                  <a:pt x="13468" y="2331"/>
                  <a:pt x="14034" y="2740"/>
                </a:cubicBezTo>
                <a:cubicBezTo>
                  <a:pt x="14599" y="3148"/>
                  <a:pt x="14506" y="3115"/>
                  <a:pt x="14527" y="2462"/>
                </a:cubicBezTo>
                <a:cubicBezTo>
                  <a:pt x="14559" y="1420"/>
                  <a:pt x="14720" y="1253"/>
                  <a:pt x="15492" y="1253"/>
                </a:cubicBezTo>
                <a:lnTo>
                  <a:pt x="16458" y="1253"/>
                </a:lnTo>
                <a:cubicBezTo>
                  <a:pt x="16940" y="1253"/>
                  <a:pt x="17187" y="1573"/>
                  <a:pt x="17187" y="2198"/>
                </a:cubicBezTo>
                <a:cubicBezTo>
                  <a:pt x="17187" y="3059"/>
                  <a:pt x="17230" y="3920"/>
                  <a:pt x="17176" y="4767"/>
                </a:cubicBezTo>
                <a:cubicBezTo>
                  <a:pt x="17133" y="5462"/>
                  <a:pt x="17348" y="5864"/>
                  <a:pt x="17777" y="6239"/>
                </a:cubicBezTo>
                <a:cubicBezTo>
                  <a:pt x="18806" y="7156"/>
                  <a:pt x="19814" y="8114"/>
                  <a:pt x="20833" y="9059"/>
                </a:cubicBezTo>
                <a:cubicBezTo>
                  <a:pt x="21144" y="9350"/>
                  <a:pt x="21445" y="9628"/>
                  <a:pt x="21477" y="10184"/>
                </a:cubicBezTo>
                <a:cubicBezTo>
                  <a:pt x="21509" y="10711"/>
                  <a:pt x="21380" y="11156"/>
                  <a:pt x="21026" y="11434"/>
                </a:cubicBezTo>
                <a:cubicBezTo>
                  <a:pt x="20576" y="11795"/>
                  <a:pt x="20093" y="11809"/>
                  <a:pt x="19654" y="11434"/>
                </a:cubicBezTo>
                <a:cubicBezTo>
                  <a:pt x="19032" y="10906"/>
                  <a:pt x="18431" y="10309"/>
                  <a:pt x="17820" y="9753"/>
                </a:cubicBezTo>
                <a:cubicBezTo>
                  <a:pt x="17648" y="9600"/>
                  <a:pt x="17476" y="9267"/>
                  <a:pt x="17283" y="9378"/>
                </a:cubicBezTo>
                <a:cubicBezTo>
                  <a:pt x="17069" y="9503"/>
                  <a:pt x="17187" y="9878"/>
                  <a:pt x="17187" y="10142"/>
                </a:cubicBezTo>
                <a:cubicBezTo>
                  <a:pt x="17176" y="11836"/>
                  <a:pt x="17187" y="13503"/>
                  <a:pt x="17187" y="15170"/>
                </a:cubicBezTo>
                <a:lnTo>
                  <a:pt x="17187" y="20239"/>
                </a:lnTo>
                <a:cubicBezTo>
                  <a:pt x="17187" y="21197"/>
                  <a:pt x="16929" y="21558"/>
                  <a:pt x="16200" y="21572"/>
                </a:cubicBezTo>
                <a:lnTo>
                  <a:pt x="13197" y="21586"/>
                </a:lnTo>
                <a:cubicBezTo>
                  <a:pt x="12800" y="21600"/>
                  <a:pt x="12661" y="21406"/>
                  <a:pt x="12672" y="20892"/>
                </a:cubicBezTo>
                <a:cubicBezTo>
                  <a:pt x="12693" y="19739"/>
                  <a:pt x="12661" y="18572"/>
                  <a:pt x="12682" y="17420"/>
                </a:cubicBezTo>
                <a:cubicBezTo>
                  <a:pt x="12693" y="16808"/>
                  <a:pt x="12532" y="16531"/>
                  <a:pt x="12039" y="16545"/>
                </a:cubicBezTo>
                <a:cubicBezTo>
                  <a:pt x="11181" y="16572"/>
                  <a:pt x="10323" y="16572"/>
                  <a:pt x="9465" y="16545"/>
                </a:cubicBezTo>
                <a:cubicBezTo>
                  <a:pt x="8961" y="16531"/>
                  <a:pt x="8811" y="16822"/>
                  <a:pt x="8821" y="17420"/>
                </a:cubicBezTo>
                <a:cubicBezTo>
                  <a:pt x="8843" y="18572"/>
                  <a:pt x="8811" y="19739"/>
                  <a:pt x="8832" y="20892"/>
                </a:cubicBezTo>
                <a:cubicBezTo>
                  <a:pt x="8843" y="21406"/>
                  <a:pt x="8693" y="21586"/>
                  <a:pt x="8296" y="21572"/>
                </a:cubicBezTo>
                <a:cubicBezTo>
                  <a:pt x="7309" y="21544"/>
                  <a:pt x="6333" y="21572"/>
                  <a:pt x="5347" y="21558"/>
                </a:cubicBezTo>
                <a:cubicBezTo>
                  <a:pt x="4574" y="21544"/>
                  <a:pt x="4317" y="21211"/>
                  <a:pt x="4317" y="20211"/>
                </a:cubicBezTo>
                <a:cubicBezTo>
                  <a:pt x="4317" y="16808"/>
                  <a:pt x="4317" y="13406"/>
                  <a:pt x="4306" y="10003"/>
                </a:cubicBezTo>
                <a:cubicBezTo>
                  <a:pt x="4306" y="9795"/>
                  <a:pt x="4403" y="9489"/>
                  <a:pt x="4199" y="9378"/>
                </a:cubicBezTo>
                <a:cubicBezTo>
                  <a:pt x="4049" y="9295"/>
                  <a:pt x="3920" y="9531"/>
                  <a:pt x="3791" y="9656"/>
                </a:cubicBezTo>
                <a:cubicBezTo>
                  <a:pt x="3191" y="10211"/>
                  <a:pt x="2601" y="10753"/>
                  <a:pt x="2011" y="11323"/>
                </a:cubicBezTo>
                <a:cubicBezTo>
                  <a:pt x="1722" y="11600"/>
                  <a:pt x="1410" y="11753"/>
                  <a:pt x="1057" y="11698"/>
                </a:cubicBezTo>
                <a:cubicBezTo>
                  <a:pt x="574" y="11628"/>
                  <a:pt x="188" y="11364"/>
                  <a:pt x="48" y="10725"/>
                </a:cubicBezTo>
                <a:cubicBezTo>
                  <a:pt x="-91" y="10128"/>
                  <a:pt x="81" y="9628"/>
                  <a:pt x="467" y="9267"/>
                </a:cubicBezTo>
                <a:lnTo>
                  <a:pt x="3856" y="6101"/>
                </a:lnTo>
                <a:lnTo>
                  <a:pt x="9690" y="670"/>
                </a:lnTo>
                <a:cubicBezTo>
                  <a:pt x="9801" y="568"/>
                  <a:pt x="9904" y="478"/>
                  <a:pt x="10000" y="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Placeholder 1"/>
          <p:cNvSpPr txBox="1"/>
          <p:nvPr>
            <p:ph type="body" sz="quarter" idx="1"/>
          </p:nvPr>
        </p:nvSpPr>
        <p:spPr>
          <a:xfrm>
            <a:off x="309400" y="254105"/>
            <a:ext cx="11573200" cy="724251"/>
          </a:xfrm>
          <a:prstGeom prst="rect">
            <a:avLst/>
          </a:prstGeom>
        </p:spPr>
        <p:txBody>
          <a:bodyPr/>
          <a:lstStyle/>
          <a:p>
            <a:pPr defTabSz="521208">
              <a:spcBef>
                <a:spcPts val="500"/>
              </a:spcBef>
              <a:defRPr sz="3000"/>
            </a:pPr>
            <a:r>
              <a:t>Data Understanding</a:t>
            </a:r>
          </a:p>
          <a:p>
            <a:pPr defTabSz="521208">
              <a:spcBef>
                <a:spcPts val="500"/>
              </a:spcBef>
              <a:defRPr sz="1100" u="sng"/>
            </a:pPr>
            <a:r>
              <a:t>(Based on Theory Variable Could Group by 3 Group of Variable)</a:t>
            </a:r>
          </a:p>
        </p:txBody>
      </p:sp>
      <p:sp>
        <p:nvSpPr>
          <p:cNvPr id="270" name="TextBox 32"/>
          <p:cNvSpPr txBox="1"/>
          <p:nvPr/>
        </p:nvSpPr>
        <p:spPr>
          <a:xfrm>
            <a:off x="326279" y="1159274"/>
            <a:ext cx="10402273" cy="51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Economic &amp; Accessibility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INDUS proportion of non-retail business acres per town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RM average number of rooms per dwelling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RAD index of accessibility to radial highways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TAX full-value property-tax rate per $10,000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MEDV Median value of owner-occupied homes in $1000's</a:t>
            </a:r>
            <a:endParaRPr b="1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Social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CRIM per capita crime rate by town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AGE proportion of owner-occupied units built prior to 1940 DIS weighted distances to five Boston employment centres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 1000(Bk - 0.63)^2 where Bk is the proportion of blacks by town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PTRATIO pupil-teacher ratio by town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LSTAT % lower status of the population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Environment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NOX nitric oxides concentration (parts per 10 million)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CHAS - Charles River dummy variable (= 1 if tract bounds river; 0 otherwise)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ZN proportion of residential land zoned for lots over 25,000 sq.ft.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5"/>
          <p:cNvGrpSpPr/>
          <p:nvPr/>
        </p:nvGrpSpPr>
        <p:grpSpPr>
          <a:xfrm>
            <a:off x="316307" y="2862582"/>
            <a:ext cx="5338981" cy="974661"/>
            <a:chOff x="0" y="0"/>
            <a:chExt cx="5338979" cy="974659"/>
          </a:xfrm>
        </p:grpSpPr>
        <p:sp>
          <p:nvSpPr>
            <p:cNvPr id="272" name="TextBox 7"/>
            <p:cNvSpPr/>
            <p:nvPr/>
          </p:nvSpPr>
          <p:spPr>
            <a:xfrm>
              <a:off x="114887" y="0"/>
              <a:ext cx="52240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 b="1" sz="4800"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EDA</a:t>
              </a:r>
            </a:p>
          </p:txBody>
        </p:sp>
        <p:sp>
          <p:nvSpPr>
            <p:cNvPr id="273" name="TextBox 8"/>
            <p:cNvSpPr/>
            <p:nvPr/>
          </p:nvSpPr>
          <p:spPr>
            <a:xfrm>
              <a:off x="0" y="974660"/>
              <a:ext cx="5109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11729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Study Case Boston Housing Price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5"/>
          <p:cNvSpPr txBox="1"/>
          <p:nvPr/>
        </p:nvSpPr>
        <p:spPr>
          <a:xfrm>
            <a:off x="7113205" y="564496"/>
            <a:ext cx="2827751" cy="36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277" name="TextBox 6"/>
          <p:cNvSpPr txBox="1"/>
          <p:nvPr/>
        </p:nvSpPr>
        <p:spPr>
          <a:xfrm>
            <a:off x="7049283" y="1045102"/>
            <a:ext cx="4994250" cy="19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Dataset menunjukkan bahwa perkiraan harga rumah di boston berkisar di angka $20.000. Beberapa rumah menyentuh harga di atas $40.000 dan beberapa juga di bawah $10.000. Artinya kita dapat menyesuaikan harga berdasarkan spesifikasi dari rumah yang ingin dibeli di daerah Boston.</a:t>
            </a:r>
          </a:p>
        </p:txBody>
      </p:sp>
      <p:grpSp>
        <p:nvGrpSpPr>
          <p:cNvPr id="280" name="Picture Placeholder 13"/>
          <p:cNvGrpSpPr/>
          <p:nvPr/>
        </p:nvGrpSpPr>
        <p:grpSpPr>
          <a:xfrm>
            <a:off x="0" y="0"/>
            <a:ext cx="6759575" cy="6858000"/>
            <a:chOff x="0" y="0"/>
            <a:chExt cx="6759575" cy="6858000"/>
          </a:xfrm>
        </p:grpSpPr>
        <p:sp>
          <p:nvSpPr>
            <p:cNvPr id="278" name="Rectangle"/>
            <p:cNvSpPr/>
            <p:nvPr/>
          </p:nvSpPr>
          <p:spPr>
            <a:xfrm>
              <a:off x="0" y="0"/>
              <a:ext cx="6759575" cy="68580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79" name="image13.png" descr="image1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18" t="0" r="718" b="0"/>
            <a:stretch>
              <a:fillRect/>
            </a:stretch>
          </p:blipFill>
          <p:spPr>
            <a:xfrm>
              <a:off x="0" y="0"/>
              <a:ext cx="6759575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6"/>
          <p:cNvSpPr txBox="1"/>
          <p:nvPr/>
        </p:nvSpPr>
        <p:spPr>
          <a:xfrm>
            <a:off x="7049282" y="1045102"/>
            <a:ext cx="4994252" cy="94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Dari histogram terlihat bahwa variabel 'MEDV' tampaknya terdistribusi secara normal tetapi mengandung beberapa outlier sedangkan variabel lainnya cenderung skewed dan juga memiliki outliers.</a:t>
            </a:r>
          </a:p>
        </p:txBody>
      </p:sp>
      <p:pic>
        <p:nvPicPr>
          <p:cNvPr id="28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564" y="222490"/>
            <a:ext cx="6543089" cy="6413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6"/>
          <p:cNvSpPr txBox="1"/>
          <p:nvPr/>
        </p:nvSpPr>
        <p:spPr>
          <a:xfrm>
            <a:off x="7049282" y="1045103"/>
            <a:ext cx="4994252" cy="30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RM dan lstat memiliki korelasi yang tinggi dengin medv</a:t>
            </a:r>
          </a:p>
        </p:txBody>
      </p:sp>
      <p:pic>
        <p:nvPicPr>
          <p:cNvPr id="28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8" y="0"/>
            <a:ext cx="6858002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shot 2023-03-26 at 8.51.46.png" descr="Screenshot 2023-03-26 at 8.51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2378" y="1796058"/>
            <a:ext cx="4728060" cy="3265884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LSTAT % lower status of the population"/>
          <p:cNvSpPr txBox="1"/>
          <p:nvPr/>
        </p:nvSpPr>
        <p:spPr>
          <a:xfrm>
            <a:off x="7138312" y="5692069"/>
            <a:ext cx="3262371" cy="27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LSTAT % lower status of the population</a:t>
            </a:r>
          </a:p>
        </p:txBody>
      </p:sp>
      <p:sp>
        <p:nvSpPr>
          <p:cNvPr id="289" name="RM average number of rooms per dwelling"/>
          <p:cNvSpPr txBox="1"/>
          <p:nvPr/>
        </p:nvSpPr>
        <p:spPr>
          <a:xfrm>
            <a:off x="7106091" y="6023629"/>
            <a:ext cx="326986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85749" indent="-285749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RM average number of rooms per dwelling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