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9" r:id="rId3"/>
    <p:sldId id="300" r:id="rId4"/>
    <p:sldId id="296" r:id="rId5"/>
    <p:sldId id="301" r:id="rId6"/>
    <p:sldId id="302" r:id="rId7"/>
    <p:sldId id="303" r:id="rId8"/>
    <p:sldId id="297" r:id="rId9"/>
    <p:sldId id="304" r:id="rId10"/>
    <p:sldId id="298" r:id="rId11"/>
    <p:sldId id="305" r:id="rId12"/>
    <p:sldId id="306" r:id="rId13"/>
    <p:sldId id="307" r:id="rId14"/>
    <p:sldId id="308" r:id="rId15"/>
    <p:sldId id="299" r:id="rId16"/>
  </p:sldIdLst>
  <p:sldSz cx="9144000" cy="5143500" type="screen16x9"/>
  <p:notesSz cx="6858000" cy="9144000"/>
  <p:embeddedFontLst>
    <p:embeddedFont>
      <p:font typeface="Oswald" panose="00000500000000000000" pitchFamily="2" charset="0"/>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16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10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46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676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33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55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28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96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31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1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24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41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Diabetes Classification</a:t>
            </a:r>
            <a:endParaRPr dirty="0"/>
          </a:p>
        </p:txBody>
      </p:sp>
      <p:sp>
        <p:nvSpPr>
          <p:cNvPr id="2" name="Google Shape;478;p15">
            <a:extLst>
              <a:ext uri="{FF2B5EF4-FFF2-40B4-BE49-F238E27FC236}">
                <a16:creationId xmlns:a16="http://schemas.microsoft.com/office/drawing/2014/main" id="{903DE594-362C-A101-82AA-5B734997C613}"/>
              </a:ext>
            </a:extLst>
          </p:cNvPr>
          <p:cNvSpPr txBox="1">
            <a:spLocks/>
          </p:cNvSpPr>
          <p:nvPr/>
        </p:nvSpPr>
        <p:spPr>
          <a:xfrm>
            <a:off x="1105407" y="406681"/>
            <a:ext cx="6933185"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GB" sz="6000" dirty="0"/>
              <a:t>Weekly Assignment 2</a:t>
            </a:r>
          </a:p>
        </p:txBody>
      </p:sp>
      <p:sp>
        <p:nvSpPr>
          <p:cNvPr id="3" name="Google Shape;464;p13">
            <a:extLst>
              <a:ext uri="{FF2B5EF4-FFF2-40B4-BE49-F238E27FC236}">
                <a16:creationId xmlns:a16="http://schemas.microsoft.com/office/drawing/2014/main" id="{B7D017ED-21B9-8E64-151F-DA254933F2D9}"/>
              </a:ext>
            </a:extLst>
          </p:cNvPr>
          <p:cNvSpPr txBox="1">
            <a:spLocks/>
          </p:cNvSpPr>
          <p:nvPr/>
        </p:nvSpPr>
        <p:spPr>
          <a:xfrm>
            <a:off x="0" y="4590557"/>
            <a:ext cx="1582554" cy="3057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r>
              <a:rPr lang="en-GB" sz="1200" dirty="0"/>
              <a:t>By: Newton AI Team</a:t>
            </a:r>
          </a:p>
        </p:txBody>
      </p:sp>
      <p:pic>
        <p:nvPicPr>
          <p:cNvPr id="9" name="Picture 8">
            <a:extLst>
              <a:ext uri="{FF2B5EF4-FFF2-40B4-BE49-F238E27FC236}">
                <a16:creationId xmlns:a16="http://schemas.microsoft.com/office/drawing/2014/main" id="{86DC9F8F-DA25-9234-0E32-4D877321529B}"/>
              </a:ext>
            </a:extLst>
          </p:cNvPr>
          <p:cNvPicPr>
            <a:picLocks noChangeAspect="1"/>
          </p:cNvPicPr>
          <p:nvPr/>
        </p:nvPicPr>
        <p:blipFill>
          <a:blip r:embed="rId3"/>
          <a:stretch>
            <a:fillRect/>
          </a:stretch>
        </p:blipFill>
        <p:spPr>
          <a:xfrm>
            <a:off x="145403" y="1495622"/>
            <a:ext cx="3165794" cy="3165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Model Evaluation</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Confusion Matrix Result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A799C67B-C917-725F-592A-6754B6388D99}"/>
              </a:ext>
            </a:extLst>
          </p:cNvPr>
          <p:cNvPicPr>
            <a:picLocks noChangeAspect="1"/>
          </p:cNvPicPr>
          <p:nvPr/>
        </p:nvPicPr>
        <p:blipFill>
          <a:blip r:embed="rId3"/>
          <a:stretch>
            <a:fillRect/>
          </a:stretch>
        </p:blipFill>
        <p:spPr>
          <a:xfrm>
            <a:off x="65880" y="299450"/>
            <a:ext cx="3165794" cy="3165794"/>
          </a:xfrm>
          <a:prstGeom prst="rect">
            <a:avLst/>
          </a:prstGeom>
        </p:spPr>
      </p:pic>
    </p:spTree>
    <p:extLst>
      <p:ext uri="{BB962C8B-B14F-4D97-AF65-F5344CB8AC3E}">
        <p14:creationId xmlns:p14="http://schemas.microsoft.com/office/powerpoint/2010/main" val="297082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Modelling</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3BC89E42-E0C2-ED47-AA85-53AE29876EA0}"/>
              </a:ext>
            </a:extLst>
          </p:cNvPr>
          <p:cNvPicPr>
            <a:picLocks noChangeAspect="1"/>
          </p:cNvPicPr>
          <p:nvPr/>
        </p:nvPicPr>
        <p:blipFill>
          <a:blip r:embed="rId3"/>
          <a:stretch>
            <a:fillRect/>
          </a:stretch>
        </p:blipFill>
        <p:spPr>
          <a:xfrm>
            <a:off x="2058175" y="760035"/>
            <a:ext cx="5027649" cy="3531125"/>
          </a:xfrm>
          <a:prstGeom prst="rect">
            <a:avLst/>
          </a:prstGeom>
        </p:spPr>
      </p:pic>
    </p:spTree>
    <p:extLst>
      <p:ext uri="{BB962C8B-B14F-4D97-AF65-F5344CB8AC3E}">
        <p14:creationId xmlns:p14="http://schemas.microsoft.com/office/powerpoint/2010/main" val="294765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Modelling</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a:extLst>
              <a:ext uri="{FF2B5EF4-FFF2-40B4-BE49-F238E27FC236}">
                <a16:creationId xmlns:a16="http://schemas.microsoft.com/office/drawing/2014/main" id="{A4A6F17E-2B75-461F-E1D1-B15053CAFBAB}"/>
              </a:ext>
            </a:extLst>
          </p:cNvPr>
          <p:cNvPicPr>
            <a:picLocks noChangeAspect="1"/>
          </p:cNvPicPr>
          <p:nvPr/>
        </p:nvPicPr>
        <p:blipFill>
          <a:blip r:embed="rId3"/>
          <a:stretch>
            <a:fillRect/>
          </a:stretch>
        </p:blipFill>
        <p:spPr>
          <a:xfrm>
            <a:off x="2037408" y="760035"/>
            <a:ext cx="5069182" cy="3666501"/>
          </a:xfrm>
          <a:prstGeom prst="rect">
            <a:avLst/>
          </a:prstGeom>
        </p:spPr>
      </p:pic>
    </p:spTree>
    <p:extLst>
      <p:ext uri="{BB962C8B-B14F-4D97-AF65-F5344CB8AC3E}">
        <p14:creationId xmlns:p14="http://schemas.microsoft.com/office/powerpoint/2010/main" val="152936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Modelling</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A4A6F17E-2B75-461F-E1D1-B15053CAFBAB}"/>
              </a:ext>
            </a:extLst>
          </p:cNvPr>
          <p:cNvPicPr>
            <a:picLocks noChangeAspect="1"/>
          </p:cNvPicPr>
          <p:nvPr/>
        </p:nvPicPr>
        <p:blipFill>
          <a:blip r:embed="rId3"/>
          <a:stretch>
            <a:fillRect/>
          </a:stretch>
        </p:blipFill>
        <p:spPr>
          <a:xfrm>
            <a:off x="2037408" y="760035"/>
            <a:ext cx="5069182" cy="3666501"/>
          </a:xfrm>
          <a:prstGeom prst="rect">
            <a:avLst/>
          </a:prstGeom>
        </p:spPr>
      </p:pic>
    </p:spTree>
    <p:extLst>
      <p:ext uri="{BB962C8B-B14F-4D97-AF65-F5344CB8AC3E}">
        <p14:creationId xmlns:p14="http://schemas.microsoft.com/office/powerpoint/2010/main" val="223718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Modelling</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740B5343-ADD2-7203-140F-9932981B0674}"/>
              </a:ext>
            </a:extLst>
          </p:cNvPr>
          <p:cNvPicPr>
            <a:picLocks noChangeAspect="1"/>
          </p:cNvPicPr>
          <p:nvPr/>
        </p:nvPicPr>
        <p:blipFill>
          <a:blip r:embed="rId3"/>
          <a:stretch>
            <a:fillRect/>
          </a:stretch>
        </p:blipFill>
        <p:spPr>
          <a:xfrm>
            <a:off x="1073699" y="1122621"/>
            <a:ext cx="6257268" cy="2118273"/>
          </a:xfrm>
          <a:prstGeom prst="rect">
            <a:avLst/>
          </a:prstGeom>
        </p:spPr>
      </p:pic>
    </p:spTree>
    <p:extLst>
      <p:ext uri="{BB962C8B-B14F-4D97-AF65-F5344CB8AC3E}">
        <p14:creationId xmlns:p14="http://schemas.microsoft.com/office/powerpoint/2010/main" val="105713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Model Deployment</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Website Result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id="{5FE57CA9-5353-9113-0744-E0C643332E8D}"/>
              </a:ext>
            </a:extLst>
          </p:cNvPr>
          <p:cNvPicPr>
            <a:picLocks noChangeAspect="1"/>
          </p:cNvPicPr>
          <p:nvPr/>
        </p:nvPicPr>
        <p:blipFill>
          <a:blip r:embed="rId3"/>
          <a:stretch>
            <a:fillRect/>
          </a:stretch>
        </p:blipFill>
        <p:spPr>
          <a:xfrm>
            <a:off x="65880" y="299450"/>
            <a:ext cx="3165794" cy="3165794"/>
          </a:xfrm>
          <a:prstGeom prst="rect">
            <a:avLst/>
          </a:prstGeom>
        </p:spPr>
      </p:pic>
    </p:spTree>
    <p:extLst>
      <p:ext uri="{BB962C8B-B14F-4D97-AF65-F5344CB8AC3E}">
        <p14:creationId xmlns:p14="http://schemas.microsoft.com/office/powerpoint/2010/main" val="398785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Bussiness and Data Understanding</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Basic Information about Diabetes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20072114-A598-CED9-5986-2E71B74F59C8}"/>
              </a:ext>
            </a:extLst>
          </p:cNvPr>
          <p:cNvPicPr>
            <a:picLocks noChangeAspect="1"/>
          </p:cNvPicPr>
          <p:nvPr/>
        </p:nvPicPr>
        <p:blipFill>
          <a:blip r:embed="rId3"/>
          <a:stretch>
            <a:fillRect/>
          </a:stretch>
        </p:blipFill>
        <p:spPr>
          <a:xfrm>
            <a:off x="65880" y="299450"/>
            <a:ext cx="3165794" cy="31657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Reason of This Project</a:t>
            </a:r>
            <a:endParaRPr dirty="0"/>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rgbClr val="00CEF6"/>
                </a:solidFill>
                <a:latin typeface="Source Sans Pro"/>
                <a:ea typeface="Source Sans Pro"/>
                <a:cs typeface="Source Sans Pro"/>
                <a:sym typeface="Source Sans Pro"/>
              </a:rPr>
              <a:t>Definition</a:t>
            </a:r>
            <a:endParaRPr sz="1200"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US" sz="1200" dirty="0">
                <a:solidFill>
                  <a:srgbClr val="28324A"/>
                </a:solidFill>
                <a:latin typeface="Source Sans Pro"/>
                <a:ea typeface="Source Sans Pro"/>
                <a:cs typeface="Source Sans Pro"/>
                <a:sym typeface="Source Sans Pro"/>
              </a:rPr>
              <a:t>Diabetes is a chronic, metabolic disease characterized by elevated levels of blood glucose (or blood sugar), which leads over time to serious damage to the heart, blood vessels, eyes, kidneys and nerves. The most common is type 2 diabetes, usually in adults, which occurs when the body becomes resistant to insulin or doesn't make enough insulin. </a:t>
            </a:r>
          </a:p>
        </p:txBody>
      </p:sp>
      <p:sp>
        <p:nvSpPr>
          <p:cNvPr id="471" name="Google Shape;471;p14"/>
          <p:cNvSpPr txBox="1"/>
          <p:nvPr/>
        </p:nvSpPr>
        <p:spPr>
          <a:xfrm>
            <a:off x="4720152" y="968549"/>
            <a:ext cx="3376200" cy="233817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rgbClr val="00CEF6"/>
                </a:solidFill>
                <a:latin typeface="Source Sans Pro"/>
                <a:ea typeface="Source Sans Pro"/>
                <a:cs typeface="Source Sans Pro"/>
                <a:sym typeface="Source Sans Pro"/>
              </a:rPr>
              <a:t>Diabetes Risk</a:t>
            </a:r>
            <a:endParaRPr sz="1200"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US" sz="1200" dirty="0">
                <a:solidFill>
                  <a:srgbClr val="28324A"/>
                </a:solidFill>
                <a:latin typeface="Source Sans Pro"/>
                <a:ea typeface="Source Sans Pro"/>
                <a:cs typeface="Source Sans Pro"/>
                <a:sym typeface="Source Sans Pro"/>
              </a:rPr>
              <a:t>In the past 3 decades the prevalence of type 2 diabetes has risen dramatically in countries of all income levels. Type 1 diabetes, once known as juvenile diabetes or insulin-dependent diabetes, is a chronic condition in which the pancreas produces little or no insulin by itself. For people living with diabetes, access to affordable treatment, including insulin, is critical to their survival. There is a globally agreed target to halt the rise in diabetes and obesity by 2025.</a:t>
            </a:r>
            <a:r>
              <a:rPr lang="en" sz="1200" dirty="0">
                <a:solidFill>
                  <a:srgbClr val="28324A"/>
                </a:solidFill>
                <a:latin typeface="Source Sans Pro"/>
                <a:ea typeface="Source Sans Pro"/>
                <a:cs typeface="Source Sans Pro"/>
                <a:sym typeface="Source Sans Pro"/>
              </a:rPr>
              <a:t>)</a:t>
            </a: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327675"/>
            <a:ext cx="7266910" cy="826500"/>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US" sz="1800" b="1" dirty="0">
                <a:solidFill>
                  <a:srgbClr val="28324A"/>
                </a:solidFill>
                <a:latin typeface="Source Sans Pro"/>
                <a:ea typeface="Source Sans Pro"/>
                <a:cs typeface="Source Sans Pro"/>
                <a:sym typeface="Source Sans Pro"/>
              </a:rPr>
              <a:t>Key Point: An AI system for self-checking diabetes is needed to prevent someone from getting diabetes</a:t>
            </a:r>
            <a:endParaRPr sz="18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3275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 Cleaning and Analysis</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Correlation, Removing Outlier, and so 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a:extLst>
              <a:ext uri="{FF2B5EF4-FFF2-40B4-BE49-F238E27FC236}">
                <a16:creationId xmlns:a16="http://schemas.microsoft.com/office/drawing/2014/main" id="{A16EF3D2-45F0-5A72-D121-C9341EA9B4F1}"/>
              </a:ext>
            </a:extLst>
          </p:cNvPr>
          <p:cNvPicPr>
            <a:picLocks noChangeAspect="1"/>
          </p:cNvPicPr>
          <p:nvPr/>
        </p:nvPicPr>
        <p:blipFill>
          <a:blip r:embed="rId3"/>
          <a:stretch>
            <a:fillRect/>
          </a:stretch>
        </p:blipFill>
        <p:spPr>
          <a:xfrm>
            <a:off x="65880" y="299450"/>
            <a:ext cx="3165794" cy="3165794"/>
          </a:xfrm>
          <a:prstGeom prst="rect">
            <a:avLst/>
          </a:prstGeom>
        </p:spPr>
      </p:pic>
    </p:spTree>
    <p:extLst>
      <p:ext uri="{BB962C8B-B14F-4D97-AF65-F5344CB8AC3E}">
        <p14:creationId xmlns:p14="http://schemas.microsoft.com/office/powerpoint/2010/main" val="307705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9066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Exploring Datasets</a:t>
            </a:r>
            <a:endParaRPr dirty="0"/>
          </a:p>
        </p:txBody>
      </p:sp>
      <p:sp>
        <p:nvSpPr>
          <p:cNvPr id="472" name="Google Shape;472;p14"/>
          <p:cNvSpPr txBox="1"/>
          <p:nvPr/>
        </p:nvSpPr>
        <p:spPr>
          <a:xfrm>
            <a:off x="649849" y="3622171"/>
            <a:ext cx="7266910" cy="545792"/>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US" sz="1800" b="1" dirty="0">
                <a:solidFill>
                  <a:srgbClr val="28324A"/>
                </a:solidFill>
                <a:latin typeface="Source Sans Pro"/>
                <a:ea typeface="Source Sans Pro"/>
                <a:cs typeface="Source Sans Pro"/>
                <a:sym typeface="Source Sans Pro"/>
              </a:rPr>
              <a:t>Our Datasets has 767 data with total of 8 feature and 1 result.</a:t>
            </a:r>
            <a:endParaRPr sz="18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4E90D81C-D1D7-9A20-C9AF-357A96A94AE7}"/>
              </a:ext>
            </a:extLst>
          </p:cNvPr>
          <p:cNvPicPr>
            <a:picLocks noChangeAspect="1"/>
          </p:cNvPicPr>
          <p:nvPr/>
        </p:nvPicPr>
        <p:blipFill rotWithShape="1">
          <a:blip r:embed="rId3"/>
          <a:srcRect b="8978"/>
          <a:stretch/>
        </p:blipFill>
        <p:spPr>
          <a:xfrm>
            <a:off x="1227241" y="612126"/>
            <a:ext cx="6944700" cy="3100948"/>
          </a:xfrm>
          <a:prstGeom prst="rect">
            <a:avLst/>
          </a:prstGeom>
        </p:spPr>
      </p:pic>
    </p:spTree>
    <p:extLst>
      <p:ext uri="{BB962C8B-B14F-4D97-AF65-F5344CB8AC3E}">
        <p14:creationId xmlns:p14="http://schemas.microsoft.com/office/powerpoint/2010/main" val="200421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Exploring Datasets</a:t>
            </a:r>
            <a:endParaRPr dirty="0"/>
          </a:p>
        </p:txBody>
      </p:sp>
      <p:sp>
        <p:nvSpPr>
          <p:cNvPr id="472" name="Google Shape;472;p14"/>
          <p:cNvSpPr txBox="1"/>
          <p:nvPr/>
        </p:nvSpPr>
        <p:spPr>
          <a:xfrm>
            <a:off x="649849" y="3622171"/>
            <a:ext cx="7266910" cy="545792"/>
          </a:xfrm>
          <a:prstGeom prst="rect">
            <a:avLst/>
          </a:prstGeom>
          <a:noFill/>
          <a:ln>
            <a:noFill/>
          </a:ln>
        </p:spPr>
        <p:txBody>
          <a:bodyPr spcFirstLastPara="1" wrap="square" lIns="91425" tIns="91425" rIns="91425" bIns="91425" anchor="t" anchorCtr="0">
            <a:noAutofit/>
          </a:bodyPr>
          <a:lstStyle/>
          <a:p>
            <a:pPr marL="0" lvl="0" indent="0" algn="ctr" rtl="0">
              <a:spcBef>
                <a:spcPts val="1000"/>
              </a:spcBef>
              <a:spcAft>
                <a:spcPts val="0"/>
              </a:spcAft>
              <a:buNone/>
            </a:pPr>
            <a:r>
              <a:rPr lang="en-US" sz="1800" b="1" dirty="0">
                <a:solidFill>
                  <a:srgbClr val="28324A"/>
                </a:solidFill>
                <a:latin typeface="Source Sans Pro"/>
                <a:ea typeface="Source Sans Pro"/>
                <a:cs typeface="Source Sans Pro"/>
                <a:sym typeface="Source Sans Pro"/>
              </a:rPr>
              <a:t>Statistical component from the datasets.</a:t>
            </a:r>
            <a:endParaRPr sz="18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26E58BA3-00AB-D0FD-B951-F24672E7B5C4}"/>
              </a:ext>
            </a:extLst>
          </p:cNvPr>
          <p:cNvPicPr>
            <a:picLocks noChangeAspect="1"/>
          </p:cNvPicPr>
          <p:nvPr/>
        </p:nvPicPr>
        <p:blipFill>
          <a:blip r:embed="rId3"/>
          <a:stretch>
            <a:fillRect/>
          </a:stretch>
        </p:blipFill>
        <p:spPr>
          <a:xfrm>
            <a:off x="309562" y="894930"/>
            <a:ext cx="8524875" cy="2457450"/>
          </a:xfrm>
          <a:prstGeom prst="rect">
            <a:avLst/>
          </a:prstGeom>
        </p:spPr>
      </p:pic>
    </p:spTree>
    <p:extLst>
      <p:ext uri="{BB962C8B-B14F-4D97-AF65-F5344CB8AC3E}">
        <p14:creationId xmlns:p14="http://schemas.microsoft.com/office/powerpoint/2010/main" val="269341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Exploring Datasets</a:t>
            </a:r>
            <a:endParaRPr dirty="0"/>
          </a:p>
        </p:txBody>
      </p:sp>
      <p:sp>
        <p:nvSpPr>
          <p:cNvPr id="472" name="Google Shape;472;p14"/>
          <p:cNvSpPr txBox="1"/>
          <p:nvPr/>
        </p:nvSpPr>
        <p:spPr>
          <a:xfrm>
            <a:off x="5104891" y="1208579"/>
            <a:ext cx="3826458" cy="1630313"/>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0"/>
              </a:spcAft>
              <a:buNone/>
            </a:pPr>
            <a:r>
              <a:rPr lang="en-US" sz="1800" b="1" dirty="0">
                <a:solidFill>
                  <a:srgbClr val="28324A"/>
                </a:solidFill>
                <a:latin typeface="Source Sans Pro"/>
                <a:ea typeface="Source Sans Pro"/>
                <a:cs typeface="Source Sans Pro"/>
                <a:sym typeface="Source Sans Pro"/>
              </a:rPr>
              <a:t>Insight from Correlation: </a:t>
            </a:r>
          </a:p>
          <a:p>
            <a:pPr marL="342900" lvl="0" indent="-342900" rtl="0">
              <a:spcBef>
                <a:spcPts val="1000"/>
              </a:spcBef>
              <a:spcAft>
                <a:spcPts val="0"/>
              </a:spcAft>
              <a:buFont typeface="+mj-lt"/>
              <a:buAutoNum type="arabicPeriod"/>
            </a:pPr>
            <a:r>
              <a:rPr lang="en-US" b="1" dirty="0">
                <a:solidFill>
                  <a:srgbClr val="28324A"/>
                </a:solidFill>
                <a:latin typeface="Source Sans Pro"/>
                <a:ea typeface="Source Sans Pro"/>
                <a:cs typeface="Source Sans Pro"/>
                <a:sym typeface="Source Sans Pro"/>
              </a:rPr>
              <a:t>We can assume that high glucose in their body has high risk getting diabetes</a:t>
            </a:r>
          </a:p>
          <a:p>
            <a:pPr marL="342900" lvl="0" indent="-342900" rtl="0">
              <a:spcBef>
                <a:spcPts val="1000"/>
              </a:spcBef>
              <a:spcAft>
                <a:spcPts val="0"/>
              </a:spcAft>
              <a:buFont typeface="+mj-lt"/>
              <a:buAutoNum type="arabicPeriod"/>
            </a:pPr>
            <a:r>
              <a:rPr lang="en-US" b="1" dirty="0">
                <a:solidFill>
                  <a:srgbClr val="28324A"/>
                </a:solidFill>
                <a:latin typeface="Source Sans Pro"/>
                <a:ea typeface="Source Sans Pro"/>
                <a:cs typeface="Source Sans Pro"/>
                <a:sym typeface="Source Sans Pro"/>
              </a:rPr>
              <a:t>We can assume that person with high BMI has high risk getting diabetes</a:t>
            </a: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890D3BEF-696C-EA02-ED41-312B8A2A4C3E}"/>
              </a:ext>
            </a:extLst>
          </p:cNvPr>
          <p:cNvPicPr>
            <a:picLocks noChangeAspect="1"/>
          </p:cNvPicPr>
          <p:nvPr/>
        </p:nvPicPr>
        <p:blipFill>
          <a:blip r:embed="rId3"/>
          <a:stretch>
            <a:fillRect/>
          </a:stretch>
        </p:blipFill>
        <p:spPr>
          <a:xfrm>
            <a:off x="649849" y="1364289"/>
            <a:ext cx="4293987" cy="2133822"/>
          </a:xfrm>
          <a:prstGeom prst="rect">
            <a:avLst/>
          </a:prstGeom>
        </p:spPr>
      </p:pic>
    </p:spTree>
    <p:extLst>
      <p:ext uri="{BB962C8B-B14F-4D97-AF65-F5344CB8AC3E}">
        <p14:creationId xmlns:p14="http://schemas.microsoft.com/office/powerpoint/2010/main" val="338719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 Modeling</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modeling using MLP</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9F1AD134-24E7-668A-F1D4-CDA2262976E4}"/>
              </a:ext>
            </a:extLst>
          </p:cNvPr>
          <p:cNvPicPr>
            <a:picLocks noChangeAspect="1"/>
          </p:cNvPicPr>
          <p:nvPr/>
        </p:nvPicPr>
        <p:blipFill>
          <a:blip r:embed="rId3"/>
          <a:stretch>
            <a:fillRect/>
          </a:stretch>
        </p:blipFill>
        <p:spPr>
          <a:xfrm>
            <a:off x="65880" y="299450"/>
            <a:ext cx="3165794" cy="3165794"/>
          </a:xfrm>
          <a:prstGeom prst="rect">
            <a:avLst/>
          </a:prstGeom>
        </p:spPr>
      </p:pic>
    </p:spTree>
    <p:extLst>
      <p:ext uri="{BB962C8B-B14F-4D97-AF65-F5344CB8AC3E}">
        <p14:creationId xmlns:p14="http://schemas.microsoft.com/office/powerpoint/2010/main" val="338506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699" y="4423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Modelling</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E4FBE4A8-C8BF-0F25-C40D-0DC6D6B93F34}"/>
              </a:ext>
            </a:extLst>
          </p:cNvPr>
          <p:cNvPicPr>
            <a:picLocks noChangeAspect="1"/>
          </p:cNvPicPr>
          <p:nvPr/>
        </p:nvPicPr>
        <p:blipFill>
          <a:blip r:embed="rId3"/>
          <a:stretch>
            <a:fillRect/>
          </a:stretch>
        </p:blipFill>
        <p:spPr>
          <a:xfrm>
            <a:off x="1730892" y="760035"/>
            <a:ext cx="5448300" cy="3514725"/>
          </a:xfrm>
          <a:prstGeom prst="rect">
            <a:avLst/>
          </a:prstGeom>
        </p:spPr>
      </p:pic>
    </p:spTree>
    <p:extLst>
      <p:ext uri="{BB962C8B-B14F-4D97-AF65-F5344CB8AC3E}">
        <p14:creationId xmlns:p14="http://schemas.microsoft.com/office/powerpoint/2010/main" val="278362539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Source Sans Pro</vt:lpstr>
      <vt:lpstr>Oswald</vt:lpstr>
      <vt:lpstr>Arial</vt:lpstr>
      <vt:lpstr>Quince template</vt:lpstr>
      <vt:lpstr>Diabetes Classification</vt:lpstr>
      <vt:lpstr>Bussiness and Data Understanding</vt:lpstr>
      <vt:lpstr>Reason of This Project</vt:lpstr>
      <vt:lpstr>Data Cleaning and Analysis</vt:lpstr>
      <vt:lpstr>Exploring Datasets</vt:lpstr>
      <vt:lpstr>Exploring Datasets</vt:lpstr>
      <vt:lpstr>Exploring Datasets</vt:lpstr>
      <vt:lpstr>Data Modeling</vt:lpstr>
      <vt:lpstr>Data Modelling</vt:lpstr>
      <vt:lpstr>Model Evaluation</vt:lpstr>
      <vt:lpstr>Data Modelling</vt:lpstr>
      <vt:lpstr>Data Modelling</vt:lpstr>
      <vt:lpstr>Data Modelling</vt:lpstr>
      <vt:lpstr>Data Modelling</vt:lpstr>
      <vt:lpstr>Model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Classification</dc:title>
  <dc:creator>Excalibur</dc:creator>
  <cp:lastModifiedBy>Mas Aly Afandi</cp:lastModifiedBy>
  <cp:revision>1</cp:revision>
  <dcterms:modified xsi:type="dcterms:W3CDTF">2023-04-08T23:52:16Z</dcterms:modified>
</cp:coreProperties>
</file>