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1" r:id="rId6"/>
    <p:sldId id="269" r:id="rId7"/>
    <p:sldId id="268" r:id="rId8"/>
    <p:sldId id="267" r:id="rId9"/>
    <p:sldId id="265" r:id="rId10"/>
    <p:sldId id="266" r:id="rId11"/>
    <p:sldId id="258" r:id="rId12"/>
    <p:sldId id="259" r:id="rId13"/>
    <p:sldId id="260" r:id="rId14"/>
    <p:sldId id="272"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43"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60B0F3-E1C1-4073-BAE5-EA90531286D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260563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0B0F3-E1C1-4073-BAE5-EA90531286D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392561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0B0F3-E1C1-4073-BAE5-EA90531286D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401944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60B0F3-E1C1-4073-BAE5-EA90531286D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139848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60B0F3-E1C1-4073-BAE5-EA90531286D5}"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286254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60B0F3-E1C1-4073-BAE5-EA90531286D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337937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60B0F3-E1C1-4073-BAE5-EA90531286D5}"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104370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60B0F3-E1C1-4073-BAE5-EA90531286D5}"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171495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B0F3-E1C1-4073-BAE5-EA90531286D5}"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10403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0B0F3-E1C1-4073-BAE5-EA90531286D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4094597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60B0F3-E1C1-4073-BAE5-EA90531286D5}"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AC07BB-CB2E-47DF-A1DF-ACD4424A4670}" type="slidenum">
              <a:rPr lang="en-US" smtClean="0"/>
              <a:t>‹#›</a:t>
            </a:fld>
            <a:endParaRPr lang="en-US"/>
          </a:p>
        </p:txBody>
      </p:sp>
    </p:spTree>
    <p:extLst>
      <p:ext uri="{BB962C8B-B14F-4D97-AF65-F5344CB8AC3E}">
        <p14:creationId xmlns:p14="http://schemas.microsoft.com/office/powerpoint/2010/main" val="22529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0B0F3-E1C1-4073-BAE5-EA90531286D5}" type="datetimeFigureOut">
              <a:rPr lang="en-US" smtClean="0"/>
              <a:t>4/19/2015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AC07BB-CB2E-47DF-A1DF-ACD4424A4670}" type="slidenum">
              <a:rPr lang="en-US" smtClean="0"/>
              <a:t>‹#›</a:t>
            </a:fld>
            <a:endParaRPr lang="en-US"/>
          </a:p>
        </p:txBody>
      </p:sp>
    </p:spTree>
    <p:extLst>
      <p:ext uri="{BB962C8B-B14F-4D97-AF65-F5344CB8AC3E}">
        <p14:creationId xmlns:p14="http://schemas.microsoft.com/office/powerpoint/2010/main" val="1278417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5.wdp"/><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5426" y="337351"/>
            <a:ext cx="9144000" cy="6365289"/>
          </a:xfrm>
        </p:spPr>
        <p:txBody>
          <a:bodyPr>
            <a:normAutofit fontScale="90000"/>
          </a:bodyPr>
          <a:lstStyle/>
          <a:p>
            <a:r>
              <a:rPr lang="en-US" sz="3600" b="1" i="1" dirty="0" smtClean="0">
                <a:latin typeface="Bookman Old Style" panose="02050604050505020204" pitchFamily="18" charset="0"/>
              </a:rPr>
              <a:t>Using Gradient Descent to Optimize Paths for Sustaining Wireless Sensor Networks</a:t>
            </a:r>
            <a:r>
              <a:rPr lang="en-US" sz="3600" dirty="0" smtClean="0">
                <a:latin typeface="Bookman Old Style" panose="02050604050505020204" pitchFamily="18" charset="0"/>
              </a:rPr>
              <a:t/>
            </a:r>
            <a:br>
              <a:rPr lang="en-US" sz="3600" dirty="0" smtClean="0">
                <a:latin typeface="Bookman Old Style" panose="02050604050505020204" pitchFamily="18" charset="0"/>
              </a:rPr>
            </a:br>
            <a:r>
              <a:rPr lang="en-US" sz="3600" dirty="0" smtClean="0">
                <a:latin typeface="Bookman Old Style" panose="02050604050505020204" pitchFamily="18" charset="0"/>
              </a:rPr>
              <a:t/>
            </a:r>
            <a:br>
              <a:rPr lang="en-US" sz="3600" dirty="0" smtClean="0">
                <a:latin typeface="Bookman Old Style" panose="02050604050505020204" pitchFamily="18" charset="0"/>
              </a:rPr>
            </a:br>
            <a:r>
              <a:rPr lang="en-US" sz="3600" dirty="0" smtClean="0">
                <a:latin typeface="Bookman Old Style" panose="02050604050505020204" pitchFamily="18" charset="0"/>
              </a:rPr>
              <a:t/>
            </a:r>
            <a:br>
              <a:rPr lang="en-US" sz="3600" dirty="0" smtClean="0">
                <a:latin typeface="Bookman Old Style" panose="02050604050505020204" pitchFamily="18" charset="0"/>
              </a:rPr>
            </a:br>
            <a:r>
              <a:rPr lang="en-US" sz="3600" dirty="0">
                <a:latin typeface="Bookman Old Style" panose="02050604050505020204" pitchFamily="18" charset="0"/>
              </a:rPr>
              <a:t/>
            </a:r>
            <a:br>
              <a:rPr lang="en-US" sz="3600" dirty="0">
                <a:latin typeface="Bookman Old Style" panose="02050604050505020204" pitchFamily="18" charset="0"/>
              </a:rPr>
            </a:br>
            <a:r>
              <a:rPr lang="en-US" sz="2400" dirty="0" err="1" smtClean="0">
                <a:latin typeface="Bookman Old Style" panose="02050604050505020204" pitchFamily="18" charset="0"/>
              </a:rPr>
              <a:t>Srikanth</a:t>
            </a:r>
            <a:r>
              <a:rPr lang="en-US" sz="2400" dirty="0" smtClean="0">
                <a:latin typeface="Bookman Old Style" panose="02050604050505020204" pitchFamily="18" charset="0"/>
              </a:rPr>
              <a:t> </a:t>
            </a:r>
            <a:r>
              <a:rPr lang="en-US" sz="2400" dirty="0" smtClean="0">
                <a:latin typeface="Bookman Old Style" panose="02050604050505020204" pitchFamily="18" charset="0"/>
              </a:rPr>
              <a:t>K. V. </a:t>
            </a:r>
            <a:r>
              <a:rPr lang="en-US" sz="2400" dirty="0" err="1" smtClean="0">
                <a:latin typeface="Bookman Old Style" panose="02050604050505020204" pitchFamily="18" charset="0"/>
              </a:rPr>
              <a:t>Sudarshan</a:t>
            </a:r>
            <a:r>
              <a:rPr lang="en-US" sz="2400" dirty="0" smtClean="0">
                <a:latin typeface="Bookman Old Style" panose="02050604050505020204" pitchFamily="18" charset="0"/>
              </a:rPr>
              <a:t> and Aaron T. Becker </a:t>
            </a:r>
            <a:br>
              <a:rPr lang="en-US" sz="2400" dirty="0" smtClean="0">
                <a:latin typeface="Bookman Old Style" panose="02050604050505020204" pitchFamily="18" charset="0"/>
              </a:rPr>
            </a:br>
            <a:r>
              <a:rPr lang="en-US" sz="2400" dirty="0" smtClean="0">
                <a:latin typeface="Bookman Old Style" panose="02050604050505020204" pitchFamily="18" charset="0"/>
              </a:rPr>
              <a:t/>
            </a:r>
            <a:br>
              <a:rPr lang="en-US" sz="2400" dirty="0" smtClean="0">
                <a:latin typeface="Bookman Old Style" panose="02050604050505020204" pitchFamily="18" charset="0"/>
              </a:rPr>
            </a:br>
            <a:r>
              <a:rPr lang="en-US" sz="2400" dirty="0" smtClean="0">
                <a:latin typeface="Bookman Old Style" panose="02050604050505020204" pitchFamily="18" charset="0"/>
              </a:rPr>
              <a:t>Dept</a:t>
            </a:r>
            <a:r>
              <a:rPr lang="en-US" sz="2400" dirty="0" smtClean="0">
                <a:latin typeface="Bookman Old Style" panose="02050604050505020204" pitchFamily="18" charset="0"/>
              </a:rPr>
              <a:t>. of Electrical and Computer Engineering </a:t>
            </a:r>
            <a:br>
              <a:rPr lang="en-US" sz="2400" dirty="0" smtClean="0">
                <a:latin typeface="Bookman Old Style" panose="02050604050505020204" pitchFamily="18" charset="0"/>
              </a:rPr>
            </a:br>
            <a:r>
              <a:rPr lang="en-US" sz="2400" dirty="0" smtClean="0">
                <a:latin typeface="Bookman Old Style" panose="02050604050505020204" pitchFamily="18" charset="0"/>
              </a:rPr>
              <a:t/>
            </a:r>
            <a:br>
              <a:rPr lang="en-US" sz="2400" dirty="0" smtClean="0">
                <a:latin typeface="Bookman Old Style" panose="02050604050505020204" pitchFamily="18" charset="0"/>
              </a:rPr>
            </a:br>
            <a:r>
              <a:rPr lang="en-US" sz="2400" dirty="0" smtClean="0">
                <a:latin typeface="Bookman Old Style" panose="02050604050505020204" pitchFamily="18" charset="0"/>
              </a:rPr>
              <a:t>University </a:t>
            </a:r>
            <a:r>
              <a:rPr lang="en-US" sz="2400" dirty="0" smtClean="0">
                <a:latin typeface="Bookman Old Style" panose="02050604050505020204" pitchFamily="18" charset="0"/>
              </a:rPr>
              <a:t>of Houston, </a:t>
            </a:r>
            <a:br>
              <a:rPr lang="en-US" sz="2400" dirty="0" smtClean="0">
                <a:latin typeface="Bookman Old Style" panose="02050604050505020204" pitchFamily="18" charset="0"/>
              </a:rPr>
            </a:br>
            <a:r>
              <a:rPr lang="en-US" sz="2400" dirty="0" smtClean="0">
                <a:latin typeface="Bookman Old Style" panose="02050604050505020204" pitchFamily="18" charset="0"/>
              </a:rPr>
              <a:t/>
            </a:r>
            <a:br>
              <a:rPr lang="en-US" sz="2400" dirty="0" smtClean="0">
                <a:latin typeface="Bookman Old Style" panose="02050604050505020204" pitchFamily="18" charset="0"/>
              </a:rPr>
            </a:br>
            <a:r>
              <a:rPr lang="en-US" sz="2400" dirty="0" smtClean="0">
                <a:latin typeface="Bookman Old Style" panose="02050604050505020204" pitchFamily="18" charset="0"/>
              </a:rPr>
              <a:t>Houston</a:t>
            </a:r>
            <a:r>
              <a:rPr lang="en-US" sz="2400" dirty="0" smtClean="0">
                <a:latin typeface="Bookman Old Style" panose="02050604050505020204" pitchFamily="18" charset="0"/>
              </a:rPr>
              <a:t>, TX 70004, USA </a:t>
            </a:r>
            <a:br>
              <a:rPr lang="en-US" sz="2400" dirty="0" smtClean="0">
                <a:latin typeface="Bookman Old Style" panose="02050604050505020204" pitchFamily="18" charset="0"/>
              </a:rPr>
            </a:br>
            <a:r>
              <a:rPr lang="en-US" sz="2400" dirty="0" smtClean="0">
                <a:latin typeface="Bookman Old Style" panose="02050604050505020204" pitchFamily="18" charset="0"/>
              </a:rPr>
              <a:t/>
            </a:r>
            <a:br>
              <a:rPr lang="en-US" sz="2400" dirty="0" smtClean="0">
                <a:latin typeface="Bookman Old Style" panose="02050604050505020204" pitchFamily="18" charset="0"/>
              </a:rPr>
            </a:br>
            <a:r>
              <a:rPr lang="en-US" sz="2400" dirty="0" smtClean="0">
                <a:latin typeface="Bookman Old Style" panose="02050604050505020204" pitchFamily="18" charset="0"/>
              </a:rPr>
              <a:t>Email</a:t>
            </a:r>
            <a:r>
              <a:rPr lang="en-US" sz="2400" dirty="0" smtClean="0">
                <a:latin typeface="Bookman Old Style" panose="02050604050505020204" pitchFamily="18" charset="0"/>
              </a:rPr>
              <a:t>: skvenkatasudarshan@uh.edu, atbecker@uh.edu</a:t>
            </a:r>
            <a:r>
              <a:rPr lang="en-US" dirty="0" smtClean="0"/>
              <a:t/>
            </a:r>
            <a:br>
              <a:rPr lang="en-US" dirty="0" smtClean="0"/>
            </a:br>
            <a:endParaRPr lang="en-US" dirty="0"/>
          </a:p>
        </p:txBody>
      </p:sp>
    </p:spTree>
    <p:extLst>
      <p:ext uri="{BB962C8B-B14F-4D97-AF65-F5344CB8AC3E}">
        <p14:creationId xmlns:p14="http://schemas.microsoft.com/office/powerpoint/2010/main" val="9046759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46881" y="0"/>
            <a:ext cx="5447983" cy="461665"/>
          </a:xfrm>
          <a:prstGeom prst="rect">
            <a:avLst/>
          </a:prstGeom>
          <a:noFill/>
        </p:spPr>
        <p:txBody>
          <a:bodyPr wrap="square" rtlCol="0">
            <a:spAutoFit/>
          </a:bodyPr>
          <a:lstStyle/>
          <a:p>
            <a:r>
              <a:rPr lang="en-US" sz="2400" b="1" i="1" dirty="0" smtClean="0">
                <a:latin typeface="Bookman Old Style" panose="02050604050505020204" pitchFamily="18" charset="0"/>
              </a:rPr>
              <a:t>Results for the Multi Robot Case</a:t>
            </a:r>
            <a:endParaRPr lang="en-US" sz="2400" b="1" i="1" dirty="0">
              <a:latin typeface="Bookman Old Style" panose="02050604050505020204" pitchFamily="18" charset="0"/>
            </a:endParaRPr>
          </a:p>
        </p:txBody>
      </p:sp>
      <p:grpSp>
        <p:nvGrpSpPr>
          <p:cNvPr id="16" name="Group 15"/>
          <p:cNvGrpSpPr/>
          <p:nvPr/>
        </p:nvGrpSpPr>
        <p:grpSpPr>
          <a:xfrm>
            <a:off x="116377" y="700087"/>
            <a:ext cx="11540003" cy="2344954"/>
            <a:chOff x="116378" y="700087"/>
            <a:chExt cx="11343962" cy="3040640"/>
          </a:xfrm>
        </p:grpSpPr>
        <p:pic>
          <p:nvPicPr>
            <p:cNvPr id="6" name="Picture 5"/>
            <p:cNvPicPr>
              <a:picLocks noChangeAspect="1"/>
            </p:cNvPicPr>
            <p:nvPr/>
          </p:nvPicPr>
          <p:blipFill>
            <a:blip r:embed="rId2"/>
            <a:stretch>
              <a:fillRect/>
            </a:stretch>
          </p:blipFill>
          <p:spPr>
            <a:xfrm>
              <a:off x="2823478" y="700087"/>
              <a:ext cx="2072286" cy="3040640"/>
            </a:xfrm>
            <a:prstGeom prst="rect">
              <a:avLst/>
            </a:prstGeom>
          </p:spPr>
        </p:pic>
        <p:pic>
          <p:nvPicPr>
            <p:cNvPr id="8" name="Picture 7"/>
            <p:cNvPicPr>
              <a:picLocks noChangeAspect="1"/>
            </p:cNvPicPr>
            <p:nvPr/>
          </p:nvPicPr>
          <p:blipFill>
            <a:blip r:embed="rId3"/>
            <a:stretch>
              <a:fillRect/>
            </a:stretch>
          </p:blipFill>
          <p:spPr>
            <a:xfrm>
              <a:off x="7214957" y="700087"/>
              <a:ext cx="2057652" cy="3040640"/>
            </a:xfrm>
            <a:prstGeom prst="rect">
              <a:avLst/>
            </a:prstGeom>
          </p:spPr>
        </p:pic>
        <p:pic>
          <p:nvPicPr>
            <p:cNvPr id="9" name="Picture 8"/>
            <p:cNvPicPr>
              <a:picLocks noChangeAspect="1"/>
            </p:cNvPicPr>
            <p:nvPr/>
          </p:nvPicPr>
          <p:blipFill>
            <a:blip r:embed="rId4"/>
            <a:stretch>
              <a:fillRect/>
            </a:stretch>
          </p:blipFill>
          <p:spPr>
            <a:xfrm>
              <a:off x="9388497" y="700087"/>
              <a:ext cx="2071843" cy="3040640"/>
            </a:xfrm>
            <a:prstGeom prst="rect">
              <a:avLst/>
            </a:prstGeom>
          </p:spPr>
        </p:pic>
        <p:pic>
          <p:nvPicPr>
            <p:cNvPr id="14" name="Picture 13"/>
            <p:cNvPicPr>
              <a:picLocks noChangeAspect="1"/>
            </p:cNvPicPr>
            <p:nvPr/>
          </p:nvPicPr>
          <p:blipFill>
            <a:blip r:embed="rId5"/>
            <a:stretch>
              <a:fillRect/>
            </a:stretch>
          </p:blipFill>
          <p:spPr>
            <a:xfrm>
              <a:off x="5011652" y="700087"/>
              <a:ext cx="2087417" cy="3040640"/>
            </a:xfrm>
            <a:prstGeom prst="rect">
              <a:avLst/>
            </a:prstGeom>
          </p:spPr>
        </p:pic>
        <p:pic>
          <p:nvPicPr>
            <p:cNvPr id="15" name="Picture 14"/>
            <p:cNvPicPr>
              <a:picLocks noChangeAspect="1"/>
            </p:cNvPicPr>
            <p:nvPr/>
          </p:nvPicPr>
          <p:blipFill>
            <a:blip r:embed="rId6"/>
            <a:stretch>
              <a:fillRect/>
            </a:stretch>
          </p:blipFill>
          <p:spPr>
            <a:xfrm>
              <a:off x="116378" y="700087"/>
              <a:ext cx="2591211" cy="3040640"/>
            </a:xfrm>
            <a:prstGeom prst="rect">
              <a:avLst/>
            </a:prstGeom>
          </p:spPr>
        </p:pic>
      </p:grpSp>
      <p:pic>
        <p:nvPicPr>
          <p:cNvPr id="17" name="Picture 16"/>
          <p:cNvPicPr>
            <a:picLocks noChangeAspect="1"/>
          </p:cNvPicPr>
          <p:nvPr/>
        </p:nvPicPr>
        <p:blipFill>
          <a:blip r:embed="rId7"/>
          <a:stretch>
            <a:fillRect/>
          </a:stretch>
        </p:blipFill>
        <p:spPr>
          <a:xfrm>
            <a:off x="4518243" y="3283463"/>
            <a:ext cx="3382883" cy="3400656"/>
          </a:xfrm>
          <a:prstGeom prst="rect">
            <a:avLst/>
          </a:prstGeom>
        </p:spPr>
      </p:pic>
    </p:spTree>
    <p:extLst>
      <p:ext uri="{BB962C8B-B14F-4D97-AF65-F5344CB8AC3E}">
        <p14:creationId xmlns:p14="http://schemas.microsoft.com/office/powerpoint/2010/main" val="13345224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399" y="945058"/>
            <a:ext cx="5369635" cy="5268593"/>
          </a:xfrm>
          <a:prstGeom prst="rect">
            <a:avLst/>
          </a:prstGeom>
        </p:spPr>
      </p:pic>
      <p:sp>
        <p:nvSpPr>
          <p:cNvPr id="3" name="TextBox 2"/>
          <p:cNvSpPr txBox="1"/>
          <p:nvPr/>
        </p:nvSpPr>
        <p:spPr>
          <a:xfrm>
            <a:off x="1873189" y="17755"/>
            <a:ext cx="8673484" cy="461665"/>
          </a:xfrm>
          <a:prstGeom prst="rect">
            <a:avLst/>
          </a:prstGeom>
          <a:noFill/>
        </p:spPr>
        <p:txBody>
          <a:bodyPr wrap="square" rtlCol="0">
            <a:spAutoFit/>
          </a:bodyPr>
          <a:lstStyle/>
          <a:p>
            <a:r>
              <a:rPr lang="en-US" sz="2400" b="1" i="1" dirty="0" smtClean="0">
                <a:latin typeface="Bookman Old Style" panose="02050604050505020204" pitchFamily="18" charset="0"/>
              </a:rPr>
              <a:t>Schematic representation of  the Distance travelled</a:t>
            </a:r>
            <a:endParaRPr lang="en-US" sz="2400" b="1" i="1" dirty="0">
              <a:latin typeface="Bookman Old Style" panose="020506040505050202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7066625" y="1544714"/>
                <a:ext cx="4039340" cy="3738459"/>
              </a:xfrm>
              <a:prstGeom prst="rect">
                <a:avLst/>
              </a:prstGeom>
              <a:noFill/>
            </p:spPr>
            <p:txBody>
              <a:bodyPr wrap="square" rtlCol="0">
                <a:spAutoFit/>
              </a:bodyPr>
              <a:lstStyle/>
              <a:p>
                <a:r>
                  <a:rPr lang="en-US" dirty="0"/>
                  <a:t>We observe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dirty="0">
                            <a:latin typeface="Cambria Math" panose="02040503050406030204" pitchFamily="18" charset="0"/>
                          </a:rPr>
                          <m:t>𝑟𝑒𝑐h𝑎𝑟𝑔𝑒</m:t>
                        </m:r>
                      </m:sub>
                    </m:sSub>
                  </m:oMath>
                </a14:m>
                <a:r>
                  <a:rPr lang="en-US" dirty="0"/>
                  <a:t> &gt;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dirty="0">
                            <a:latin typeface="Cambria Math" panose="02040503050406030204" pitchFamily="18" charset="0"/>
                          </a:rPr>
                          <m:t>𝑑𝑎𝑡𝑎</m:t>
                        </m:r>
                      </m:sub>
                    </m:sSub>
                  </m:oMath>
                </a14:m>
                <a:r>
                  <a:rPr lang="en-US" dirty="0"/>
                  <a:t> since wireless power transfer is highly dependent on distance</a:t>
                </a:r>
                <a:r>
                  <a:rPr lang="en-US" dirty="0" smtClean="0"/>
                  <a:t>.</a:t>
                </a:r>
              </a:p>
              <a:p>
                <a:endParaRPr lang="en-US" dirty="0"/>
              </a:p>
              <a:p>
                <a:r>
                  <a:rPr lang="en-US" dirty="0" smtClean="0"/>
                  <a:t>A- Taking a path to visit every sensor node.</a:t>
                </a:r>
              </a:p>
              <a:p>
                <a:endParaRPr lang="en-US" dirty="0" smtClean="0"/>
              </a:p>
              <a:p>
                <a:r>
                  <a:rPr lang="en-US" dirty="0" smtClean="0"/>
                  <a:t>B- Taking a path to charge every sensor node, this is dependent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dirty="0">
                            <a:latin typeface="Cambria Math" panose="02040503050406030204" pitchFamily="18" charset="0"/>
                          </a:rPr>
                          <m:t>𝑑𝑎𝑡𝑎</m:t>
                        </m:r>
                      </m:sub>
                    </m:sSub>
                  </m:oMath>
                </a14:m>
                <a:r>
                  <a:rPr lang="en-US" dirty="0" smtClean="0"/>
                  <a:t>.</a:t>
                </a:r>
              </a:p>
              <a:p>
                <a:endParaRPr lang="en-US" dirty="0" smtClean="0"/>
              </a:p>
              <a:p>
                <a:r>
                  <a:rPr lang="en-US" dirty="0" smtClean="0"/>
                  <a:t>C- </a:t>
                </a:r>
                <a:r>
                  <a:rPr lang="en-US" dirty="0"/>
                  <a:t>Taking a path to </a:t>
                </a:r>
                <a:r>
                  <a:rPr lang="en-US" dirty="0" smtClean="0"/>
                  <a:t>collect data from every </a:t>
                </a:r>
                <a:r>
                  <a:rPr lang="en-US" dirty="0"/>
                  <a:t>sensor </a:t>
                </a:r>
                <a:r>
                  <a:rPr lang="en-US" dirty="0" smtClean="0"/>
                  <a:t>node, this is dependent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dirty="0">
                            <a:latin typeface="Cambria Math" panose="02040503050406030204" pitchFamily="18" charset="0"/>
                          </a:rPr>
                          <m:t>𝑟𝑒𝑐h𝑎𝑟𝑔𝑒</m:t>
                        </m:r>
                      </m:sub>
                    </m:sSub>
                  </m:oMath>
                </a14:m>
                <a:r>
                  <a:rPr lang="en-US" dirty="0" smtClean="0"/>
                  <a:t>.</a:t>
                </a:r>
              </a:p>
            </p:txBody>
          </p:sp>
        </mc:Choice>
        <mc:Fallback>
          <p:sp>
            <p:nvSpPr>
              <p:cNvPr id="4" name="TextBox 3"/>
              <p:cNvSpPr txBox="1">
                <a:spLocks noRot="1" noChangeAspect="1" noMove="1" noResize="1" noEditPoints="1" noAdjustHandles="1" noChangeArrowheads="1" noChangeShapeType="1" noTextEdit="1"/>
              </p:cNvSpPr>
              <p:nvPr/>
            </p:nvSpPr>
            <p:spPr>
              <a:xfrm>
                <a:off x="7066625" y="1544714"/>
                <a:ext cx="4039340" cy="3738459"/>
              </a:xfrm>
              <a:prstGeom prst="rect">
                <a:avLst/>
              </a:prstGeom>
              <a:blipFill rotWithShape="0">
                <a:blip r:embed="rId3"/>
                <a:stretch>
                  <a:fillRect l="-1207" t="-651" b="-977"/>
                </a:stretch>
              </a:blipFill>
            </p:spPr>
            <p:txBody>
              <a:bodyPr/>
              <a:lstStyle/>
              <a:p>
                <a:r>
                  <a:rPr lang="en-US">
                    <a:noFill/>
                  </a:rPr>
                  <a:t> </a:t>
                </a:r>
              </a:p>
            </p:txBody>
          </p:sp>
        </mc:Fallback>
      </mc:AlternateContent>
    </p:spTree>
    <p:extLst>
      <p:ext uri="{BB962C8B-B14F-4D97-AF65-F5344CB8AC3E}">
        <p14:creationId xmlns:p14="http://schemas.microsoft.com/office/powerpoint/2010/main" val="193605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0172" y="221941"/>
            <a:ext cx="2015232" cy="461665"/>
          </a:xfrm>
          <a:prstGeom prst="rect">
            <a:avLst/>
          </a:prstGeom>
          <a:noFill/>
        </p:spPr>
        <p:txBody>
          <a:bodyPr wrap="square" rtlCol="0">
            <a:spAutoFit/>
          </a:bodyPr>
          <a:lstStyle/>
          <a:p>
            <a:r>
              <a:rPr lang="en-US" sz="2400" b="1" i="1" dirty="0" smtClean="0">
                <a:latin typeface="Bookman Old Style" panose="02050604050505020204" pitchFamily="18" charset="0"/>
              </a:rPr>
              <a:t>Algorithms</a:t>
            </a:r>
            <a:endParaRPr lang="en-US" sz="2400" b="1" i="1" dirty="0">
              <a:latin typeface="Bookman Old Style" panose="02050604050505020204" pitchFamily="18" charset="0"/>
            </a:endParaRPr>
          </a:p>
        </p:txBody>
      </p:sp>
    </p:spTree>
    <p:extLst>
      <p:ext uri="{BB962C8B-B14F-4D97-AF65-F5344CB8AC3E}">
        <p14:creationId xmlns:p14="http://schemas.microsoft.com/office/powerpoint/2010/main" val="1332126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1561" y="168675"/>
            <a:ext cx="7803471" cy="461665"/>
          </a:xfrm>
          <a:prstGeom prst="rect">
            <a:avLst/>
          </a:prstGeom>
          <a:noFill/>
        </p:spPr>
        <p:txBody>
          <a:bodyPr wrap="square" rtlCol="0">
            <a:spAutoFit/>
          </a:bodyPr>
          <a:lstStyle/>
          <a:p>
            <a:r>
              <a:rPr lang="en-US" sz="2400" b="1" i="1" dirty="0" err="1" smtClean="0">
                <a:latin typeface="Bookman Old Style" panose="02050604050505020204" pitchFamily="18" charset="0"/>
              </a:rPr>
              <a:t>mTSP</a:t>
            </a:r>
            <a:r>
              <a:rPr lang="en-US" sz="2400" b="1" i="1" dirty="0" smtClean="0">
                <a:latin typeface="Bookman Old Style" panose="02050604050505020204" pitchFamily="18" charset="0"/>
              </a:rPr>
              <a:t> - (multiple Travelling Salesman Problem)</a:t>
            </a:r>
            <a:endParaRPr lang="en-US" sz="2400" b="1" i="1" dirty="0">
              <a:latin typeface="Bookman Old Style" panose="02050604050505020204" pitchFamily="18" charset="0"/>
            </a:endParaRPr>
          </a:p>
        </p:txBody>
      </p:sp>
    </p:spTree>
    <p:extLst>
      <p:ext uri="{BB962C8B-B14F-4D97-AF65-F5344CB8AC3E}">
        <p14:creationId xmlns:p14="http://schemas.microsoft.com/office/powerpoint/2010/main" val="3794889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40172" y="221941"/>
            <a:ext cx="1997475" cy="461665"/>
          </a:xfrm>
          <a:prstGeom prst="rect">
            <a:avLst/>
          </a:prstGeom>
          <a:noFill/>
        </p:spPr>
        <p:txBody>
          <a:bodyPr wrap="square" rtlCol="0">
            <a:spAutoFit/>
          </a:bodyPr>
          <a:lstStyle/>
          <a:p>
            <a:r>
              <a:rPr lang="en-US" sz="2400" b="1" i="1" dirty="0" smtClean="0">
                <a:latin typeface="Bookman Old Style" panose="02050604050505020204" pitchFamily="18" charset="0"/>
              </a:rPr>
              <a:t>Conclusion</a:t>
            </a:r>
            <a:endParaRPr lang="en-US" sz="2400" b="1" i="1" dirty="0">
              <a:latin typeface="Bookman Old Style" panose="02050604050505020204" pitchFamily="18" charset="0"/>
            </a:endParaRPr>
          </a:p>
        </p:txBody>
      </p:sp>
      <p:sp>
        <p:nvSpPr>
          <p:cNvPr id="3" name="TextBox 2"/>
          <p:cNvSpPr txBox="1"/>
          <p:nvPr/>
        </p:nvSpPr>
        <p:spPr>
          <a:xfrm>
            <a:off x="1278384" y="1260629"/>
            <a:ext cx="9605639"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An optimized path-planning algorithm was simulated for servicing a </a:t>
            </a:r>
            <a:r>
              <a:rPr lang="en-US" dirty="0" smtClean="0"/>
              <a:t>WSN and </a:t>
            </a:r>
            <a:r>
              <a:rPr lang="en-US" dirty="0"/>
              <a:t>t</a:t>
            </a:r>
            <a:r>
              <a:rPr lang="en-US" dirty="0" smtClean="0"/>
              <a:t>he </a:t>
            </a:r>
            <a:r>
              <a:rPr lang="en-US" dirty="0"/>
              <a:t>path constructed is adaptive to the sensor node locations. </a:t>
            </a:r>
            <a:endParaRPr lang="en-US" dirty="0" smtClean="0"/>
          </a:p>
          <a:p>
            <a:endParaRPr lang="en-US" dirty="0" smtClean="0"/>
          </a:p>
          <a:p>
            <a:pPr marL="285750" indent="-285750">
              <a:buFont typeface="Arial" panose="020B0604020202020204" pitchFamily="34" charset="0"/>
              <a:buChar char="•"/>
            </a:pPr>
            <a:r>
              <a:rPr lang="en-US" dirty="0" smtClean="0"/>
              <a:t>Two algorithms are used for obtaining the desired result.</a:t>
            </a:r>
          </a:p>
          <a:p>
            <a:pPr marL="342900" indent="-342900">
              <a:buFont typeface="+mj-lt"/>
              <a:buAutoNum type="arabicPeriod"/>
            </a:pPr>
            <a:r>
              <a:rPr lang="en-US" dirty="0" smtClean="0"/>
              <a:t>First algorithm performs a Gradient descent to the cost function and is dependent on the interesting region and the distance between neighboring waypoints.</a:t>
            </a:r>
          </a:p>
          <a:p>
            <a:pPr marL="342900" indent="-342900">
              <a:buFont typeface="+mj-lt"/>
              <a:buAutoNum type="arabicPeriod"/>
            </a:pPr>
            <a:r>
              <a:rPr lang="en-US" dirty="0" smtClean="0"/>
              <a:t>Second algorithm is a </a:t>
            </a:r>
            <a:r>
              <a:rPr lang="en-US" dirty="0" err="1" smtClean="0"/>
              <a:t>mTSP</a:t>
            </a:r>
            <a:r>
              <a:rPr lang="en-US" dirty="0" smtClean="0"/>
              <a:t> solver which helps in optimizing the solution further and helps in escaping from a local minima.</a:t>
            </a:r>
          </a:p>
          <a:p>
            <a:endParaRPr lang="en-US" dirty="0"/>
          </a:p>
          <a:p>
            <a:pPr marL="285750" indent="-285750">
              <a:buFont typeface="Arial" panose="020B0604020202020204" pitchFamily="34" charset="0"/>
              <a:buChar char="•"/>
            </a:pPr>
            <a:r>
              <a:rPr lang="en-US" dirty="0" smtClean="0"/>
              <a:t>The results were simulated with single and multi-robots for a static WSN.</a:t>
            </a:r>
            <a:endParaRPr lang="en-US" dirty="0"/>
          </a:p>
        </p:txBody>
      </p:sp>
    </p:spTree>
    <p:extLst>
      <p:ext uri="{BB962C8B-B14F-4D97-AF65-F5344CB8AC3E}">
        <p14:creationId xmlns:p14="http://schemas.microsoft.com/office/powerpoint/2010/main" val="1209825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144" y="683606"/>
            <a:ext cx="4762028" cy="1775840"/>
          </a:xfrm>
          <a:prstGeom prst="rect">
            <a:avLst/>
          </a:prstGeom>
        </p:spPr>
      </p:pic>
      <p:sp>
        <p:nvSpPr>
          <p:cNvPr id="3" name="TextBox 2"/>
          <p:cNvSpPr txBox="1"/>
          <p:nvPr/>
        </p:nvSpPr>
        <p:spPr>
          <a:xfrm>
            <a:off x="5140172" y="221941"/>
            <a:ext cx="2219416" cy="461665"/>
          </a:xfrm>
          <a:prstGeom prst="rect">
            <a:avLst/>
          </a:prstGeom>
          <a:noFill/>
        </p:spPr>
        <p:txBody>
          <a:bodyPr wrap="square" rtlCol="0">
            <a:spAutoFit/>
          </a:bodyPr>
          <a:lstStyle/>
          <a:p>
            <a:r>
              <a:rPr lang="en-US" sz="2400" b="1" i="1" dirty="0" smtClean="0">
                <a:latin typeface="Bookman Old Style" panose="02050604050505020204" pitchFamily="18" charset="0"/>
              </a:rPr>
              <a:t>Future Work</a:t>
            </a:r>
            <a:endParaRPr lang="en-US" sz="2400" b="1" i="1" dirty="0">
              <a:latin typeface="Bookman Old Style" panose="02050604050505020204" pitchFamily="18" charset="0"/>
            </a:endParaRPr>
          </a:p>
        </p:txBody>
      </p:sp>
      <p:sp>
        <p:nvSpPr>
          <p:cNvPr id="4" name="TextBox 3"/>
          <p:cNvSpPr txBox="1"/>
          <p:nvPr/>
        </p:nvSpPr>
        <p:spPr>
          <a:xfrm>
            <a:off x="147325" y="2656750"/>
            <a:ext cx="5223666" cy="1754326"/>
          </a:xfrm>
          <a:prstGeom prst="rect">
            <a:avLst/>
          </a:prstGeom>
          <a:noFill/>
        </p:spPr>
        <p:txBody>
          <a:bodyPr wrap="square" rtlCol="0">
            <a:spAutoFit/>
          </a:bodyPr>
          <a:lstStyle/>
          <a:p>
            <a:r>
              <a:rPr lang="en-US" dirty="0"/>
              <a:t> The grey cloud represents a time-varying region of interest. Allowing the UVs to dynamically modify their routes in a distributed manner enables a robust response to changing conditions while maintaining service.</a:t>
            </a:r>
          </a:p>
          <a:p>
            <a:endParaRPr lang="en-US" dirty="0"/>
          </a:p>
        </p:txBody>
      </p:sp>
      <p:sp>
        <p:nvSpPr>
          <p:cNvPr id="5" name="TextBox 4"/>
          <p:cNvSpPr txBox="1"/>
          <p:nvPr/>
        </p:nvSpPr>
        <p:spPr>
          <a:xfrm>
            <a:off x="5663953" y="834501"/>
            <a:ext cx="585038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S</a:t>
            </a:r>
            <a:r>
              <a:rPr lang="en-US" dirty="0" smtClean="0"/>
              <a:t>hould </a:t>
            </a:r>
            <a:r>
              <a:rPr lang="en-US" dirty="0"/>
              <a:t>extend our simulation to handle non-stationary sensor </a:t>
            </a:r>
            <a:r>
              <a:rPr lang="en-US" dirty="0" smtClean="0"/>
              <a:t>nodes.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I</a:t>
            </a:r>
            <a:r>
              <a:rPr lang="en-US" dirty="0" smtClean="0"/>
              <a:t>mprove </a:t>
            </a:r>
            <a:r>
              <a:rPr lang="en-US" dirty="0"/>
              <a:t>the convergence </a:t>
            </a:r>
            <a:r>
              <a:rPr lang="en-US" dirty="0" smtClean="0"/>
              <a:t>rate by adapting other optimization techniques.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Use </a:t>
            </a:r>
            <a:r>
              <a:rPr lang="en-US" dirty="0"/>
              <a:t>our </a:t>
            </a:r>
            <a:r>
              <a:rPr lang="en-US" dirty="0" err="1"/>
              <a:t>mTSP</a:t>
            </a:r>
            <a:r>
              <a:rPr lang="en-US" dirty="0"/>
              <a:t> code to </a:t>
            </a:r>
            <a:r>
              <a:rPr lang="en-US" dirty="0" smtClean="0"/>
              <a:t>escape local minima for non-stationary nodes.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We are in </a:t>
            </a:r>
            <a:r>
              <a:rPr lang="en-US" dirty="0"/>
              <a:t>the process of </a:t>
            </a:r>
            <a:r>
              <a:rPr lang="en-US" dirty="0" smtClean="0"/>
              <a:t>implementing the </a:t>
            </a:r>
            <a:r>
              <a:rPr lang="en-US" dirty="0"/>
              <a:t>algorithm on mobile-robots, with eventual implementation with a set of quadcopters. </a:t>
            </a:r>
          </a:p>
        </p:txBody>
      </p:sp>
      <p:pic>
        <p:nvPicPr>
          <p:cNvPr id="7" name="Picture 6"/>
          <p:cNvPicPr>
            <a:picLocks noChangeAspect="1"/>
          </p:cNvPicPr>
          <p:nvPr/>
        </p:nvPicPr>
        <p:blipFill>
          <a:blip r:embed="rId3"/>
          <a:stretch>
            <a:fillRect/>
          </a:stretch>
        </p:blipFill>
        <p:spPr>
          <a:xfrm>
            <a:off x="221942" y="4250821"/>
            <a:ext cx="3790765" cy="2423604"/>
          </a:xfrm>
          <a:prstGeom prst="rect">
            <a:avLst/>
          </a:prstGeom>
        </p:spPr>
      </p:pic>
      <p:pic>
        <p:nvPicPr>
          <p:cNvPr id="8" name="Picture 7"/>
          <p:cNvPicPr>
            <a:picLocks noChangeAspect="1"/>
          </p:cNvPicPr>
          <p:nvPr/>
        </p:nvPicPr>
        <p:blipFill>
          <a:blip r:embed="rId4"/>
          <a:stretch>
            <a:fillRect/>
          </a:stretch>
        </p:blipFill>
        <p:spPr>
          <a:xfrm>
            <a:off x="4324007" y="4299420"/>
            <a:ext cx="3452253" cy="2166151"/>
          </a:xfrm>
          <a:prstGeom prst="rect">
            <a:avLst/>
          </a:prstGeom>
        </p:spPr>
      </p:pic>
    </p:spTree>
    <p:extLst>
      <p:ext uri="{BB962C8B-B14F-4D97-AF65-F5344CB8AC3E}">
        <p14:creationId xmlns:p14="http://schemas.microsoft.com/office/powerpoint/2010/main" val="3221242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12202" y="239697"/>
            <a:ext cx="3826276" cy="923330"/>
          </a:xfrm>
          <a:prstGeom prst="rect">
            <a:avLst/>
          </a:prstGeom>
          <a:noFill/>
        </p:spPr>
        <p:txBody>
          <a:bodyPr wrap="square" rtlCol="0">
            <a:spAutoFit/>
          </a:bodyPr>
          <a:lstStyle/>
          <a:p>
            <a:r>
              <a:rPr lang="en-US" sz="5400" dirty="0" smtClean="0"/>
              <a:t>THANK YOU</a:t>
            </a:r>
            <a:endParaRPr lang="en-US" sz="5400" dirty="0"/>
          </a:p>
        </p:txBody>
      </p:sp>
      <p:sp>
        <p:nvSpPr>
          <p:cNvPr id="5" name="AutoShape 2" descr="Image result for BAYLOR UNIVERSITY WACO symbol"/>
          <p:cNvSpPr>
            <a:spLocks noChangeAspect="1" noChangeArrowheads="1"/>
          </p:cNvSpPr>
          <p:nvPr/>
        </p:nvSpPr>
        <p:spPr bwMode="auto">
          <a:xfrm>
            <a:off x="430782" y="87296"/>
            <a:ext cx="392097" cy="39209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2417330" y="1300568"/>
            <a:ext cx="6851818" cy="2744119"/>
            <a:chOff x="455365" y="1149648"/>
            <a:chExt cx="6851818" cy="2744119"/>
          </a:xfrm>
        </p:grpSpPr>
        <p:pic>
          <p:nvPicPr>
            <p:cNvPr id="4" name="Picture 3"/>
            <p:cNvPicPr>
              <a:picLocks noChangeAspect="1"/>
            </p:cNvPicPr>
            <p:nvPr/>
          </p:nvPicPr>
          <p:blipFill>
            <a:blip r:embed="rId2"/>
            <a:stretch>
              <a:fillRect/>
            </a:stretch>
          </p:blipFill>
          <p:spPr>
            <a:xfrm>
              <a:off x="5343497" y="1163027"/>
              <a:ext cx="1963686" cy="2129746"/>
            </a:xfrm>
            <a:prstGeom prst="rect">
              <a:avLst/>
            </a:prstGeom>
          </p:spPr>
        </p:pic>
        <p:pic>
          <p:nvPicPr>
            <p:cNvPr id="6" name="Picture 5"/>
            <p:cNvPicPr>
              <a:picLocks noChangeAspect="1"/>
            </p:cNvPicPr>
            <p:nvPr/>
          </p:nvPicPr>
          <p:blipFill>
            <a:blip r:embed="rId3"/>
            <a:stretch>
              <a:fillRect/>
            </a:stretch>
          </p:blipFill>
          <p:spPr>
            <a:xfrm>
              <a:off x="455365" y="1149648"/>
              <a:ext cx="2162176" cy="2069320"/>
            </a:xfrm>
            <a:prstGeom prst="rect">
              <a:avLst/>
            </a:prstGeom>
          </p:spPr>
        </p:pic>
        <p:pic>
          <p:nvPicPr>
            <p:cNvPr id="7" name="Picture 6"/>
            <p:cNvPicPr>
              <a:picLocks noChangeAspect="1"/>
            </p:cNvPicPr>
            <p:nvPr/>
          </p:nvPicPr>
          <p:blipFill>
            <a:blip r:embed="rId4"/>
            <a:stretch>
              <a:fillRect/>
            </a:stretch>
          </p:blipFill>
          <p:spPr>
            <a:xfrm>
              <a:off x="2908956" y="1149648"/>
              <a:ext cx="2143126" cy="2143125"/>
            </a:xfrm>
            <a:prstGeom prst="rect">
              <a:avLst/>
            </a:prstGeom>
          </p:spPr>
        </p:pic>
        <p:sp>
          <p:nvSpPr>
            <p:cNvPr id="8" name="TextBox 7"/>
            <p:cNvSpPr txBox="1"/>
            <p:nvPr/>
          </p:nvSpPr>
          <p:spPr>
            <a:xfrm>
              <a:off x="455365" y="3524435"/>
              <a:ext cx="6851818" cy="369332"/>
            </a:xfrm>
            <a:prstGeom prst="rect">
              <a:avLst/>
            </a:prstGeom>
            <a:noFill/>
          </p:spPr>
          <p:txBody>
            <a:bodyPr wrap="square" rtlCol="0">
              <a:spAutoFit/>
            </a:bodyPr>
            <a:lstStyle/>
            <a:p>
              <a:r>
                <a:rPr lang="en-US" dirty="0" smtClean="0"/>
                <a:t>   Baylor </a:t>
              </a:r>
              <a:r>
                <a:rPr lang="en-US" dirty="0"/>
                <a:t>U</a:t>
              </a:r>
              <a:r>
                <a:rPr lang="en-US" dirty="0" smtClean="0"/>
                <a:t>niversity            </a:t>
              </a:r>
              <a:r>
                <a:rPr lang="en-US" dirty="0" err="1" smtClean="0"/>
                <a:t>University</a:t>
              </a:r>
              <a:r>
                <a:rPr lang="en-US" dirty="0" smtClean="0"/>
                <a:t> of </a:t>
              </a:r>
              <a:r>
                <a:rPr lang="en-US" dirty="0"/>
                <a:t>H</a:t>
              </a:r>
              <a:r>
                <a:rPr lang="en-US" dirty="0" smtClean="0"/>
                <a:t>ouston          </a:t>
              </a:r>
              <a:r>
                <a:rPr lang="en-US" dirty="0" err="1" smtClean="0"/>
                <a:t>Dr.Aaron.T.Becker</a:t>
              </a:r>
              <a:endParaRPr lang="en-US" dirty="0"/>
            </a:p>
          </p:txBody>
        </p:sp>
      </p:grpSp>
      <p:sp>
        <p:nvSpPr>
          <p:cNvPr id="10" name="TextBox 9"/>
          <p:cNvSpPr txBox="1"/>
          <p:nvPr/>
        </p:nvSpPr>
        <p:spPr>
          <a:xfrm>
            <a:off x="1930476" y="4625266"/>
            <a:ext cx="2649030" cy="646331"/>
          </a:xfrm>
          <a:prstGeom prst="rect">
            <a:avLst/>
          </a:prstGeom>
          <a:noFill/>
        </p:spPr>
        <p:txBody>
          <a:bodyPr wrap="square" rtlCol="0">
            <a:spAutoFit/>
          </a:bodyPr>
          <a:lstStyle/>
          <a:p>
            <a:r>
              <a:rPr lang="en-US" sz="3600" dirty="0" smtClean="0"/>
              <a:t>QUESTIONS</a:t>
            </a:r>
            <a:endParaRPr lang="en-US" sz="3600" dirty="0"/>
          </a:p>
        </p:txBody>
      </p:sp>
      <p:pic>
        <p:nvPicPr>
          <p:cNvPr id="12" name="Picture 11"/>
          <p:cNvPicPr>
            <a:picLocks noChangeAspect="1"/>
          </p:cNvPicPr>
          <p:nvPr/>
        </p:nvPicPr>
        <p:blipFill>
          <a:blip r:embed="rId5"/>
          <a:stretch>
            <a:fillRect/>
          </a:stretch>
        </p:blipFill>
        <p:spPr>
          <a:xfrm>
            <a:off x="4579506" y="4350154"/>
            <a:ext cx="1758006" cy="2114883"/>
          </a:xfrm>
          <a:prstGeom prst="rect">
            <a:avLst/>
          </a:prstGeom>
        </p:spPr>
      </p:pic>
    </p:spTree>
    <p:extLst>
      <p:ext uri="{BB962C8B-B14F-4D97-AF65-F5344CB8AC3E}">
        <p14:creationId xmlns:p14="http://schemas.microsoft.com/office/powerpoint/2010/main" val="3160209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1027" y="526849"/>
            <a:ext cx="3413060" cy="370926"/>
          </a:xfrm>
          <a:prstGeom prst="rect">
            <a:avLst/>
          </a:prstGeom>
          <a:noFill/>
        </p:spPr>
        <p:txBody>
          <a:bodyPr wrap="square" rtlCol="0">
            <a:spAutoFit/>
          </a:bodyPr>
          <a:lstStyle/>
          <a:p>
            <a:r>
              <a:rPr lang="en-US" dirty="0" smtClean="0"/>
              <a:t>Video of the sensor network dying</a:t>
            </a:r>
            <a:endParaRPr lang="en-US" dirty="0"/>
          </a:p>
        </p:txBody>
      </p:sp>
    </p:spTree>
    <p:extLst>
      <p:ext uri="{BB962C8B-B14F-4D97-AF65-F5344CB8AC3E}">
        <p14:creationId xmlns:p14="http://schemas.microsoft.com/office/powerpoint/2010/main" val="3748845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1"/>
          <p:cNvPicPr>
            <a:picLocks noChangeAspect="1" noChangeArrowheads="1"/>
          </p:cNvPicPr>
          <p:nvPr/>
        </p:nvPicPr>
        <p:blipFill>
          <a:blip r:embed="rId2" cstate="print"/>
          <a:srcRect/>
          <a:stretch>
            <a:fillRect/>
          </a:stretch>
        </p:blipFill>
        <p:spPr bwMode="auto">
          <a:xfrm>
            <a:off x="393884" y="914400"/>
            <a:ext cx="7253947" cy="5370990"/>
          </a:xfrm>
          <a:prstGeom prst="rect">
            <a:avLst/>
          </a:prstGeom>
          <a:noFill/>
          <a:ln w="9525">
            <a:noFill/>
            <a:miter lim="800000"/>
            <a:headEnd/>
            <a:tailEnd/>
          </a:ln>
        </p:spPr>
      </p:pic>
      <p:sp>
        <p:nvSpPr>
          <p:cNvPr id="2" name="Rectangle 1"/>
          <p:cNvSpPr/>
          <p:nvPr/>
        </p:nvSpPr>
        <p:spPr>
          <a:xfrm>
            <a:off x="8903494" y="386706"/>
            <a:ext cx="477403" cy="6084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803"/>
          </a:p>
        </p:txBody>
      </p:sp>
      <p:sp>
        <p:nvSpPr>
          <p:cNvPr id="63" name="Oval 62"/>
          <p:cNvSpPr/>
          <p:nvPr/>
        </p:nvSpPr>
        <p:spPr>
          <a:xfrm>
            <a:off x="4988688" y="1359584"/>
            <a:ext cx="1793851" cy="5833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803"/>
          </a:p>
        </p:txBody>
      </p:sp>
      <p:sp>
        <p:nvSpPr>
          <p:cNvPr id="3" name="Rectangle 2"/>
          <p:cNvSpPr/>
          <p:nvPr/>
        </p:nvSpPr>
        <p:spPr>
          <a:xfrm>
            <a:off x="6516211" y="1482571"/>
            <a:ext cx="53266" cy="168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488924" y="290825"/>
            <a:ext cx="5817235" cy="400110"/>
          </a:xfrm>
          <a:prstGeom prst="rect">
            <a:avLst/>
          </a:prstGeom>
          <a:noFill/>
        </p:spPr>
        <p:txBody>
          <a:bodyPr wrap="square" rtlCol="0">
            <a:spAutoFit/>
          </a:bodyPr>
          <a:lstStyle/>
          <a:p>
            <a:pPr algn="ctr"/>
            <a:r>
              <a:rPr lang="en-US" sz="2000" b="1" i="1" dirty="0" smtClean="0">
                <a:latin typeface="Bookman Old Style" panose="02050604050505020204" pitchFamily="18" charset="0"/>
              </a:rPr>
              <a:t>Current Usage in a Wireless Sensor Node</a:t>
            </a:r>
            <a:endParaRPr lang="en-US" sz="2000" b="1" i="1" dirty="0">
              <a:latin typeface="Bookman Old Style" panose="02050604050505020204" pitchFamily="18" charset="0"/>
            </a:endParaRPr>
          </a:p>
        </p:txBody>
      </p:sp>
      <p:sp>
        <p:nvSpPr>
          <p:cNvPr id="6" name="TextBox 5"/>
          <p:cNvSpPr txBox="1"/>
          <p:nvPr/>
        </p:nvSpPr>
        <p:spPr>
          <a:xfrm>
            <a:off x="7647830" y="1287262"/>
            <a:ext cx="4443555"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Bookman Old Style" panose="02050604050505020204" pitchFamily="18" charset="0"/>
              </a:rPr>
              <a:t>Different tasks that a wireless sensor node performs and the corresponding current usage is shown is the graph.</a:t>
            </a:r>
          </a:p>
          <a:p>
            <a:pPr marL="285750" indent="-285750">
              <a:buFont typeface="Arial" panose="020B0604020202020204" pitchFamily="34" charset="0"/>
              <a:buChar char="•"/>
            </a:pPr>
            <a:endParaRPr lang="en-US" sz="2000" dirty="0" smtClean="0">
              <a:latin typeface="Bookman Old Style" panose="02050604050505020204" pitchFamily="18" charset="0"/>
            </a:endParaRPr>
          </a:p>
          <a:p>
            <a:pPr marL="285750" indent="-285750">
              <a:buFont typeface="Arial" panose="020B0604020202020204" pitchFamily="34" charset="0"/>
              <a:buChar char="•"/>
            </a:pPr>
            <a:r>
              <a:rPr lang="en-US" sz="2000" dirty="0">
                <a:latin typeface="Bookman Old Style" panose="02050604050505020204" pitchFamily="18" charset="0"/>
              </a:rPr>
              <a:t>We </a:t>
            </a:r>
            <a:r>
              <a:rPr lang="en-US" sz="2000" dirty="0" smtClean="0">
                <a:latin typeface="Bookman Old Style" panose="02050604050505020204" pitchFamily="18" charset="0"/>
              </a:rPr>
              <a:t>observe,  power </a:t>
            </a:r>
            <a:r>
              <a:rPr lang="en-US" sz="2000" dirty="0">
                <a:latin typeface="Bookman Old Style" panose="02050604050505020204" pitchFamily="18" charset="0"/>
              </a:rPr>
              <a:t>usage in a wireless sensor node is dominated by transmission costs and listening costs. </a:t>
            </a:r>
            <a:endParaRPr lang="en-US" sz="2000" dirty="0" smtClean="0">
              <a:latin typeface="Bookman Old Style" panose="02050604050505020204" pitchFamily="18" charset="0"/>
            </a:endParaRPr>
          </a:p>
        </p:txBody>
      </p:sp>
      <p:sp>
        <p:nvSpPr>
          <p:cNvPr id="7" name="TextBox 6"/>
          <p:cNvSpPr txBox="1"/>
          <p:nvPr/>
        </p:nvSpPr>
        <p:spPr>
          <a:xfrm>
            <a:off x="239698" y="6479397"/>
            <a:ext cx="10200442" cy="276999"/>
          </a:xfrm>
          <a:prstGeom prst="rect">
            <a:avLst/>
          </a:prstGeom>
          <a:noFill/>
        </p:spPr>
        <p:txBody>
          <a:bodyPr wrap="square" rtlCol="0">
            <a:spAutoFit/>
          </a:bodyPr>
          <a:lstStyle/>
          <a:p>
            <a:r>
              <a:rPr lang="en-US" sz="1200" dirty="0" smtClean="0"/>
              <a:t>Reference: Simulating </a:t>
            </a:r>
            <a:r>
              <a:rPr lang="en-US" sz="1200" dirty="0"/>
              <a:t>the power consumption of large-scale sensor network applications, Victor </a:t>
            </a:r>
            <a:r>
              <a:rPr lang="en-US" sz="1200" dirty="0" err="1" smtClean="0"/>
              <a:t>Shnayder</a:t>
            </a:r>
            <a:r>
              <a:rPr lang="en-US" sz="1200" dirty="0" smtClean="0"/>
              <a:t> et. al., In </a:t>
            </a:r>
            <a:r>
              <a:rPr lang="en-US" sz="1200" dirty="0" err="1" smtClean="0"/>
              <a:t>ACMSensys</a:t>
            </a:r>
            <a:r>
              <a:rPr lang="en-US" sz="1200" dirty="0" smtClean="0"/>
              <a:t>, Baltimore, MD, November, 2004.</a:t>
            </a:r>
            <a:endParaRPr lang="en-US" sz="1200" dirty="0"/>
          </a:p>
        </p:txBody>
      </p:sp>
    </p:spTree>
    <p:extLst>
      <p:ext uri="{BB962C8B-B14F-4D97-AF65-F5344CB8AC3E}">
        <p14:creationId xmlns:p14="http://schemas.microsoft.com/office/powerpoint/2010/main" val="14750800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5006" y="417250"/>
            <a:ext cx="10706470" cy="3816429"/>
          </a:xfrm>
          <a:prstGeom prst="rect">
            <a:avLst/>
          </a:prstGeom>
          <a:noFill/>
        </p:spPr>
        <p:txBody>
          <a:bodyPr wrap="square" rtlCol="0">
            <a:spAutoFit/>
          </a:bodyPr>
          <a:lstStyle/>
          <a:p>
            <a:r>
              <a:rPr lang="en-US" dirty="0"/>
              <a:t> </a:t>
            </a:r>
            <a:endParaRPr lang="en-US" dirty="0" smtClean="0"/>
          </a:p>
          <a:p>
            <a:pPr marL="285750" indent="-285750">
              <a:buFont typeface="Arial" panose="020B0604020202020204" pitchFamily="34" charset="0"/>
              <a:buChar char="•"/>
            </a:pPr>
            <a:r>
              <a:rPr lang="en-US" sz="1600" dirty="0" smtClean="0">
                <a:latin typeface="Bookman Old Style" panose="02050604050505020204" pitchFamily="18" charset="0"/>
              </a:rPr>
              <a:t>A </a:t>
            </a:r>
            <a:r>
              <a:rPr lang="en-US" sz="1600" dirty="0">
                <a:latin typeface="Bookman Old Style" panose="02050604050505020204" pitchFamily="18" charset="0"/>
              </a:rPr>
              <a:t>structural-health wireless sensor network (WSN) </a:t>
            </a:r>
            <a:r>
              <a:rPr lang="en-US" sz="1600" dirty="0" smtClean="0">
                <a:latin typeface="Bookman Old Style" panose="02050604050505020204" pitchFamily="18" charset="0"/>
              </a:rPr>
              <a:t>should last for decades, but traditional disposable batteries cannot </a:t>
            </a:r>
            <a:r>
              <a:rPr lang="en-US" sz="1600" dirty="0">
                <a:latin typeface="Bookman Old Style" panose="02050604050505020204" pitchFamily="18" charset="0"/>
              </a:rPr>
              <a:t>sustain such a network</a:t>
            </a:r>
            <a:r>
              <a:rPr lang="en-US" sz="1600" dirty="0" smtClean="0">
                <a:latin typeface="Bookman Old Style" panose="02050604050505020204" pitchFamily="18" charset="0"/>
              </a:rPr>
              <a:t>.</a:t>
            </a:r>
          </a:p>
          <a:p>
            <a:pPr marL="285750" indent="-285750">
              <a:buFont typeface="Arial" panose="020B0604020202020204" pitchFamily="34" charset="0"/>
              <a:buChar char="•"/>
            </a:pPr>
            <a:endParaRPr lang="en-US" sz="1600" dirty="0">
              <a:latin typeface="Bookman Old Style" panose="02050604050505020204" pitchFamily="18" charset="0"/>
            </a:endParaRPr>
          </a:p>
          <a:p>
            <a:pPr marL="285750" indent="-285750">
              <a:buFont typeface="Arial" panose="020B0604020202020204" pitchFamily="34" charset="0"/>
              <a:buChar char="•"/>
            </a:pPr>
            <a:r>
              <a:rPr lang="en-US" sz="1600" dirty="0" smtClean="0">
                <a:latin typeface="Bookman Old Style" panose="02050604050505020204" pitchFamily="18" charset="0"/>
              </a:rPr>
              <a:t>Energy </a:t>
            </a:r>
            <a:r>
              <a:rPr lang="en-US" sz="1600" dirty="0">
                <a:latin typeface="Bookman Old Style" panose="02050604050505020204" pitchFamily="18" charset="0"/>
              </a:rPr>
              <a:t>is the major impediment to sustainability of WSNs</a:t>
            </a:r>
            <a:r>
              <a:rPr lang="en-US" sz="1600" dirty="0" smtClean="0">
                <a:latin typeface="Bookman Old Style" panose="02050604050505020204" pitchFamily="18" charset="0"/>
              </a:rPr>
              <a:t>.</a:t>
            </a:r>
          </a:p>
          <a:p>
            <a:pPr marL="285750" indent="-285750">
              <a:buFont typeface="Arial" panose="020B0604020202020204" pitchFamily="34" charset="0"/>
              <a:buChar char="•"/>
            </a:pPr>
            <a:endParaRPr lang="en-US" sz="1600" dirty="0" smtClean="0">
              <a:latin typeface="Bookman Old Style" panose="02050604050505020204" pitchFamily="18" charset="0"/>
            </a:endParaRPr>
          </a:p>
          <a:p>
            <a:pPr marL="285750" indent="-285750">
              <a:buFont typeface="Arial" panose="020B0604020202020204" pitchFamily="34" charset="0"/>
              <a:buChar char="•"/>
            </a:pPr>
            <a:r>
              <a:rPr lang="en-US" sz="1600" dirty="0" smtClean="0">
                <a:latin typeface="Bookman Old Style" panose="02050604050505020204" pitchFamily="18" charset="0"/>
              </a:rPr>
              <a:t> </a:t>
            </a:r>
            <a:r>
              <a:rPr lang="en-US" sz="1600" dirty="0">
                <a:latin typeface="Bookman Old Style" panose="02050604050505020204" pitchFamily="18" charset="0"/>
              </a:rPr>
              <a:t>Most energy is consumed </a:t>
            </a:r>
            <a:r>
              <a:rPr lang="en-US" sz="1600" dirty="0" smtClean="0">
                <a:latin typeface="Bookman Old Style" panose="02050604050505020204" pitchFamily="18" charset="0"/>
              </a:rPr>
              <a:t>by :- </a:t>
            </a:r>
          </a:p>
          <a:p>
            <a:pPr marL="400050" indent="-400050">
              <a:buFont typeface="+mj-lt"/>
              <a:buAutoNum type="romanUcPeriod"/>
            </a:pPr>
            <a:r>
              <a:rPr lang="en-US" sz="1600" dirty="0" smtClean="0">
                <a:latin typeface="Bookman Old Style" panose="02050604050505020204" pitchFamily="18" charset="0"/>
              </a:rPr>
              <a:t>wireless </a:t>
            </a:r>
            <a:r>
              <a:rPr lang="en-US" sz="1600" dirty="0">
                <a:latin typeface="Bookman Old Style" panose="02050604050505020204" pitchFamily="18" charset="0"/>
              </a:rPr>
              <a:t>transmissions of perceived </a:t>
            </a:r>
            <a:r>
              <a:rPr lang="en-US" sz="1600" dirty="0" smtClean="0">
                <a:latin typeface="Bookman Old Style" panose="02050604050505020204" pitchFamily="18" charset="0"/>
              </a:rPr>
              <a:t>data. </a:t>
            </a:r>
          </a:p>
          <a:p>
            <a:pPr marL="400050" indent="-400050">
              <a:buFont typeface="+mj-lt"/>
              <a:buAutoNum type="romanUcPeriod"/>
            </a:pPr>
            <a:r>
              <a:rPr lang="en-US" sz="1600" dirty="0" smtClean="0">
                <a:latin typeface="Bookman Old Style" panose="02050604050505020204" pitchFamily="18" charset="0"/>
              </a:rPr>
              <a:t>long-distance multi-hop </a:t>
            </a:r>
            <a:r>
              <a:rPr lang="en-US" sz="1600" dirty="0">
                <a:latin typeface="Bookman Old Style" panose="02050604050505020204" pitchFamily="18" charset="0"/>
              </a:rPr>
              <a:t>transmissions from the source sensors to the sink. </a:t>
            </a:r>
            <a:endParaRPr lang="en-US" sz="1600" dirty="0" smtClean="0">
              <a:latin typeface="Bookman Old Style" panose="02050604050505020204" pitchFamily="18" charset="0"/>
            </a:endParaRPr>
          </a:p>
          <a:p>
            <a:endParaRPr lang="en-US" sz="1600" dirty="0">
              <a:latin typeface="Bookman Old Style" panose="02050604050505020204" pitchFamily="18" charset="0"/>
            </a:endParaRPr>
          </a:p>
          <a:p>
            <a:pPr marL="285750" indent="-285750">
              <a:buFont typeface="Arial" panose="020B0604020202020204" pitchFamily="34" charset="0"/>
              <a:buChar char="•"/>
            </a:pPr>
            <a:r>
              <a:rPr lang="en-US" sz="1600" dirty="0" smtClean="0">
                <a:latin typeface="Bookman Old Style" panose="02050604050505020204" pitchFamily="18" charset="0"/>
              </a:rPr>
              <a:t>By adapting techniques like </a:t>
            </a:r>
            <a:r>
              <a:rPr lang="en-US" sz="1600" dirty="0">
                <a:latin typeface="Bookman Old Style" panose="02050604050505020204" pitchFamily="18" charset="0"/>
              </a:rPr>
              <a:t>Low Energy Adaptive Clustering Hierarchy (LEACH) </a:t>
            </a:r>
            <a:r>
              <a:rPr lang="en-US" sz="1600" dirty="0" smtClean="0">
                <a:latin typeface="Bookman Old Style" panose="02050604050505020204" pitchFamily="18" charset="0"/>
              </a:rPr>
              <a:t>we can only prolong the WSN’s operation but we can’t cannot extend it.</a:t>
            </a:r>
          </a:p>
          <a:p>
            <a:pPr marL="285750" indent="-285750">
              <a:buFont typeface="Arial" panose="020B0604020202020204" pitchFamily="34" charset="0"/>
              <a:buChar char="•"/>
            </a:pPr>
            <a:endParaRPr lang="en-US" sz="1600" dirty="0" smtClean="0">
              <a:latin typeface="Bookman Old Style" panose="02050604050505020204" pitchFamily="18" charset="0"/>
            </a:endParaRPr>
          </a:p>
          <a:p>
            <a:pPr marL="285750" indent="-285750">
              <a:buFont typeface="Arial" panose="020B0604020202020204" pitchFamily="34" charset="0"/>
              <a:buChar char="•"/>
            </a:pPr>
            <a:r>
              <a:rPr lang="en-US" sz="1600" dirty="0" smtClean="0">
                <a:latin typeface="Bookman Old Style" panose="02050604050505020204" pitchFamily="18" charset="0"/>
              </a:rPr>
              <a:t>Hence we propose a novel idea that helps in sustaining the network without dying i.e. a method to recharge the batteries in a timely fashion and improving the energy efficiency.</a:t>
            </a:r>
            <a:endParaRPr lang="en-US" sz="1600" dirty="0">
              <a:latin typeface="Bookman Old Style" panose="02050604050505020204" pitchFamily="18" charset="0"/>
            </a:endParaRPr>
          </a:p>
        </p:txBody>
      </p:sp>
      <p:sp>
        <p:nvSpPr>
          <p:cNvPr id="3" name="TextBox 2"/>
          <p:cNvSpPr txBox="1"/>
          <p:nvPr/>
        </p:nvSpPr>
        <p:spPr>
          <a:xfrm>
            <a:off x="5215242" y="-1"/>
            <a:ext cx="2419554" cy="461665"/>
          </a:xfrm>
          <a:prstGeom prst="rect">
            <a:avLst/>
          </a:prstGeom>
          <a:noFill/>
        </p:spPr>
        <p:txBody>
          <a:bodyPr wrap="square" rtlCol="0">
            <a:spAutoFit/>
          </a:bodyPr>
          <a:lstStyle/>
          <a:p>
            <a:r>
              <a:rPr lang="en-US" sz="2400" b="1" i="1" dirty="0" smtClean="0">
                <a:latin typeface="Bookman Old Style" panose="02050604050505020204" pitchFamily="18" charset="0"/>
              </a:rPr>
              <a:t>The Problem</a:t>
            </a:r>
            <a:endParaRPr lang="en-US" sz="2400" b="1" i="1" dirty="0">
              <a:latin typeface="Bookman Old Style" panose="02050604050505020204" pitchFamily="18" charset="0"/>
            </a:endParaRPr>
          </a:p>
        </p:txBody>
      </p:sp>
      <p:pic>
        <p:nvPicPr>
          <p:cNvPr id="1026" name="Picture 2" descr="http://electronicdesign.com/files/29/17496/ant_fig1_cop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229" y="4332303"/>
            <a:ext cx="5104660" cy="24020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287916" y="4332989"/>
            <a:ext cx="7904084" cy="2062103"/>
          </a:xfrm>
          <a:prstGeom prst="rect">
            <a:avLst/>
          </a:prstGeom>
          <a:noFill/>
        </p:spPr>
        <p:txBody>
          <a:bodyPr wrap="square" rtlCol="0">
            <a:spAutoFit/>
          </a:bodyPr>
          <a:lstStyle/>
          <a:p>
            <a:pPr marL="285750" indent="-285750">
              <a:buFont typeface="Wingdings" panose="05000000000000000000" pitchFamily="2" charset="2"/>
              <a:buChar char="§"/>
            </a:pPr>
            <a:r>
              <a:rPr lang="en-US" sz="1600" dirty="0" smtClean="0">
                <a:latin typeface="Bookman Old Style" panose="02050604050505020204" pitchFamily="18" charset="0"/>
              </a:rPr>
              <a:t>For example imagine a man exercising and his heart rate is increasing and has reached an alarmingly high value and the sensor stops working due to lack of charge.</a:t>
            </a:r>
          </a:p>
          <a:p>
            <a:pPr marL="285750" indent="-285750">
              <a:buFont typeface="Wingdings" panose="05000000000000000000" pitchFamily="2" charset="2"/>
              <a:buChar char="§"/>
            </a:pPr>
            <a:r>
              <a:rPr lang="en-US" sz="1600" dirty="0" smtClean="0">
                <a:latin typeface="Bookman Old Style" panose="02050604050505020204" pitchFamily="18" charset="0"/>
              </a:rPr>
              <a:t>Or  the sensors that detect enemy aircrafts entering our country stops working due to lack of charge it would become a catastrophe.</a:t>
            </a:r>
          </a:p>
          <a:p>
            <a:pPr marL="285750" indent="-285750">
              <a:buFont typeface="Wingdings" panose="05000000000000000000" pitchFamily="2" charset="2"/>
              <a:buChar char="§"/>
            </a:pPr>
            <a:r>
              <a:rPr lang="en-US" sz="1600" dirty="0" smtClean="0">
                <a:latin typeface="Bookman Old Style" panose="02050604050505020204" pitchFamily="18" charset="0"/>
              </a:rPr>
              <a:t>Sensors might be used to monitor crucial life sustaining parameters and if we do not acquire the necessary data it might turn out to be life threatening situation. </a:t>
            </a:r>
            <a:endParaRPr lang="en-US" sz="1600" dirty="0">
              <a:latin typeface="Bookman Old Style" panose="02050604050505020204" pitchFamily="18" charset="0"/>
            </a:endParaRPr>
          </a:p>
        </p:txBody>
      </p:sp>
    </p:spTree>
    <p:extLst>
      <p:ext uri="{BB962C8B-B14F-4D97-AF65-F5344CB8AC3E}">
        <p14:creationId xmlns:p14="http://schemas.microsoft.com/office/powerpoint/2010/main" val="901675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61045" y="706278"/>
            <a:ext cx="11648602" cy="3756208"/>
            <a:chOff x="61044" y="706278"/>
            <a:chExt cx="12083901" cy="5267005"/>
          </a:xfrm>
        </p:grpSpPr>
        <p:sp>
          <p:nvSpPr>
            <p:cNvPr id="871" name="Rectangle 870"/>
            <p:cNvSpPr/>
            <p:nvPr/>
          </p:nvSpPr>
          <p:spPr>
            <a:xfrm>
              <a:off x="7002557" y="706278"/>
              <a:ext cx="5047418" cy="485134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69669" tIns="34834" rIns="69669" bIns="3483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71"/>
            </a:p>
          </p:txBody>
        </p:sp>
        <p:sp>
          <p:nvSpPr>
            <p:cNvPr id="872" name="Rectangle 871"/>
            <p:cNvSpPr/>
            <p:nvPr/>
          </p:nvSpPr>
          <p:spPr>
            <a:xfrm>
              <a:off x="61044" y="740702"/>
              <a:ext cx="5266871" cy="485134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horz" wrap="square" lIns="69669" tIns="34834" rIns="69669" bIns="3483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71"/>
            </a:p>
          </p:txBody>
        </p:sp>
        <p:pic>
          <p:nvPicPr>
            <p:cNvPr id="873" name="Picture 87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868" y="2184495"/>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4" name="Picture 87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996" y="4519504"/>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5" name="Picture 87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5627" y="2155466"/>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6" name="Picture 87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776" y="2916541"/>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7" name="Picture 8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745" y="1227541"/>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8" name="Picture 8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2071" y="941701"/>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79" name="Picture 8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511" y="2206303"/>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0" name="Picture 87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4115" y="1123500"/>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1" name="Picture 88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325" y="4004306"/>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2" name="Picture 8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93969" y="4397660"/>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83" name="Picture 88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4784" y="3837918"/>
              <a:ext cx="426262" cy="539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84" name="Straight Arrow Connector 883"/>
            <p:cNvCxnSpPr/>
            <p:nvPr/>
          </p:nvCxnSpPr>
          <p:spPr>
            <a:xfrm>
              <a:off x="4601556" y="2934328"/>
              <a:ext cx="421928" cy="605953"/>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85" name="Straight Arrow Connector 884"/>
            <p:cNvCxnSpPr/>
            <p:nvPr/>
          </p:nvCxnSpPr>
          <p:spPr>
            <a:xfrm>
              <a:off x="3998062" y="1705200"/>
              <a:ext cx="329179" cy="548632"/>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86" name="Straight Arrow Connector 885"/>
            <p:cNvCxnSpPr/>
            <p:nvPr/>
          </p:nvCxnSpPr>
          <p:spPr>
            <a:xfrm>
              <a:off x="2584753" y="1520479"/>
              <a:ext cx="367361" cy="807947"/>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87" name="Straight Arrow Connector 886"/>
            <p:cNvCxnSpPr/>
            <p:nvPr/>
          </p:nvCxnSpPr>
          <p:spPr>
            <a:xfrm flipV="1">
              <a:off x="870859" y="1393463"/>
              <a:ext cx="1461211" cy="202010"/>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88" name="Straight Arrow Connector 887"/>
            <p:cNvCxnSpPr/>
            <p:nvPr/>
          </p:nvCxnSpPr>
          <p:spPr>
            <a:xfrm>
              <a:off x="3284841" y="2692738"/>
              <a:ext cx="1221800" cy="960107"/>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89" name="Straight Arrow Connector 888"/>
            <p:cNvCxnSpPr/>
            <p:nvPr/>
          </p:nvCxnSpPr>
          <p:spPr>
            <a:xfrm flipH="1">
              <a:off x="486814" y="1760063"/>
              <a:ext cx="164590" cy="438906"/>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0" name="Straight Arrow Connector 889"/>
            <p:cNvCxnSpPr/>
            <p:nvPr/>
          </p:nvCxnSpPr>
          <p:spPr>
            <a:xfrm>
              <a:off x="322225" y="2747601"/>
              <a:ext cx="493769" cy="384043"/>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1" name="Straight Arrow Connector 890"/>
            <p:cNvCxnSpPr/>
            <p:nvPr/>
          </p:nvCxnSpPr>
          <p:spPr>
            <a:xfrm>
              <a:off x="1200036" y="3296234"/>
              <a:ext cx="1042402" cy="713222"/>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2" name="Straight Arrow Connector 891"/>
            <p:cNvCxnSpPr/>
            <p:nvPr/>
          </p:nvCxnSpPr>
          <p:spPr>
            <a:xfrm flipV="1">
              <a:off x="2571617" y="4091750"/>
              <a:ext cx="1721893" cy="82295"/>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3" name="Straight Arrow Connector 892"/>
            <p:cNvCxnSpPr/>
            <p:nvPr/>
          </p:nvCxnSpPr>
          <p:spPr>
            <a:xfrm flipV="1">
              <a:off x="3723745" y="4475793"/>
              <a:ext cx="569765" cy="137158"/>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4" name="Straight Arrow Connector 893"/>
            <p:cNvCxnSpPr/>
            <p:nvPr/>
          </p:nvCxnSpPr>
          <p:spPr>
            <a:xfrm flipV="1">
              <a:off x="706267" y="3570550"/>
              <a:ext cx="219453" cy="438906"/>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cxnSp>
          <p:nvCxnSpPr>
            <p:cNvPr id="895" name="Straight Arrow Connector 894"/>
            <p:cNvCxnSpPr/>
            <p:nvPr/>
          </p:nvCxnSpPr>
          <p:spPr>
            <a:xfrm flipV="1">
              <a:off x="1584079" y="4397658"/>
              <a:ext cx="658359" cy="384043"/>
            </a:xfrm>
            <a:prstGeom prst="straightConnector1">
              <a:avLst/>
            </a:prstGeom>
            <a:ln w="38100">
              <a:solidFill>
                <a:srgbClr val="00B0F0"/>
              </a:solidFill>
              <a:prstDash val="dash"/>
              <a:tailEnd type="arrow"/>
            </a:ln>
          </p:spPr>
          <p:style>
            <a:lnRef idx="2">
              <a:schemeClr val="accent3"/>
            </a:lnRef>
            <a:fillRef idx="0">
              <a:schemeClr val="accent3"/>
            </a:fillRef>
            <a:effectRef idx="1">
              <a:schemeClr val="accent3"/>
            </a:effectRef>
            <a:fontRef idx="minor">
              <a:schemeClr val="tx1"/>
            </a:fontRef>
          </p:style>
        </p:cxnSp>
        <p:sp>
          <p:nvSpPr>
            <p:cNvPr id="896" name="Striped Right Arrow 895"/>
            <p:cNvSpPr/>
            <p:nvPr/>
          </p:nvSpPr>
          <p:spPr>
            <a:xfrm>
              <a:off x="5565539" y="2051055"/>
              <a:ext cx="1207326" cy="2147403"/>
            </a:xfrm>
            <a:prstGeom prst="stripedRightArrow">
              <a:avLst/>
            </a:prstGeom>
          </p:spPr>
          <p:style>
            <a:lnRef idx="1">
              <a:schemeClr val="accent1"/>
            </a:lnRef>
            <a:fillRef idx="2">
              <a:schemeClr val="accent1"/>
            </a:fillRef>
            <a:effectRef idx="1">
              <a:schemeClr val="accent1"/>
            </a:effectRef>
            <a:fontRef idx="minor">
              <a:schemeClr val="dk1"/>
            </a:fontRef>
          </p:style>
          <p:txBody>
            <a:bodyPr rot="0" spcFirstLastPara="0" vert="horz" wrap="square" lIns="69669" tIns="34834" rIns="69669" bIns="34834"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371">
                <a:effectLst>
                  <a:outerShdw blurRad="50800" dist="38100" dir="5400000" algn="t" rotWithShape="0">
                    <a:prstClr val="black">
                      <a:alpha val="40000"/>
                    </a:prstClr>
                  </a:outerShdw>
                </a:effectLst>
              </a:endParaRPr>
            </a:p>
          </p:txBody>
        </p:sp>
        <p:pic>
          <p:nvPicPr>
            <p:cNvPr id="897" name="Picture 896"/>
            <p:cNvPicPr>
              <a:picLocks noChangeAspect="1"/>
            </p:cNvPicPr>
            <p:nvPr/>
          </p:nvPicPr>
          <p:blipFill>
            <a:blip r:embed="rId3"/>
            <a:stretch>
              <a:fillRect/>
            </a:stretch>
          </p:blipFill>
          <p:spPr>
            <a:xfrm>
              <a:off x="4450103" y="3769871"/>
              <a:ext cx="826730" cy="826730"/>
            </a:xfrm>
            <a:prstGeom prst="rect">
              <a:avLst/>
            </a:prstGeom>
          </p:spPr>
        </p:pic>
        <p:grpSp>
          <p:nvGrpSpPr>
            <p:cNvPr id="898" name="Group 897"/>
            <p:cNvGrpSpPr/>
            <p:nvPr/>
          </p:nvGrpSpPr>
          <p:grpSpPr>
            <a:xfrm>
              <a:off x="829129" y="1720792"/>
              <a:ext cx="305672" cy="128866"/>
              <a:chOff x="478024" y="1135400"/>
              <a:chExt cx="7720521" cy="3254824"/>
            </a:xfrm>
          </p:grpSpPr>
          <p:sp>
            <p:nvSpPr>
              <p:cNvPr id="899" name="Rectangle 898"/>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00" name="Rounded Rectangle 899"/>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01" name="Rectangle 900"/>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02" name="Rectangle 901"/>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03" name="Rectangle 902"/>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04" name="Rectangle 903"/>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05" name="Rectangle 904"/>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06" name="Group 905"/>
            <p:cNvGrpSpPr/>
            <p:nvPr/>
          </p:nvGrpSpPr>
          <p:grpSpPr>
            <a:xfrm>
              <a:off x="554813" y="2672606"/>
              <a:ext cx="305672" cy="128866"/>
              <a:chOff x="478024" y="1135400"/>
              <a:chExt cx="7720521" cy="3254824"/>
            </a:xfrm>
          </p:grpSpPr>
          <p:sp>
            <p:nvSpPr>
              <p:cNvPr id="907" name="Rectangle 906"/>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08" name="Rounded Rectangle 907"/>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09" name="Rectangle 908"/>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10" name="Rectangle 909"/>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11" name="Rectangle 910"/>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12" name="Rectangle 911"/>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13" name="Group 912"/>
            <p:cNvGrpSpPr/>
            <p:nvPr/>
          </p:nvGrpSpPr>
          <p:grpSpPr>
            <a:xfrm>
              <a:off x="2694479" y="1410751"/>
              <a:ext cx="305672" cy="128866"/>
              <a:chOff x="478024" y="1135400"/>
              <a:chExt cx="7720521" cy="3254824"/>
            </a:xfrm>
          </p:grpSpPr>
          <p:sp>
            <p:nvSpPr>
              <p:cNvPr id="914" name="Rectangle 913"/>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15" name="Rounded Rectangle 914"/>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16" name="Rectangle 915"/>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17" name="Rectangle 916"/>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18" name="Rectangle 917"/>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19" name="Rectangle 918"/>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20" name="Group 919"/>
            <p:cNvGrpSpPr/>
            <p:nvPr/>
          </p:nvGrpSpPr>
          <p:grpSpPr>
            <a:xfrm>
              <a:off x="1048582" y="3495554"/>
              <a:ext cx="305672" cy="128866"/>
              <a:chOff x="478024" y="1135400"/>
              <a:chExt cx="7720521" cy="3254824"/>
            </a:xfrm>
          </p:grpSpPr>
          <p:sp>
            <p:nvSpPr>
              <p:cNvPr id="921" name="Rectangle 920"/>
              <p:cNvSpPr/>
              <p:nvPr/>
            </p:nvSpPr>
            <p:spPr>
              <a:xfrm>
                <a:off x="1041737" y="1135400"/>
                <a:ext cx="7156808" cy="3254824"/>
              </a:xfrm>
              <a:prstGeom prst="rect">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22" name="Rounded Rectangle 921"/>
              <p:cNvSpPr/>
              <p:nvPr/>
            </p:nvSpPr>
            <p:spPr>
              <a:xfrm>
                <a:off x="478024" y="1870611"/>
                <a:ext cx="955892" cy="1885927"/>
              </a:xfrm>
              <a:prstGeom prst="roundRect">
                <a:avLst>
                  <a:gd name="adj" fmla="val 20621"/>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23" name="Rectangle 922"/>
              <p:cNvSpPr/>
              <p:nvPr/>
            </p:nvSpPr>
            <p:spPr>
              <a:xfrm>
                <a:off x="1464055" y="1440725"/>
                <a:ext cx="6448046" cy="257505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24" name="Rectangle 923"/>
              <p:cNvSpPr/>
              <p:nvPr/>
            </p:nvSpPr>
            <p:spPr>
              <a:xfrm>
                <a:off x="6648283" y="1530016"/>
                <a:ext cx="1159341" cy="2390713"/>
              </a:xfrm>
              <a:prstGeom prst="rect">
                <a:avLst/>
              </a:prstGeom>
              <a:solidFill>
                <a:schemeClr val="tx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25" name="Group 924"/>
            <p:cNvGrpSpPr/>
            <p:nvPr/>
          </p:nvGrpSpPr>
          <p:grpSpPr>
            <a:xfrm>
              <a:off x="719402" y="4483093"/>
              <a:ext cx="305672" cy="128866"/>
              <a:chOff x="478024" y="1135400"/>
              <a:chExt cx="7720521" cy="3254824"/>
            </a:xfrm>
          </p:grpSpPr>
          <p:sp>
            <p:nvSpPr>
              <p:cNvPr id="926" name="Rectangle 925"/>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27" name="Rounded Rectangle 926"/>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28" name="Rectangle 927"/>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29" name="Rectangle 928"/>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30" name="Rectangle 929"/>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31" name="Rectangle 930"/>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32" name="Rectangle 931"/>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33" name="Group 932"/>
            <p:cNvGrpSpPr/>
            <p:nvPr/>
          </p:nvGrpSpPr>
          <p:grpSpPr>
            <a:xfrm>
              <a:off x="1597214" y="5012586"/>
              <a:ext cx="305672" cy="128866"/>
              <a:chOff x="478024" y="1135400"/>
              <a:chExt cx="7720521" cy="3254824"/>
            </a:xfrm>
          </p:grpSpPr>
          <p:sp>
            <p:nvSpPr>
              <p:cNvPr id="934" name="Rectangle 933"/>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35" name="Rounded Rectangle 934"/>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36" name="Rectangle 935"/>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37" name="Rectangle 936"/>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38" name="Rectangle 937"/>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39" name="Rectangle 938"/>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40" name="Rectangle 939"/>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41" name="Group 940"/>
            <p:cNvGrpSpPr/>
            <p:nvPr/>
          </p:nvGrpSpPr>
          <p:grpSpPr>
            <a:xfrm>
              <a:off x="3682017" y="4867135"/>
              <a:ext cx="305672" cy="128866"/>
              <a:chOff x="478024" y="1135400"/>
              <a:chExt cx="7720521" cy="3254824"/>
            </a:xfrm>
          </p:grpSpPr>
          <p:sp>
            <p:nvSpPr>
              <p:cNvPr id="942" name="Rectangle 941"/>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43" name="Rounded Rectangle 942"/>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44" name="Rectangle 943"/>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45" name="Rectangle 944"/>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46" name="Rectangle 945"/>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47" name="Rectangle 946"/>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48" name="Rectangle 947"/>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49" name="Group 948"/>
            <p:cNvGrpSpPr/>
            <p:nvPr/>
          </p:nvGrpSpPr>
          <p:grpSpPr>
            <a:xfrm>
              <a:off x="2420163" y="4373366"/>
              <a:ext cx="305672" cy="128866"/>
              <a:chOff x="478024" y="1135400"/>
              <a:chExt cx="7720521" cy="3254824"/>
            </a:xfrm>
          </p:grpSpPr>
          <p:sp>
            <p:nvSpPr>
              <p:cNvPr id="950" name="Rectangle 949"/>
              <p:cNvSpPr/>
              <p:nvPr/>
            </p:nvSpPr>
            <p:spPr>
              <a:xfrm>
                <a:off x="1041737" y="1135400"/>
                <a:ext cx="7156808" cy="3254824"/>
              </a:xfrm>
              <a:prstGeom prst="rect">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51" name="Rounded Rectangle 950"/>
              <p:cNvSpPr/>
              <p:nvPr/>
            </p:nvSpPr>
            <p:spPr>
              <a:xfrm>
                <a:off x="478024" y="1870611"/>
                <a:ext cx="955892" cy="1885927"/>
              </a:xfrm>
              <a:prstGeom prst="roundRect">
                <a:avLst>
                  <a:gd name="adj" fmla="val 20621"/>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52" name="Rectangle 951"/>
              <p:cNvSpPr/>
              <p:nvPr/>
            </p:nvSpPr>
            <p:spPr>
              <a:xfrm>
                <a:off x="1464055" y="1440725"/>
                <a:ext cx="6448046" cy="257505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grpSp>
        <p:grpSp>
          <p:nvGrpSpPr>
            <p:cNvPr id="953" name="Group 952"/>
            <p:cNvGrpSpPr/>
            <p:nvPr/>
          </p:nvGrpSpPr>
          <p:grpSpPr>
            <a:xfrm>
              <a:off x="4230650" y="1630204"/>
              <a:ext cx="305672" cy="128866"/>
              <a:chOff x="478024" y="1135400"/>
              <a:chExt cx="7720521" cy="3254824"/>
            </a:xfrm>
          </p:grpSpPr>
          <p:sp>
            <p:nvSpPr>
              <p:cNvPr id="954" name="Rectangle 953"/>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55" name="Rounded Rectangle 954"/>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56" name="Rectangle 955"/>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57" name="Rectangle 956"/>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58" name="Rectangle 957"/>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59" name="Rectangle 958"/>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60" name="Rectangle 959"/>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61" name="Group 960"/>
            <p:cNvGrpSpPr/>
            <p:nvPr/>
          </p:nvGrpSpPr>
          <p:grpSpPr>
            <a:xfrm>
              <a:off x="4669556" y="2672606"/>
              <a:ext cx="305672" cy="128866"/>
              <a:chOff x="478024" y="1135400"/>
              <a:chExt cx="7720521" cy="3254824"/>
            </a:xfrm>
          </p:grpSpPr>
          <p:sp>
            <p:nvSpPr>
              <p:cNvPr id="962" name="Rectangle 961"/>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63" name="Rounded Rectangle 962"/>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64" name="Rectangle 963"/>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65" name="Rectangle 964"/>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66" name="Rectangle 965"/>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67" name="Rectangle 966"/>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68" name="Group 967"/>
            <p:cNvGrpSpPr/>
            <p:nvPr/>
          </p:nvGrpSpPr>
          <p:grpSpPr>
            <a:xfrm>
              <a:off x="2913932" y="2727469"/>
              <a:ext cx="305672" cy="128866"/>
              <a:chOff x="478024" y="1135400"/>
              <a:chExt cx="7720521" cy="3254824"/>
            </a:xfrm>
          </p:grpSpPr>
          <p:sp>
            <p:nvSpPr>
              <p:cNvPr id="969" name="Rectangle 968"/>
              <p:cNvSpPr/>
              <p:nvPr/>
            </p:nvSpPr>
            <p:spPr>
              <a:xfrm>
                <a:off x="1041737" y="1135400"/>
                <a:ext cx="7156808" cy="3254824"/>
              </a:xfrm>
              <a:prstGeom prst="rect">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70" name="Rounded Rectangle 969"/>
              <p:cNvSpPr/>
              <p:nvPr/>
            </p:nvSpPr>
            <p:spPr>
              <a:xfrm>
                <a:off x="478024" y="1870611"/>
                <a:ext cx="955892" cy="1885927"/>
              </a:xfrm>
              <a:prstGeom prst="roundRect">
                <a:avLst>
                  <a:gd name="adj" fmla="val 20621"/>
                </a:avLst>
              </a:prstGeom>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71" name="Rectangle 970"/>
              <p:cNvSpPr/>
              <p:nvPr/>
            </p:nvSpPr>
            <p:spPr>
              <a:xfrm>
                <a:off x="1464055" y="1440725"/>
                <a:ext cx="6448046" cy="257505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972" name="Rectangle 971"/>
              <p:cNvSpPr/>
              <p:nvPr/>
            </p:nvSpPr>
            <p:spPr>
              <a:xfrm>
                <a:off x="6648283" y="1530016"/>
                <a:ext cx="1159341" cy="2390713"/>
              </a:xfrm>
              <a:prstGeom prst="rect">
                <a:avLst/>
              </a:prstGeom>
              <a:solidFill>
                <a:schemeClr val="tx1"/>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sp>
          <p:nvSpPr>
            <p:cNvPr id="973" name="Rectangle 972"/>
            <p:cNvSpPr/>
            <p:nvPr/>
          </p:nvSpPr>
          <p:spPr>
            <a:xfrm>
              <a:off x="7002557" y="2869328"/>
              <a:ext cx="5056000" cy="26838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371" dirty="0"/>
            </a:p>
          </p:txBody>
        </p:sp>
        <p:grpSp>
          <p:nvGrpSpPr>
            <p:cNvPr id="974" name="Group 973"/>
            <p:cNvGrpSpPr/>
            <p:nvPr/>
          </p:nvGrpSpPr>
          <p:grpSpPr>
            <a:xfrm>
              <a:off x="7583609" y="1122895"/>
              <a:ext cx="4015307" cy="3125044"/>
              <a:chOff x="889636" y="2098250"/>
              <a:chExt cx="5270090" cy="4101620"/>
            </a:xfrm>
          </p:grpSpPr>
          <p:sp>
            <p:nvSpPr>
              <p:cNvPr id="975" name="Isosceles Triangle 974"/>
              <p:cNvSpPr/>
              <p:nvPr/>
            </p:nvSpPr>
            <p:spPr>
              <a:xfrm>
                <a:off x="889636" y="2098250"/>
                <a:ext cx="5270090" cy="3496859"/>
              </a:xfrm>
              <a:prstGeom prst="triangl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71"/>
              </a:p>
            </p:txBody>
          </p:sp>
          <p:sp>
            <p:nvSpPr>
              <p:cNvPr id="976" name="Oval 975"/>
              <p:cNvSpPr/>
              <p:nvPr/>
            </p:nvSpPr>
            <p:spPr>
              <a:xfrm>
                <a:off x="889636" y="5126354"/>
                <a:ext cx="5270090" cy="1073516"/>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371"/>
              </a:p>
            </p:txBody>
          </p:sp>
        </p:grpSp>
        <p:grpSp>
          <p:nvGrpSpPr>
            <p:cNvPr id="977" name="Group 976"/>
            <p:cNvGrpSpPr/>
            <p:nvPr/>
          </p:nvGrpSpPr>
          <p:grpSpPr>
            <a:xfrm>
              <a:off x="8405657" y="1102921"/>
              <a:ext cx="2358661" cy="2917157"/>
              <a:chOff x="1968574" y="2072035"/>
              <a:chExt cx="3095742" cy="3828768"/>
            </a:xfrm>
          </p:grpSpPr>
          <p:sp>
            <p:nvSpPr>
              <p:cNvPr id="978" name="Isosceles Triangle 977"/>
              <p:cNvSpPr/>
              <p:nvPr/>
            </p:nvSpPr>
            <p:spPr>
              <a:xfrm>
                <a:off x="1968574" y="2072035"/>
                <a:ext cx="3095742" cy="3496859"/>
              </a:xfrm>
              <a:prstGeom prst="triangle">
                <a:avLst/>
              </a:prstGeom>
              <a:gradFill flip="none" rotWithShape="1">
                <a:gsLst>
                  <a:gs pos="0">
                    <a:schemeClr val="accent1">
                      <a:tint val="100000"/>
                      <a:shade val="100000"/>
                      <a:satMod val="130000"/>
                      <a:alpha val="30000"/>
                    </a:schemeClr>
                  </a:gs>
                  <a:gs pos="100000">
                    <a:schemeClr val="accent1">
                      <a:tint val="50000"/>
                      <a:shade val="100000"/>
                      <a:satMod val="350000"/>
                      <a:alpha val="3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979" name="Oval 978"/>
              <p:cNvSpPr/>
              <p:nvPr/>
            </p:nvSpPr>
            <p:spPr>
              <a:xfrm>
                <a:off x="1968574" y="5346630"/>
                <a:ext cx="3095742" cy="554173"/>
              </a:xfrm>
              <a:prstGeom prst="ellipse">
                <a:avLst/>
              </a:prstGeom>
              <a:gradFill>
                <a:gsLst>
                  <a:gs pos="99000">
                    <a:schemeClr val="accent1">
                      <a:tint val="100000"/>
                      <a:shade val="100000"/>
                      <a:satMod val="130000"/>
                    </a:schemeClr>
                  </a:gs>
                  <a:gs pos="4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980" name="Group 979"/>
            <p:cNvGrpSpPr/>
            <p:nvPr/>
          </p:nvGrpSpPr>
          <p:grpSpPr>
            <a:xfrm>
              <a:off x="8723949" y="729662"/>
              <a:ext cx="1021770" cy="599699"/>
              <a:chOff x="3663072" y="-1085447"/>
              <a:chExt cx="734693" cy="592332"/>
            </a:xfrm>
          </p:grpSpPr>
          <p:grpSp>
            <p:nvGrpSpPr>
              <p:cNvPr id="981" name="Group 980"/>
              <p:cNvGrpSpPr/>
              <p:nvPr/>
            </p:nvGrpSpPr>
            <p:grpSpPr>
              <a:xfrm>
                <a:off x="3663072" y="-864607"/>
                <a:ext cx="535083" cy="371492"/>
                <a:chOff x="6578873" y="947543"/>
                <a:chExt cx="535083" cy="371492"/>
              </a:xfrm>
            </p:grpSpPr>
            <p:grpSp>
              <p:nvGrpSpPr>
                <p:cNvPr id="990" name="Group 989"/>
                <p:cNvGrpSpPr/>
                <p:nvPr/>
              </p:nvGrpSpPr>
              <p:grpSpPr>
                <a:xfrm>
                  <a:off x="6578873" y="947543"/>
                  <a:ext cx="535083" cy="371492"/>
                  <a:chOff x="6333327" y="791244"/>
                  <a:chExt cx="535083" cy="494368"/>
                </a:xfrm>
              </p:grpSpPr>
              <p:sp>
                <p:nvSpPr>
                  <p:cNvPr id="993" name="Donut 992"/>
                  <p:cNvSpPr/>
                  <p:nvPr/>
                </p:nvSpPr>
                <p:spPr>
                  <a:xfrm>
                    <a:off x="6391384" y="791244"/>
                    <a:ext cx="229262" cy="252560"/>
                  </a:xfrm>
                  <a:prstGeom prst="donut">
                    <a:avLst>
                      <a:gd name="adj" fmla="val 13490"/>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solidFill>
                        <a:schemeClr val="tx1"/>
                      </a:solidFill>
                    </a:endParaRPr>
                  </a:p>
                </p:txBody>
              </p:sp>
              <p:sp>
                <p:nvSpPr>
                  <p:cNvPr id="994" name="Donut 993"/>
                  <p:cNvSpPr/>
                  <p:nvPr/>
                </p:nvSpPr>
                <p:spPr>
                  <a:xfrm>
                    <a:off x="6591573" y="791244"/>
                    <a:ext cx="233272" cy="252560"/>
                  </a:xfrm>
                  <a:prstGeom prst="donut">
                    <a:avLst>
                      <a:gd name="adj" fmla="val 13490"/>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solidFill>
                        <a:schemeClr val="tx1"/>
                      </a:solidFill>
                    </a:endParaRPr>
                  </a:p>
                </p:txBody>
              </p:sp>
              <p:sp>
                <p:nvSpPr>
                  <p:cNvPr id="995" name="Donut 994"/>
                  <p:cNvSpPr/>
                  <p:nvPr/>
                </p:nvSpPr>
                <p:spPr>
                  <a:xfrm>
                    <a:off x="6333327" y="1000864"/>
                    <a:ext cx="284748" cy="284748"/>
                  </a:xfrm>
                  <a:prstGeom prst="donut">
                    <a:avLst>
                      <a:gd name="adj" fmla="val 13490"/>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solidFill>
                        <a:schemeClr val="tx1"/>
                      </a:solidFill>
                    </a:endParaRPr>
                  </a:p>
                </p:txBody>
              </p:sp>
              <p:sp>
                <p:nvSpPr>
                  <p:cNvPr id="996" name="Donut 995"/>
                  <p:cNvSpPr/>
                  <p:nvPr/>
                </p:nvSpPr>
                <p:spPr>
                  <a:xfrm>
                    <a:off x="6583662" y="1000865"/>
                    <a:ext cx="284748" cy="284747"/>
                  </a:xfrm>
                  <a:prstGeom prst="donut">
                    <a:avLst>
                      <a:gd name="adj" fmla="val 13490"/>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solidFill>
                        <a:schemeClr val="tx1"/>
                      </a:solidFill>
                    </a:endParaRPr>
                  </a:p>
                </p:txBody>
              </p:sp>
              <p:sp>
                <p:nvSpPr>
                  <p:cNvPr id="997" name="Up-Down Arrow 996"/>
                  <p:cNvSpPr/>
                  <p:nvPr/>
                </p:nvSpPr>
                <p:spPr>
                  <a:xfrm rot="2834384">
                    <a:off x="6694293" y="1059690"/>
                    <a:ext cx="60841" cy="161874"/>
                  </a:xfrm>
                  <a:prstGeom prst="upDownArrow">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98" name="Up-Down Arrow 997"/>
                  <p:cNvSpPr/>
                  <p:nvPr/>
                </p:nvSpPr>
                <p:spPr>
                  <a:xfrm rot="2834384">
                    <a:off x="6674838" y="839125"/>
                    <a:ext cx="60841" cy="155445"/>
                  </a:xfrm>
                  <a:prstGeom prst="upDownArrow">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grpSp>
            <p:sp>
              <p:nvSpPr>
                <p:cNvPr id="991" name="Up-Down Arrow 990"/>
                <p:cNvSpPr/>
                <p:nvPr/>
              </p:nvSpPr>
              <p:spPr>
                <a:xfrm rot="2834384">
                  <a:off x="6728976" y="961212"/>
                  <a:ext cx="45719" cy="155445"/>
                </a:xfrm>
                <a:prstGeom prst="upDownArrow">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92" name="Up-Down Arrow 991"/>
                <p:cNvSpPr/>
                <p:nvPr/>
              </p:nvSpPr>
              <p:spPr>
                <a:xfrm rot="2834384">
                  <a:off x="6695406" y="1124897"/>
                  <a:ext cx="45719" cy="161874"/>
                </a:xfrm>
                <a:prstGeom prst="upDownArrow">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grpSp>
          <p:sp>
            <p:nvSpPr>
              <p:cNvPr id="982" name="Diamond 981"/>
              <p:cNvSpPr/>
              <p:nvPr/>
            </p:nvSpPr>
            <p:spPr>
              <a:xfrm>
                <a:off x="3694944" y="-740411"/>
                <a:ext cx="514472" cy="103391"/>
              </a:xfrm>
              <a:prstGeom prst="diamond">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grpSp>
            <p:nvGrpSpPr>
              <p:cNvPr id="983" name="Group 982"/>
              <p:cNvGrpSpPr/>
              <p:nvPr/>
            </p:nvGrpSpPr>
            <p:grpSpPr>
              <a:xfrm rot="10800000" flipH="1" flipV="1">
                <a:off x="4118765" y="-1085447"/>
                <a:ext cx="279000" cy="411648"/>
                <a:chOff x="5621198" y="667529"/>
                <a:chExt cx="279000" cy="411648"/>
              </a:xfrm>
            </p:grpSpPr>
            <p:sp>
              <p:nvSpPr>
                <p:cNvPr id="984" name="Rectangle 983"/>
                <p:cNvSpPr/>
                <p:nvPr/>
              </p:nvSpPr>
              <p:spPr>
                <a:xfrm rot="1440000">
                  <a:off x="5690200" y="806176"/>
                  <a:ext cx="26155" cy="273001"/>
                </a:xfrm>
                <a:prstGeom prst="rect">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85" name="Oval 984"/>
                <p:cNvSpPr/>
                <p:nvPr/>
              </p:nvSpPr>
              <p:spPr>
                <a:xfrm>
                  <a:off x="5733475" y="773121"/>
                  <a:ext cx="54232" cy="54232"/>
                </a:xfrm>
                <a:prstGeom prst="ellipse">
                  <a:avLst/>
                </a:prstGeom>
                <a:ln>
                  <a:solidFill>
                    <a:srgbClr val="7B342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986" name="Arc 985"/>
                <p:cNvSpPr/>
                <p:nvPr/>
              </p:nvSpPr>
              <p:spPr>
                <a:xfrm>
                  <a:off x="5621198" y="667529"/>
                  <a:ext cx="279000" cy="257175"/>
                </a:xfrm>
                <a:prstGeom prst="arc">
                  <a:avLst>
                    <a:gd name="adj1" fmla="val 18642763"/>
                    <a:gd name="adj2" fmla="val 3194614"/>
                  </a:avLst>
                </a:prstGeom>
                <a:ln w="28575" cmpd="sng">
                  <a:solidFill>
                    <a:srgbClr val="7B3423"/>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371"/>
                </a:p>
              </p:txBody>
            </p:sp>
            <p:sp>
              <p:nvSpPr>
                <p:cNvPr id="987" name="Arc 986"/>
                <p:cNvSpPr/>
                <p:nvPr/>
              </p:nvSpPr>
              <p:spPr>
                <a:xfrm rot="10800000">
                  <a:off x="5694176" y="729610"/>
                  <a:ext cx="139803" cy="139624"/>
                </a:xfrm>
                <a:prstGeom prst="arc">
                  <a:avLst>
                    <a:gd name="adj1" fmla="val 18642763"/>
                    <a:gd name="adj2" fmla="val 3183994"/>
                  </a:avLst>
                </a:prstGeom>
                <a:ln w="28575" cmpd="sng">
                  <a:solidFill>
                    <a:srgbClr val="7B3423"/>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371"/>
                </a:p>
              </p:txBody>
            </p:sp>
            <p:sp>
              <p:nvSpPr>
                <p:cNvPr id="988" name="Arc 987"/>
                <p:cNvSpPr/>
                <p:nvPr/>
              </p:nvSpPr>
              <p:spPr>
                <a:xfrm>
                  <a:off x="5692432" y="731405"/>
                  <a:ext cx="139803" cy="137829"/>
                </a:xfrm>
                <a:prstGeom prst="arc">
                  <a:avLst>
                    <a:gd name="adj1" fmla="val 18136918"/>
                    <a:gd name="adj2" fmla="val 3322367"/>
                  </a:avLst>
                </a:prstGeom>
                <a:ln w="28575" cmpd="sng">
                  <a:solidFill>
                    <a:srgbClr val="7B3423"/>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371"/>
                </a:p>
              </p:txBody>
            </p:sp>
            <p:sp>
              <p:nvSpPr>
                <p:cNvPr id="989" name="Arc 988"/>
                <p:cNvSpPr/>
                <p:nvPr/>
              </p:nvSpPr>
              <p:spPr>
                <a:xfrm rot="10800000">
                  <a:off x="5621198" y="667529"/>
                  <a:ext cx="279000" cy="257175"/>
                </a:xfrm>
                <a:prstGeom prst="arc">
                  <a:avLst>
                    <a:gd name="adj1" fmla="val 18642763"/>
                    <a:gd name="adj2" fmla="val 3194614"/>
                  </a:avLst>
                </a:prstGeom>
                <a:ln w="28575" cmpd="sng">
                  <a:solidFill>
                    <a:srgbClr val="7B3423"/>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US" sz="1371"/>
                </a:p>
              </p:txBody>
            </p:sp>
          </p:grpSp>
        </p:grpSp>
        <p:cxnSp>
          <p:nvCxnSpPr>
            <p:cNvPr id="999" name="Straight Connector 998"/>
            <p:cNvCxnSpPr/>
            <p:nvPr/>
          </p:nvCxnSpPr>
          <p:spPr>
            <a:xfrm>
              <a:off x="9571593" y="3779008"/>
              <a:ext cx="12923" cy="1506999"/>
            </a:xfrm>
            <a:prstGeom prst="line">
              <a:avLst/>
            </a:prstGeom>
          </p:spPr>
          <p:style>
            <a:lnRef idx="2">
              <a:schemeClr val="dk1"/>
            </a:lnRef>
            <a:fillRef idx="0">
              <a:schemeClr val="dk1"/>
            </a:fillRef>
            <a:effectRef idx="1">
              <a:schemeClr val="dk1"/>
            </a:effectRef>
            <a:fontRef idx="minor">
              <a:schemeClr val="tx1"/>
            </a:fontRef>
          </p:style>
        </p:cxnSp>
        <p:cxnSp>
          <p:nvCxnSpPr>
            <p:cNvPr id="1000" name="Straight Connector 999"/>
            <p:cNvCxnSpPr/>
            <p:nvPr/>
          </p:nvCxnSpPr>
          <p:spPr>
            <a:xfrm>
              <a:off x="11608126" y="3804326"/>
              <a:ext cx="12923" cy="1506999"/>
            </a:xfrm>
            <a:prstGeom prst="line">
              <a:avLst/>
            </a:prstGeom>
          </p:spPr>
          <p:style>
            <a:lnRef idx="2">
              <a:schemeClr val="dk1"/>
            </a:lnRef>
            <a:fillRef idx="0">
              <a:schemeClr val="dk1"/>
            </a:fillRef>
            <a:effectRef idx="1">
              <a:schemeClr val="dk1"/>
            </a:effectRef>
            <a:fontRef idx="minor">
              <a:schemeClr val="tx1"/>
            </a:fontRef>
          </p:style>
        </p:cxnSp>
        <p:cxnSp>
          <p:nvCxnSpPr>
            <p:cNvPr id="1001" name="Straight Connector 1000"/>
            <p:cNvCxnSpPr/>
            <p:nvPr/>
          </p:nvCxnSpPr>
          <p:spPr>
            <a:xfrm>
              <a:off x="10764318" y="3775140"/>
              <a:ext cx="12923" cy="906228"/>
            </a:xfrm>
            <a:prstGeom prst="line">
              <a:avLst/>
            </a:prstGeom>
          </p:spPr>
          <p:style>
            <a:lnRef idx="2">
              <a:schemeClr val="dk1"/>
            </a:lnRef>
            <a:fillRef idx="0">
              <a:schemeClr val="dk1"/>
            </a:fillRef>
            <a:effectRef idx="1">
              <a:schemeClr val="dk1"/>
            </a:effectRef>
            <a:fontRef idx="minor">
              <a:schemeClr val="tx1"/>
            </a:fontRef>
          </p:style>
        </p:cxnSp>
        <p:cxnSp>
          <p:nvCxnSpPr>
            <p:cNvPr id="1002" name="Straight Arrow Connector 1001"/>
            <p:cNvCxnSpPr/>
            <p:nvPr/>
          </p:nvCxnSpPr>
          <p:spPr>
            <a:xfrm>
              <a:off x="9604290" y="4511549"/>
              <a:ext cx="1157470" cy="0"/>
            </a:xfrm>
            <a:prstGeom prst="straightConnector1">
              <a:avLst/>
            </a:prstGeom>
            <a:ln>
              <a:solidFill>
                <a:schemeClr val="tx1"/>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cxnSp>
          <p:nvCxnSpPr>
            <p:cNvPr id="1003" name="Straight Arrow Connector 1002"/>
            <p:cNvCxnSpPr/>
            <p:nvPr/>
          </p:nvCxnSpPr>
          <p:spPr>
            <a:xfrm>
              <a:off x="9604290" y="5038778"/>
              <a:ext cx="2003836" cy="0"/>
            </a:xfrm>
            <a:prstGeom prst="straightConnector1">
              <a:avLst/>
            </a:prstGeom>
            <a:ln>
              <a:solidFill>
                <a:schemeClr val="tx1"/>
              </a:solidFill>
              <a:headEnd type="stealth" w="lg" len="lg"/>
              <a:tailEnd type="stealth" w="lg" len="lg"/>
            </a:ln>
          </p:spPr>
          <p:style>
            <a:lnRef idx="2">
              <a:schemeClr val="accent1"/>
            </a:lnRef>
            <a:fillRef idx="0">
              <a:schemeClr val="accent1"/>
            </a:fillRef>
            <a:effectRef idx="1">
              <a:schemeClr val="accent1"/>
            </a:effectRef>
            <a:fontRef idx="minor">
              <a:schemeClr val="tx1"/>
            </a:fontRef>
          </p:style>
        </p:cxnSp>
        <p:sp>
          <p:nvSpPr>
            <p:cNvPr id="1004" name="TextBox 1003"/>
            <p:cNvSpPr txBox="1"/>
            <p:nvPr/>
          </p:nvSpPr>
          <p:spPr>
            <a:xfrm>
              <a:off x="9670225" y="4335871"/>
              <a:ext cx="1095493" cy="467500"/>
            </a:xfrm>
            <a:prstGeom prst="rect">
              <a:avLst/>
            </a:prstGeom>
            <a:noFill/>
          </p:spPr>
          <p:txBody>
            <a:bodyPr wrap="none" rtlCol="0">
              <a:spAutoFit/>
            </a:bodyPr>
            <a:lstStyle/>
            <a:p>
              <a:r>
                <a:rPr lang="en-US" sz="2438" i="1" dirty="0" err="1">
                  <a:latin typeface="Cambria Math"/>
                  <a:cs typeface="Cambria Math"/>
                </a:rPr>
                <a:t>r</a:t>
              </a:r>
              <a:r>
                <a:rPr lang="en-US" sz="2438" baseline="-25000" dirty="0" err="1">
                  <a:latin typeface="Cambria Math"/>
                  <a:cs typeface="Cambria Math"/>
                </a:rPr>
                <a:t>recharge</a:t>
              </a:r>
              <a:endParaRPr lang="en-US" sz="2438" dirty="0">
                <a:latin typeface="Cambria Math"/>
                <a:cs typeface="Cambria Math"/>
              </a:endParaRPr>
            </a:p>
          </p:txBody>
        </p:sp>
        <p:sp>
          <p:nvSpPr>
            <p:cNvPr id="1005" name="TextBox 1004"/>
            <p:cNvSpPr txBox="1"/>
            <p:nvPr/>
          </p:nvSpPr>
          <p:spPr>
            <a:xfrm>
              <a:off x="10146545" y="4947493"/>
              <a:ext cx="702436" cy="467500"/>
            </a:xfrm>
            <a:prstGeom prst="rect">
              <a:avLst/>
            </a:prstGeom>
            <a:noFill/>
          </p:spPr>
          <p:txBody>
            <a:bodyPr wrap="none" rtlCol="0">
              <a:spAutoFit/>
            </a:bodyPr>
            <a:lstStyle/>
            <a:p>
              <a:r>
                <a:rPr lang="en-US" sz="2438" i="1" dirty="0" err="1">
                  <a:latin typeface="Cambria Math"/>
                  <a:cs typeface="Cambria Math"/>
                </a:rPr>
                <a:t>r</a:t>
              </a:r>
              <a:r>
                <a:rPr lang="en-US" sz="2438" baseline="-25000" dirty="0" err="1">
                  <a:latin typeface="Cambria Math"/>
                  <a:cs typeface="Cambria Math"/>
                </a:rPr>
                <a:t>data</a:t>
              </a:r>
              <a:endParaRPr lang="en-US" sz="2438" dirty="0">
                <a:latin typeface="Cambria Math"/>
                <a:cs typeface="Cambria Math"/>
              </a:endParaRPr>
            </a:p>
          </p:txBody>
        </p:sp>
        <p:pic>
          <p:nvPicPr>
            <p:cNvPr id="1006" name="Picture 1005"/>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7112284" y="4240909"/>
              <a:ext cx="548632" cy="694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07" name="Group 1006"/>
            <p:cNvGrpSpPr/>
            <p:nvPr/>
          </p:nvGrpSpPr>
          <p:grpSpPr>
            <a:xfrm>
              <a:off x="9251950" y="3398821"/>
              <a:ext cx="305672" cy="128866"/>
              <a:chOff x="478024" y="1135400"/>
              <a:chExt cx="7720521" cy="3254824"/>
            </a:xfrm>
          </p:grpSpPr>
          <p:sp>
            <p:nvSpPr>
              <p:cNvPr id="1008" name="Rectangle 1007"/>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09" name="Rounded Rectangle 1008"/>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10" name="Rectangle 1009"/>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11" name="Rectangle 1010"/>
              <p:cNvSpPr/>
              <p:nvPr/>
            </p:nvSpPr>
            <p:spPr>
              <a:xfrm>
                <a:off x="1537578"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12" name="Rectangle 1011"/>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13" name="Rectangle 1012"/>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14" name="Rectangle 1013"/>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15" name="Rectangle 1014"/>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pic>
          <p:nvPicPr>
            <p:cNvPr id="1016" name="Picture 1015"/>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7222010" y="2924191"/>
              <a:ext cx="303192" cy="384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7" name="Picture 1016"/>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11391616" y="2869328"/>
              <a:ext cx="259879" cy="329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8" name="Picture 1017"/>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7880369" y="3417960"/>
              <a:ext cx="384043" cy="48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9" name="Picture 1018"/>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8813044" y="3747140"/>
              <a:ext cx="384043" cy="48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0" name="Picture 1019"/>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9032497" y="3363097"/>
              <a:ext cx="303191" cy="384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1" name="Picture 1020"/>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9699541" y="3363097"/>
              <a:ext cx="259878" cy="329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2" name="Picture 1021"/>
            <p:cNvPicPr>
              <a:picLocks noChangeAspect="1" noChangeArrowheads="1"/>
            </p:cNvPicPr>
            <p:nvPr/>
          </p:nvPicPr>
          <p:blipFill>
            <a:blip r:embed="rId12" cstate="print">
              <a:extLst>
                <a:ext uri="{BEBA8EAE-BF5A-486C-A8C5-ECC9F3942E4B}">
                  <a14:imgProps xmlns:a14="http://schemas.microsoft.com/office/drawing/2010/main">
                    <a14:imgLayer r:embed="rId7">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9829479" y="3582550"/>
              <a:ext cx="303214" cy="38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3" name="Picture 1022"/>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10952710" y="3527687"/>
              <a:ext cx="384043" cy="486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 name="Picture 1023"/>
            <p:cNvPicPr>
              <a:picLocks noChangeAspect="1" noChangeArrowheads="1"/>
            </p:cNvPicPr>
            <p:nvPr/>
          </p:nvPicPr>
          <p:blipFill>
            <a:blip r:embed="rId4" cstate="print">
              <a:extLst>
                <a:ext uri="{BEBA8EAE-BF5A-486C-A8C5-ECC9F3942E4B}">
                  <a14:imgProps xmlns:a14="http://schemas.microsoft.com/office/drawing/2010/main">
                    <a14:imgLayer r:embed="rId13">
                      <a14:imgEffect>
                        <a14:backgroundRemoval t="0" b="99123" l="0" r="100000">
                          <a14:foregroundMark x1="20000" y1="69591" x2="25185" y2="78947"/>
                          <a14:foregroundMark x1="38148" y1="76901" x2="53704" y2="82456"/>
                          <a14:foregroundMark x1="76667" y1="61988" x2="70000" y2="85673"/>
                          <a14:foregroundMark x1="49259" y1="55263" x2="52593" y2="67544"/>
                          <a14:foregroundMark x1="50000" y1="20175" x2="50000" y2="20175"/>
                          <a14:foregroundMark x1="67407" y1="15497" x2="67407" y2="15497"/>
                          <a14:foregroundMark x1="60370" y1="7895" x2="60370" y2="7895"/>
                          <a14:foregroundMark x1="68148" y1="5848" x2="68148" y2="5848"/>
                          <a14:foregroundMark x1="51111" y1="26316" x2="51111" y2="26316"/>
                          <a14:foregroundMark x1="38889" y1="10819" x2="38889" y2="10819"/>
                          <a14:foregroundMark x1="32222" y1="14035" x2="32222" y2="14035"/>
                          <a14:foregroundMark x1="32222" y1="3216" x2="32222" y2="3216"/>
                          <a14:foregroundMark x1="31111" y1="6433" x2="31111" y2="6433"/>
                          <a14:foregroundMark x1="39630" y1="5848" x2="39630" y2="5848"/>
                          <a14:foregroundMark x1="41481" y1="13450" x2="41481" y2="13450"/>
                          <a14:foregroundMark x1="35926" y1="17544" x2="35926" y2="17544"/>
                        </a14:backgroundRemoval>
                      </a14:imgEffect>
                    </a14:imgLayer>
                  </a14:imgProps>
                </a:ext>
                <a:ext uri="{28A0092B-C50C-407E-A947-70E740481C1C}">
                  <a14:useLocalDpi xmlns:a14="http://schemas.microsoft.com/office/drawing/2010/main" val="0"/>
                </a:ext>
              </a:extLst>
            </a:blip>
            <a:srcRect/>
            <a:stretch>
              <a:fillRect/>
            </a:stretch>
          </p:blipFill>
          <p:spPr bwMode="auto">
            <a:xfrm>
              <a:off x="11556206" y="4021456"/>
              <a:ext cx="438906" cy="555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25" name="Group 1024"/>
            <p:cNvGrpSpPr/>
            <p:nvPr/>
          </p:nvGrpSpPr>
          <p:grpSpPr>
            <a:xfrm>
              <a:off x="9910308" y="3343957"/>
              <a:ext cx="305672" cy="128866"/>
              <a:chOff x="478024" y="1135400"/>
              <a:chExt cx="7720521" cy="3254824"/>
            </a:xfrm>
          </p:grpSpPr>
          <p:sp>
            <p:nvSpPr>
              <p:cNvPr id="1026" name="Rectangle 1025"/>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27" name="Rounded Rectangle 1026"/>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28" name="Rectangle 1027"/>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29" name="Rectangle 1028"/>
              <p:cNvSpPr/>
              <p:nvPr/>
            </p:nvSpPr>
            <p:spPr>
              <a:xfrm>
                <a:off x="1537578"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30" name="Rectangle 1029"/>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31" name="Rectangle 1030"/>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32" name="Rectangle 1031"/>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33" name="Rectangle 1032"/>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34" name="Group 1033"/>
            <p:cNvGrpSpPr/>
            <p:nvPr/>
          </p:nvGrpSpPr>
          <p:grpSpPr>
            <a:xfrm>
              <a:off x="10129761" y="3637413"/>
              <a:ext cx="305672" cy="128866"/>
              <a:chOff x="478024" y="1135400"/>
              <a:chExt cx="7720521" cy="3254824"/>
            </a:xfrm>
          </p:grpSpPr>
          <p:sp>
            <p:nvSpPr>
              <p:cNvPr id="1035" name="Rectangle 1034"/>
              <p:cNvSpPr/>
              <p:nvPr/>
            </p:nvSpPr>
            <p:spPr>
              <a:xfrm>
                <a:off x="1041737" y="1135400"/>
                <a:ext cx="7156808" cy="3254824"/>
              </a:xfrm>
              <a:prstGeom prst="rect">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36" name="Rounded Rectangle 1035"/>
              <p:cNvSpPr/>
              <p:nvPr/>
            </p:nvSpPr>
            <p:spPr>
              <a:xfrm>
                <a:off x="478024" y="1870611"/>
                <a:ext cx="955892" cy="1885927"/>
              </a:xfrm>
              <a:prstGeom prst="roundRect">
                <a:avLst>
                  <a:gd name="adj" fmla="val 20621"/>
                </a:avLst>
              </a:prstGeom>
              <a:ln>
                <a:solidFill>
                  <a:srgbClr val="00FF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37" name="Rectangle 1036"/>
              <p:cNvSpPr/>
              <p:nvPr/>
            </p:nvSpPr>
            <p:spPr>
              <a:xfrm>
                <a:off x="1464055" y="1440725"/>
                <a:ext cx="6448046" cy="2575051"/>
              </a:xfrm>
              <a:prstGeom prst="rect">
                <a:avLst/>
              </a:prstGeom>
              <a:solidFill>
                <a:schemeClr val="bg1"/>
              </a:solidFill>
              <a:ln>
                <a:solidFill>
                  <a:srgbClr val="00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38" name="Rectangle 1037"/>
              <p:cNvSpPr/>
              <p:nvPr/>
            </p:nvSpPr>
            <p:spPr>
              <a:xfrm>
                <a:off x="1537578"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39" name="Rectangle 1038"/>
              <p:cNvSpPr/>
              <p:nvPr/>
            </p:nvSpPr>
            <p:spPr>
              <a:xfrm>
                <a:off x="2809659"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40" name="Rectangle 1039"/>
              <p:cNvSpPr/>
              <p:nvPr/>
            </p:nvSpPr>
            <p:spPr>
              <a:xfrm>
                <a:off x="408174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41" name="Rectangle 1040"/>
              <p:cNvSpPr/>
              <p:nvPr/>
            </p:nvSpPr>
            <p:spPr>
              <a:xfrm>
                <a:off x="5353820"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42" name="Rectangle 1041"/>
              <p:cNvSpPr/>
              <p:nvPr/>
            </p:nvSpPr>
            <p:spPr>
              <a:xfrm>
                <a:off x="6648283" y="1530016"/>
                <a:ext cx="1159341" cy="2390713"/>
              </a:xfrm>
              <a:prstGeom prst="rect">
                <a:avLst/>
              </a:prstGeom>
              <a:solidFill>
                <a:schemeClr val="tx1"/>
              </a:solidFill>
              <a:ln>
                <a:solidFill>
                  <a:srgbClr val="00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43" name="Group 1042"/>
            <p:cNvGrpSpPr/>
            <p:nvPr/>
          </p:nvGrpSpPr>
          <p:grpSpPr>
            <a:xfrm>
              <a:off x="9142223" y="4186045"/>
              <a:ext cx="305672" cy="128866"/>
              <a:chOff x="478024" y="1135400"/>
              <a:chExt cx="7720521" cy="3254824"/>
            </a:xfrm>
          </p:grpSpPr>
          <p:sp>
            <p:nvSpPr>
              <p:cNvPr id="1044" name="Rectangle 1043"/>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45" name="Rounded Rectangle 1044"/>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46" name="Rectangle 1045"/>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47" name="Rectangle 1046"/>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48" name="Rectangle 1047"/>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49" name="Rectangle 1048"/>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50" name="Group 1049"/>
            <p:cNvGrpSpPr/>
            <p:nvPr/>
          </p:nvGrpSpPr>
          <p:grpSpPr>
            <a:xfrm>
              <a:off x="8154685" y="3856866"/>
              <a:ext cx="305672" cy="128866"/>
              <a:chOff x="478024" y="1135400"/>
              <a:chExt cx="7720521" cy="3254824"/>
            </a:xfrm>
          </p:grpSpPr>
          <p:sp>
            <p:nvSpPr>
              <p:cNvPr id="1051" name="Rectangle 1050"/>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52" name="Rounded Rectangle 1051"/>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53" name="Rectangle 1052"/>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54" name="Rectangle 1053"/>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55" name="Rectangle 1054"/>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56" name="Rectangle 1055"/>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57" name="Group 1056"/>
            <p:cNvGrpSpPr/>
            <p:nvPr/>
          </p:nvGrpSpPr>
          <p:grpSpPr>
            <a:xfrm>
              <a:off x="11227026" y="3966592"/>
              <a:ext cx="305672" cy="128866"/>
              <a:chOff x="478024" y="1135400"/>
              <a:chExt cx="7720521" cy="3254824"/>
            </a:xfrm>
          </p:grpSpPr>
          <p:sp>
            <p:nvSpPr>
              <p:cNvPr id="1058" name="Rectangle 1057"/>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59" name="Rounded Rectangle 1058"/>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60" name="Rectangle 1059"/>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61" name="Rectangle 1060"/>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62" name="Rectangle 1061"/>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63" name="Rectangle 1062"/>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64" name="Group 1063"/>
            <p:cNvGrpSpPr/>
            <p:nvPr/>
          </p:nvGrpSpPr>
          <p:grpSpPr>
            <a:xfrm>
              <a:off x="7606052" y="4844404"/>
              <a:ext cx="305672" cy="128866"/>
              <a:chOff x="478024" y="1135400"/>
              <a:chExt cx="7720521" cy="3254824"/>
            </a:xfrm>
          </p:grpSpPr>
          <p:sp>
            <p:nvSpPr>
              <p:cNvPr id="1065" name="Rectangle 1064"/>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66" name="Rounded Rectangle 1065"/>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67" name="Rectangle 1066"/>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68" name="Rectangle 1067"/>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69" name="Rectangle 1068"/>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70" name="Rectangle 1069"/>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71" name="Group 1070"/>
            <p:cNvGrpSpPr/>
            <p:nvPr/>
          </p:nvGrpSpPr>
          <p:grpSpPr>
            <a:xfrm>
              <a:off x="7386599" y="3308233"/>
              <a:ext cx="305672" cy="128866"/>
              <a:chOff x="478024" y="1135400"/>
              <a:chExt cx="7720521" cy="3254824"/>
            </a:xfrm>
          </p:grpSpPr>
          <p:sp>
            <p:nvSpPr>
              <p:cNvPr id="1072" name="Rectangle 1071"/>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73" name="Rounded Rectangle 1072"/>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74" name="Rectangle 1073"/>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75" name="Rectangle 1074"/>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76" name="Rectangle 1075"/>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77" name="Rectangle 1076"/>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78" name="Group 1077"/>
            <p:cNvGrpSpPr/>
            <p:nvPr/>
          </p:nvGrpSpPr>
          <p:grpSpPr>
            <a:xfrm>
              <a:off x="11556206" y="3198507"/>
              <a:ext cx="305672" cy="128866"/>
              <a:chOff x="478024" y="1135400"/>
              <a:chExt cx="7720521" cy="3254824"/>
            </a:xfrm>
          </p:grpSpPr>
          <p:sp>
            <p:nvSpPr>
              <p:cNvPr id="1079" name="Rectangle 1078"/>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80" name="Rounded Rectangle 1079"/>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81" name="Rectangle 1080"/>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82" name="Rectangle 1081"/>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83" name="Rectangle 1082"/>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84" name="Rectangle 1083"/>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grpSp>
          <p:nvGrpSpPr>
            <p:cNvPr id="1085" name="Group 1084"/>
            <p:cNvGrpSpPr/>
            <p:nvPr/>
          </p:nvGrpSpPr>
          <p:grpSpPr>
            <a:xfrm>
              <a:off x="11720795" y="4624951"/>
              <a:ext cx="305672" cy="128866"/>
              <a:chOff x="478024" y="1135400"/>
              <a:chExt cx="7720521" cy="3254824"/>
            </a:xfrm>
          </p:grpSpPr>
          <p:sp>
            <p:nvSpPr>
              <p:cNvPr id="1086" name="Rectangle 1085"/>
              <p:cNvSpPr/>
              <p:nvPr/>
            </p:nvSpPr>
            <p:spPr>
              <a:xfrm>
                <a:off x="1041737" y="1135400"/>
                <a:ext cx="7156808" cy="3254824"/>
              </a:xfrm>
              <a:prstGeom prst="rect">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87" name="Rounded Rectangle 1086"/>
              <p:cNvSpPr/>
              <p:nvPr/>
            </p:nvSpPr>
            <p:spPr>
              <a:xfrm>
                <a:off x="478024" y="1870611"/>
                <a:ext cx="955892" cy="1885927"/>
              </a:xfrm>
              <a:prstGeom prst="roundRect">
                <a:avLst>
                  <a:gd name="adj" fmla="val 20621"/>
                </a:avLst>
              </a:prstGeom>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71"/>
              </a:p>
            </p:txBody>
          </p:sp>
          <p:sp>
            <p:nvSpPr>
              <p:cNvPr id="1088" name="Rectangle 1087"/>
              <p:cNvSpPr/>
              <p:nvPr/>
            </p:nvSpPr>
            <p:spPr>
              <a:xfrm>
                <a:off x="1464055" y="1440725"/>
                <a:ext cx="6448046" cy="2575051"/>
              </a:xfrm>
              <a:prstGeom prst="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71"/>
              </a:p>
            </p:txBody>
          </p:sp>
          <p:sp>
            <p:nvSpPr>
              <p:cNvPr id="1089" name="Rectangle 1088"/>
              <p:cNvSpPr/>
              <p:nvPr/>
            </p:nvSpPr>
            <p:spPr>
              <a:xfrm>
                <a:off x="408174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90" name="Rectangle 1089"/>
              <p:cNvSpPr/>
              <p:nvPr/>
            </p:nvSpPr>
            <p:spPr>
              <a:xfrm>
                <a:off x="5353820"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91" name="Rectangle 1090"/>
              <p:cNvSpPr/>
              <p:nvPr/>
            </p:nvSpPr>
            <p:spPr>
              <a:xfrm>
                <a:off x="6648283" y="1530016"/>
                <a:ext cx="1159341" cy="2390713"/>
              </a:xfrm>
              <a:prstGeom prst="rect">
                <a:avLst/>
              </a:prstGeom>
              <a:solidFill>
                <a:schemeClr val="tx1"/>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grpSp>
        <p:sp>
          <p:nvSpPr>
            <p:cNvPr id="1092" name="Lightning Bolt 1091"/>
            <p:cNvSpPr/>
            <p:nvPr/>
          </p:nvSpPr>
          <p:spPr>
            <a:xfrm rot="1713180">
              <a:off x="9364185" y="1462253"/>
              <a:ext cx="214434" cy="524202"/>
            </a:xfrm>
            <a:prstGeom prst="lightningBol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093" name="Left Arrow 1092"/>
            <p:cNvSpPr/>
            <p:nvPr/>
          </p:nvSpPr>
          <p:spPr>
            <a:xfrm rot="7307337">
              <a:off x="8246731" y="2445702"/>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4" name="Left Arrow 1093"/>
            <p:cNvSpPr/>
            <p:nvPr/>
          </p:nvSpPr>
          <p:spPr>
            <a:xfrm rot="5688330">
              <a:off x="8824295" y="2575132"/>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5" name="Left Arrow 1094"/>
            <p:cNvSpPr/>
            <p:nvPr/>
          </p:nvSpPr>
          <p:spPr>
            <a:xfrm rot="6110231">
              <a:off x="8747149" y="2578543"/>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6" name="Left Arrow 1095"/>
            <p:cNvSpPr/>
            <p:nvPr/>
          </p:nvSpPr>
          <p:spPr>
            <a:xfrm rot="5234836">
              <a:off x="9301652" y="2572311"/>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7" name="Left Arrow 1096"/>
            <p:cNvSpPr/>
            <p:nvPr/>
          </p:nvSpPr>
          <p:spPr>
            <a:xfrm rot="5125704">
              <a:off x="9363143" y="2574842"/>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8" name="Left Arrow 1097"/>
            <p:cNvSpPr/>
            <p:nvPr/>
          </p:nvSpPr>
          <p:spPr>
            <a:xfrm rot="3590033">
              <a:off x="9992630" y="2504700"/>
              <a:ext cx="932674" cy="219453"/>
            </a:xfrm>
            <a:prstGeom prst="leftArrow">
              <a:avLst/>
            </a:prstGeom>
            <a:solidFill>
              <a:srgbClr val="00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62" dirty="0">
                  <a:solidFill>
                    <a:schemeClr val="tx1"/>
                  </a:solidFill>
                </a:rPr>
                <a:t>10101…</a:t>
              </a:r>
            </a:p>
          </p:txBody>
        </p:sp>
        <p:sp>
          <p:nvSpPr>
            <p:cNvPr id="1099" name="Lightning Bolt 1098"/>
            <p:cNvSpPr/>
            <p:nvPr/>
          </p:nvSpPr>
          <p:spPr>
            <a:xfrm rot="534424">
              <a:off x="9519694" y="1442942"/>
              <a:ext cx="182928" cy="570936"/>
            </a:xfrm>
            <a:prstGeom prst="lightningBol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100" name="Lightning Bolt 1099"/>
            <p:cNvSpPr/>
            <p:nvPr/>
          </p:nvSpPr>
          <p:spPr>
            <a:xfrm rot="211085">
              <a:off x="9600309" y="1439447"/>
              <a:ext cx="182928" cy="570936"/>
            </a:xfrm>
            <a:prstGeom prst="lightningBol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71"/>
            </a:p>
          </p:txBody>
        </p:sp>
        <p:sp>
          <p:nvSpPr>
            <p:cNvPr id="1101" name="Freeform 1100"/>
            <p:cNvSpPr/>
            <p:nvPr/>
          </p:nvSpPr>
          <p:spPr>
            <a:xfrm>
              <a:off x="9774805" y="1106448"/>
              <a:ext cx="2167467" cy="589121"/>
            </a:xfrm>
            <a:custGeom>
              <a:avLst/>
              <a:gdLst>
                <a:gd name="connsiteX0" fmla="*/ 2844800 w 2844800"/>
                <a:gd name="connsiteY0" fmla="*/ 392012 h 773221"/>
                <a:gd name="connsiteX1" fmla="*/ 1600200 w 2844800"/>
                <a:gd name="connsiteY1" fmla="*/ 11012 h 773221"/>
                <a:gd name="connsiteX2" fmla="*/ 2133600 w 2844800"/>
                <a:gd name="connsiteY2" fmla="*/ 773012 h 773221"/>
                <a:gd name="connsiteX3" fmla="*/ 0 w 2844800"/>
                <a:gd name="connsiteY3" fmla="*/ 87212 h 773221"/>
              </a:gdLst>
              <a:ahLst/>
              <a:cxnLst>
                <a:cxn ang="0">
                  <a:pos x="connsiteX0" y="connsiteY0"/>
                </a:cxn>
                <a:cxn ang="0">
                  <a:pos x="connsiteX1" y="connsiteY1"/>
                </a:cxn>
                <a:cxn ang="0">
                  <a:pos x="connsiteX2" y="connsiteY2"/>
                </a:cxn>
                <a:cxn ang="0">
                  <a:pos x="connsiteX3" y="connsiteY3"/>
                </a:cxn>
              </a:cxnLst>
              <a:rect l="l" t="t" r="r" b="b"/>
              <a:pathLst>
                <a:path w="2844800" h="773221">
                  <a:moveTo>
                    <a:pt x="2844800" y="392012"/>
                  </a:moveTo>
                  <a:cubicBezTo>
                    <a:pt x="2281766" y="169762"/>
                    <a:pt x="1718733" y="-52488"/>
                    <a:pt x="1600200" y="11012"/>
                  </a:cubicBezTo>
                  <a:cubicBezTo>
                    <a:pt x="1481667" y="74512"/>
                    <a:pt x="2400300" y="760312"/>
                    <a:pt x="2133600" y="773012"/>
                  </a:cubicBezTo>
                  <a:cubicBezTo>
                    <a:pt x="1866900" y="785712"/>
                    <a:pt x="351367" y="218445"/>
                    <a:pt x="0" y="87212"/>
                  </a:cubicBezTo>
                </a:path>
              </a:pathLst>
            </a:custGeom>
            <a:ln w="63500">
              <a:solidFill>
                <a:srgbClr val="F69546"/>
              </a:solidFill>
              <a:headEnd type="none"/>
              <a:tailEnd type="stealth" w="med"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71"/>
            </a:p>
          </p:txBody>
        </p:sp>
        <p:sp>
          <p:nvSpPr>
            <p:cNvPr id="1102" name="TextBox 1101"/>
            <p:cNvSpPr txBox="1"/>
            <p:nvPr/>
          </p:nvSpPr>
          <p:spPr>
            <a:xfrm>
              <a:off x="418967" y="5541714"/>
              <a:ext cx="4827966" cy="431569"/>
            </a:xfrm>
            <a:prstGeom prst="rect">
              <a:avLst/>
            </a:prstGeom>
            <a:noFill/>
          </p:spPr>
          <p:txBody>
            <a:bodyPr wrap="square" rtlCol="0">
              <a:spAutoFit/>
            </a:bodyPr>
            <a:lstStyle/>
            <a:p>
              <a:pPr algn="ctr"/>
              <a:r>
                <a:rPr lang="en-US" sz="1400" b="1" i="1" dirty="0">
                  <a:latin typeface="Bookman Old Style" panose="02050604050505020204" pitchFamily="18" charset="0"/>
                  <a:cs typeface="Cambria Math"/>
                </a:rPr>
                <a:t>Traditional WSN</a:t>
              </a:r>
            </a:p>
          </p:txBody>
        </p:sp>
        <p:sp>
          <p:nvSpPr>
            <p:cNvPr id="1103" name="TextBox 1102"/>
            <p:cNvSpPr txBox="1"/>
            <p:nvPr/>
          </p:nvSpPr>
          <p:spPr>
            <a:xfrm>
              <a:off x="6930160" y="5541714"/>
              <a:ext cx="5214785" cy="431569"/>
            </a:xfrm>
            <a:prstGeom prst="rect">
              <a:avLst/>
            </a:prstGeom>
            <a:noFill/>
          </p:spPr>
          <p:txBody>
            <a:bodyPr wrap="square" rtlCol="0">
              <a:spAutoFit/>
            </a:bodyPr>
            <a:lstStyle/>
            <a:p>
              <a:pPr algn="ctr"/>
              <a:r>
                <a:rPr lang="en-US" sz="1400" b="1" i="1" dirty="0">
                  <a:latin typeface="Bookman Old Style" panose="02050604050505020204" pitchFamily="18" charset="0"/>
                  <a:cs typeface="Cambria Math"/>
                </a:rPr>
                <a:t> Dynamic path-planning </a:t>
              </a:r>
            </a:p>
          </p:txBody>
        </p:sp>
      </p:grpSp>
      <p:sp>
        <p:nvSpPr>
          <p:cNvPr id="3" name="TextBox 2"/>
          <p:cNvSpPr txBox="1"/>
          <p:nvPr/>
        </p:nvSpPr>
        <p:spPr>
          <a:xfrm>
            <a:off x="5215242" y="-1"/>
            <a:ext cx="2419554" cy="461665"/>
          </a:xfrm>
          <a:prstGeom prst="rect">
            <a:avLst/>
          </a:prstGeom>
          <a:noFill/>
        </p:spPr>
        <p:txBody>
          <a:bodyPr wrap="square" rtlCol="0">
            <a:spAutoFit/>
          </a:bodyPr>
          <a:lstStyle/>
          <a:p>
            <a:r>
              <a:rPr lang="en-US" sz="2400" b="1" i="1" dirty="0" smtClean="0">
                <a:latin typeface="Bookman Old Style" panose="02050604050505020204" pitchFamily="18" charset="0"/>
              </a:rPr>
              <a:t>The Proposal</a:t>
            </a:r>
            <a:endParaRPr lang="en-US" sz="2400" b="1" i="1" dirty="0">
              <a:latin typeface="Bookman Old Style" panose="02050604050505020204" pitchFamily="18" charset="0"/>
            </a:endParaRPr>
          </a:p>
        </p:txBody>
      </p:sp>
      <p:sp>
        <p:nvSpPr>
          <p:cNvPr id="4" name="TextBox 3"/>
          <p:cNvSpPr txBox="1"/>
          <p:nvPr/>
        </p:nvSpPr>
        <p:spPr>
          <a:xfrm>
            <a:off x="161129" y="4455922"/>
            <a:ext cx="11548518" cy="2308324"/>
          </a:xfrm>
          <a:prstGeom prst="rect">
            <a:avLst/>
          </a:prstGeom>
          <a:noFill/>
        </p:spPr>
        <p:txBody>
          <a:bodyPr wrap="square" rtlCol="0">
            <a:spAutoFit/>
          </a:bodyPr>
          <a:lstStyle/>
          <a:p>
            <a:pPr marL="285750" indent="-285750">
              <a:buFont typeface="Arial" panose="020B0604020202020204" pitchFamily="34" charset="0"/>
              <a:buChar char="•"/>
            </a:pPr>
            <a:r>
              <a:rPr lang="en-US" dirty="0"/>
              <a:t> Evolution from traditional wireless sensor networks (WSNs) to servicing WSN with unmanned vehicles </a:t>
            </a:r>
            <a:r>
              <a:rPr lang="en-US" dirty="0" smtClean="0"/>
              <a:t>(UVs</a:t>
            </a:r>
            <a:r>
              <a:rPr lang="en-US" dirty="0"/>
              <a:t>). </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We present path-planning techniques that use UVs to gather aggregated data and recharge </a:t>
            </a:r>
            <a:r>
              <a:rPr lang="en-US" dirty="0" smtClean="0"/>
              <a:t>sensors by exploiting </a:t>
            </a:r>
            <a:r>
              <a:rPr lang="en-US" dirty="0"/>
              <a:t>emerging wireless power transfer </a:t>
            </a:r>
            <a:r>
              <a:rPr lang="en-US" dirty="0" smtClean="0"/>
              <a:t>technology.</a:t>
            </a:r>
          </a:p>
          <a:p>
            <a:r>
              <a:rPr lang="en-US" dirty="0" smtClean="0"/>
              <a:t> </a:t>
            </a:r>
          </a:p>
          <a:p>
            <a:pPr marL="285750" indent="-285750">
              <a:buFont typeface="Arial" panose="020B0604020202020204" pitchFamily="34" charset="0"/>
              <a:buChar char="•"/>
            </a:pPr>
            <a:r>
              <a:rPr lang="en-US" dirty="0" smtClean="0"/>
              <a:t>These </a:t>
            </a:r>
            <a:r>
              <a:rPr lang="en-US" dirty="0"/>
              <a:t>UVs cut data transmissions from long to </a:t>
            </a:r>
            <a:r>
              <a:rPr lang="en-US" dirty="0" smtClean="0"/>
              <a:t>short-distances by collecting </a:t>
            </a:r>
            <a:r>
              <a:rPr lang="en-US" dirty="0"/>
              <a:t>sensed </a:t>
            </a:r>
            <a:r>
              <a:rPr lang="en-US" dirty="0" smtClean="0"/>
              <a:t>information while replenishing </a:t>
            </a:r>
            <a:r>
              <a:rPr lang="en-US" dirty="0"/>
              <a:t>WSN’s energy. </a:t>
            </a:r>
            <a:r>
              <a:rPr lang="en-US" dirty="0" smtClean="0"/>
              <a:t>We present a path-planning </a:t>
            </a:r>
            <a:r>
              <a:rPr lang="en-US" dirty="0"/>
              <a:t>and path optimization algorithms for sustaining WSNs.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86845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95361" y="844614"/>
            <a:ext cx="4583733" cy="2902873"/>
          </a:xfrm>
          <a:prstGeom prst="rect">
            <a:avLst/>
          </a:prstGeom>
        </p:spPr>
      </p:pic>
      <p:grpSp>
        <p:nvGrpSpPr>
          <p:cNvPr id="7" name="Group 6"/>
          <p:cNvGrpSpPr/>
          <p:nvPr/>
        </p:nvGrpSpPr>
        <p:grpSpPr>
          <a:xfrm>
            <a:off x="873269" y="674706"/>
            <a:ext cx="5976418" cy="2916392"/>
            <a:chOff x="873269" y="674706"/>
            <a:chExt cx="4915507" cy="2916392"/>
          </a:xfrm>
        </p:grpSpPr>
        <p:pic>
          <p:nvPicPr>
            <p:cNvPr id="2" name="Picture 1"/>
            <p:cNvPicPr>
              <a:picLocks noChangeAspect="1"/>
            </p:cNvPicPr>
            <p:nvPr/>
          </p:nvPicPr>
          <p:blipFill>
            <a:blip r:embed="rId3"/>
            <a:stretch>
              <a:fillRect/>
            </a:stretch>
          </p:blipFill>
          <p:spPr>
            <a:xfrm>
              <a:off x="873269" y="837854"/>
              <a:ext cx="2518324" cy="2636866"/>
            </a:xfrm>
            <a:prstGeom prst="rect">
              <a:avLst/>
            </a:prstGeom>
          </p:spPr>
        </p:pic>
        <p:pic>
          <p:nvPicPr>
            <p:cNvPr id="3" name="Picture 2"/>
            <p:cNvPicPr>
              <a:picLocks noChangeAspect="1"/>
            </p:cNvPicPr>
            <p:nvPr/>
          </p:nvPicPr>
          <p:blipFill>
            <a:blip r:embed="rId4"/>
            <a:stretch>
              <a:fillRect/>
            </a:stretch>
          </p:blipFill>
          <p:spPr>
            <a:xfrm>
              <a:off x="3275215" y="787609"/>
              <a:ext cx="2513561" cy="2803489"/>
            </a:xfrm>
            <a:prstGeom prst="rect">
              <a:avLst/>
            </a:prstGeom>
          </p:spPr>
        </p:pic>
        <p:sp>
          <p:nvSpPr>
            <p:cNvPr id="6" name="Rectangle 5"/>
            <p:cNvSpPr/>
            <p:nvPr/>
          </p:nvSpPr>
          <p:spPr>
            <a:xfrm>
              <a:off x="1271847" y="674706"/>
              <a:ext cx="4472247" cy="326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9" name="TextBox 8"/>
              <p:cNvSpPr txBox="1"/>
              <p:nvPr/>
            </p:nvSpPr>
            <p:spPr>
              <a:xfrm>
                <a:off x="873269" y="3591098"/>
                <a:ext cx="9854214" cy="28913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𝑞</m:t>
                      </m:r>
                      <m:r>
                        <a:rPr lang="en-US" b="0" i="1" smtClean="0">
                          <a:latin typeface="Cambria Math" panose="02040503050406030204" pitchFamily="18" charset="0"/>
                        </a:rPr>
                        <m:t>(</m:t>
                      </m:r>
                      <m:r>
                        <a:rPr lang="el-GR" i="1">
                          <a:latin typeface="Cambria Math" panose="02040503050406030204" pitchFamily="18" charset="0"/>
                        </a:rPr>
                        <m:t>𝜑</m:t>
                      </m:r>
                      <m:r>
                        <a:rPr lang="en-US" i="1">
                          <a:latin typeface="Cambria Math" panose="02040503050406030204" pitchFamily="18" charset="0"/>
                        </a:rPr>
                        <m:t>)</m:t>
                      </m:r>
                      <m:r>
                        <a:rPr lang="en-US" i="1" smtClean="0">
                          <a:latin typeface="Cambria Math" panose="02040503050406030204" pitchFamily="18" charset="0"/>
                        </a:rPr>
                        <m:t>=</m:t>
                      </m:r>
                      <m:nary>
                        <m:naryPr>
                          <m:chr m:val="∑"/>
                          <m:ctrlPr>
                            <a:rPr lang="en-US" i="1">
                              <a:latin typeface="Cambria Math" panose="02040503050406030204" pitchFamily="18" charset="0"/>
                            </a:rPr>
                          </m:ctrlPr>
                        </m:naryPr>
                        <m:sub>
                          <m:r>
                            <a:rPr lang="en-US" b="0" i="1" smtClean="0">
                              <a:latin typeface="Cambria Math" panose="02040503050406030204" pitchFamily="18" charset="0"/>
                            </a:rPr>
                            <m:t>𝑖</m:t>
                          </m:r>
                        </m:sub>
                        <m:sup>
                          <m:r>
                            <a:rPr lang="en-US" b="0" i="1" smtClean="0">
                              <a:latin typeface="Cambria Math" panose="02040503050406030204" pitchFamily="18" charset="0"/>
                            </a:rPr>
                            <m:t>𝑁</m:t>
                          </m:r>
                        </m:sup>
                        <m:e>
                          <m:sSub>
                            <m:sSubPr>
                              <m:ctrlPr>
                                <a:rPr lang="en-US" i="1" dirty="0" smtClean="0">
                                  <a:latin typeface="Cambria Math" panose="02040503050406030204" pitchFamily="18" charset="0"/>
                                </a:rPr>
                              </m:ctrlPr>
                            </m:sSubPr>
                            <m:e>
                              <m:nary>
                                <m:naryPr>
                                  <m:chr m:val="∑"/>
                                  <m:ctrlPr>
                                    <a:rPr lang="en-US" i="1">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m:t>
                                  </m:r>
                                  <m:r>
                                    <a:rPr lang="en-US" i="1">
                                      <a:latin typeface="Cambria Math" panose="02040503050406030204" pitchFamily="18" charset="0"/>
                                    </a:rPr>
                                    <m:t>𝑖</m:t>
                                  </m:r>
                                  <m:r>
                                    <a:rPr lang="en-US" b="0" i="1" smtClean="0">
                                      <a:latin typeface="Cambria Math" panose="02040503050406030204" pitchFamily="18" charset="0"/>
                                    </a:rPr>
                                    <m:t>+1</m:t>
                                  </m:r>
                                </m:sub>
                                <m:sup>
                                  <m:r>
                                    <a:rPr lang="en-US" i="1">
                                      <a:latin typeface="Cambria Math" panose="02040503050406030204" pitchFamily="18" charset="0"/>
                                    </a:rPr>
                                    <m:t>𝑁</m:t>
                                  </m:r>
                                </m:sup>
                                <m:e>
                                  <m:sSub>
                                    <m:sSubPr>
                                      <m:ctrlPr>
                                        <a:rPr lang="en-US" i="1" dirty="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r>
                                        <a:rPr lang="en-US" i="1">
                                          <a:latin typeface="Cambria Math" panose="02040503050406030204" pitchFamily="18" charset="0"/>
                                        </a:rPr>
                                        <m:t>||</m:t>
                                      </m:r>
                                    </m:e>
                                    <m:sub>
                                      <m:r>
                                        <a:rPr lang="en-US" i="1" dirty="0">
                                          <a:latin typeface="Cambria Math" panose="02040503050406030204" pitchFamily="18" charset="0"/>
                                        </a:rPr>
                                        <m:t>2</m:t>
                                      </m:r>
                                    </m:sub>
                                  </m:sSub>
                                  <m:r>
                                    <a:rPr lang="en-US" i="1" smtClean="0">
                                      <a:latin typeface="Cambria Math" panose="02040503050406030204" pitchFamily="18" charset="0"/>
                                    </a:rPr>
                                    <m:t>≤</m:t>
                                  </m:r>
                                </m:e>
                              </m:nary>
                              <m:r>
                                <a:rPr lang="en-US" b="0" i="1" smtClean="0">
                                  <a:latin typeface="Cambria Math" panose="02040503050406030204" pitchFamily="18" charset="0"/>
                                </a:rPr>
                                <m:t>𝑟</m:t>
                              </m:r>
                            </m:e>
                            <m:sub>
                              <m:r>
                                <a:rPr lang="en-US" b="0" i="1" smtClean="0">
                                  <a:latin typeface="Cambria Math" panose="02040503050406030204" pitchFamily="18" charset="0"/>
                                </a:rPr>
                                <m:t>𝑓</m:t>
                              </m:r>
                              <m:r>
                                <a:rPr lang="en-US" i="1">
                                  <a:latin typeface="Cambria Math" panose="02040503050406030204" pitchFamily="18" charset="0"/>
                                </a:rPr>
                                <m:t>𝑜𝑜𝑡𝑝𝑟𝑖𝑛𝑡</m:t>
                              </m:r>
                            </m:sub>
                          </m:sSub>
                          <m:r>
                            <a:rPr lang="en-US" b="0" i="1" smtClean="0">
                              <a:latin typeface="Cambria Math" panose="02040503050406030204" pitchFamily="18" charset="0"/>
                            </a:rPr>
                            <m:t> </m:t>
                          </m:r>
                        </m:e>
                      </m:nary>
                    </m:oMath>
                  </m:oMathPara>
                </a14:m>
                <a:endParaRPr lang="en-US" dirty="0" smtClean="0">
                  <a:latin typeface="Bookman Old Style" panose="02050604050505020204" pitchFamily="18" charset="0"/>
                </a:endParaRPr>
              </a:p>
              <a:p>
                <a:pPr marL="285750" indent="-285750">
                  <a:buFont typeface="Arial" panose="020B0604020202020204" pitchFamily="34" charset="0"/>
                  <a:buChar char="•"/>
                </a:pPr>
                <a:r>
                  <a:rPr lang="en-US" dirty="0" smtClean="0">
                    <a:latin typeface="Bookman Old Style" panose="02050604050505020204" pitchFamily="18" charset="0"/>
                  </a:rPr>
                  <a:t>Fig.1 indicates the location of the sensor nodes on a map.</a:t>
                </a:r>
              </a:p>
              <a:p>
                <a:pPr marL="285750" indent="-285750">
                  <a:buFont typeface="Arial" panose="020B0604020202020204" pitchFamily="34" charset="0"/>
                  <a:buChar char="•"/>
                </a:pPr>
                <a:r>
                  <a:rPr lang="en-US" dirty="0">
                    <a:latin typeface="Bookman Old Style" panose="02050604050505020204" pitchFamily="18" charset="0"/>
                  </a:rPr>
                  <a:t>A UV has an associated recharging footprint and a </a:t>
                </a:r>
                <a:r>
                  <a:rPr lang="en-US" dirty="0" smtClean="0">
                    <a:latin typeface="Bookman Old Style" panose="02050604050505020204" pitchFamily="18" charset="0"/>
                  </a:rPr>
                  <a:t>data transfer </a:t>
                </a:r>
                <a:r>
                  <a:rPr lang="en-US" dirty="0">
                    <a:latin typeface="Bookman Old Style" panose="02050604050505020204" pitchFamily="18" charset="0"/>
                  </a:rPr>
                  <a:t>footprint, which can often be modeled as disks of radius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dirty="0" smtClean="0">
                            <a:latin typeface="Cambria Math" panose="02040503050406030204" pitchFamily="18" charset="0"/>
                          </a:rPr>
                          <m:t>𝑟𝑒𝑐h𝑎𝑟𝑔𝑒</m:t>
                        </m:r>
                      </m:sub>
                    </m:sSub>
                  </m:oMath>
                </a14:m>
                <a:r>
                  <a:rPr lang="en-US" dirty="0" smtClean="0">
                    <a:latin typeface="Bookman Old Style" panose="02050604050505020204" pitchFamily="18" charset="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dirty="0" smtClean="0">
                            <a:latin typeface="Cambria Math" panose="02040503050406030204" pitchFamily="18" charset="0"/>
                          </a:rPr>
                          <m:t>𝑑𝑎𝑡𝑎</m:t>
                        </m:r>
                      </m:sub>
                    </m:sSub>
                  </m:oMath>
                </a14:m>
                <a:r>
                  <a:rPr lang="en-US" dirty="0" smtClean="0">
                    <a:latin typeface="Bookman Old Style" panose="02050604050505020204" pitchFamily="18" charset="0"/>
                  </a:rPr>
                  <a:t>, as illustrated in Fig.2. If sensor nodes are clustered</a:t>
                </a:r>
                <a:r>
                  <a:rPr lang="en-US" dirty="0">
                    <a:latin typeface="Bookman Old Style" panose="02050604050505020204" pitchFamily="18" charset="0"/>
                  </a:rPr>
                  <a:t>, a UV </a:t>
                </a:r>
                <a:r>
                  <a:rPr lang="en-US" dirty="0" smtClean="0">
                    <a:latin typeface="Bookman Old Style" panose="02050604050505020204" pitchFamily="18" charset="0"/>
                  </a:rPr>
                  <a:t>can service </a:t>
                </a:r>
                <a:r>
                  <a:rPr lang="en-US" dirty="0">
                    <a:latin typeface="Bookman Old Style" panose="02050604050505020204" pitchFamily="18" charset="0"/>
                  </a:rPr>
                  <a:t>multiple clients </a:t>
                </a:r>
                <a:r>
                  <a:rPr lang="en-US" dirty="0" smtClean="0">
                    <a:latin typeface="Bookman Old Style" panose="02050604050505020204" pitchFamily="18" charset="0"/>
                  </a:rPr>
                  <a:t>simultaneously</a:t>
                </a:r>
                <a:r>
                  <a:rPr lang="en-US" dirty="0">
                    <a:latin typeface="Bookman Old Style" panose="02050604050505020204" pitchFamily="18" charset="0"/>
                  </a:rPr>
                  <a:t>. </a:t>
                </a:r>
                <a:r>
                  <a:rPr lang="en-US" dirty="0" smtClean="0">
                    <a:latin typeface="Bookman Old Style" panose="02050604050505020204" pitchFamily="18" charset="0"/>
                  </a:rPr>
                  <a:t>Here</a:t>
                </a:r>
                <a:r>
                  <a:rPr lang="en-US" dirty="0">
                    <a:latin typeface="Bookman Old Style" panose="0205060405050502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latin typeface="Bookman Old Style" panose="02050604050505020204" pitchFamily="18" charset="0"/>
                  </a:rPr>
                  <a:t> is the position of the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smtClean="0">
                    <a:latin typeface="Bookman Old Style" panose="02050604050505020204" pitchFamily="18" charset="0"/>
                  </a:rPr>
                  <a:t> </a:t>
                </a:r>
                <a:r>
                  <a:rPr lang="en-US" dirty="0">
                    <a:latin typeface="Bookman Old Style" panose="02050604050505020204" pitchFamily="18" charset="0"/>
                  </a:rPr>
                  <a:t>node, and there are N nodes. </a:t>
                </a:r>
                <a:endParaRPr lang="en-US" dirty="0" smtClean="0">
                  <a:latin typeface="Bookman Old Style" panose="02050604050505020204" pitchFamily="18" charset="0"/>
                </a:endParaRPr>
              </a:p>
              <a:p>
                <a:pPr marL="285750" indent="-285750">
                  <a:buFont typeface="Arial" panose="020B0604020202020204" pitchFamily="34" charset="0"/>
                  <a:buChar char="•"/>
                </a:pPr>
                <a:r>
                  <a:rPr lang="en-US" dirty="0">
                    <a:latin typeface="Bookman Old Style" panose="02050604050505020204" pitchFamily="18" charset="0"/>
                  </a:rPr>
                  <a:t>Fig. 3: As the recharging footprint or data-transfer footprint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dirty="0" smtClean="0">
                            <a:latin typeface="Cambria Math" panose="02040503050406030204" pitchFamily="18" charset="0"/>
                          </a:rPr>
                          <m:t>𝑓𝑜𝑜𝑡𝑝𝑟𝑖𝑛𝑡</m:t>
                        </m:r>
                      </m:sub>
                    </m:sSub>
                  </m:oMath>
                </a14:m>
                <a:r>
                  <a:rPr lang="en-US" dirty="0">
                    <a:latin typeface="Bookman Old Style" panose="02050604050505020204" pitchFamily="18" charset="0"/>
                  </a:rPr>
                  <a:t> grows, more sensors can be recharged simultaneously. </a:t>
                </a:r>
              </a:p>
            </p:txBody>
          </p:sp>
        </mc:Choice>
        <mc:Fallback>
          <p:sp>
            <p:nvSpPr>
              <p:cNvPr id="9" name="TextBox 8"/>
              <p:cNvSpPr txBox="1">
                <a:spLocks noRot="1" noChangeAspect="1" noMove="1" noResize="1" noEditPoints="1" noAdjustHandles="1" noChangeArrowheads="1" noChangeShapeType="1" noTextEdit="1"/>
              </p:cNvSpPr>
              <p:nvPr/>
            </p:nvSpPr>
            <p:spPr>
              <a:xfrm>
                <a:off x="873269" y="3591098"/>
                <a:ext cx="9854214" cy="2891304"/>
              </a:xfrm>
              <a:prstGeom prst="rect">
                <a:avLst/>
              </a:prstGeom>
              <a:blipFill rotWithShape="0">
                <a:blip r:embed="rId5"/>
                <a:stretch>
                  <a:fillRect l="-371" r="-618" b="-2532"/>
                </a:stretch>
              </a:blipFill>
            </p:spPr>
            <p:txBody>
              <a:bodyPr/>
              <a:lstStyle/>
              <a:p>
                <a:r>
                  <a:rPr lang="en-US">
                    <a:noFill/>
                  </a:rPr>
                  <a:t> </a:t>
                </a:r>
              </a:p>
            </p:txBody>
          </p:sp>
        </mc:Fallback>
      </mc:AlternateContent>
      <p:sp>
        <p:nvSpPr>
          <p:cNvPr id="10" name="TextBox 9"/>
          <p:cNvSpPr txBox="1"/>
          <p:nvPr/>
        </p:nvSpPr>
        <p:spPr>
          <a:xfrm>
            <a:off x="5419428" y="-11565"/>
            <a:ext cx="1709341" cy="461665"/>
          </a:xfrm>
          <a:prstGeom prst="rect">
            <a:avLst/>
          </a:prstGeom>
          <a:noFill/>
        </p:spPr>
        <p:txBody>
          <a:bodyPr wrap="square" rtlCol="0">
            <a:spAutoFit/>
          </a:bodyPr>
          <a:lstStyle/>
          <a:p>
            <a:r>
              <a:rPr lang="en-US" sz="2400" b="1" i="1" dirty="0" smtClean="0">
                <a:latin typeface="Bookman Old Style" panose="02050604050505020204" pitchFamily="18" charset="0"/>
              </a:rPr>
              <a:t>Footprint</a:t>
            </a:r>
            <a:endParaRPr lang="en-US" sz="2400" b="1" i="1" dirty="0">
              <a:latin typeface="Bookman Old Style" panose="02050604050505020204" pitchFamily="18" charset="0"/>
            </a:endParaRPr>
          </a:p>
        </p:txBody>
      </p:sp>
    </p:spTree>
    <p:extLst>
      <p:ext uri="{BB962C8B-B14F-4D97-AF65-F5344CB8AC3E}">
        <p14:creationId xmlns:p14="http://schemas.microsoft.com/office/powerpoint/2010/main" val="3499935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7440" y="829497"/>
            <a:ext cx="3369156" cy="646331"/>
          </a:xfrm>
          <a:prstGeom prst="rect">
            <a:avLst/>
          </a:prstGeom>
          <a:noFill/>
        </p:spPr>
        <p:txBody>
          <a:bodyPr wrap="square" rtlCol="0">
            <a:spAutoFit/>
          </a:bodyPr>
          <a:lstStyle/>
          <a:p>
            <a:r>
              <a:rPr lang="en-US" dirty="0" smtClean="0"/>
              <a:t>Video of one robot path planning</a:t>
            </a:r>
          </a:p>
          <a:p>
            <a:endParaRPr lang="en-US" dirty="0"/>
          </a:p>
        </p:txBody>
      </p:sp>
    </p:spTree>
    <p:extLst>
      <p:ext uri="{BB962C8B-B14F-4D97-AF65-F5344CB8AC3E}">
        <p14:creationId xmlns:p14="http://schemas.microsoft.com/office/powerpoint/2010/main" val="382643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6882" y="0"/>
            <a:ext cx="5308846" cy="461665"/>
          </a:xfrm>
          <a:prstGeom prst="rect">
            <a:avLst/>
          </a:prstGeom>
          <a:noFill/>
        </p:spPr>
        <p:txBody>
          <a:bodyPr wrap="square" rtlCol="0">
            <a:spAutoFit/>
          </a:bodyPr>
          <a:lstStyle/>
          <a:p>
            <a:r>
              <a:rPr lang="en-US" sz="2400" b="1" i="1" dirty="0" smtClean="0">
                <a:latin typeface="Bookman Old Style" panose="02050604050505020204" pitchFamily="18" charset="0"/>
              </a:rPr>
              <a:t>Results for the One Robot Case</a:t>
            </a:r>
            <a:endParaRPr lang="en-US" sz="2400" b="1" i="1" dirty="0">
              <a:latin typeface="Bookman Old Style" panose="02050604050505020204" pitchFamily="18" charset="0"/>
            </a:endParaRPr>
          </a:p>
        </p:txBody>
      </p:sp>
      <p:grpSp>
        <p:nvGrpSpPr>
          <p:cNvPr id="9" name="Group 8"/>
          <p:cNvGrpSpPr/>
          <p:nvPr/>
        </p:nvGrpSpPr>
        <p:grpSpPr>
          <a:xfrm>
            <a:off x="427673" y="772926"/>
            <a:ext cx="10977389" cy="2203030"/>
            <a:chOff x="427673" y="772926"/>
            <a:chExt cx="8478997" cy="1846656"/>
          </a:xfrm>
        </p:grpSpPr>
        <p:pic>
          <p:nvPicPr>
            <p:cNvPr id="3" name="Picture 2"/>
            <p:cNvPicPr>
              <a:picLocks noChangeAspect="1"/>
            </p:cNvPicPr>
            <p:nvPr/>
          </p:nvPicPr>
          <p:blipFill>
            <a:blip r:embed="rId2"/>
            <a:stretch>
              <a:fillRect/>
            </a:stretch>
          </p:blipFill>
          <p:spPr>
            <a:xfrm>
              <a:off x="427673" y="778540"/>
              <a:ext cx="1611988" cy="1831658"/>
            </a:xfrm>
            <a:prstGeom prst="rect">
              <a:avLst/>
            </a:prstGeom>
          </p:spPr>
        </p:pic>
        <p:pic>
          <p:nvPicPr>
            <p:cNvPr id="4" name="Picture 3"/>
            <p:cNvPicPr>
              <a:picLocks noChangeAspect="1"/>
            </p:cNvPicPr>
            <p:nvPr/>
          </p:nvPicPr>
          <p:blipFill>
            <a:blip r:embed="rId3"/>
            <a:stretch>
              <a:fillRect/>
            </a:stretch>
          </p:blipFill>
          <p:spPr>
            <a:xfrm>
              <a:off x="2327564" y="772926"/>
              <a:ext cx="1422196" cy="1837271"/>
            </a:xfrm>
            <a:prstGeom prst="rect">
              <a:avLst/>
            </a:prstGeom>
          </p:spPr>
        </p:pic>
        <p:pic>
          <p:nvPicPr>
            <p:cNvPr id="5" name="Picture 4"/>
            <p:cNvPicPr>
              <a:picLocks noChangeAspect="1"/>
            </p:cNvPicPr>
            <p:nvPr/>
          </p:nvPicPr>
          <p:blipFill>
            <a:blip r:embed="rId4"/>
            <a:stretch>
              <a:fillRect/>
            </a:stretch>
          </p:blipFill>
          <p:spPr>
            <a:xfrm>
              <a:off x="4037663" y="772926"/>
              <a:ext cx="1438448" cy="1846656"/>
            </a:xfrm>
            <a:prstGeom prst="rect">
              <a:avLst/>
            </a:prstGeom>
          </p:spPr>
        </p:pic>
        <p:pic>
          <p:nvPicPr>
            <p:cNvPr id="6" name="Picture 5"/>
            <p:cNvPicPr>
              <a:picLocks noChangeAspect="1"/>
            </p:cNvPicPr>
            <p:nvPr/>
          </p:nvPicPr>
          <p:blipFill>
            <a:blip r:embed="rId5"/>
            <a:stretch>
              <a:fillRect/>
            </a:stretch>
          </p:blipFill>
          <p:spPr>
            <a:xfrm>
              <a:off x="5764014" y="772926"/>
              <a:ext cx="1426133" cy="1837271"/>
            </a:xfrm>
            <a:prstGeom prst="rect">
              <a:avLst/>
            </a:prstGeom>
          </p:spPr>
        </p:pic>
        <p:pic>
          <p:nvPicPr>
            <p:cNvPr id="7" name="Picture 6"/>
            <p:cNvPicPr>
              <a:picLocks noChangeAspect="1"/>
            </p:cNvPicPr>
            <p:nvPr/>
          </p:nvPicPr>
          <p:blipFill>
            <a:blip r:embed="rId6"/>
            <a:stretch>
              <a:fillRect/>
            </a:stretch>
          </p:blipFill>
          <p:spPr>
            <a:xfrm>
              <a:off x="7474113" y="772926"/>
              <a:ext cx="1432557" cy="1837271"/>
            </a:xfrm>
            <a:prstGeom prst="rect">
              <a:avLst/>
            </a:prstGeom>
          </p:spPr>
        </p:pic>
      </p:grpSp>
      <p:pic>
        <p:nvPicPr>
          <p:cNvPr id="8" name="Picture 7"/>
          <p:cNvPicPr>
            <a:picLocks noChangeAspect="1"/>
          </p:cNvPicPr>
          <p:nvPr/>
        </p:nvPicPr>
        <p:blipFill>
          <a:blip r:embed="rId7"/>
          <a:stretch>
            <a:fillRect/>
          </a:stretch>
        </p:blipFill>
        <p:spPr>
          <a:xfrm>
            <a:off x="3973484" y="3441469"/>
            <a:ext cx="4682244" cy="3272183"/>
          </a:xfrm>
          <a:prstGeom prst="rect">
            <a:avLst/>
          </a:prstGeom>
        </p:spPr>
      </p:pic>
    </p:spTree>
    <p:extLst>
      <p:ext uri="{BB962C8B-B14F-4D97-AF65-F5344CB8AC3E}">
        <p14:creationId xmlns:p14="http://schemas.microsoft.com/office/powerpoint/2010/main" val="2048975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28429" y="846123"/>
            <a:ext cx="3369156" cy="646331"/>
          </a:xfrm>
          <a:prstGeom prst="rect">
            <a:avLst/>
          </a:prstGeom>
          <a:noFill/>
        </p:spPr>
        <p:txBody>
          <a:bodyPr wrap="square" rtlCol="0">
            <a:spAutoFit/>
          </a:bodyPr>
          <a:lstStyle/>
          <a:p>
            <a:r>
              <a:rPr lang="en-US" dirty="0" smtClean="0"/>
              <a:t>Video of two robot path planning</a:t>
            </a:r>
          </a:p>
          <a:p>
            <a:endParaRPr lang="en-US" dirty="0"/>
          </a:p>
        </p:txBody>
      </p:sp>
    </p:spTree>
    <p:extLst>
      <p:ext uri="{BB962C8B-B14F-4D97-AF65-F5344CB8AC3E}">
        <p14:creationId xmlns:p14="http://schemas.microsoft.com/office/powerpoint/2010/main" val="27260698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577</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Calibri Light</vt:lpstr>
      <vt:lpstr>Cambria Math</vt:lpstr>
      <vt:lpstr>Wingdings</vt:lpstr>
      <vt:lpstr>Office Theme</vt:lpstr>
      <vt:lpstr>Using Gradient Descent to Optimize Paths for Sustaining Wireless Sensor Networks    Srikanth K. V. Sudarshan and Aaron T. Becker   Dept. of Electrical and Computer Engineering   University of Houston,   Houston, TX 70004, USA   Email: skvenkatasudarshan@uh.edu, atbecker@uh.edu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Gradient Descent to Optimize Paths for Sustaining Wireless Sensor Networks    Srikanth K. V. Sudarshan and Aaron T. Becker  Dept. of Electrical and Computer Engineering  University of Houston,  Houston, TX 70004, USA  Email: skvenkatasudarshan@uh.edu, atbecker@uh.edu</dc:title>
  <dc:creator>Srikanth K.V.S</dc:creator>
  <cp:lastModifiedBy>Srikanth K.V.S</cp:lastModifiedBy>
  <cp:revision>35</cp:revision>
  <dcterms:created xsi:type="dcterms:W3CDTF">2015-04-19T05:39:14Z</dcterms:created>
  <dcterms:modified xsi:type="dcterms:W3CDTF">2015-04-19T23:16:54Z</dcterms:modified>
</cp:coreProperties>
</file>