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embeddedFontLst>
    <p:embeddedFont>
      <p:font typeface="Century Gothic"/>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EFCE41-CBE1-4902-BB0D-4365D26D1250}">
  <a:tblStyle styleId="{7BEFCE41-CBE1-4902-BB0D-4365D26D125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enturyGothic-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CenturyGothic-italic.fntdata"/><Relationship Id="rId12" Type="http://schemas.openxmlformats.org/officeDocument/2006/relationships/slide" Target="slides/slide6.xml"/><Relationship Id="rId34" Type="http://schemas.openxmlformats.org/officeDocument/2006/relationships/font" Target="fonts/CenturyGothic-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CenturyGothic-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1128403" y="945913"/>
            <a:ext cx="8637073" cy="2618554"/>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Century Gothic"/>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1128404" y="3564467"/>
            <a:ext cx="8637072" cy="1071095"/>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1" name="Google Shape;21;p2"/>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1127124" y="329307"/>
            <a:ext cx="5943668"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9924392" y="134930"/>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24" name="Google Shape;24;p2"/>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1"/>
          <p:cNvSpPr txBox="1"/>
          <p:nvPr>
            <p:ph idx="1" type="body"/>
          </p:nvPr>
        </p:nvSpPr>
        <p:spPr>
          <a:xfrm rot="5400000">
            <a:off x="4284620" y="-982580"/>
            <a:ext cx="3294576"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1" name="Google Shape;91;p11"/>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94" name="Google Shape;94;p11"/>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2"/>
          <p:cNvSpPr txBox="1"/>
          <p:nvPr>
            <p:ph type="title"/>
          </p:nvPr>
        </p:nvSpPr>
        <p:spPr>
          <a:xfrm rot="5400000">
            <a:off x="7602635"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2714741"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8" name="Google Shape;98;p12"/>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101" name="Google Shape;101;p12"/>
          <p:cNvPicPr preferRelativeResize="0"/>
          <p:nvPr/>
        </p:nvPicPr>
        <p:blipFill rotWithShape="1">
          <a:blip r:embed="rId2">
            <a:alphaModFix/>
          </a:blip>
          <a:srcRect b="36435" l="-115" r="59214" t="0"/>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8" name="Google Shape;28;p3"/>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31" name="Google Shape;31;p3"/>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
        <p:nvSpPr>
          <p:cNvPr id="32" name="Google Shape;32;p3"/>
          <p:cNvSpPr/>
          <p:nvPr/>
        </p:nvSpPr>
        <p:spPr>
          <a:xfrm>
            <a:off x="11001940" y="113546"/>
            <a:ext cx="914400" cy="914400"/>
          </a:xfrm>
          <a:prstGeom prst="rect">
            <a:avLst/>
          </a:prstGeom>
          <a:blipFill rotWithShape="1">
            <a:blip r:embed="rId3">
              <a:alphaModFix/>
            </a:blip>
            <a:stretch>
              <a:fillRect b="0" l="0" r="0" t="0"/>
            </a:stretch>
          </a:blipFill>
          <a:ln cap="flat" cmpd="sng" w="15875">
            <a:solidFill>
              <a:srgbClr val="2F3E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3" name="Google Shape;33;p3"/>
          <p:cNvSpPr txBox="1"/>
          <p:nvPr/>
        </p:nvSpPr>
        <p:spPr>
          <a:xfrm>
            <a:off x="5317588" y="6386732"/>
            <a:ext cx="25875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002060"/>
                </a:solidFill>
                <a:latin typeface="Century Gothic"/>
                <a:ea typeface="Century Gothic"/>
                <a:cs typeface="Century Gothic"/>
                <a:sym typeface="Century Gothic"/>
              </a:rPr>
              <a:t>Data Structure 2020</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4"/>
          <p:cNvSpPr txBox="1"/>
          <p:nvPr>
            <p:ph type="title"/>
          </p:nvPr>
        </p:nvSpPr>
        <p:spPr>
          <a:xfrm>
            <a:off x="1129166" y="953336"/>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 type="body"/>
          </p:nvPr>
        </p:nvSpPr>
        <p:spPr>
          <a:xfrm>
            <a:off x="1129166" y="2169727"/>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800"/>
              <a:buNone/>
              <a:defRPr b="0" sz="28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37" name="Google Shape;37;p4"/>
          <p:cNvSpPr txBox="1"/>
          <p:nvPr>
            <p:ph idx="2" type="body"/>
          </p:nvPr>
        </p:nvSpPr>
        <p:spPr>
          <a:xfrm>
            <a:off x="1129166" y="2974448"/>
            <a:ext cx="4645152" cy="249387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4"/>
          <p:cNvSpPr txBox="1"/>
          <p:nvPr>
            <p:ph idx="3" type="body"/>
          </p:nvPr>
        </p:nvSpPr>
        <p:spPr>
          <a:xfrm>
            <a:off x="6094337" y="2173181"/>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800"/>
              <a:buNone/>
              <a:defRPr b="0" sz="28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39" name="Google Shape;39;p4"/>
          <p:cNvSpPr txBox="1"/>
          <p:nvPr>
            <p:ph idx="4" type="body"/>
          </p:nvPr>
        </p:nvSpPr>
        <p:spPr>
          <a:xfrm>
            <a:off x="6094337" y="2971669"/>
            <a:ext cx="4645152" cy="248719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0" name="Google Shape;40;p4"/>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43" name="Google Shape;43;p4"/>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5"/>
          <p:cNvSpPr txBox="1"/>
          <p:nvPr>
            <p:ph type="title"/>
          </p:nvPr>
        </p:nvSpPr>
        <p:spPr>
          <a:xfrm>
            <a:off x="1129167" y="1756129"/>
            <a:ext cx="8619060" cy="20500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Century Gothic"/>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
          <p:cNvSpPr txBox="1"/>
          <p:nvPr>
            <p:ph idx="1" type="body"/>
          </p:nvPr>
        </p:nvSpPr>
        <p:spPr>
          <a:xfrm>
            <a:off x="1129166" y="3806195"/>
            <a:ext cx="8619060"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47" name="Google Shape;47;p5"/>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50" name="Google Shape;50;p5"/>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6"/>
          <p:cNvSpPr txBox="1"/>
          <p:nvPr>
            <p:ph type="title"/>
          </p:nvPr>
        </p:nvSpPr>
        <p:spPr>
          <a:xfrm>
            <a:off x="1131052" y="958037"/>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1" type="body"/>
          </p:nvPr>
        </p:nvSpPr>
        <p:spPr>
          <a:xfrm>
            <a:off x="1129166" y="2165621"/>
            <a:ext cx="4645152" cy="32938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4" name="Google Shape;54;p6"/>
          <p:cNvSpPr txBox="1"/>
          <p:nvPr>
            <p:ph idx="2" type="body"/>
          </p:nvPr>
        </p:nvSpPr>
        <p:spPr>
          <a:xfrm>
            <a:off x="6095606" y="2171769"/>
            <a:ext cx="4645152" cy="328709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5" name="Google Shape;55;p6"/>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58" name="Google Shape;58;p6"/>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7"/>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7"/>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64" name="Google Shape;64;p7"/>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9"/>
          <p:cNvSpPr txBox="1"/>
          <p:nvPr>
            <p:ph type="title"/>
          </p:nvPr>
        </p:nvSpPr>
        <p:spPr>
          <a:xfrm>
            <a:off x="1124291" y="952578"/>
            <a:ext cx="3275013" cy="232217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9"/>
          <p:cNvSpPr txBox="1"/>
          <p:nvPr>
            <p:ph idx="1" type="body"/>
          </p:nvPr>
        </p:nvSpPr>
        <p:spPr>
          <a:xfrm>
            <a:off x="4723334" y="952578"/>
            <a:ext cx="6012470" cy="4505221"/>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2" name="Google Shape;72;p9"/>
          <p:cNvSpPr txBox="1"/>
          <p:nvPr>
            <p:ph idx="2" type="body"/>
          </p:nvPr>
        </p:nvSpPr>
        <p:spPr>
          <a:xfrm>
            <a:off x="1124291" y="3274754"/>
            <a:ext cx="3275013" cy="217891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3" name="Google Shape;73;p9"/>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76" name="Google Shape;76;p9"/>
          <p:cNvPicPr preferRelativeResize="0"/>
          <p:nvPr/>
        </p:nvPicPr>
        <p:blipFill rotWithShape="1">
          <a:blip r:embed="rId2">
            <a:alphaModFix/>
          </a:blip>
          <a:srcRect b="36435" l="-115" r="15827" t="0"/>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grpSp>
        <p:nvGrpSpPr>
          <p:cNvPr id="78" name="Google Shape;78;p10"/>
          <p:cNvGrpSpPr/>
          <p:nvPr/>
        </p:nvGrpSpPr>
        <p:grpSpPr>
          <a:xfrm>
            <a:off x="7477387" y="482170"/>
            <a:ext cx="4074533" cy="5149101"/>
            <a:chOff x="7477387" y="482170"/>
            <a:chExt cx="4074533" cy="5149101"/>
          </a:xfrm>
        </p:grpSpPr>
        <p:sp>
          <p:nvSpPr>
            <p:cNvPr id="79" name="Google Shape;79;p10"/>
            <p:cNvSpPr/>
            <p:nvPr/>
          </p:nvSpPr>
          <p:spPr>
            <a:xfrm>
              <a:off x="7477387" y="482170"/>
              <a:ext cx="4074533" cy="5149101"/>
            </a:xfrm>
            <a:prstGeom prst="rect">
              <a:avLst/>
            </a:prstGeom>
            <a:gradFill>
              <a:gsLst>
                <a:gs pos="0">
                  <a:srgbClr val="262626"/>
                </a:gs>
                <a:gs pos="100000">
                  <a:srgbClr val="0C0C0C"/>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0"/>
          <p:cNvSpPr txBox="1"/>
          <p:nvPr>
            <p:ph type="title"/>
          </p:nvPr>
        </p:nvSpPr>
        <p:spPr>
          <a:xfrm>
            <a:off x="1129124" y="1129513"/>
            <a:ext cx="5854872" cy="1924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8124389" y="1122542"/>
            <a:ext cx="2791171" cy="3866327"/>
          </a:xfrm>
          <a:prstGeom prst="rect">
            <a:avLst/>
          </a:prstGeom>
          <a:solidFill>
            <a:srgbClr val="D8D8D8"/>
          </a:solidFill>
          <a:ln>
            <a:noFill/>
          </a:ln>
        </p:spPr>
      </p:sp>
      <p:sp>
        <p:nvSpPr>
          <p:cNvPr id="83" name="Google Shape;83;p10"/>
          <p:cNvSpPr txBox="1"/>
          <p:nvPr>
            <p:ph idx="1" type="body"/>
          </p:nvPr>
        </p:nvSpPr>
        <p:spPr>
          <a:xfrm>
            <a:off x="1128247" y="3053721"/>
            <a:ext cx="5846486" cy="209601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4" name="Google Shape;84;p10"/>
          <p:cNvSpPr txBox="1"/>
          <p:nvPr>
            <p:ph idx="10" type="dt"/>
          </p:nvPr>
        </p:nvSpPr>
        <p:spPr>
          <a:xfrm>
            <a:off x="1125300" y="5469856"/>
            <a:ext cx="5849605"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1125300" y="318640"/>
            <a:ext cx="4877818"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6176794" y="137408"/>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RedHashing.emf" id="87" name="Google Shape;87;p10"/>
          <p:cNvPicPr preferRelativeResize="0"/>
          <p:nvPr/>
        </p:nvPicPr>
        <p:blipFill rotWithShape="1">
          <a:blip r:embed="rId2">
            <a:alphaModFix/>
          </a:blip>
          <a:srcRect b="36564" l="-115" r="48548" t="47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F8F8F8"/>
            </a:gs>
          </a:gsLst>
          <a:path path="circle">
            <a:fillToRect b="50%" l="50%" r="50%" t="50%"/>
          </a:path>
          <a:tileRect/>
        </a:gra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1538" l="0" r="0" t="1538"/>
          <a:stretch/>
        </p:blipFill>
        <p:spPr>
          <a:xfrm>
            <a:off x="0" y="6119336"/>
            <a:ext cx="12192000" cy="742950"/>
          </a:xfrm>
          <a:prstGeom prst="rect">
            <a:avLst/>
          </a:prstGeom>
          <a:noFill/>
          <a:ln>
            <a:noFill/>
          </a:ln>
        </p:spPr>
      </p:pic>
      <p:sp>
        <p:nvSpPr>
          <p:cNvPr id="11" name="Google Shape;11;p1"/>
          <p:cNvSpPr/>
          <p:nvPr/>
        </p:nvSpPr>
        <p:spPr>
          <a:xfrm>
            <a:off x="0" y="468769"/>
            <a:ext cx="12192000" cy="5647024"/>
          </a:xfrm>
          <a:prstGeom prst="rect">
            <a:avLst/>
          </a:prstGeom>
          <a:gradFill>
            <a:gsLst>
              <a:gs pos="0">
                <a:srgbClr val="DCDCE0">
                  <a:alpha val="0"/>
                </a:srgbClr>
              </a:gs>
              <a:gs pos="100000">
                <a:srgbClr val="DDDDE1"/>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1"/>
          <p:cNvCxnSpPr/>
          <p:nvPr/>
        </p:nvCxnSpPr>
        <p:spPr>
          <a:xfrm>
            <a:off x="0" y="6121269"/>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
        <p:nvSpPr>
          <p:cNvPr id="13" name="Google Shape;13;p1"/>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entury Gothic"/>
              <a:buNone/>
              <a:defRPr b="0" i="0" sz="32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1130270" y="2171769"/>
            <a:ext cx="9603275" cy="329457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Century Gothic"/>
                <a:ea typeface="Century Gothic"/>
                <a:cs typeface="Century Gothic"/>
                <a:sym typeface="Century Gothic"/>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Century Gothic"/>
                <a:ea typeface="Century Gothic"/>
                <a:cs typeface="Century Gothic"/>
                <a:sym typeface="Century Gothic"/>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Century Gothic"/>
                <a:ea typeface="Century Gothic"/>
                <a:cs typeface="Century Gothic"/>
                <a:sym typeface="Century Gothic"/>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Century Gothic"/>
                <a:ea typeface="Century Gothic"/>
                <a:cs typeface="Century Gothic"/>
                <a:sym typeface="Century Gothic"/>
              </a:defRPr>
            </a:lvl9pPr>
          </a:lstStyle>
          <a:p/>
        </p:txBody>
      </p:sp>
      <p:sp>
        <p:nvSpPr>
          <p:cNvPr id="15" name="Google Shape;15;p1"/>
          <p:cNvSpPr txBox="1"/>
          <p:nvPr>
            <p:ph idx="10" type="dt"/>
          </p:nvPr>
        </p:nvSpPr>
        <p:spPr>
          <a:xfrm>
            <a:off x="7232830" y="330370"/>
            <a:ext cx="2515396"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6" name="Google Shape;16;p1"/>
          <p:cNvSpPr txBox="1"/>
          <p:nvPr>
            <p:ph idx="11" type="ftr"/>
          </p:nvPr>
        </p:nvSpPr>
        <p:spPr>
          <a:xfrm>
            <a:off x="1130270"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7" name="Google Shape;17;p1"/>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8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8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8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8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8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8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8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8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type="ctrTitle"/>
          </p:nvPr>
        </p:nvSpPr>
        <p:spPr>
          <a:xfrm>
            <a:off x="1777460" y="998625"/>
            <a:ext cx="8637073" cy="1342469"/>
          </a:xfrm>
          <a:prstGeom prst="rect">
            <a:avLst/>
          </a:prstGeom>
          <a:noFill/>
          <a:ln>
            <a:noFill/>
          </a:ln>
        </p:spPr>
        <p:txBody>
          <a:bodyPr anchorCtr="0" anchor="b" bIns="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entury Gothic"/>
              <a:buNone/>
            </a:pPr>
            <a:r>
              <a:rPr b="1" lang="en-US" sz="4000"/>
              <a:t>SDF II(15B11CI211)</a:t>
            </a:r>
            <a:br>
              <a:rPr b="1" lang="en-US" sz="5400"/>
            </a:br>
            <a:br>
              <a:rPr b="1" lang="en-US" sz="3100"/>
            </a:br>
            <a:r>
              <a:rPr lang="en-US" sz="3100"/>
              <a:t>EVEN Semester 2021</a:t>
            </a:r>
            <a:endParaRPr sz="3100"/>
          </a:p>
        </p:txBody>
      </p:sp>
      <p:sp>
        <p:nvSpPr>
          <p:cNvPr id="107" name="Google Shape;107;p13"/>
          <p:cNvSpPr txBox="1"/>
          <p:nvPr>
            <p:ph idx="1" type="subTitle"/>
          </p:nvPr>
        </p:nvSpPr>
        <p:spPr>
          <a:xfrm>
            <a:off x="1513840" y="4871471"/>
            <a:ext cx="9369236" cy="1071095"/>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SzPts val="2000"/>
              <a:buNone/>
            </a:pPr>
            <a:r>
              <a:rPr lang="en-US" sz="2000"/>
              <a:t>2</a:t>
            </a:r>
            <a:r>
              <a:rPr baseline="30000" lang="en-US" sz="2000"/>
              <a:t>nd</a:t>
            </a:r>
            <a:r>
              <a:rPr lang="en-US" sz="2000"/>
              <a:t>  Semester , First Year</a:t>
            </a:r>
            <a:endParaRPr/>
          </a:p>
          <a:p>
            <a:pPr indent="0" lvl="0" marL="0" rtl="0" algn="ctr">
              <a:lnSpc>
                <a:spcPct val="120000"/>
              </a:lnSpc>
              <a:spcBef>
                <a:spcPts val="1000"/>
              </a:spcBef>
              <a:spcAft>
                <a:spcPts val="0"/>
              </a:spcAft>
              <a:buSzPts val="2000"/>
              <a:buNone/>
            </a:pPr>
            <a:r>
              <a:rPr lang="en-US" sz="2000"/>
              <a:t>Jaypee Institute Of Information Technology (JIIT), Noida</a:t>
            </a:r>
            <a:endParaRPr/>
          </a:p>
        </p:txBody>
      </p:sp>
      <p:pic>
        <p:nvPicPr>
          <p:cNvPr descr="Jaypee Institute of Information Technology - Wikipedia" id="108" name="Google Shape;108;p13"/>
          <p:cNvPicPr preferRelativeResize="0"/>
          <p:nvPr/>
        </p:nvPicPr>
        <p:blipFill rotWithShape="1">
          <a:blip r:embed="rId3">
            <a:alphaModFix/>
          </a:blip>
          <a:srcRect b="0" l="0" r="0" t="0"/>
          <a:stretch/>
        </p:blipFill>
        <p:spPr>
          <a:xfrm>
            <a:off x="5424578" y="2771185"/>
            <a:ext cx="1342836" cy="167019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109" name="Google Shape;109;p13"/>
          <p:cNvSpPr txBox="1"/>
          <p:nvPr>
            <p:ph idx="12" type="sldNum"/>
          </p:nvPr>
        </p:nvSpPr>
        <p:spPr>
          <a:xfrm>
            <a:off x="9924392" y="134930"/>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idx="1" type="body"/>
          </p:nvPr>
        </p:nvSpPr>
        <p:spPr>
          <a:xfrm>
            <a:off x="451692" y="957873"/>
            <a:ext cx="5278559" cy="485338"/>
          </a:xfrm>
          <a:prstGeom prst="rect">
            <a:avLst/>
          </a:prstGeom>
          <a:noFill/>
          <a:ln>
            <a:noFill/>
          </a:ln>
        </p:spPr>
        <p:txBody>
          <a:bodyPr anchorCtr="0" anchor="b" bIns="45700" lIns="91425" spcFirstLastPara="1" rIns="91425" wrap="square" tIns="45700">
            <a:normAutofit lnSpcReduction="10000"/>
          </a:bodyPr>
          <a:lstStyle/>
          <a:p>
            <a:pPr indent="0" lvl="0" marL="0" rtl="0" algn="ctr">
              <a:lnSpc>
                <a:spcPct val="100000"/>
              </a:lnSpc>
              <a:spcBef>
                <a:spcPts val="0"/>
              </a:spcBef>
              <a:spcAft>
                <a:spcPts val="0"/>
              </a:spcAft>
              <a:buSzPts val="2800"/>
              <a:buNone/>
            </a:pPr>
            <a:r>
              <a:rPr lang="en-US">
                <a:solidFill>
                  <a:srgbClr val="C00000"/>
                </a:solidFill>
              </a:rPr>
              <a:t>File Input</a:t>
            </a:r>
            <a:endParaRPr>
              <a:solidFill>
                <a:srgbClr val="C00000"/>
              </a:solidFill>
            </a:endParaRPr>
          </a:p>
        </p:txBody>
      </p:sp>
      <p:sp>
        <p:nvSpPr>
          <p:cNvPr id="177" name="Google Shape;177;p22"/>
          <p:cNvSpPr txBox="1"/>
          <p:nvPr>
            <p:ph idx="2" type="body"/>
          </p:nvPr>
        </p:nvSpPr>
        <p:spPr>
          <a:xfrm>
            <a:off x="385590" y="1564395"/>
            <a:ext cx="5388728" cy="390392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None/>
            </a:pPr>
            <a:r>
              <a:rPr lang="en-US"/>
              <a:t>The steps are:</a:t>
            </a:r>
            <a:endParaRPr/>
          </a:p>
          <a:p>
            <a:pPr indent="-228600" lvl="0" marL="228600" rtl="0" algn="l">
              <a:lnSpc>
                <a:spcPct val="120000"/>
              </a:lnSpc>
              <a:spcBef>
                <a:spcPts val="1000"/>
              </a:spcBef>
              <a:spcAft>
                <a:spcPts val="0"/>
              </a:spcAft>
              <a:buSzPts val="2000"/>
              <a:buChar char="•"/>
            </a:pPr>
            <a:r>
              <a:rPr lang="en-US"/>
              <a:t>Construct an istream object.</a:t>
            </a:r>
            <a:endParaRPr/>
          </a:p>
          <a:p>
            <a:pPr indent="-228600" lvl="0" marL="228600" rtl="0" algn="l">
              <a:lnSpc>
                <a:spcPct val="120000"/>
              </a:lnSpc>
              <a:spcBef>
                <a:spcPts val="1000"/>
              </a:spcBef>
              <a:spcAft>
                <a:spcPts val="0"/>
              </a:spcAft>
              <a:buSzPts val="2000"/>
              <a:buChar char="•"/>
            </a:pPr>
            <a:r>
              <a:rPr lang="en-US"/>
              <a:t>Connect it to a file (i.e., file open) and set the mode of file operation.</a:t>
            </a:r>
            <a:endParaRPr/>
          </a:p>
          <a:p>
            <a:pPr indent="-228600" lvl="0" marL="228600" rtl="0" algn="l">
              <a:lnSpc>
                <a:spcPct val="120000"/>
              </a:lnSpc>
              <a:spcBef>
                <a:spcPts val="1000"/>
              </a:spcBef>
              <a:spcAft>
                <a:spcPts val="0"/>
              </a:spcAft>
              <a:buSzPts val="2000"/>
              <a:buChar char="•"/>
            </a:pPr>
            <a:r>
              <a:rPr lang="en-US"/>
              <a:t>Perform output operation via extraction &lt;&lt; operator or read(), get(), getline() functions.</a:t>
            </a:r>
            <a:endParaRPr/>
          </a:p>
          <a:p>
            <a:pPr indent="-228600" lvl="0" marL="228600" rtl="0" algn="l">
              <a:lnSpc>
                <a:spcPct val="120000"/>
              </a:lnSpc>
              <a:spcBef>
                <a:spcPts val="1000"/>
              </a:spcBef>
              <a:spcAft>
                <a:spcPts val="0"/>
              </a:spcAft>
              <a:buSzPts val="2000"/>
              <a:buChar char="•"/>
            </a:pPr>
            <a:r>
              <a:rPr lang="en-US"/>
              <a:t>Disconnect (close the file) and free the istream object.</a:t>
            </a:r>
            <a:endParaRPr/>
          </a:p>
          <a:p>
            <a:pPr indent="-101600" lvl="0" marL="228600" rtl="0" algn="l">
              <a:lnSpc>
                <a:spcPct val="120000"/>
              </a:lnSpc>
              <a:spcBef>
                <a:spcPts val="1000"/>
              </a:spcBef>
              <a:spcAft>
                <a:spcPts val="0"/>
              </a:spcAft>
              <a:buSzPts val="2000"/>
              <a:buNone/>
            </a:pPr>
            <a:r>
              <a:t/>
            </a:r>
            <a:endParaRPr/>
          </a:p>
        </p:txBody>
      </p:sp>
      <p:sp>
        <p:nvSpPr>
          <p:cNvPr id="178" name="Google Shape;178;p22"/>
          <p:cNvSpPr txBox="1"/>
          <p:nvPr>
            <p:ph idx="3" type="body"/>
          </p:nvPr>
        </p:nvSpPr>
        <p:spPr>
          <a:xfrm>
            <a:off x="5951118" y="939292"/>
            <a:ext cx="5660660" cy="525951"/>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SzPts val="2800"/>
              <a:buNone/>
            </a:pPr>
            <a:r>
              <a:rPr lang="en-US">
                <a:solidFill>
                  <a:srgbClr val="C00000"/>
                </a:solidFill>
              </a:rPr>
              <a:t>File Output</a:t>
            </a:r>
            <a:endParaRPr>
              <a:solidFill>
                <a:srgbClr val="C00000"/>
              </a:solidFill>
            </a:endParaRPr>
          </a:p>
        </p:txBody>
      </p:sp>
      <p:sp>
        <p:nvSpPr>
          <p:cNvPr id="179" name="Google Shape;179;p22"/>
          <p:cNvSpPr txBox="1"/>
          <p:nvPr>
            <p:ph idx="4" type="body"/>
          </p:nvPr>
        </p:nvSpPr>
        <p:spPr>
          <a:xfrm>
            <a:off x="6094336" y="1586429"/>
            <a:ext cx="5693711" cy="3872434"/>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20000"/>
              </a:lnSpc>
              <a:spcBef>
                <a:spcPts val="0"/>
              </a:spcBef>
              <a:spcAft>
                <a:spcPts val="0"/>
              </a:spcAft>
              <a:buSzPct val="100000"/>
              <a:buNone/>
            </a:pPr>
            <a:r>
              <a:rPr lang="en-US"/>
              <a:t>The steps are:</a:t>
            </a:r>
            <a:endParaRPr/>
          </a:p>
          <a:p>
            <a:pPr indent="-228600" lvl="0" marL="228600" rtl="0" algn="l">
              <a:lnSpc>
                <a:spcPct val="120000"/>
              </a:lnSpc>
              <a:spcBef>
                <a:spcPts val="1000"/>
              </a:spcBef>
              <a:spcAft>
                <a:spcPts val="0"/>
              </a:spcAft>
              <a:buSzPct val="100000"/>
              <a:buChar char="•"/>
            </a:pPr>
            <a:r>
              <a:rPr lang="en-US"/>
              <a:t>Construct an ostream object.</a:t>
            </a:r>
            <a:endParaRPr/>
          </a:p>
          <a:p>
            <a:pPr indent="-228600" lvl="0" marL="228600" rtl="0" algn="l">
              <a:lnSpc>
                <a:spcPct val="120000"/>
              </a:lnSpc>
              <a:spcBef>
                <a:spcPts val="1000"/>
              </a:spcBef>
              <a:spcAft>
                <a:spcPts val="0"/>
              </a:spcAft>
              <a:buSzPct val="100000"/>
              <a:buChar char="•"/>
            </a:pPr>
            <a:r>
              <a:rPr lang="en-US"/>
              <a:t>Connect it to a file (i.e., file open) and set the mode of file operation (e.g, truncate, append).</a:t>
            </a:r>
            <a:endParaRPr/>
          </a:p>
          <a:p>
            <a:pPr indent="-228600" lvl="0" marL="228600" rtl="0" algn="l">
              <a:lnSpc>
                <a:spcPct val="120000"/>
              </a:lnSpc>
              <a:spcBef>
                <a:spcPts val="1000"/>
              </a:spcBef>
              <a:spcAft>
                <a:spcPts val="0"/>
              </a:spcAft>
              <a:buSzPct val="100000"/>
              <a:buChar char="•"/>
            </a:pPr>
            <a:r>
              <a:rPr lang="en-US"/>
              <a:t>Perform output operation via insertion &gt;&gt; operator or write(), put() functions.</a:t>
            </a:r>
            <a:endParaRPr/>
          </a:p>
          <a:p>
            <a:pPr indent="-228600" lvl="0" marL="228600" rtl="0" algn="l">
              <a:lnSpc>
                <a:spcPct val="120000"/>
              </a:lnSpc>
              <a:spcBef>
                <a:spcPts val="1000"/>
              </a:spcBef>
              <a:spcAft>
                <a:spcPts val="0"/>
              </a:spcAft>
              <a:buSzPct val="100000"/>
              <a:buChar char="•"/>
            </a:pPr>
            <a:r>
              <a:rPr lang="en-US"/>
              <a:t>Disconnect (close the file which flushes the output buffer) and free the ostream object.</a:t>
            </a:r>
            <a:endParaRPr/>
          </a:p>
          <a:p>
            <a:pPr indent="-111125" lvl="0" marL="228600" rtl="0" algn="l">
              <a:lnSpc>
                <a:spcPct val="120000"/>
              </a:lnSpc>
              <a:spcBef>
                <a:spcPts val="1000"/>
              </a:spcBef>
              <a:spcAft>
                <a:spcPts val="0"/>
              </a:spcAft>
              <a:buSzPct val="100000"/>
              <a:buNone/>
            </a:pPr>
            <a:r>
              <a:t/>
            </a:r>
            <a:endParaRPr/>
          </a:p>
        </p:txBody>
      </p:sp>
      <p:sp>
        <p:nvSpPr>
          <p:cNvPr id="180" name="Google Shape;180;p22"/>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idx="1" type="body"/>
          </p:nvPr>
        </p:nvSpPr>
        <p:spPr>
          <a:xfrm>
            <a:off x="1130270" y="1106129"/>
            <a:ext cx="9603275" cy="4675239"/>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2000"/>
              <a:buNone/>
            </a:pPr>
            <a:r>
              <a:rPr i="1" lang="en-US"/>
              <a:t>#include &lt;iostream&gt;</a:t>
            </a:r>
            <a:r>
              <a:rPr lang="en-US"/>
              <a:t> </a:t>
            </a:r>
            <a:endParaRPr/>
          </a:p>
          <a:p>
            <a:pPr indent="-228600" lvl="0" marL="228600" rtl="0" algn="l">
              <a:lnSpc>
                <a:spcPct val="120000"/>
              </a:lnSpc>
              <a:spcBef>
                <a:spcPts val="300"/>
              </a:spcBef>
              <a:spcAft>
                <a:spcPts val="0"/>
              </a:spcAft>
              <a:buSzPts val="2000"/>
              <a:buNone/>
            </a:pPr>
            <a:r>
              <a:rPr i="1" lang="en-US"/>
              <a:t>#include &lt;fstream&gt;</a:t>
            </a:r>
            <a:r>
              <a:rPr lang="en-US"/>
              <a:t> </a:t>
            </a:r>
            <a:endParaRPr/>
          </a:p>
          <a:p>
            <a:pPr indent="-228600" lvl="0" marL="228600" rtl="0" algn="l">
              <a:lnSpc>
                <a:spcPct val="120000"/>
              </a:lnSpc>
              <a:spcBef>
                <a:spcPts val="300"/>
              </a:spcBef>
              <a:spcAft>
                <a:spcPts val="0"/>
              </a:spcAft>
              <a:buSzPts val="2000"/>
              <a:buNone/>
            </a:pPr>
            <a:r>
              <a:rPr i="1" lang="en-US"/>
              <a:t>using</a:t>
            </a:r>
            <a:r>
              <a:rPr lang="en-US"/>
              <a:t> </a:t>
            </a:r>
            <a:r>
              <a:rPr i="1" lang="en-US"/>
              <a:t>namespace</a:t>
            </a:r>
            <a:r>
              <a:rPr lang="en-US"/>
              <a:t> std; </a:t>
            </a:r>
            <a:endParaRPr/>
          </a:p>
          <a:p>
            <a:pPr indent="-228600" lvl="0" marL="228600" rtl="0" algn="l">
              <a:lnSpc>
                <a:spcPct val="120000"/>
              </a:lnSpc>
              <a:spcBef>
                <a:spcPts val="300"/>
              </a:spcBef>
              <a:spcAft>
                <a:spcPts val="0"/>
              </a:spcAft>
              <a:buSzPts val="2000"/>
              <a:buNone/>
            </a:pPr>
            <a:r>
              <a:rPr i="1" lang="en-US"/>
              <a:t>void </a:t>
            </a:r>
            <a:r>
              <a:rPr lang="en-US"/>
              <a:t>main () { </a:t>
            </a:r>
            <a:endParaRPr/>
          </a:p>
          <a:p>
            <a:pPr indent="-228600" lvl="0" marL="228600" rtl="0" algn="l">
              <a:lnSpc>
                <a:spcPct val="120000"/>
              </a:lnSpc>
              <a:spcBef>
                <a:spcPts val="300"/>
              </a:spcBef>
              <a:spcAft>
                <a:spcPts val="0"/>
              </a:spcAft>
              <a:buSzPts val="2000"/>
              <a:buNone/>
            </a:pPr>
            <a:r>
              <a:rPr lang="en-US"/>
              <a:t>	ofstream myfile ("example.txt"); </a:t>
            </a:r>
            <a:endParaRPr/>
          </a:p>
          <a:p>
            <a:pPr indent="-228600" lvl="0" marL="228600" rtl="0" algn="l">
              <a:lnSpc>
                <a:spcPct val="120000"/>
              </a:lnSpc>
              <a:spcBef>
                <a:spcPts val="300"/>
              </a:spcBef>
              <a:spcAft>
                <a:spcPts val="0"/>
              </a:spcAft>
              <a:buSzPts val="2000"/>
              <a:buNone/>
            </a:pPr>
            <a:r>
              <a:rPr i="1" lang="en-US"/>
              <a:t>	if</a:t>
            </a:r>
            <a:r>
              <a:rPr lang="en-US"/>
              <a:t> (myfile.is_open()) { </a:t>
            </a:r>
            <a:endParaRPr/>
          </a:p>
          <a:p>
            <a:pPr indent="-228600" lvl="0" marL="228600" rtl="0" algn="l">
              <a:lnSpc>
                <a:spcPct val="120000"/>
              </a:lnSpc>
              <a:spcBef>
                <a:spcPts val="300"/>
              </a:spcBef>
              <a:spcAft>
                <a:spcPts val="0"/>
              </a:spcAft>
              <a:buSzPts val="2000"/>
              <a:buNone/>
            </a:pPr>
            <a:r>
              <a:rPr lang="en-US"/>
              <a:t>		myfile &lt;&lt; “My first line.\n"; </a:t>
            </a:r>
            <a:endParaRPr/>
          </a:p>
          <a:p>
            <a:pPr indent="-228600" lvl="0" marL="228600" rtl="0" algn="l">
              <a:lnSpc>
                <a:spcPct val="120000"/>
              </a:lnSpc>
              <a:spcBef>
                <a:spcPts val="300"/>
              </a:spcBef>
              <a:spcAft>
                <a:spcPts val="0"/>
              </a:spcAft>
              <a:buSzPts val="2000"/>
              <a:buNone/>
            </a:pPr>
            <a:r>
              <a:rPr lang="en-US"/>
              <a:t>		myfile &lt;&lt; “My second line.\n"; </a:t>
            </a:r>
            <a:endParaRPr/>
          </a:p>
          <a:p>
            <a:pPr indent="-228600" lvl="0" marL="228600" rtl="0" algn="l">
              <a:lnSpc>
                <a:spcPct val="120000"/>
              </a:lnSpc>
              <a:spcBef>
                <a:spcPts val="300"/>
              </a:spcBef>
              <a:spcAft>
                <a:spcPts val="0"/>
              </a:spcAft>
              <a:buSzPts val="2000"/>
              <a:buNone/>
            </a:pPr>
            <a:r>
              <a:rPr lang="en-US"/>
              <a:t>		myfile.close(); } </a:t>
            </a:r>
            <a:endParaRPr/>
          </a:p>
          <a:p>
            <a:pPr indent="-228600" lvl="0" marL="228600" rtl="0" algn="l">
              <a:lnSpc>
                <a:spcPct val="120000"/>
              </a:lnSpc>
              <a:spcBef>
                <a:spcPts val="300"/>
              </a:spcBef>
              <a:spcAft>
                <a:spcPts val="0"/>
              </a:spcAft>
              <a:buSzPts val="2000"/>
              <a:buNone/>
            </a:pPr>
            <a:r>
              <a:rPr i="1" lang="en-US"/>
              <a:t>	else</a:t>
            </a:r>
            <a:r>
              <a:rPr lang="en-US"/>
              <a:t> </a:t>
            </a:r>
            <a:endParaRPr/>
          </a:p>
          <a:p>
            <a:pPr indent="-228600" lvl="0" marL="228600" rtl="0" algn="l">
              <a:lnSpc>
                <a:spcPct val="120000"/>
              </a:lnSpc>
              <a:spcBef>
                <a:spcPts val="300"/>
              </a:spcBef>
              <a:spcAft>
                <a:spcPts val="0"/>
              </a:spcAft>
              <a:buSzPts val="2000"/>
              <a:buNone/>
            </a:pPr>
            <a:r>
              <a:rPr lang="en-US"/>
              <a:t>	cout &lt;&lt; "Unable to open file"; </a:t>
            </a:r>
            <a:endParaRPr/>
          </a:p>
          <a:p>
            <a:pPr indent="-228600" lvl="0" marL="228600" rtl="0" algn="l">
              <a:lnSpc>
                <a:spcPct val="120000"/>
              </a:lnSpc>
              <a:spcBef>
                <a:spcPts val="300"/>
              </a:spcBef>
              <a:spcAft>
                <a:spcPts val="0"/>
              </a:spcAft>
              <a:buSzPts val="2000"/>
              <a:buNone/>
            </a:pPr>
            <a:r>
              <a:rPr lang="en-US"/>
              <a:t>}</a:t>
            </a:r>
            <a:endParaRPr/>
          </a:p>
        </p:txBody>
      </p:sp>
      <p:sp>
        <p:nvSpPr>
          <p:cNvPr id="186" name="Google Shape;186;p23"/>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7" name="Google Shape;187;p23"/>
          <p:cNvSpPr/>
          <p:nvPr/>
        </p:nvSpPr>
        <p:spPr>
          <a:xfrm>
            <a:off x="7831394" y="1858296"/>
            <a:ext cx="4026309" cy="1569660"/>
          </a:xfrm>
          <a:prstGeom prst="rect">
            <a:avLst/>
          </a:prstGeom>
          <a:noFill/>
          <a:ln>
            <a:noFill/>
          </a:ln>
        </p:spPr>
        <p:txBody>
          <a:bodyPr anchorCtr="0" anchor="ctr" bIns="45700" lIns="91425" spcFirstLastPara="1" rIns="91425" wrap="square" tIns="45700">
            <a:noAutofit/>
          </a:bodyPr>
          <a:lstStyle/>
          <a:p>
            <a:pPr indent="0" lvl="0" marL="228600" marR="0" rtl="0" algn="l">
              <a:lnSpc>
                <a:spcPct val="120000"/>
              </a:lnSpc>
              <a:spcBef>
                <a:spcPts val="0"/>
              </a:spcBef>
              <a:spcAft>
                <a:spcPts val="0"/>
              </a:spcAft>
              <a:buNone/>
            </a:pPr>
            <a:r>
              <a:rPr i="1" lang="en-US" sz="2000">
                <a:solidFill>
                  <a:srgbClr val="920000"/>
                </a:solidFill>
                <a:latin typeface="Century Gothic"/>
                <a:ea typeface="Century Gothic"/>
                <a:cs typeface="Century Gothic"/>
                <a:sym typeface="Century Gothic"/>
              </a:rPr>
              <a:t>// Text file streams are those where the “ios::binary” flag is not included in their opening mode. </a:t>
            </a:r>
            <a:endParaRPr/>
          </a:p>
        </p:txBody>
      </p:sp>
      <p:sp>
        <p:nvSpPr>
          <p:cNvPr id="188" name="Google Shape;188;p23"/>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idx="1" type="body"/>
          </p:nvPr>
        </p:nvSpPr>
        <p:spPr>
          <a:xfrm>
            <a:off x="1130270" y="191729"/>
            <a:ext cx="9603275" cy="570762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0000"/>
              <a:buNone/>
            </a:pPr>
            <a:r>
              <a:rPr lang="en-US">
                <a:solidFill>
                  <a:srgbClr val="C00000"/>
                </a:solidFill>
              </a:rPr>
              <a:t>/* File Handling with C++ using ifstream class object */</a:t>
            </a:r>
            <a:endParaRPr/>
          </a:p>
          <a:p>
            <a:pPr indent="-228600" lvl="0" marL="228600" rtl="0" algn="l">
              <a:lnSpc>
                <a:spcPct val="120000"/>
              </a:lnSpc>
              <a:spcBef>
                <a:spcPts val="0"/>
              </a:spcBef>
              <a:spcAft>
                <a:spcPts val="0"/>
              </a:spcAft>
              <a:buSzPct val="100000"/>
              <a:buNone/>
            </a:pPr>
            <a:r>
              <a:t/>
            </a:r>
            <a:endParaRPr>
              <a:solidFill>
                <a:srgbClr val="000099"/>
              </a:solidFill>
            </a:endParaRPr>
          </a:p>
          <a:p>
            <a:pPr indent="-228600" lvl="0" marL="228600" rtl="0" algn="l">
              <a:lnSpc>
                <a:spcPct val="120000"/>
              </a:lnSpc>
              <a:spcBef>
                <a:spcPts val="1200"/>
              </a:spcBef>
              <a:spcAft>
                <a:spcPts val="0"/>
              </a:spcAft>
              <a:buSzPct val="100000"/>
              <a:buNone/>
            </a:pPr>
            <a:r>
              <a:rPr i="1" lang="en-US"/>
              <a:t>#include &lt;iostream&gt;</a:t>
            </a:r>
            <a:r>
              <a:rPr lang="en-US"/>
              <a:t> </a:t>
            </a:r>
            <a:endParaRPr/>
          </a:p>
          <a:p>
            <a:pPr indent="-228600" lvl="0" marL="228600" rtl="0" algn="l">
              <a:lnSpc>
                <a:spcPct val="120000"/>
              </a:lnSpc>
              <a:spcBef>
                <a:spcPts val="0"/>
              </a:spcBef>
              <a:spcAft>
                <a:spcPts val="0"/>
              </a:spcAft>
              <a:buSzPct val="100000"/>
              <a:buNone/>
            </a:pPr>
            <a:r>
              <a:rPr i="1" lang="en-US"/>
              <a:t>#include &lt;fstream&gt;</a:t>
            </a:r>
            <a:r>
              <a:rPr lang="en-US"/>
              <a:t> </a:t>
            </a:r>
            <a:endParaRPr/>
          </a:p>
          <a:p>
            <a:pPr indent="-228600" lvl="0" marL="228600" rtl="0" algn="l">
              <a:lnSpc>
                <a:spcPct val="120000"/>
              </a:lnSpc>
              <a:spcBef>
                <a:spcPts val="0"/>
              </a:spcBef>
              <a:spcAft>
                <a:spcPts val="0"/>
              </a:spcAft>
              <a:buSzPct val="100000"/>
              <a:buNone/>
            </a:pPr>
            <a:r>
              <a:rPr i="1" lang="en-US"/>
              <a:t>#include &lt;string&gt;</a:t>
            </a:r>
            <a:r>
              <a:rPr lang="en-US"/>
              <a:t> </a:t>
            </a:r>
            <a:endParaRPr/>
          </a:p>
          <a:p>
            <a:pPr indent="-228600" lvl="0" marL="228600" rtl="0" algn="l">
              <a:lnSpc>
                <a:spcPct val="120000"/>
              </a:lnSpc>
              <a:spcBef>
                <a:spcPts val="0"/>
              </a:spcBef>
              <a:spcAft>
                <a:spcPts val="0"/>
              </a:spcAft>
              <a:buSzPct val="100000"/>
              <a:buNone/>
            </a:pPr>
            <a:r>
              <a:rPr i="1" lang="en-US"/>
              <a:t>using</a:t>
            </a:r>
            <a:r>
              <a:rPr lang="en-US"/>
              <a:t> </a:t>
            </a:r>
            <a:r>
              <a:rPr i="1" lang="en-US"/>
              <a:t>namespace</a:t>
            </a:r>
            <a:r>
              <a:rPr lang="en-US"/>
              <a:t> std; </a:t>
            </a:r>
            <a:endParaRPr/>
          </a:p>
          <a:p>
            <a:pPr indent="-228600" lvl="0" marL="228600" rtl="0" algn="l">
              <a:lnSpc>
                <a:spcPct val="120000"/>
              </a:lnSpc>
              <a:spcBef>
                <a:spcPts val="0"/>
              </a:spcBef>
              <a:spcAft>
                <a:spcPts val="0"/>
              </a:spcAft>
              <a:buSzPct val="100000"/>
              <a:buNone/>
            </a:pPr>
            <a:r>
              <a:rPr i="1" lang="en-US"/>
              <a:t>void </a:t>
            </a:r>
            <a:r>
              <a:rPr lang="en-US"/>
              <a:t>main () { </a:t>
            </a:r>
            <a:endParaRPr/>
          </a:p>
          <a:p>
            <a:pPr indent="-228600" lvl="0" marL="228600" rtl="0" algn="l">
              <a:lnSpc>
                <a:spcPct val="120000"/>
              </a:lnSpc>
              <a:spcBef>
                <a:spcPts val="0"/>
              </a:spcBef>
              <a:spcAft>
                <a:spcPts val="0"/>
              </a:spcAft>
              <a:buSzPct val="100000"/>
              <a:buNone/>
            </a:pPr>
            <a:r>
              <a:rPr lang="en-US"/>
              <a:t>	string line; </a:t>
            </a:r>
            <a:endParaRPr/>
          </a:p>
          <a:p>
            <a:pPr indent="-228600" lvl="0" marL="228600" rtl="0" algn="l">
              <a:lnSpc>
                <a:spcPct val="120000"/>
              </a:lnSpc>
              <a:spcBef>
                <a:spcPts val="0"/>
              </a:spcBef>
              <a:spcAft>
                <a:spcPts val="0"/>
              </a:spcAft>
              <a:buSzPct val="100000"/>
              <a:buNone/>
            </a:pPr>
            <a:r>
              <a:rPr lang="en-US"/>
              <a:t>	ifstream myfile ("example.txt"); </a:t>
            </a:r>
            <a:endParaRPr/>
          </a:p>
          <a:p>
            <a:pPr indent="-228600" lvl="0" marL="228600" rtl="0" algn="l">
              <a:lnSpc>
                <a:spcPct val="120000"/>
              </a:lnSpc>
              <a:spcBef>
                <a:spcPts val="0"/>
              </a:spcBef>
              <a:spcAft>
                <a:spcPts val="0"/>
              </a:spcAft>
              <a:buSzPct val="100000"/>
              <a:buNone/>
            </a:pPr>
            <a:r>
              <a:rPr i="1" lang="en-US"/>
              <a:t>	if</a:t>
            </a:r>
            <a:r>
              <a:rPr lang="en-US"/>
              <a:t> (myfile.is_open()) { </a:t>
            </a:r>
            <a:endParaRPr/>
          </a:p>
          <a:p>
            <a:pPr indent="-228600" lvl="0" marL="228600" rtl="0" algn="l">
              <a:lnSpc>
                <a:spcPct val="120000"/>
              </a:lnSpc>
              <a:spcBef>
                <a:spcPts val="0"/>
              </a:spcBef>
              <a:spcAft>
                <a:spcPts val="0"/>
              </a:spcAft>
              <a:buSzPct val="100000"/>
              <a:buNone/>
            </a:pPr>
            <a:r>
              <a:rPr i="1" lang="en-US"/>
              <a:t>		while</a:t>
            </a:r>
            <a:r>
              <a:rPr lang="en-US"/>
              <a:t> ( getline (myfile,line) ) { </a:t>
            </a:r>
            <a:endParaRPr/>
          </a:p>
          <a:p>
            <a:pPr indent="-228600" lvl="0" marL="228600" rtl="0" algn="l">
              <a:lnSpc>
                <a:spcPct val="120000"/>
              </a:lnSpc>
              <a:spcBef>
                <a:spcPts val="0"/>
              </a:spcBef>
              <a:spcAft>
                <a:spcPts val="0"/>
              </a:spcAft>
              <a:buSzPct val="100000"/>
              <a:buNone/>
            </a:pPr>
            <a:r>
              <a:rPr lang="en-US"/>
              <a:t>			cout &lt;&lt; line &lt;&lt; '\n'; </a:t>
            </a:r>
            <a:endParaRPr/>
          </a:p>
          <a:p>
            <a:pPr indent="-228600" lvl="0" marL="228600" rtl="0" algn="l">
              <a:lnSpc>
                <a:spcPct val="120000"/>
              </a:lnSpc>
              <a:spcBef>
                <a:spcPts val="0"/>
              </a:spcBef>
              <a:spcAft>
                <a:spcPts val="0"/>
              </a:spcAft>
              <a:buSzPct val="100000"/>
              <a:buNone/>
            </a:pPr>
            <a:r>
              <a:rPr lang="en-US"/>
              <a:t>		} </a:t>
            </a:r>
            <a:endParaRPr/>
          </a:p>
          <a:p>
            <a:pPr indent="-228600" lvl="0" marL="228600" rtl="0" algn="l">
              <a:lnSpc>
                <a:spcPct val="120000"/>
              </a:lnSpc>
              <a:spcBef>
                <a:spcPts val="0"/>
              </a:spcBef>
              <a:spcAft>
                <a:spcPts val="0"/>
              </a:spcAft>
              <a:buSzPct val="100000"/>
              <a:buNone/>
            </a:pPr>
            <a:r>
              <a:rPr lang="en-US"/>
              <a:t>		myfile.close(); </a:t>
            </a:r>
            <a:endParaRPr/>
          </a:p>
          <a:p>
            <a:pPr indent="-228600" lvl="0" marL="228600" rtl="0" algn="l">
              <a:lnSpc>
                <a:spcPct val="120000"/>
              </a:lnSpc>
              <a:spcBef>
                <a:spcPts val="0"/>
              </a:spcBef>
              <a:spcAft>
                <a:spcPts val="0"/>
              </a:spcAft>
              <a:buSzPct val="100000"/>
              <a:buNone/>
            </a:pPr>
            <a:r>
              <a:rPr lang="en-US"/>
              <a:t>	} </a:t>
            </a:r>
            <a:endParaRPr/>
          </a:p>
          <a:p>
            <a:pPr indent="-228600" lvl="0" marL="228600" rtl="0" algn="l">
              <a:lnSpc>
                <a:spcPct val="120000"/>
              </a:lnSpc>
              <a:spcBef>
                <a:spcPts val="0"/>
              </a:spcBef>
              <a:spcAft>
                <a:spcPts val="0"/>
              </a:spcAft>
              <a:buSzPct val="100000"/>
              <a:buNone/>
            </a:pPr>
            <a:r>
              <a:rPr i="1" lang="en-US"/>
              <a:t>	else</a:t>
            </a:r>
            <a:r>
              <a:rPr lang="en-US"/>
              <a:t> </a:t>
            </a:r>
            <a:endParaRPr/>
          </a:p>
          <a:p>
            <a:pPr indent="-228600" lvl="0" marL="228600" rtl="0" algn="l">
              <a:lnSpc>
                <a:spcPct val="120000"/>
              </a:lnSpc>
              <a:spcBef>
                <a:spcPts val="0"/>
              </a:spcBef>
              <a:spcAft>
                <a:spcPts val="0"/>
              </a:spcAft>
              <a:buSzPct val="100000"/>
              <a:buNone/>
            </a:pPr>
            <a:r>
              <a:rPr lang="en-US"/>
              <a:t>		cout &lt;&lt; "Unable to open file"; </a:t>
            </a:r>
            <a:endParaRPr/>
          </a:p>
          <a:p>
            <a:pPr indent="-228600" lvl="0" marL="228600" rtl="0" algn="l">
              <a:lnSpc>
                <a:spcPct val="120000"/>
              </a:lnSpc>
              <a:spcBef>
                <a:spcPts val="0"/>
              </a:spcBef>
              <a:spcAft>
                <a:spcPts val="0"/>
              </a:spcAft>
              <a:buSzPct val="100000"/>
              <a:buNone/>
            </a:pPr>
            <a:r>
              <a:rPr lang="en-US"/>
              <a:t>}</a:t>
            </a:r>
            <a:endParaRPr/>
          </a:p>
        </p:txBody>
      </p:sp>
      <p:sp>
        <p:nvSpPr>
          <p:cNvPr id="194" name="Google Shape;194;p24"/>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5" name="Google Shape;195;p24"/>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idx="1" type="body"/>
          </p:nvPr>
        </p:nvSpPr>
        <p:spPr>
          <a:xfrm>
            <a:off x="1130270" y="1106132"/>
            <a:ext cx="9603275" cy="4454009"/>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lang="en-US"/>
              <a:t>Once all input and output operations are done on a file, close it so that the operating system is notified and its resources become available again. </a:t>
            </a:r>
            <a:endParaRPr/>
          </a:p>
          <a:p>
            <a:pPr indent="-228600" lvl="0" marL="228600" rtl="0" algn="l">
              <a:lnSpc>
                <a:spcPct val="120000"/>
              </a:lnSpc>
              <a:spcBef>
                <a:spcPts val="1000"/>
              </a:spcBef>
              <a:spcAft>
                <a:spcPts val="0"/>
              </a:spcAft>
              <a:buSzPts val="2000"/>
              <a:buChar char="•"/>
            </a:pPr>
            <a:r>
              <a:rPr lang="en-US"/>
              <a:t>For that, we call the stream's member function close(). This member function takes flushes the associated buffers and closes the file:</a:t>
            </a:r>
            <a:br>
              <a:rPr lang="en-US"/>
            </a:br>
            <a:r>
              <a:rPr lang="en-US"/>
              <a:t>  	</a:t>
            </a:r>
            <a:r>
              <a:rPr lang="en-US">
                <a:solidFill>
                  <a:srgbClr val="920000"/>
                </a:solidFill>
              </a:rPr>
              <a:t>myfile.close();</a:t>
            </a:r>
            <a:endParaRPr/>
          </a:p>
          <a:p>
            <a:pPr indent="-228600" lvl="0" marL="228600" rtl="0" algn="l">
              <a:lnSpc>
                <a:spcPct val="120000"/>
              </a:lnSpc>
              <a:spcBef>
                <a:spcPts val="1000"/>
              </a:spcBef>
              <a:spcAft>
                <a:spcPts val="0"/>
              </a:spcAft>
              <a:buSzPts val="2000"/>
              <a:buChar char="•"/>
            </a:pPr>
            <a:r>
              <a:rPr lang="en-US"/>
              <a:t>Once this member function is called, </a:t>
            </a:r>
            <a:endParaRPr/>
          </a:p>
          <a:p>
            <a:pPr indent="-228600" lvl="1" marL="685800" rtl="0" algn="l">
              <a:lnSpc>
                <a:spcPct val="120000"/>
              </a:lnSpc>
              <a:spcBef>
                <a:spcPts val="500"/>
              </a:spcBef>
              <a:spcAft>
                <a:spcPts val="0"/>
              </a:spcAft>
              <a:buSzPts val="1800"/>
              <a:buChar char="•"/>
            </a:pPr>
            <a:r>
              <a:rPr lang="en-US"/>
              <a:t>the stream object can be re-used to open another file</a:t>
            </a:r>
            <a:endParaRPr/>
          </a:p>
          <a:p>
            <a:pPr indent="-228600" lvl="1" marL="685800" rtl="0" algn="l">
              <a:lnSpc>
                <a:spcPct val="120000"/>
              </a:lnSpc>
              <a:spcBef>
                <a:spcPts val="500"/>
              </a:spcBef>
              <a:spcAft>
                <a:spcPts val="0"/>
              </a:spcAft>
              <a:buSzPts val="1800"/>
              <a:buChar char="•"/>
            </a:pPr>
            <a:r>
              <a:rPr lang="en-US"/>
              <a:t>the closed file is available again to be opened by other processes.</a:t>
            </a:r>
            <a:endParaRPr/>
          </a:p>
          <a:p>
            <a:pPr indent="-228600" lvl="0" marL="228600" rtl="0" algn="l">
              <a:lnSpc>
                <a:spcPct val="120000"/>
              </a:lnSpc>
              <a:spcBef>
                <a:spcPts val="1000"/>
              </a:spcBef>
              <a:spcAft>
                <a:spcPts val="0"/>
              </a:spcAft>
              <a:buSzPts val="2000"/>
              <a:buChar char="•"/>
            </a:pPr>
            <a:r>
              <a:rPr lang="en-US"/>
              <a:t>In case that an object is destroyed while still was associated with an open file, the destructor automatically calls the member function close.</a:t>
            </a:r>
            <a:endParaRPr/>
          </a:p>
        </p:txBody>
      </p:sp>
      <p:sp>
        <p:nvSpPr>
          <p:cNvPr id="201" name="Google Shape;201;p25"/>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25"/>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805805" y="162228"/>
            <a:ext cx="9603275" cy="66899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00000"/>
              </a:buClr>
              <a:buSzPts val="2400"/>
              <a:buFont typeface="Century Gothic"/>
              <a:buNone/>
            </a:pPr>
            <a:r>
              <a:rPr lang="en-US" sz="2400">
                <a:solidFill>
                  <a:srgbClr val="C00000"/>
                </a:solidFill>
              </a:rPr>
              <a:t>Checking state flags</a:t>
            </a:r>
            <a:endParaRPr sz="2400">
              <a:solidFill>
                <a:srgbClr val="C00000"/>
              </a:solidFill>
            </a:endParaRPr>
          </a:p>
        </p:txBody>
      </p:sp>
      <p:sp>
        <p:nvSpPr>
          <p:cNvPr id="208" name="Google Shape;208;p26"/>
          <p:cNvSpPr txBox="1"/>
          <p:nvPr>
            <p:ph idx="1" type="body"/>
          </p:nvPr>
        </p:nvSpPr>
        <p:spPr>
          <a:xfrm>
            <a:off x="982786" y="943896"/>
            <a:ext cx="9603275" cy="4748981"/>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SzPts val="2000"/>
              <a:buChar char="•"/>
            </a:pPr>
            <a:r>
              <a:rPr lang="en-US"/>
              <a:t>The following member functions exist to check for specific states of a stream:</a:t>
            </a:r>
            <a:endParaRPr/>
          </a:p>
          <a:p>
            <a:pPr indent="-228600" lvl="0" marL="228600" rtl="0" algn="just">
              <a:lnSpc>
                <a:spcPct val="120000"/>
              </a:lnSpc>
              <a:spcBef>
                <a:spcPts val="1000"/>
              </a:spcBef>
              <a:spcAft>
                <a:spcPts val="0"/>
              </a:spcAft>
              <a:buSzPts val="2000"/>
              <a:buNone/>
            </a:pPr>
            <a:br>
              <a:rPr lang="en-US"/>
            </a:br>
            <a:endParaRPr/>
          </a:p>
          <a:p>
            <a:pPr indent="-101600" lvl="0" marL="228600" rtl="0" algn="just">
              <a:lnSpc>
                <a:spcPct val="120000"/>
              </a:lnSpc>
              <a:spcBef>
                <a:spcPts val="1000"/>
              </a:spcBef>
              <a:spcAft>
                <a:spcPts val="0"/>
              </a:spcAft>
              <a:buSzPts val="2000"/>
              <a:buNone/>
            </a:pPr>
            <a:r>
              <a:t/>
            </a:r>
            <a:endParaRPr/>
          </a:p>
          <a:p>
            <a:pPr indent="-101600" lvl="0" marL="228600" rtl="0" algn="just">
              <a:lnSpc>
                <a:spcPct val="120000"/>
              </a:lnSpc>
              <a:spcBef>
                <a:spcPts val="1000"/>
              </a:spcBef>
              <a:spcAft>
                <a:spcPts val="0"/>
              </a:spcAft>
              <a:buSzPts val="2000"/>
              <a:buNone/>
            </a:pPr>
            <a:r>
              <a:t/>
            </a:r>
            <a:endParaRPr/>
          </a:p>
          <a:p>
            <a:pPr indent="-101600" lvl="0" marL="228600" rtl="0" algn="just">
              <a:lnSpc>
                <a:spcPct val="120000"/>
              </a:lnSpc>
              <a:spcBef>
                <a:spcPts val="1000"/>
              </a:spcBef>
              <a:spcAft>
                <a:spcPts val="0"/>
              </a:spcAft>
              <a:buSzPts val="2000"/>
              <a:buNone/>
            </a:pPr>
            <a:r>
              <a:t/>
            </a:r>
            <a:endParaRPr/>
          </a:p>
          <a:p>
            <a:pPr indent="-101600" lvl="0" marL="228600" rtl="0" algn="just">
              <a:lnSpc>
                <a:spcPct val="120000"/>
              </a:lnSpc>
              <a:spcBef>
                <a:spcPts val="1000"/>
              </a:spcBef>
              <a:spcAft>
                <a:spcPts val="0"/>
              </a:spcAft>
              <a:buSzPts val="2000"/>
              <a:buNone/>
            </a:pPr>
            <a:r>
              <a:t/>
            </a:r>
            <a:endParaRPr/>
          </a:p>
          <a:p>
            <a:pPr indent="-228600" lvl="0" marL="228600" rtl="0" algn="just">
              <a:lnSpc>
                <a:spcPct val="120000"/>
              </a:lnSpc>
              <a:spcBef>
                <a:spcPts val="1000"/>
              </a:spcBef>
              <a:spcAft>
                <a:spcPts val="0"/>
              </a:spcAft>
              <a:buSzPts val="2000"/>
              <a:buChar char="•"/>
            </a:pPr>
            <a:r>
              <a:rPr lang="en-US"/>
              <a:t>The member function clear() can be used to reset the state flags.</a:t>
            </a:r>
            <a:endParaRPr/>
          </a:p>
        </p:txBody>
      </p:sp>
      <p:sp>
        <p:nvSpPr>
          <p:cNvPr id="209" name="Google Shape;209;p26"/>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10" name="Google Shape;210;p26"/>
          <p:cNvGraphicFramePr/>
          <p:nvPr/>
        </p:nvGraphicFramePr>
        <p:xfrm>
          <a:off x="1409139" y="1985389"/>
          <a:ext cx="3000000" cy="3000000"/>
        </p:xfrm>
        <a:graphic>
          <a:graphicData uri="http://schemas.openxmlformats.org/drawingml/2006/table">
            <a:tbl>
              <a:tblPr>
                <a:noFill/>
                <a:tableStyleId>{7BEFCE41-CBE1-4902-BB0D-4365D26D1250}</a:tableStyleId>
              </a:tblPr>
              <a:tblGrid>
                <a:gridCol w="1306600"/>
                <a:gridCol w="8035850"/>
              </a:tblGrid>
              <a:tr h="330100">
                <a:tc>
                  <a:txBody>
                    <a:bodyPr/>
                    <a:lstStyle/>
                    <a:p>
                      <a:pPr indent="0" lvl="0" marL="0" marR="0" rtl="0" algn="l">
                        <a:lnSpc>
                          <a:spcPct val="107000"/>
                        </a:lnSpc>
                        <a:spcBef>
                          <a:spcPts val="0"/>
                        </a:spcBef>
                        <a:spcAft>
                          <a:spcPts val="0"/>
                        </a:spcAft>
                        <a:buNone/>
                      </a:pPr>
                      <a:r>
                        <a:rPr lang="en-US" sz="1600"/>
                        <a:t>bad() </a:t>
                      </a:r>
                      <a:endParaRPr sz="16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1600"/>
                        <a:t>Returns true if a reading or writing operation fails. </a:t>
                      </a:r>
                      <a:endParaRPr sz="16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20000">
                <a:tc>
                  <a:txBody>
                    <a:bodyPr/>
                    <a:lstStyle/>
                    <a:p>
                      <a:pPr indent="0" lvl="0" marL="0" marR="0" rtl="0" algn="l">
                        <a:lnSpc>
                          <a:spcPct val="107000"/>
                        </a:lnSpc>
                        <a:spcBef>
                          <a:spcPts val="0"/>
                        </a:spcBef>
                        <a:spcAft>
                          <a:spcPts val="0"/>
                        </a:spcAft>
                        <a:buNone/>
                      </a:pPr>
                      <a:r>
                        <a:rPr lang="en-US" sz="1600"/>
                        <a:t>fail() </a:t>
                      </a:r>
                      <a:endParaRPr sz="16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Returns true in the same cases as bad(), but also in the case that a format error happens, like when an alphabetical character is extracted when we are trying to read an integer number. </a:t>
                      </a:r>
                      <a:endParaRPr sz="1600">
                        <a:solidFill>
                          <a:schemeClr val="dk1"/>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5125">
                <a:tc>
                  <a:txBody>
                    <a:bodyPr/>
                    <a:lstStyle/>
                    <a:p>
                      <a:pPr indent="0" lvl="0" marL="0" marR="0" rtl="0" algn="l">
                        <a:lnSpc>
                          <a:spcPct val="107000"/>
                        </a:lnSpc>
                        <a:spcBef>
                          <a:spcPts val="0"/>
                        </a:spcBef>
                        <a:spcAft>
                          <a:spcPts val="0"/>
                        </a:spcAft>
                        <a:buNone/>
                      </a:pPr>
                      <a:r>
                        <a:rPr lang="en-US" sz="1600"/>
                        <a:t>eof() </a:t>
                      </a:r>
                      <a:endParaRPr sz="16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1600"/>
                        <a:t>Returns true if a file open for reading has reached the end.</a:t>
                      </a:r>
                      <a:endParaRPr sz="16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3200">
                <a:tc>
                  <a:txBody>
                    <a:bodyPr/>
                    <a:lstStyle/>
                    <a:p>
                      <a:pPr indent="0" lvl="0" marL="0" marR="0" rtl="0" algn="l">
                        <a:lnSpc>
                          <a:spcPct val="107000"/>
                        </a:lnSpc>
                        <a:spcBef>
                          <a:spcPts val="0"/>
                        </a:spcBef>
                        <a:spcAft>
                          <a:spcPts val="0"/>
                        </a:spcAft>
                        <a:buNone/>
                      </a:pPr>
                      <a:r>
                        <a:rPr lang="en-US" sz="1600"/>
                        <a:t>good() </a:t>
                      </a:r>
                      <a:endParaRPr sz="16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1600"/>
                        <a:t>It is the most generic state flag: it returns false in the same cases in which calling any of the previous functions would return true. Note that good and bad are not exact opposites (good checks more state flags at once). </a:t>
                      </a:r>
                      <a:endParaRPr sz="16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11" name="Google Shape;211;p26"/>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923794" y="1032383"/>
            <a:ext cx="9603275" cy="5362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00000"/>
              </a:buClr>
              <a:buSzPts val="2800"/>
              <a:buFont typeface="Century Gothic"/>
              <a:buNone/>
            </a:pPr>
            <a:r>
              <a:rPr i="1" lang="en-US" sz="2800">
                <a:solidFill>
                  <a:srgbClr val="C00000"/>
                </a:solidFill>
              </a:rPr>
              <a:t>get</a:t>
            </a:r>
            <a:r>
              <a:rPr lang="en-US" sz="2800">
                <a:solidFill>
                  <a:srgbClr val="C00000"/>
                </a:solidFill>
              </a:rPr>
              <a:t> and </a:t>
            </a:r>
            <a:r>
              <a:rPr i="1" lang="en-US" sz="2800">
                <a:solidFill>
                  <a:srgbClr val="C00000"/>
                </a:solidFill>
              </a:rPr>
              <a:t>put</a:t>
            </a:r>
            <a:r>
              <a:rPr lang="en-US" sz="2800">
                <a:solidFill>
                  <a:srgbClr val="C00000"/>
                </a:solidFill>
              </a:rPr>
              <a:t> stream pointers</a:t>
            </a:r>
            <a:endParaRPr sz="2800">
              <a:solidFill>
                <a:srgbClr val="C00000"/>
              </a:solidFill>
            </a:endParaRPr>
          </a:p>
        </p:txBody>
      </p:sp>
      <p:sp>
        <p:nvSpPr>
          <p:cNvPr id="217" name="Google Shape;217;p27"/>
          <p:cNvSpPr txBox="1"/>
          <p:nvPr>
            <p:ph idx="1" type="body"/>
          </p:nvPr>
        </p:nvSpPr>
        <p:spPr>
          <a:xfrm>
            <a:off x="923793" y="1843548"/>
            <a:ext cx="9603275" cy="3554362"/>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SzPts val="2200"/>
              <a:buChar char="•"/>
            </a:pPr>
            <a:r>
              <a:rPr lang="en-US" sz="2200"/>
              <a:t>ifstream has </a:t>
            </a:r>
            <a:r>
              <a:rPr b="1" i="1" lang="en-US" sz="2200">
                <a:solidFill>
                  <a:srgbClr val="000099"/>
                </a:solidFill>
              </a:rPr>
              <a:t>get pointer</a:t>
            </a:r>
            <a:r>
              <a:rPr b="1" lang="en-US" sz="2200"/>
              <a:t> </a:t>
            </a:r>
            <a:r>
              <a:rPr lang="en-US" sz="2200"/>
              <a:t>that points to the next element to be read.</a:t>
            </a:r>
            <a:endParaRPr/>
          </a:p>
          <a:p>
            <a:pPr indent="-228600" lvl="0" marL="228600" rtl="0" algn="just">
              <a:lnSpc>
                <a:spcPct val="120000"/>
              </a:lnSpc>
              <a:spcBef>
                <a:spcPts val="1000"/>
              </a:spcBef>
              <a:spcAft>
                <a:spcPts val="0"/>
              </a:spcAft>
              <a:buSzPts val="2200"/>
              <a:buChar char="•"/>
            </a:pPr>
            <a:r>
              <a:rPr lang="en-US" sz="2200"/>
              <a:t>ofstream has </a:t>
            </a:r>
            <a:r>
              <a:rPr b="1" i="1" lang="en-US" sz="2200">
                <a:solidFill>
                  <a:srgbClr val="000099"/>
                </a:solidFill>
              </a:rPr>
              <a:t>put pointer</a:t>
            </a:r>
            <a:r>
              <a:rPr b="1" lang="en-US" sz="2200">
                <a:solidFill>
                  <a:srgbClr val="000099"/>
                </a:solidFill>
              </a:rPr>
              <a:t> </a:t>
            </a:r>
            <a:r>
              <a:rPr lang="en-US" sz="2200"/>
              <a:t>that points to the location where the next element has to be written.</a:t>
            </a:r>
            <a:endParaRPr/>
          </a:p>
          <a:p>
            <a:pPr indent="-228600" lvl="0" marL="228600" rtl="0" algn="just">
              <a:lnSpc>
                <a:spcPct val="120000"/>
              </a:lnSpc>
              <a:spcBef>
                <a:spcPts val="1000"/>
              </a:spcBef>
              <a:spcAft>
                <a:spcPts val="0"/>
              </a:spcAft>
              <a:buSzPts val="2200"/>
              <a:buChar char="•"/>
            </a:pPr>
            <a:r>
              <a:rPr lang="en-US" sz="2200"/>
              <a:t>Fstream inherits both: </a:t>
            </a:r>
            <a:r>
              <a:rPr b="1" i="1" lang="en-US" sz="2200">
                <a:solidFill>
                  <a:srgbClr val="000099"/>
                </a:solidFill>
              </a:rPr>
              <a:t>get</a:t>
            </a:r>
            <a:r>
              <a:rPr b="1" lang="en-US" sz="2200">
                <a:solidFill>
                  <a:srgbClr val="000099"/>
                </a:solidFill>
              </a:rPr>
              <a:t> and </a:t>
            </a:r>
            <a:r>
              <a:rPr b="1" i="1" lang="en-US" sz="2200">
                <a:solidFill>
                  <a:srgbClr val="000099"/>
                </a:solidFill>
              </a:rPr>
              <a:t>put</a:t>
            </a:r>
            <a:r>
              <a:rPr b="1" lang="en-US" sz="2200">
                <a:solidFill>
                  <a:srgbClr val="000099"/>
                </a:solidFill>
              </a:rPr>
              <a:t> </a:t>
            </a:r>
            <a:endParaRPr/>
          </a:p>
          <a:p>
            <a:pPr indent="-88900" lvl="0" marL="228600" rtl="0" algn="just">
              <a:lnSpc>
                <a:spcPct val="120000"/>
              </a:lnSpc>
              <a:spcBef>
                <a:spcPts val="1000"/>
              </a:spcBef>
              <a:spcAft>
                <a:spcPts val="0"/>
              </a:spcAft>
              <a:buSzPts val="2200"/>
              <a:buNone/>
            </a:pPr>
            <a:r>
              <a:t/>
            </a:r>
            <a:endParaRPr sz="2200"/>
          </a:p>
        </p:txBody>
      </p:sp>
      <p:sp>
        <p:nvSpPr>
          <p:cNvPr id="218" name="Google Shape;218;p27"/>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9" name="Google Shape;219;p27"/>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130270" y="953324"/>
            <a:ext cx="9603275" cy="68374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00000"/>
              </a:buClr>
              <a:buSzPts val="2400"/>
              <a:buFont typeface="Century Gothic"/>
              <a:buNone/>
            </a:pPr>
            <a:r>
              <a:rPr i="1" lang="en-US" sz="2400">
                <a:solidFill>
                  <a:srgbClr val="C00000"/>
                </a:solidFill>
              </a:rPr>
              <a:t>get</a:t>
            </a:r>
            <a:r>
              <a:rPr lang="en-US" sz="2400">
                <a:solidFill>
                  <a:srgbClr val="C00000"/>
                </a:solidFill>
              </a:rPr>
              <a:t> and </a:t>
            </a:r>
            <a:r>
              <a:rPr i="1" lang="en-US" sz="2400">
                <a:solidFill>
                  <a:srgbClr val="C00000"/>
                </a:solidFill>
              </a:rPr>
              <a:t>put</a:t>
            </a:r>
            <a:r>
              <a:rPr lang="en-US" sz="2400">
                <a:solidFill>
                  <a:srgbClr val="C00000"/>
                </a:solidFill>
              </a:rPr>
              <a:t> stream pointers contd.</a:t>
            </a:r>
            <a:endParaRPr sz="2400">
              <a:solidFill>
                <a:srgbClr val="C00000"/>
              </a:solidFill>
            </a:endParaRPr>
          </a:p>
        </p:txBody>
      </p:sp>
      <p:sp>
        <p:nvSpPr>
          <p:cNvPr id="225" name="Google Shape;225;p28"/>
          <p:cNvSpPr txBox="1"/>
          <p:nvPr>
            <p:ph idx="1" type="body"/>
          </p:nvPr>
        </p:nvSpPr>
        <p:spPr>
          <a:xfrm>
            <a:off x="1130270" y="1651819"/>
            <a:ext cx="9603275" cy="3814526"/>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SzPts val="2000"/>
              <a:buNone/>
            </a:pPr>
            <a:r>
              <a:rPr lang="en-US"/>
              <a:t>These stream pointers can be read and/or manipulated using the following member functions: </a:t>
            </a:r>
            <a:endParaRPr/>
          </a:p>
          <a:p>
            <a:pPr indent="-228600" lvl="0" marL="228600" rtl="0" algn="just">
              <a:lnSpc>
                <a:spcPct val="120000"/>
              </a:lnSpc>
              <a:spcBef>
                <a:spcPts val="1000"/>
              </a:spcBef>
              <a:spcAft>
                <a:spcPts val="0"/>
              </a:spcAft>
              <a:buSzPts val="2000"/>
              <a:buChar char="•"/>
            </a:pPr>
            <a:r>
              <a:rPr b="1" lang="en-US"/>
              <a:t>tellg()</a:t>
            </a:r>
            <a:r>
              <a:rPr lang="en-US"/>
              <a:t> admit no parameters and return a value of the member type </a:t>
            </a:r>
            <a:r>
              <a:rPr lang="en-US">
                <a:solidFill>
                  <a:srgbClr val="C00000"/>
                </a:solidFill>
              </a:rPr>
              <a:t>streampos </a:t>
            </a:r>
            <a:r>
              <a:rPr lang="en-US"/>
              <a:t>representing the current position of </a:t>
            </a:r>
            <a:r>
              <a:rPr i="1" lang="en-US"/>
              <a:t>get </a:t>
            </a:r>
            <a:r>
              <a:rPr lang="en-US"/>
              <a:t>stream pointer. (i.e. the position of input pointer)</a:t>
            </a:r>
            <a:endParaRPr/>
          </a:p>
          <a:p>
            <a:pPr indent="-228600" lvl="0" marL="228600" rtl="0" algn="just">
              <a:lnSpc>
                <a:spcPct val="120000"/>
              </a:lnSpc>
              <a:spcBef>
                <a:spcPts val="1000"/>
              </a:spcBef>
              <a:spcAft>
                <a:spcPts val="0"/>
              </a:spcAft>
              <a:buSzPts val="2000"/>
              <a:buChar char="•"/>
            </a:pPr>
            <a:r>
              <a:rPr b="1" lang="en-US"/>
              <a:t>tellp()</a:t>
            </a:r>
            <a:r>
              <a:rPr lang="en-US"/>
              <a:t> admit no parameters and return a value of the member type </a:t>
            </a:r>
            <a:r>
              <a:rPr lang="en-US">
                <a:solidFill>
                  <a:srgbClr val="C00000"/>
                </a:solidFill>
              </a:rPr>
              <a:t>streampos </a:t>
            </a:r>
            <a:r>
              <a:rPr lang="en-US"/>
              <a:t>representing the current position of </a:t>
            </a:r>
            <a:r>
              <a:rPr i="1" lang="en-US"/>
              <a:t>put</a:t>
            </a:r>
            <a:r>
              <a:rPr lang="en-US"/>
              <a:t> stream pointer. (i.e. the position of output pointer)</a:t>
            </a:r>
            <a:endParaRPr/>
          </a:p>
          <a:p>
            <a:pPr indent="-101600" lvl="0" marL="228600" rtl="0" algn="just">
              <a:lnSpc>
                <a:spcPct val="120000"/>
              </a:lnSpc>
              <a:spcBef>
                <a:spcPts val="1000"/>
              </a:spcBef>
              <a:spcAft>
                <a:spcPts val="0"/>
              </a:spcAft>
              <a:buSzPts val="2000"/>
              <a:buNone/>
            </a:pPr>
            <a:r>
              <a:t/>
            </a:r>
            <a:endParaRPr/>
          </a:p>
        </p:txBody>
      </p:sp>
      <p:sp>
        <p:nvSpPr>
          <p:cNvPr id="226" name="Google Shape;226;p28"/>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7" name="Google Shape;227;p28"/>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071276" y="1017636"/>
            <a:ext cx="9603275" cy="6542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00000"/>
              </a:buClr>
              <a:buSzPts val="2400"/>
              <a:buFont typeface="Century Gothic"/>
              <a:buNone/>
            </a:pPr>
            <a:r>
              <a:rPr i="1" lang="en-US" sz="2400">
                <a:solidFill>
                  <a:srgbClr val="C00000"/>
                </a:solidFill>
              </a:rPr>
              <a:t>get</a:t>
            </a:r>
            <a:r>
              <a:rPr lang="en-US" sz="2400">
                <a:solidFill>
                  <a:srgbClr val="C00000"/>
                </a:solidFill>
              </a:rPr>
              <a:t> and </a:t>
            </a:r>
            <a:r>
              <a:rPr i="1" lang="en-US" sz="2400">
                <a:solidFill>
                  <a:srgbClr val="C00000"/>
                </a:solidFill>
              </a:rPr>
              <a:t>put</a:t>
            </a:r>
            <a:r>
              <a:rPr lang="en-US" sz="2400">
                <a:solidFill>
                  <a:srgbClr val="C00000"/>
                </a:solidFill>
              </a:rPr>
              <a:t> stream pointers contd.</a:t>
            </a:r>
            <a:endParaRPr sz="2400">
              <a:solidFill>
                <a:srgbClr val="C00000"/>
              </a:solidFill>
            </a:endParaRPr>
          </a:p>
        </p:txBody>
      </p:sp>
      <p:sp>
        <p:nvSpPr>
          <p:cNvPr id="233" name="Google Shape;233;p29"/>
          <p:cNvSpPr txBox="1"/>
          <p:nvPr>
            <p:ph idx="1" type="body"/>
          </p:nvPr>
        </p:nvSpPr>
        <p:spPr>
          <a:xfrm>
            <a:off x="1130270" y="1622326"/>
            <a:ext cx="9603275" cy="415904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SzPct val="100000"/>
              <a:buChar char="•"/>
            </a:pPr>
            <a:r>
              <a:rPr b="1" lang="en-US"/>
              <a:t>seekg()</a:t>
            </a:r>
            <a:r>
              <a:rPr lang="en-US"/>
              <a:t> and </a:t>
            </a:r>
            <a:r>
              <a:rPr b="1" lang="en-US"/>
              <a:t>seekp()</a:t>
            </a:r>
            <a:r>
              <a:rPr lang="en-US"/>
              <a:t> change the position of stream pointers </a:t>
            </a:r>
            <a:r>
              <a:rPr i="1" lang="en-US"/>
              <a:t>get</a:t>
            </a:r>
            <a:r>
              <a:rPr lang="en-US"/>
              <a:t> and </a:t>
            </a:r>
            <a:r>
              <a:rPr i="1" lang="en-US"/>
              <a:t>put respectively</a:t>
            </a:r>
            <a:r>
              <a:rPr lang="en-US"/>
              <a:t>.  (i.e. you can position the input pointer via seekg() and output pointer via seekp())</a:t>
            </a:r>
            <a:endParaRPr/>
          </a:p>
          <a:p>
            <a:pPr indent="-228600" lvl="0" marL="228600" rtl="0" algn="l">
              <a:lnSpc>
                <a:spcPct val="120000"/>
              </a:lnSpc>
              <a:spcBef>
                <a:spcPts val="1000"/>
              </a:spcBef>
              <a:spcAft>
                <a:spcPts val="0"/>
              </a:spcAft>
              <a:buSzPct val="100000"/>
              <a:buChar char="•"/>
            </a:pPr>
            <a:r>
              <a:rPr lang="en-US"/>
              <a:t>Both functions are overloaded with two different prototypes: </a:t>
            </a:r>
            <a:endParaRPr/>
          </a:p>
          <a:p>
            <a:pPr indent="-228600" lvl="0" marL="228600" rtl="0" algn="l">
              <a:lnSpc>
                <a:spcPct val="120000"/>
              </a:lnSpc>
              <a:spcBef>
                <a:spcPts val="1200"/>
              </a:spcBef>
              <a:spcAft>
                <a:spcPts val="0"/>
              </a:spcAft>
              <a:buSzPct val="250000"/>
              <a:buNone/>
            </a:pPr>
            <a:r>
              <a:rPr b="1" lang="en-US"/>
              <a:t>		seekg ( </a:t>
            </a:r>
            <a:r>
              <a:rPr i="1" lang="en-US"/>
              <a:t>position</a:t>
            </a:r>
            <a:r>
              <a:rPr b="1" lang="en-US"/>
              <a:t> );</a:t>
            </a:r>
            <a:br>
              <a:rPr lang="en-US"/>
            </a:br>
            <a:r>
              <a:rPr lang="en-US"/>
              <a:t>	</a:t>
            </a:r>
            <a:r>
              <a:rPr b="1" lang="en-US"/>
              <a:t>seekp ( </a:t>
            </a:r>
            <a:r>
              <a:rPr i="1" lang="en-US"/>
              <a:t>position</a:t>
            </a:r>
            <a:r>
              <a:rPr b="1" lang="en-US"/>
              <a:t> );</a:t>
            </a:r>
            <a:br>
              <a:rPr lang="en-US"/>
            </a:br>
            <a:endParaRPr sz="800"/>
          </a:p>
          <a:p>
            <a:pPr indent="-228600" lvl="0" marL="228600" rtl="0" algn="l">
              <a:lnSpc>
                <a:spcPct val="120000"/>
              </a:lnSpc>
              <a:spcBef>
                <a:spcPts val="1200"/>
              </a:spcBef>
              <a:spcAft>
                <a:spcPts val="0"/>
              </a:spcAft>
              <a:buSzPct val="100000"/>
              <a:buNone/>
            </a:pPr>
            <a:r>
              <a:rPr lang="en-US"/>
              <a:t>	Using this prototype the stream pointer is changed to an </a:t>
            </a:r>
            <a:r>
              <a:rPr lang="en-US">
                <a:solidFill>
                  <a:srgbClr val="C00000"/>
                </a:solidFill>
              </a:rPr>
              <a:t>absolute position </a:t>
            </a:r>
            <a:r>
              <a:rPr lang="en-US"/>
              <a:t>from the beginning of the file. </a:t>
            </a:r>
            <a:endParaRPr/>
          </a:p>
          <a:p>
            <a:pPr indent="-228600" lvl="0" marL="228600" rtl="0" algn="l">
              <a:lnSpc>
                <a:spcPct val="120000"/>
              </a:lnSpc>
              <a:spcBef>
                <a:spcPts val="1200"/>
              </a:spcBef>
              <a:spcAft>
                <a:spcPts val="0"/>
              </a:spcAft>
              <a:buSzPct val="100000"/>
              <a:buNone/>
            </a:pPr>
            <a:r>
              <a:rPr lang="en-US"/>
              <a:t>	The type for this parameter is streampos, which is the same type as returned by functions tellg and tellp.</a:t>
            </a:r>
            <a:endParaRPr b="1">
              <a:solidFill>
                <a:srgbClr val="000099"/>
              </a:solidFill>
            </a:endParaRPr>
          </a:p>
          <a:p>
            <a:pPr indent="-111125" lvl="0" marL="228600" rtl="0" algn="l">
              <a:lnSpc>
                <a:spcPct val="120000"/>
              </a:lnSpc>
              <a:spcBef>
                <a:spcPts val="1000"/>
              </a:spcBef>
              <a:spcAft>
                <a:spcPts val="0"/>
              </a:spcAft>
              <a:buSzPct val="100000"/>
              <a:buNone/>
            </a:pPr>
            <a:r>
              <a:t/>
            </a:r>
            <a:endParaRPr/>
          </a:p>
        </p:txBody>
      </p:sp>
      <p:sp>
        <p:nvSpPr>
          <p:cNvPr id="234" name="Google Shape;234;p29"/>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5" name="Google Shape;235;p29"/>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159767" y="73740"/>
            <a:ext cx="9603275" cy="74274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00000"/>
              </a:buClr>
              <a:buSzPts val="2400"/>
              <a:buFont typeface="Century Gothic"/>
              <a:buNone/>
            </a:pPr>
            <a:r>
              <a:rPr i="1" lang="en-US" sz="2400">
                <a:solidFill>
                  <a:srgbClr val="C00000"/>
                </a:solidFill>
              </a:rPr>
              <a:t>get</a:t>
            </a:r>
            <a:r>
              <a:rPr lang="en-US" sz="2400">
                <a:solidFill>
                  <a:srgbClr val="C00000"/>
                </a:solidFill>
              </a:rPr>
              <a:t> and </a:t>
            </a:r>
            <a:r>
              <a:rPr i="1" lang="en-US" sz="2400">
                <a:solidFill>
                  <a:srgbClr val="C00000"/>
                </a:solidFill>
              </a:rPr>
              <a:t>put</a:t>
            </a:r>
            <a:r>
              <a:rPr lang="en-US" sz="2400">
                <a:solidFill>
                  <a:srgbClr val="C00000"/>
                </a:solidFill>
              </a:rPr>
              <a:t> stream pointers contd.</a:t>
            </a:r>
            <a:endParaRPr sz="2400">
              <a:solidFill>
                <a:srgbClr val="C00000"/>
              </a:solidFill>
            </a:endParaRPr>
          </a:p>
        </p:txBody>
      </p:sp>
      <p:sp>
        <p:nvSpPr>
          <p:cNvPr id="241" name="Google Shape;241;p30"/>
          <p:cNvSpPr txBox="1"/>
          <p:nvPr>
            <p:ph idx="1" type="body"/>
          </p:nvPr>
        </p:nvSpPr>
        <p:spPr>
          <a:xfrm>
            <a:off x="1130270" y="943913"/>
            <a:ext cx="9603275" cy="3917764"/>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SzPts val="2000"/>
              <a:buNone/>
            </a:pPr>
            <a:r>
              <a:rPr b="1" lang="en-US"/>
              <a:t>		seekg (</a:t>
            </a:r>
            <a:r>
              <a:rPr i="1" lang="en-US"/>
              <a:t>offset</a:t>
            </a:r>
            <a:r>
              <a:rPr b="1" lang="en-US"/>
              <a:t>, </a:t>
            </a:r>
            <a:r>
              <a:rPr i="1" lang="en-US"/>
              <a:t>direction</a:t>
            </a:r>
            <a:r>
              <a:rPr b="1" lang="en-US"/>
              <a:t> );</a:t>
            </a:r>
            <a:endParaRPr/>
          </a:p>
          <a:p>
            <a:pPr indent="-228600" lvl="0" marL="228600" rtl="0" algn="just">
              <a:lnSpc>
                <a:spcPct val="120000"/>
              </a:lnSpc>
              <a:spcBef>
                <a:spcPts val="0"/>
              </a:spcBef>
              <a:spcAft>
                <a:spcPts val="0"/>
              </a:spcAft>
              <a:buSzPts val="2000"/>
              <a:buNone/>
            </a:pPr>
            <a:r>
              <a:rPr b="1" lang="en-US"/>
              <a:t>		seekp (</a:t>
            </a:r>
            <a:r>
              <a:rPr i="1" lang="en-US"/>
              <a:t>offset</a:t>
            </a:r>
            <a:r>
              <a:rPr b="1" lang="en-US"/>
              <a:t>, </a:t>
            </a:r>
            <a:r>
              <a:rPr i="1" lang="en-US"/>
              <a:t>direction</a:t>
            </a:r>
            <a:r>
              <a:rPr b="1" lang="en-US"/>
              <a:t> );</a:t>
            </a:r>
            <a:endParaRPr/>
          </a:p>
          <a:p>
            <a:pPr indent="-228600" lvl="0" marL="228600" rtl="0" algn="just">
              <a:lnSpc>
                <a:spcPct val="120000"/>
              </a:lnSpc>
              <a:spcBef>
                <a:spcPts val="1000"/>
              </a:spcBef>
              <a:spcAft>
                <a:spcPts val="0"/>
              </a:spcAft>
              <a:buSzPts val="2000"/>
              <a:buChar char="•"/>
            </a:pPr>
            <a:r>
              <a:rPr lang="en-US"/>
              <a:t>Using this prototype, the </a:t>
            </a:r>
            <a:r>
              <a:rPr i="1" lang="en-US"/>
              <a:t>get</a:t>
            </a:r>
            <a:r>
              <a:rPr lang="en-US"/>
              <a:t> or </a:t>
            </a:r>
            <a:r>
              <a:rPr i="1" lang="en-US"/>
              <a:t>put position</a:t>
            </a:r>
            <a:r>
              <a:rPr lang="en-US"/>
              <a:t> is set to an offset value </a:t>
            </a:r>
            <a:r>
              <a:rPr lang="en-US">
                <a:solidFill>
                  <a:srgbClr val="C00000"/>
                </a:solidFill>
              </a:rPr>
              <a:t>relative to some specific point </a:t>
            </a:r>
            <a:r>
              <a:rPr lang="en-US"/>
              <a:t>determined by the parameter direction. </a:t>
            </a:r>
            <a:endParaRPr/>
          </a:p>
          <a:p>
            <a:pPr indent="-228600" lvl="0" marL="228600" rtl="0" algn="just">
              <a:lnSpc>
                <a:spcPct val="120000"/>
              </a:lnSpc>
              <a:spcBef>
                <a:spcPts val="1000"/>
              </a:spcBef>
              <a:spcAft>
                <a:spcPts val="0"/>
              </a:spcAft>
              <a:buSzPts val="2000"/>
              <a:buChar char="•"/>
            </a:pPr>
            <a:r>
              <a:rPr lang="en-US"/>
              <a:t>offset is of type streamoff. </a:t>
            </a:r>
            <a:endParaRPr/>
          </a:p>
          <a:p>
            <a:pPr indent="-228600" lvl="0" marL="228600" rtl="0" algn="just">
              <a:lnSpc>
                <a:spcPct val="120000"/>
              </a:lnSpc>
              <a:spcBef>
                <a:spcPts val="1000"/>
              </a:spcBef>
              <a:spcAft>
                <a:spcPts val="0"/>
              </a:spcAft>
              <a:buSzPts val="2000"/>
              <a:buChar char="•"/>
            </a:pPr>
            <a:r>
              <a:rPr lang="en-US"/>
              <a:t>direction is of type seekdir, which is an </a:t>
            </a:r>
            <a:r>
              <a:rPr i="1" lang="en-US"/>
              <a:t>enumerated type</a:t>
            </a:r>
            <a:r>
              <a:rPr lang="en-US"/>
              <a:t> that determines the point from where offset is counted from, and that can take any of the following values: </a:t>
            </a:r>
            <a:endParaRPr/>
          </a:p>
        </p:txBody>
      </p:sp>
      <p:sp>
        <p:nvSpPr>
          <p:cNvPr id="242" name="Google Shape;242;p30"/>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43" name="Google Shape;243;p30"/>
          <p:cNvGraphicFramePr/>
          <p:nvPr/>
        </p:nvGraphicFramePr>
        <p:xfrm>
          <a:off x="2090991" y="4489377"/>
          <a:ext cx="3000000" cy="3000000"/>
        </p:xfrm>
        <a:graphic>
          <a:graphicData uri="http://schemas.openxmlformats.org/drawingml/2006/table">
            <a:tbl>
              <a:tblPr>
                <a:noFill/>
                <a:tableStyleId>{7BEFCE41-CBE1-4902-BB0D-4365D26D1250}</a:tableStyleId>
              </a:tblPr>
              <a:tblGrid>
                <a:gridCol w="1271650"/>
                <a:gridCol w="6856350"/>
              </a:tblGrid>
              <a:tr h="510300">
                <a:tc>
                  <a:txBody>
                    <a:bodyPr/>
                    <a:lstStyle/>
                    <a:p>
                      <a:pPr indent="0" lvl="0" marL="0" marR="0" rtl="0" algn="l">
                        <a:spcBef>
                          <a:spcPts val="0"/>
                        </a:spcBef>
                        <a:spcAft>
                          <a:spcPts val="0"/>
                        </a:spcAft>
                        <a:buNone/>
                      </a:pPr>
                      <a:r>
                        <a:rPr b="1" lang="en-US" sz="1600"/>
                        <a:t>ios::beg</a:t>
                      </a:r>
                      <a:endParaRPr sz="16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offset specified from the beginning of the stream</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80400">
                <a:tc>
                  <a:txBody>
                    <a:bodyPr/>
                    <a:lstStyle/>
                    <a:p>
                      <a:pPr indent="0" lvl="0" marL="0" marR="0" rtl="0" algn="l">
                        <a:spcBef>
                          <a:spcPts val="0"/>
                        </a:spcBef>
                        <a:spcAft>
                          <a:spcPts val="0"/>
                        </a:spcAft>
                        <a:buNone/>
                      </a:pPr>
                      <a:r>
                        <a:rPr b="1" lang="en-US" sz="1600"/>
                        <a:t>ios::cur</a:t>
                      </a:r>
                      <a:endParaRPr sz="16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offset specified from the current position of the stream pointer</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9425">
                <a:tc>
                  <a:txBody>
                    <a:bodyPr/>
                    <a:lstStyle/>
                    <a:p>
                      <a:pPr indent="0" lvl="0" marL="0" marR="0" rtl="0" algn="l">
                        <a:spcBef>
                          <a:spcPts val="0"/>
                        </a:spcBef>
                        <a:spcAft>
                          <a:spcPts val="0"/>
                        </a:spcAft>
                        <a:buNone/>
                      </a:pPr>
                      <a:r>
                        <a:rPr b="1" lang="en-US" sz="1600"/>
                        <a:t>ios::end</a:t>
                      </a:r>
                      <a:endParaRPr sz="1600"/>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offset specified from the end of the stream</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44" name="Google Shape;244;p30"/>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idx="1" type="body"/>
          </p:nvPr>
        </p:nvSpPr>
        <p:spPr>
          <a:xfrm>
            <a:off x="209320" y="1145754"/>
            <a:ext cx="3822853" cy="4320591"/>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seekg(0); seekg(0,ios::beg);</a:t>
            </a:r>
            <a:endParaRPr/>
          </a:p>
          <a:p>
            <a:pPr indent="-228600" lvl="0" marL="228600" rtl="0" algn="l">
              <a:lnSpc>
                <a:spcPct val="120000"/>
              </a:lnSpc>
              <a:spcBef>
                <a:spcPts val="1000"/>
              </a:spcBef>
              <a:spcAft>
                <a:spcPts val="0"/>
              </a:spcAft>
              <a:buSzPts val="2000"/>
              <a:buChar char="•"/>
            </a:pPr>
            <a:r>
              <a:rPr lang="en-US"/>
              <a:t>seekg(5,ios::beg);     	</a:t>
            </a:r>
            <a:endParaRPr/>
          </a:p>
          <a:p>
            <a:pPr indent="-228600" lvl="0" marL="228600" rtl="0" algn="l">
              <a:lnSpc>
                <a:spcPct val="120000"/>
              </a:lnSpc>
              <a:spcBef>
                <a:spcPts val="1000"/>
              </a:spcBef>
              <a:spcAft>
                <a:spcPts val="0"/>
              </a:spcAft>
              <a:buSzPts val="2000"/>
              <a:buChar char="•"/>
            </a:pPr>
            <a:r>
              <a:rPr lang="en-US"/>
              <a:t>tellp(); </a:t>
            </a:r>
            <a:endParaRPr/>
          </a:p>
          <a:p>
            <a:pPr indent="-228600" lvl="0" marL="228600" rtl="0" algn="l">
              <a:lnSpc>
                <a:spcPct val="120000"/>
              </a:lnSpc>
              <a:spcBef>
                <a:spcPts val="1000"/>
              </a:spcBef>
              <a:spcAft>
                <a:spcPts val="0"/>
              </a:spcAft>
              <a:buSzPts val="2000"/>
              <a:buChar char="•"/>
            </a:pPr>
            <a:r>
              <a:rPr lang="en-US"/>
              <a:t>tellg();</a:t>
            </a:r>
            <a:endParaRPr/>
          </a:p>
          <a:p>
            <a:pPr indent="-228600" lvl="0" marL="228600" rtl="0" algn="l">
              <a:lnSpc>
                <a:spcPct val="120000"/>
              </a:lnSpc>
              <a:spcBef>
                <a:spcPts val="1000"/>
              </a:spcBef>
              <a:spcAft>
                <a:spcPts val="0"/>
              </a:spcAft>
              <a:buSzPts val="2000"/>
              <a:buChar char="•"/>
            </a:pPr>
            <a:r>
              <a:rPr lang="en-US"/>
              <a:t>seekp(-10,ios::end);  </a:t>
            </a:r>
            <a:endParaRPr/>
          </a:p>
          <a:p>
            <a:pPr indent="-228600" lvl="0" marL="228600" rtl="0" algn="l">
              <a:lnSpc>
                <a:spcPct val="120000"/>
              </a:lnSpc>
              <a:spcBef>
                <a:spcPts val="1000"/>
              </a:spcBef>
              <a:spcAft>
                <a:spcPts val="0"/>
              </a:spcAft>
              <a:buSzPts val="2000"/>
              <a:buChar char="•"/>
            </a:pPr>
            <a:r>
              <a:rPr lang="en-US"/>
              <a:t>seekp(1,ios::cur);     </a:t>
            </a:r>
            <a:endParaRPr/>
          </a:p>
        </p:txBody>
      </p:sp>
      <p:sp>
        <p:nvSpPr>
          <p:cNvPr id="250" name="Google Shape;250;p31"/>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1" name="Google Shape;251;p31"/>
          <p:cNvSpPr txBox="1"/>
          <p:nvPr/>
        </p:nvSpPr>
        <p:spPr>
          <a:xfrm>
            <a:off x="4307594" y="1145754"/>
            <a:ext cx="7700791" cy="448386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20000"/>
              </a:lnSpc>
              <a:spcBef>
                <a:spcPts val="0"/>
              </a:spcBef>
              <a:spcAft>
                <a:spcPts val="0"/>
              </a:spcAft>
              <a:buNone/>
            </a:pPr>
            <a:r>
              <a:rPr b="0" i="0" lang="en-US" sz="2000" u="none" cap="none" strike="noStrike">
                <a:solidFill>
                  <a:srgbClr val="000099"/>
                </a:solidFill>
                <a:latin typeface="Century Gothic"/>
                <a:ea typeface="Century Gothic"/>
                <a:cs typeface="Century Gothic"/>
                <a:sym typeface="Century Gothic"/>
              </a:rPr>
              <a:t>//sets the get pointer to the beginning.</a:t>
            </a:r>
            <a:endParaRPr/>
          </a:p>
          <a:p>
            <a:pPr indent="-228600" lvl="0" marL="228600" marR="0" rtl="0" algn="l">
              <a:lnSpc>
                <a:spcPct val="120000"/>
              </a:lnSpc>
              <a:spcBef>
                <a:spcPts val="1000"/>
              </a:spcBef>
              <a:spcAft>
                <a:spcPts val="0"/>
              </a:spcAft>
              <a:buNone/>
            </a:pPr>
            <a:r>
              <a:rPr b="0" i="0" lang="en-US" sz="2000" u="none" cap="none" strike="noStrike">
                <a:solidFill>
                  <a:srgbClr val="000099"/>
                </a:solidFill>
                <a:latin typeface="Century Gothic"/>
                <a:ea typeface="Century Gothic"/>
                <a:cs typeface="Century Gothic"/>
                <a:sym typeface="Century Gothic"/>
              </a:rPr>
              <a:t>//sets the get pointer to 5 chars forward of the beginning.</a:t>
            </a:r>
            <a:endParaRPr/>
          </a:p>
          <a:p>
            <a:pPr indent="-228600" lvl="0" marL="228600" marR="0" rtl="0" algn="l">
              <a:lnSpc>
                <a:spcPct val="120000"/>
              </a:lnSpc>
              <a:spcBef>
                <a:spcPts val="1000"/>
              </a:spcBef>
              <a:spcAft>
                <a:spcPts val="0"/>
              </a:spcAft>
              <a:buNone/>
            </a:pPr>
            <a:r>
              <a:rPr b="0" i="0" lang="en-US" sz="2000" u="none" cap="none" strike="noStrike">
                <a:solidFill>
                  <a:srgbClr val="000099"/>
                </a:solidFill>
                <a:latin typeface="Century Gothic"/>
                <a:ea typeface="Century Gothic"/>
                <a:cs typeface="Century Gothic"/>
                <a:sym typeface="Century Gothic"/>
              </a:rPr>
              <a:t>//returns the current value of the put pointer</a:t>
            </a:r>
            <a:endParaRPr/>
          </a:p>
          <a:p>
            <a:pPr indent="-228600" lvl="0" marL="228600" marR="0" rtl="0" algn="l">
              <a:lnSpc>
                <a:spcPct val="120000"/>
              </a:lnSpc>
              <a:spcBef>
                <a:spcPts val="1000"/>
              </a:spcBef>
              <a:spcAft>
                <a:spcPts val="0"/>
              </a:spcAft>
              <a:buNone/>
            </a:pPr>
            <a:r>
              <a:rPr lang="en-US" sz="2000">
                <a:solidFill>
                  <a:srgbClr val="000099"/>
                </a:solidFill>
                <a:latin typeface="Century Gothic"/>
                <a:ea typeface="Century Gothic"/>
                <a:cs typeface="Century Gothic"/>
                <a:sym typeface="Century Gothic"/>
              </a:rPr>
              <a:t>//returns the current value of the get pointer</a:t>
            </a:r>
            <a:endParaRPr/>
          </a:p>
          <a:p>
            <a:pPr indent="-228600" lvl="0" marL="228600" marR="0" rtl="0" algn="l">
              <a:lnSpc>
                <a:spcPct val="120000"/>
              </a:lnSpc>
              <a:spcBef>
                <a:spcPts val="1000"/>
              </a:spcBef>
              <a:spcAft>
                <a:spcPts val="0"/>
              </a:spcAft>
              <a:buNone/>
            </a:pPr>
            <a:r>
              <a:rPr b="0" i="0" lang="en-US" sz="2000" u="none" cap="none" strike="noStrike">
                <a:solidFill>
                  <a:srgbClr val="000099"/>
                </a:solidFill>
                <a:latin typeface="Century Gothic"/>
                <a:ea typeface="Century Gothic"/>
                <a:cs typeface="Century Gothic"/>
                <a:sym typeface="Century Gothic"/>
              </a:rPr>
              <a:t>//sets the put pointer to 10 chars before the end</a:t>
            </a:r>
            <a:endParaRPr/>
          </a:p>
          <a:p>
            <a:pPr indent="-228600" lvl="0" marL="228600" marR="0" rtl="0" algn="l">
              <a:lnSpc>
                <a:spcPct val="120000"/>
              </a:lnSpc>
              <a:spcBef>
                <a:spcPts val="1000"/>
              </a:spcBef>
              <a:spcAft>
                <a:spcPts val="0"/>
              </a:spcAft>
              <a:buNone/>
            </a:pPr>
            <a:r>
              <a:rPr b="0" i="0" lang="en-US" sz="2000" u="none" cap="none" strike="noStrike">
                <a:solidFill>
                  <a:srgbClr val="000099"/>
                </a:solidFill>
                <a:latin typeface="Century Gothic"/>
                <a:ea typeface="Century Gothic"/>
                <a:cs typeface="Century Gothic"/>
                <a:sym typeface="Century Gothic"/>
              </a:rPr>
              <a:t>//proceeds to next char</a:t>
            </a:r>
            <a:endParaRPr/>
          </a:p>
          <a:p>
            <a:pPr indent="-228600" lvl="0" marL="228600" marR="0" rtl="0" algn="l">
              <a:lnSpc>
                <a:spcPct val="120000"/>
              </a:lnSpc>
              <a:spcBef>
                <a:spcPts val="1000"/>
              </a:spcBef>
              <a:spcAft>
                <a:spcPts val="0"/>
              </a:spcAft>
              <a:buNone/>
            </a:pPr>
            <a:r>
              <a:t/>
            </a:r>
            <a:endParaRPr b="0" i="0" sz="2000" u="none" cap="none" strike="noStrike">
              <a:solidFill>
                <a:schemeClr val="dk1"/>
              </a:solidFill>
              <a:latin typeface="Century Gothic"/>
              <a:ea typeface="Century Gothic"/>
              <a:cs typeface="Century Gothic"/>
              <a:sym typeface="Century Gothic"/>
            </a:endParaRPr>
          </a:p>
        </p:txBody>
      </p:sp>
      <p:sp>
        <p:nvSpPr>
          <p:cNvPr id="252" name="Google Shape;252;p31"/>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txBox="1"/>
          <p:nvPr>
            <p:ph type="title"/>
          </p:nvPr>
        </p:nvSpPr>
        <p:spPr>
          <a:xfrm>
            <a:off x="1189263" y="1366287"/>
            <a:ext cx="9603275" cy="6403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Lecture 33 &amp; 34 – File Handling in C++</a:t>
            </a:r>
            <a:endParaRPr/>
          </a:p>
        </p:txBody>
      </p:sp>
      <p:sp>
        <p:nvSpPr>
          <p:cNvPr id="115" name="Google Shape;115;p14"/>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6" name="Google Shape;116;p14"/>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idx="1" type="body"/>
          </p:nvPr>
        </p:nvSpPr>
        <p:spPr>
          <a:xfrm>
            <a:off x="760164" y="892366"/>
            <a:ext cx="6852491" cy="4990641"/>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SzPct val="100000"/>
              <a:buNone/>
            </a:pPr>
            <a:r>
              <a:rPr lang="en-US" sz="1800"/>
              <a:t>#include&lt;iostream&gt;</a:t>
            </a:r>
            <a:endParaRPr/>
          </a:p>
          <a:p>
            <a:pPr indent="-228600" lvl="0" marL="228600" rtl="0" algn="l">
              <a:lnSpc>
                <a:spcPct val="120000"/>
              </a:lnSpc>
              <a:spcBef>
                <a:spcPts val="0"/>
              </a:spcBef>
              <a:spcAft>
                <a:spcPts val="0"/>
              </a:spcAft>
              <a:buSzPct val="100000"/>
              <a:buNone/>
            </a:pPr>
            <a:r>
              <a:rPr lang="en-US" sz="1800"/>
              <a:t>#include&lt;fstream&gt;</a:t>
            </a:r>
            <a:endParaRPr/>
          </a:p>
          <a:p>
            <a:pPr indent="-228600" lvl="0" marL="228600" rtl="0" algn="l">
              <a:lnSpc>
                <a:spcPct val="120000"/>
              </a:lnSpc>
              <a:spcBef>
                <a:spcPts val="0"/>
              </a:spcBef>
              <a:spcAft>
                <a:spcPts val="0"/>
              </a:spcAft>
              <a:buSzPct val="100000"/>
              <a:buNone/>
            </a:pPr>
            <a:r>
              <a:rPr lang="en-US" sz="1800"/>
              <a:t>using namespace std;</a:t>
            </a:r>
            <a:endParaRPr/>
          </a:p>
          <a:p>
            <a:pPr indent="-228600" lvl="0" marL="228600" rtl="0" algn="l">
              <a:lnSpc>
                <a:spcPct val="120000"/>
              </a:lnSpc>
              <a:spcBef>
                <a:spcPts val="0"/>
              </a:spcBef>
              <a:spcAft>
                <a:spcPts val="0"/>
              </a:spcAft>
              <a:buSzPct val="100000"/>
              <a:buNone/>
            </a:pPr>
            <a:r>
              <a:rPr lang="en-US" sz="1800"/>
              <a:t>int main()  {</a:t>
            </a:r>
            <a:endParaRPr/>
          </a:p>
          <a:p>
            <a:pPr indent="-228600" lvl="0" marL="228600" rtl="0" algn="l">
              <a:lnSpc>
                <a:spcPct val="120000"/>
              </a:lnSpc>
              <a:spcBef>
                <a:spcPts val="0"/>
              </a:spcBef>
              <a:spcAft>
                <a:spcPts val="0"/>
              </a:spcAft>
              <a:buSzPct val="100000"/>
              <a:buNone/>
            </a:pPr>
            <a:r>
              <a:rPr lang="en-US" sz="1800"/>
              <a:t>	fstream fs;</a:t>
            </a:r>
            <a:endParaRPr/>
          </a:p>
          <a:p>
            <a:pPr indent="-228600" lvl="0" marL="228600" rtl="0" algn="l">
              <a:lnSpc>
                <a:spcPct val="120000"/>
              </a:lnSpc>
              <a:spcBef>
                <a:spcPts val="0"/>
              </a:spcBef>
              <a:spcAft>
                <a:spcPts val="0"/>
              </a:spcAft>
              <a:buSzPct val="100000"/>
              <a:buNone/>
            </a:pPr>
            <a:r>
              <a:rPr lang="en-US" sz="1800"/>
              <a:t>	fs.open("File1.txt", ios::in|ios::out|ios::binary);</a:t>
            </a:r>
            <a:endParaRPr/>
          </a:p>
          <a:p>
            <a:pPr indent="-228600" lvl="0" marL="228600" rtl="0" algn="l">
              <a:lnSpc>
                <a:spcPct val="120000"/>
              </a:lnSpc>
              <a:spcBef>
                <a:spcPts val="0"/>
              </a:spcBef>
              <a:spcAft>
                <a:spcPts val="0"/>
              </a:spcAft>
              <a:buSzPct val="100000"/>
              <a:buNone/>
            </a:pPr>
            <a:r>
              <a:rPr lang="en-US" sz="1800"/>
              <a:t>	char ch;</a:t>
            </a:r>
            <a:endParaRPr/>
          </a:p>
          <a:p>
            <a:pPr indent="-228600" lvl="0" marL="228600" rtl="0" algn="l">
              <a:lnSpc>
                <a:spcPct val="120000"/>
              </a:lnSpc>
              <a:spcBef>
                <a:spcPts val="0"/>
              </a:spcBef>
              <a:spcAft>
                <a:spcPts val="0"/>
              </a:spcAft>
              <a:buSzPct val="100000"/>
              <a:buNone/>
            </a:pPr>
            <a:r>
              <a:rPr lang="en-US" sz="1800"/>
              <a:t>	while(fs){</a:t>
            </a:r>
            <a:endParaRPr/>
          </a:p>
          <a:p>
            <a:pPr indent="-228600" lvl="0" marL="228600" rtl="0" algn="l">
              <a:lnSpc>
                <a:spcPct val="120000"/>
              </a:lnSpc>
              <a:spcBef>
                <a:spcPts val="0"/>
              </a:spcBef>
              <a:spcAft>
                <a:spcPts val="0"/>
              </a:spcAft>
              <a:buSzPct val="100000"/>
              <a:buNone/>
            </a:pPr>
            <a:r>
              <a:rPr lang="en-US" sz="1800"/>
              <a:t>	       ch = fs.get(); 	 </a:t>
            </a:r>
            <a:endParaRPr/>
          </a:p>
          <a:p>
            <a:pPr indent="-228600" lvl="0" marL="228600" rtl="0" algn="l">
              <a:lnSpc>
                <a:spcPct val="120000"/>
              </a:lnSpc>
              <a:spcBef>
                <a:spcPts val="0"/>
              </a:spcBef>
              <a:spcAft>
                <a:spcPts val="0"/>
              </a:spcAft>
              <a:buSzPct val="100000"/>
              <a:buNone/>
            </a:pPr>
            <a:r>
              <a:rPr lang="en-US" sz="1800"/>
              <a:t>	       if(ch ==‘a‘) {</a:t>
            </a:r>
            <a:endParaRPr/>
          </a:p>
          <a:p>
            <a:pPr indent="-228600" lvl="0" marL="228600" rtl="0" algn="l">
              <a:lnSpc>
                <a:spcPct val="120000"/>
              </a:lnSpc>
              <a:spcBef>
                <a:spcPts val="0"/>
              </a:spcBef>
              <a:spcAft>
                <a:spcPts val="0"/>
              </a:spcAft>
              <a:buSzPct val="100000"/>
              <a:buNone/>
            </a:pPr>
            <a:r>
              <a:rPr lang="en-US" sz="1800"/>
              <a:t>		fs.seekp(-1, ios::cur);</a:t>
            </a:r>
            <a:endParaRPr/>
          </a:p>
          <a:p>
            <a:pPr indent="-228600" lvl="0" marL="228600" rtl="0" algn="l">
              <a:lnSpc>
                <a:spcPct val="120000"/>
              </a:lnSpc>
              <a:spcBef>
                <a:spcPts val="0"/>
              </a:spcBef>
              <a:spcAft>
                <a:spcPts val="0"/>
              </a:spcAft>
              <a:buSzPct val="100000"/>
              <a:buNone/>
            </a:pPr>
            <a:r>
              <a:rPr lang="en-US" sz="1800"/>
              <a:t>		fs.put(‘Z');	</a:t>
            </a:r>
            <a:endParaRPr/>
          </a:p>
          <a:p>
            <a:pPr indent="-228600" lvl="0" marL="228600" rtl="0" algn="l">
              <a:lnSpc>
                <a:spcPct val="120000"/>
              </a:lnSpc>
              <a:spcBef>
                <a:spcPts val="0"/>
              </a:spcBef>
              <a:spcAft>
                <a:spcPts val="0"/>
              </a:spcAft>
              <a:buSzPct val="100000"/>
              <a:buNone/>
            </a:pPr>
            <a:r>
              <a:rPr lang="en-US" sz="1800"/>
              <a:t>		}</a:t>
            </a:r>
            <a:endParaRPr/>
          </a:p>
          <a:p>
            <a:pPr indent="-228600" lvl="0" marL="228600" rtl="0" algn="l">
              <a:lnSpc>
                <a:spcPct val="120000"/>
              </a:lnSpc>
              <a:spcBef>
                <a:spcPts val="0"/>
              </a:spcBef>
              <a:spcAft>
                <a:spcPts val="0"/>
              </a:spcAft>
              <a:buSzPct val="100000"/>
              <a:buNone/>
            </a:pPr>
            <a:r>
              <a:rPr lang="en-US" sz="1800"/>
              <a:t>	}</a:t>
            </a:r>
            <a:endParaRPr/>
          </a:p>
          <a:p>
            <a:pPr indent="-228600" lvl="0" marL="228600" rtl="0" algn="l">
              <a:lnSpc>
                <a:spcPct val="120000"/>
              </a:lnSpc>
              <a:spcBef>
                <a:spcPts val="0"/>
              </a:spcBef>
              <a:spcAft>
                <a:spcPts val="0"/>
              </a:spcAft>
              <a:buSzPct val="100000"/>
              <a:buNone/>
            </a:pPr>
            <a:r>
              <a:rPr lang="en-US" sz="1800"/>
              <a:t>	fs.close();</a:t>
            </a:r>
            <a:endParaRPr/>
          </a:p>
          <a:p>
            <a:pPr indent="-228600" lvl="0" marL="228600" rtl="0" algn="l">
              <a:lnSpc>
                <a:spcPct val="120000"/>
              </a:lnSpc>
              <a:spcBef>
                <a:spcPts val="0"/>
              </a:spcBef>
              <a:spcAft>
                <a:spcPts val="0"/>
              </a:spcAft>
              <a:buSzPct val="100000"/>
              <a:buNone/>
            </a:pPr>
            <a:r>
              <a:rPr lang="en-US" sz="1800"/>
              <a:t>	return 0;</a:t>
            </a:r>
            <a:endParaRPr/>
          </a:p>
          <a:p>
            <a:pPr indent="-228600" lvl="0" marL="228600" rtl="0" algn="l">
              <a:lnSpc>
                <a:spcPct val="120000"/>
              </a:lnSpc>
              <a:spcBef>
                <a:spcPts val="0"/>
              </a:spcBef>
              <a:spcAft>
                <a:spcPts val="0"/>
              </a:spcAft>
              <a:buSzPct val="100000"/>
              <a:buNone/>
            </a:pPr>
            <a:r>
              <a:rPr lang="en-US" sz="1800"/>
              <a:t>}</a:t>
            </a:r>
            <a:endParaRPr sz="1800"/>
          </a:p>
        </p:txBody>
      </p:sp>
      <p:sp>
        <p:nvSpPr>
          <p:cNvPr id="258" name="Google Shape;258;p32"/>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9" name="Google Shape;259;p32"/>
          <p:cNvSpPr txBox="1"/>
          <p:nvPr/>
        </p:nvSpPr>
        <p:spPr>
          <a:xfrm>
            <a:off x="7469437" y="1024569"/>
            <a:ext cx="3822853" cy="4638101"/>
          </a:xfrm>
          <a:prstGeom prst="rect">
            <a:avLst/>
          </a:prstGeom>
          <a:noFill/>
          <a:ln>
            <a:noFill/>
          </a:ln>
        </p:spPr>
        <p:txBody>
          <a:bodyPr anchorCtr="0" anchor="t" bIns="45700" lIns="91425" spcFirstLastPara="1" rIns="91425" wrap="square" tIns="45700">
            <a:normAutofit/>
          </a:bodyPr>
          <a:lstStyle/>
          <a:p>
            <a:pPr indent="0" lvl="0" marL="0" marR="0" rtl="0" algn="just">
              <a:lnSpc>
                <a:spcPct val="120000"/>
              </a:lnSpc>
              <a:spcBef>
                <a:spcPts val="0"/>
              </a:spcBef>
              <a:spcAft>
                <a:spcPts val="0"/>
              </a:spcAft>
              <a:buNone/>
            </a:pPr>
            <a:r>
              <a:rPr lang="en-US" sz="1600">
                <a:solidFill>
                  <a:srgbClr val="000099"/>
                </a:solidFill>
                <a:latin typeface="Century Gothic"/>
                <a:ea typeface="Century Gothic"/>
                <a:cs typeface="Century Gothic"/>
                <a:sym typeface="Century Gothic"/>
              </a:rPr>
              <a:t>This program modifies the content of a file named </a:t>
            </a:r>
            <a:r>
              <a:rPr b="1" lang="en-US" sz="1600">
                <a:solidFill>
                  <a:srgbClr val="000099"/>
                </a:solidFill>
                <a:latin typeface="Century Gothic"/>
                <a:ea typeface="Century Gothic"/>
                <a:cs typeface="Century Gothic"/>
                <a:sym typeface="Century Gothic"/>
              </a:rPr>
              <a:t>File1.txt</a:t>
            </a:r>
            <a:r>
              <a:rPr lang="en-US" sz="1600">
                <a:solidFill>
                  <a:srgbClr val="000099"/>
                </a:solidFill>
                <a:latin typeface="Century Gothic"/>
                <a:ea typeface="Century Gothic"/>
                <a:cs typeface="Century Gothic"/>
                <a:sym typeface="Century Gothic"/>
              </a:rPr>
              <a:t> in the current directory, by replacing the character </a:t>
            </a:r>
            <a:r>
              <a:rPr b="1" lang="en-US" sz="1600">
                <a:solidFill>
                  <a:srgbClr val="000099"/>
                </a:solidFill>
                <a:latin typeface="Century Gothic"/>
                <a:ea typeface="Century Gothic"/>
                <a:cs typeface="Century Gothic"/>
                <a:sym typeface="Century Gothic"/>
              </a:rPr>
              <a:t>‘a'</a:t>
            </a:r>
            <a:r>
              <a:rPr lang="en-US" sz="1600">
                <a:solidFill>
                  <a:srgbClr val="000099"/>
                </a:solidFill>
                <a:latin typeface="Century Gothic"/>
                <a:ea typeface="Century Gothic"/>
                <a:cs typeface="Century Gothic"/>
                <a:sym typeface="Century Gothic"/>
              </a:rPr>
              <a:t> in it with character </a:t>
            </a:r>
            <a:r>
              <a:rPr b="1" lang="en-US" sz="1600">
                <a:solidFill>
                  <a:srgbClr val="000099"/>
                </a:solidFill>
                <a:latin typeface="Century Gothic"/>
                <a:ea typeface="Century Gothic"/>
                <a:cs typeface="Century Gothic"/>
                <a:sym typeface="Century Gothic"/>
              </a:rPr>
              <a:t>‘Z‘</a:t>
            </a:r>
            <a:endParaRPr/>
          </a:p>
          <a:p>
            <a:pPr indent="0" lvl="0" marL="0" marR="0" rtl="0" algn="just">
              <a:lnSpc>
                <a:spcPct val="120000"/>
              </a:lnSpc>
              <a:spcBef>
                <a:spcPts val="0"/>
              </a:spcBef>
              <a:spcAft>
                <a:spcPts val="0"/>
              </a:spcAft>
              <a:buNone/>
            </a:pPr>
            <a:r>
              <a:t/>
            </a:r>
            <a:endParaRPr b="1" i="0" sz="1600" u="none" cap="none" strike="noStrike">
              <a:solidFill>
                <a:srgbClr val="000099"/>
              </a:solidFill>
              <a:latin typeface="Century Gothic"/>
              <a:ea typeface="Century Gothic"/>
              <a:cs typeface="Century Gothic"/>
              <a:sym typeface="Century Gothic"/>
            </a:endParaRPr>
          </a:p>
          <a:p>
            <a:pPr indent="0" lvl="0" marL="0" marR="0" rtl="0" algn="just">
              <a:spcBef>
                <a:spcPts val="0"/>
              </a:spcBef>
              <a:spcAft>
                <a:spcPts val="0"/>
              </a:spcAft>
              <a:buNone/>
            </a:pPr>
            <a:r>
              <a:rPr b="1" lang="en-US" sz="1600">
                <a:solidFill>
                  <a:srgbClr val="C00000"/>
                </a:solidFill>
                <a:latin typeface="Century Gothic"/>
                <a:ea typeface="Century Gothic"/>
                <a:cs typeface="Century Gothic"/>
                <a:sym typeface="Century Gothic"/>
              </a:rPr>
              <a:t>fs.seekp(-1, ios::cur);</a:t>
            </a:r>
            <a:endParaRPr/>
          </a:p>
          <a:p>
            <a:pPr indent="0" lvl="0" marL="0" marR="0" rtl="0" algn="just">
              <a:spcBef>
                <a:spcPts val="0"/>
              </a:spcBef>
              <a:spcAft>
                <a:spcPts val="0"/>
              </a:spcAft>
              <a:buNone/>
            </a:pPr>
            <a:r>
              <a:t/>
            </a:r>
            <a:endParaRPr b="1" sz="1600">
              <a:solidFill>
                <a:srgbClr val="000099"/>
              </a:solidFill>
              <a:latin typeface="Century Gothic"/>
              <a:ea typeface="Century Gothic"/>
              <a:cs typeface="Century Gothic"/>
              <a:sym typeface="Century Gothic"/>
            </a:endParaRPr>
          </a:p>
          <a:p>
            <a:pPr indent="0" lvl="0" marL="0" marR="0" rtl="0" algn="just">
              <a:spcBef>
                <a:spcPts val="0"/>
              </a:spcBef>
              <a:spcAft>
                <a:spcPts val="0"/>
              </a:spcAft>
              <a:buNone/>
            </a:pPr>
            <a:r>
              <a:rPr lang="en-US" sz="1600">
                <a:solidFill>
                  <a:srgbClr val="000099"/>
                </a:solidFill>
                <a:latin typeface="Century Gothic"/>
                <a:ea typeface="Century Gothic"/>
                <a:cs typeface="Century Gothic"/>
                <a:sym typeface="Century Gothic"/>
              </a:rPr>
              <a:t>This line of code calls the </a:t>
            </a:r>
            <a:r>
              <a:rPr b="1" lang="en-US" sz="1600">
                <a:solidFill>
                  <a:srgbClr val="000099"/>
                </a:solidFill>
                <a:latin typeface="Century Gothic"/>
                <a:ea typeface="Century Gothic"/>
                <a:cs typeface="Century Gothic"/>
                <a:sym typeface="Century Gothic"/>
              </a:rPr>
              <a:t>seekp()</a:t>
            </a:r>
            <a:r>
              <a:rPr lang="en-US" sz="1600">
                <a:solidFill>
                  <a:srgbClr val="000099"/>
                </a:solidFill>
                <a:latin typeface="Century Gothic"/>
                <a:ea typeface="Century Gothic"/>
                <a:cs typeface="Century Gothic"/>
                <a:sym typeface="Century Gothic"/>
              </a:rPr>
              <a:t>function which takes the </a:t>
            </a:r>
            <a:r>
              <a:rPr b="1" lang="en-US" sz="1600">
                <a:solidFill>
                  <a:srgbClr val="000099"/>
                </a:solidFill>
                <a:latin typeface="Century Gothic"/>
                <a:ea typeface="Century Gothic"/>
                <a:cs typeface="Century Gothic"/>
                <a:sym typeface="Century Gothic"/>
              </a:rPr>
              <a:t>put</a:t>
            </a:r>
            <a:r>
              <a:rPr lang="en-US" sz="1600">
                <a:solidFill>
                  <a:srgbClr val="000099"/>
                </a:solidFill>
                <a:latin typeface="Century Gothic"/>
                <a:ea typeface="Century Gothic"/>
                <a:cs typeface="Century Gothic"/>
                <a:sym typeface="Century Gothic"/>
              </a:rPr>
              <a:t> pointer to one byte position back from the current position of </a:t>
            </a:r>
            <a:r>
              <a:rPr b="1" lang="en-US" sz="1600">
                <a:solidFill>
                  <a:srgbClr val="000099"/>
                </a:solidFill>
                <a:latin typeface="Century Gothic"/>
                <a:ea typeface="Century Gothic"/>
                <a:cs typeface="Century Gothic"/>
                <a:sym typeface="Century Gothic"/>
              </a:rPr>
              <a:t>put</a:t>
            </a:r>
            <a:r>
              <a:rPr lang="en-US" sz="1600">
                <a:solidFill>
                  <a:srgbClr val="000099"/>
                </a:solidFill>
                <a:latin typeface="Century Gothic"/>
                <a:ea typeface="Century Gothic"/>
                <a:cs typeface="Century Gothic"/>
                <a:sym typeface="Century Gothic"/>
              </a:rPr>
              <a:t> pointer, after the searched character </a:t>
            </a:r>
            <a:r>
              <a:rPr b="1" lang="en-US" sz="1600">
                <a:solidFill>
                  <a:srgbClr val="000099"/>
                </a:solidFill>
                <a:latin typeface="Century Gothic"/>
                <a:ea typeface="Century Gothic"/>
                <a:cs typeface="Century Gothic"/>
                <a:sym typeface="Century Gothic"/>
              </a:rPr>
              <a:t>‘a’</a:t>
            </a:r>
            <a:r>
              <a:rPr lang="en-US" sz="1600">
                <a:solidFill>
                  <a:srgbClr val="000099"/>
                </a:solidFill>
                <a:latin typeface="Century Gothic"/>
                <a:ea typeface="Century Gothic"/>
                <a:cs typeface="Century Gothic"/>
                <a:sym typeface="Century Gothic"/>
              </a:rPr>
              <a:t> is found. </a:t>
            </a:r>
            <a:endParaRPr/>
          </a:p>
          <a:p>
            <a:pPr indent="0" lvl="0" marL="0" marR="0" rtl="0" algn="just">
              <a:spcBef>
                <a:spcPts val="0"/>
              </a:spcBef>
              <a:spcAft>
                <a:spcPts val="0"/>
              </a:spcAft>
              <a:buNone/>
            </a:pPr>
            <a:r>
              <a:t/>
            </a:r>
            <a:endParaRPr b="1" sz="1600">
              <a:solidFill>
                <a:srgbClr val="000099"/>
              </a:solidFill>
              <a:latin typeface="Century Gothic"/>
              <a:ea typeface="Century Gothic"/>
              <a:cs typeface="Century Gothic"/>
              <a:sym typeface="Century Gothic"/>
            </a:endParaRPr>
          </a:p>
          <a:p>
            <a:pPr indent="0" lvl="0" marL="0" marR="0" rtl="0" algn="just">
              <a:spcBef>
                <a:spcPts val="0"/>
              </a:spcBef>
              <a:spcAft>
                <a:spcPts val="0"/>
              </a:spcAft>
              <a:buNone/>
            </a:pPr>
            <a:r>
              <a:rPr b="1" i="1" lang="en-US" sz="1600">
                <a:solidFill>
                  <a:srgbClr val="000099"/>
                </a:solidFill>
                <a:latin typeface="Century Gothic"/>
                <a:ea typeface="Century Gothic"/>
                <a:cs typeface="Century Gothic"/>
                <a:sym typeface="Century Gothic"/>
              </a:rPr>
              <a:t>offset</a:t>
            </a:r>
            <a:r>
              <a:rPr lang="en-US" sz="1600">
                <a:solidFill>
                  <a:srgbClr val="000099"/>
                </a:solidFill>
                <a:latin typeface="Century Gothic"/>
                <a:ea typeface="Century Gothic"/>
                <a:cs typeface="Century Gothic"/>
                <a:sym typeface="Century Gothic"/>
              </a:rPr>
              <a:t> position is set to </a:t>
            </a:r>
            <a:r>
              <a:rPr b="1" lang="en-US" sz="1600">
                <a:solidFill>
                  <a:srgbClr val="000099"/>
                </a:solidFill>
                <a:latin typeface="Century Gothic"/>
                <a:ea typeface="Century Gothic"/>
                <a:cs typeface="Century Gothic"/>
                <a:sym typeface="Century Gothic"/>
              </a:rPr>
              <a:t>-1</a:t>
            </a:r>
            <a:r>
              <a:rPr lang="en-US" sz="1600">
                <a:solidFill>
                  <a:srgbClr val="000099"/>
                </a:solidFill>
                <a:latin typeface="Century Gothic"/>
                <a:ea typeface="Century Gothic"/>
                <a:cs typeface="Century Gothic"/>
                <a:sym typeface="Century Gothic"/>
              </a:rPr>
              <a:t>. </a:t>
            </a:r>
            <a:endParaRPr/>
          </a:p>
          <a:p>
            <a:pPr indent="0" lvl="0" marL="0" marR="0" rtl="0" algn="just">
              <a:spcBef>
                <a:spcPts val="0"/>
              </a:spcBef>
              <a:spcAft>
                <a:spcPts val="0"/>
              </a:spcAft>
              <a:buNone/>
            </a:pPr>
            <a:r>
              <a:t/>
            </a:r>
            <a:endParaRPr i="1" sz="1600">
              <a:solidFill>
                <a:srgbClr val="000099"/>
              </a:solidFill>
              <a:latin typeface="Century Gothic"/>
              <a:ea typeface="Century Gothic"/>
              <a:cs typeface="Century Gothic"/>
              <a:sym typeface="Century Gothic"/>
            </a:endParaRPr>
          </a:p>
          <a:p>
            <a:pPr indent="0" lvl="0" marL="0" marR="0" rtl="0" algn="just">
              <a:spcBef>
                <a:spcPts val="0"/>
              </a:spcBef>
              <a:spcAft>
                <a:spcPts val="0"/>
              </a:spcAft>
              <a:buNone/>
            </a:pPr>
            <a:r>
              <a:rPr b="1" i="1" lang="en-US" sz="1600">
                <a:solidFill>
                  <a:srgbClr val="000099"/>
                </a:solidFill>
                <a:latin typeface="Century Gothic"/>
                <a:ea typeface="Century Gothic"/>
                <a:cs typeface="Century Gothic"/>
                <a:sym typeface="Century Gothic"/>
              </a:rPr>
              <a:t>direction</a:t>
            </a:r>
            <a:r>
              <a:rPr b="1" lang="en-US" sz="1600">
                <a:solidFill>
                  <a:srgbClr val="000099"/>
                </a:solidFill>
                <a:latin typeface="Century Gothic"/>
                <a:ea typeface="Century Gothic"/>
                <a:cs typeface="Century Gothic"/>
                <a:sym typeface="Century Gothic"/>
              </a:rPr>
              <a:t> </a:t>
            </a:r>
            <a:r>
              <a:rPr lang="en-US" sz="1600">
                <a:solidFill>
                  <a:srgbClr val="000099"/>
                </a:solidFill>
                <a:latin typeface="Century Gothic"/>
                <a:ea typeface="Century Gothic"/>
                <a:cs typeface="Century Gothic"/>
                <a:sym typeface="Century Gothic"/>
              </a:rPr>
              <a:t>is set to </a:t>
            </a:r>
            <a:r>
              <a:rPr b="1" i="1" lang="en-US" sz="1600">
                <a:solidFill>
                  <a:srgbClr val="000099"/>
                </a:solidFill>
                <a:latin typeface="Century Gothic"/>
                <a:ea typeface="Century Gothic"/>
                <a:cs typeface="Century Gothic"/>
                <a:sym typeface="Century Gothic"/>
              </a:rPr>
              <a:t>"ios::cur"</a:t>
            </a:r>
            <a:r>
              <a:rPr lang="en-US" sz="1600">
                <a:solidFill>
                  <a:srgbClr val="000099"/>
                </a:solidFill>
                <a:latin typeface="Century Gothic"/>
                <a:ea typeface="Century Gothic"/>
                <a:cs typeface="Century Gothic"/>
                <a:sym typeface="Century Gothic"/>
              </a:rPr>
              <a:t>.</a:t>
            </a:r>
            <a:endParaRPr/>
          </a:p>
          <a:p>
            <a:pPr indent="0" lvl="0" marL="0" marR="0" rtl="0" algn="just">
              <a:lnSpc>
                <a:spcPct val="120000"/>
              </a:lnSpc>
              <a:spcBef>
                <a:spcPts val="0"/>
              </a:spcBef>
              <a:spcAft>
                <a:spcPts val="0"/>
              </a:spcAft>
              <a:buNone/>
            </a:pPr>
            <a:r>
              <a:t/>
            </a:r>
            <a:endParaRPr b="0" i="0" sz="1600" u="none" cap="none" strike="noStrike">
              <a:solidFill>
                <a:srgbClr val="000099"/>
              </a:solidFill>
              <a:latin typeface="Century Gothic"/>
              <a:ea typeface="Century Gothic"/>
              <a:cs typeface="Century Gothic"/>
              <a:sym typeface="Century Gothic"/>
            </a:endParaRPr>
          </a:p>
        </p:txBody>
      </p:sp>
      <p:sp>
        <p:nvSpPr>
          <p:cNvPr id="260" name="Google Shape;260;p32"/>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1130270" y="953325"/>
            <a:ext cx="9603275" cy="5657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00000"/>
              </a:buClr>
              <a:buSzPts val="2800"/>
              <a:buFont typeface="Century Gothic"/>
              <a:buNone/>
            </a:pPr>
            <a:r>
              <a:rPr lang="en-US" sz="2800">
                <a:solidFill>
                  <a:srgbClr val="C00000"/>
                </a:solidFill>
              </a:rPr>
              <a:t>Binary files</a:t>
            </a:r>
            <a:endParaRPr sz="2800">
              <a:solidFill>
                <a:srgbClr val="C00000"/>
              </a:solidFill>
            </a:endParaRPr>
          </a:p>
        </p:txBody>
      </p:sp>
      <p:sp>
        <p:nvSpPr>
          <p:cNvPr id="266" name="Google Shape;266;p33"/>
          <p:cNvSpPr txBox="1"/>
          <p:nvPr>
            <p:ph idx="1" type="body"/>
          </p:nvPr>
        </p:nvSpPr>
        <p:spPr>
          <a:xfrm>
            <a:off x="1130270" y="1548581"/>
            <a:ext cx="9603275" cy="4144296"/>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SzPts val="2000"/>
              <a:buChar char="•"/>
            </a:pPr>
            <a:r>
              <a:rPr lang="en-US"/>
              <a:t>For binary files, reading and writing data with the extraction and insertion operators (&lt;&lt; and &gt;&gt;) and functions like getline is not efficient, since we do not need to format any data and data is likely not formatted in lines.</a:t>
            </a:r>
            <a:endParaRPr/>
          </a:p>
          <a:p>
            <a:pPr indent="-228600" lvl="0" marL="228600" rtl="0" algn="just">
              <a:lnSpc>
                <a:spcPct val="120000"/>
              </a:lnSpc>
              <a:spcBef>
                <a:spcPts val="1000"/>
              </a:spcBef>
              <a:spcAft>
                <a:spcPts val="0"/>
              </a:spcAft>
              <a:buSzPts val="2000"/>
              <a:buChar char="•"/>
            </a:pPr>
            <a:r>
              <a:rPr lang="en-US"/>
              <a:t>read() and write() member functions are specifically designed in file streams to read and write binary data sequentially. </a:t>
            </a:r>
            <a:endParaRPr/>
          </a:p>
          <a:p>
            <a:pPr indent="-228600" lvl="0" marL="228600" rtl="0" algn="just">
              <a:lnSpc>
                <a:spcPct val="120000"/>
              </a:lnSpc>
              <a:spcBef>
                <a:spcPts val="1000"/>
              </a:spcBef>
              <a:spcAft>
                <a:spcPts val="0"/>
              </a:spcAft>
              <a:buSzPts val="2000"/>
              <a:buChar char="•"/>
            </a:pPr>
            <a:r>
              <a:rPr lang="en-US"/>
              <a:t>write() is a member function of ostream (inherited by ofstream). </a:t>
            </a:r>
            <a:endParaRPr/>
          </a:p>
          <a:p>
            <a:pPr indent="-228600" lvl="0" marL="228600" rtl="0" algn="just">
              <a:lnSpc>
                <a:spcPct val="120000"/>
              </a:lnSpc>
              <a:spcBef>
                <a:spcPts val="1000"/>
              </a:spcBef>
              <a:spcAft>
                <a:spcPts val="0"/>
              </a:spcAft>
              <a:buSzPts val="2000"/>
              <a:buChar char="•"/>
            </a:pPr>
            <a:r>
              <a:rPr lang="en-US"/>
              <a:t>read() is a member function of istream (inherited by ifstream). </a:t>
            </a:r>
            <a:endParaRPr/>
          </a:p>
          <a:p>
            <a:pPr indent="-228600" lvl="0" marL="228600" rtl="0" algn="just">
              <a:lnSpc>
                <a:spcPct val="120000"/>
              </a:lnSpc>
              <a:spcBef>
                <a:spcPts val="1000"/>
              </a:spcBef>
              <a:spcAft>
                <a:spcPts val="0"/>
              </a:spcAft>
              <a:buSzPts val="2000"/>
              <a:buChar char="•"/>
            </a:pPr>
            <a:r>
              <a:rPr lang="en-US"/>
              <a:t>Objects of class fstream have both.</a:t>
            </a:r>
            <a:endParaRPr/>
          </a:p>
        </p:txBody>
      </p:sp>
      <p:sp>
        <p:nvSpPr>
          <p:cNvPr id="267" name="Google Shape;267;p33"/>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8" name="Google Shape;268;p33"/>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idx="1" type="body"/>
          </p:nvPr>
        </p:nvSpPr>
        <p:spPr>
          <a:xfrm>
            <a:off x="1130270" y="1076632"/>
            <a:ext cx="9603275" cy="4389713"/>
          </a:xfrm>
          <a:prstGeom prst="rect">
            <a:avLst/>
          </a:prstGeom>
          <a:noFill/>
          <a:ln>
            <a:noFill/>
          </a:ln>
        </p:spPr>
        <p:txBody>
          <a:bodyPr anchorCtr="0" anchor="t" bIns="45700" lIns="91425" spcFirstLastPara="1" rIns="91425" wrap="square" tIns="45700">
            <a:normAutofit/>
          </a:bodyPr>
          <a:lstStyle/>
          <a:p>
            <a:pPr indent="-228600" lvl="1" marL="685800" rtl="0" algn="l">
              <a:lnSpc>
                <a:spcPct val="120000"/>
              </a:lnSpc>
              <a:spcBef>
                <a:spcPts val="0"/>
              </a:spcBef>
              <a:spcAft>
                <a:spcPts val="0"/>
              </a:spcAft>
              <a:buSzPts val="2000"/>
              <a:buNone/>
            </a:pPr>
            <a:r>
              <a:rPr b="1" lang="en-US" sz="2000"/>
              <a:t>write</a:t>
            </a:r>
            <a:r>
              <a:rPr lang="en-US" sz="2000"/>
              <a:t> ( </a:t>
            </a:r>
            <a:r>
              <a:rPr i="1" lang="en-US" sz="2000">
                <a:solidFill>
                  <a:srgbClr val="C00000"/>
                </a:solidFill>
              </a:rPr>
              <a:t>memory_block, size </a:t>
            </a:r>
            <a:r>
              <a:rPr lang="en-US" sz="2000"/>
              <a:t>);</a:t>
            </a:r>
            <a:endParaRPr/>
          </a:p>
          <a:p>
            <a:pPr indent="-228600" lvl="1" marL="685800" rtl="0" algn="l">
              <a:lnSpc>
                <a:spcPct val="120000"/>
              </a:lnSpc>
              <a:spcBef>
                <a:spcPts val="0"/>
              </a:spcBef>
              <a:spcAft>
                <a:spcPts val="0"/>
              </a:spcAft>
              <a:buSzPts val="2000"/>
              <a:buNone/>
            </a:pPr>
            <a:r>
              <a:rPr b="1" lang="en-US" sz="2000"/>
              <a:t>read</a:t>
            </a:r>
            <a:r>
              <a:rPr lang="en-US" sz="2000"/>
              <a:t> ( </a:t>
            </a:r>
            <a:r>
              <a:rPr i="1" lang="en-US" sz="2000">
                <a:solidFill>
                  <a:srgbClr val="C00000"/>
                </a:solidFill>
              </a:rPr>
              <a:t>memory_block, size </a:t>
            </a:r>
            <a:r>
              <a:rPr lang="en-US" sz="2000"/>
              <a:t>);</a:t>
            </a:r>
            <a:endParaRPr/>
          </a:p>
          <a:p>
            <a:pPr indent="-228600" lvl="0" marL="228600" rtl="0" algn="l">
              <a:lnSpc>
                <a:spcPct val="120000"/>
              </a:lnSpc>
              <a:spcBef>
                <a:spcPts val="1800"/>
              </a:spcBef>
              <a:spcAft>
                <a:spcPts val="0"/>
              </a:spcAft>
              <a:buSzPts val="2000"/>
              <a:buChar char="•"/>
            </a:pPr>
            <a:r>
              <a:rPr lang="en-US">
                <a:solidFill>
                  <a:srgbClr val="C00000"/>
                </a:solidFill>
              </a:rPr>
              <a:t>memory_block</a:t>
            </a:r>
            <a:r>
              <a:rPr lang="en-US"/>
              <a:t> is of type char* (pointer to char), and represents the address of an array of bytes where the read data elements are stored or from where the data elements to be written are taken. </a:t>
            </a:r>
            <a:endParaRPr/>
          </a:p>
          <a:p>
            <a:pPr indent="-228600" lvl="0" marL="228600" rtl="0" algn="l">
              <a:lnSpc>
                <a:spcPct val="120000"/>
              </a:lnSpc>
              <a:spcBef>
                <a:spcPts val="1000"/>
              </a:spcBef>
              <a:spcAft>
                <a:spcPts val="0"/>
              </a:spcAft>
              <a:buSzPts val="2000"/>
              <a:buChar char="•"/>
            </a:pPr>
            <a:r>
              <a:rPr i="1" lang="en-US">
                <a:solidFill>
                  <a:srgbClr val="C00000"/>
                </a:solidFill>
              </a:rPr>
              <a:t>size</a:t>
            </a:r>
            <a:r>
              <a:rPr lang="en-US"/>
              <a:t> parameter is an integer value that specifies the number of characters to be read or written from/to the memory block.</a:t>
            </a:r>
            <a:endParaRPr/>
          </a:p>
        </p:txBody>
      </p:sp>
      <p:sp>
        <p:nvSpPr>
          <p:cNvPr id="274" name="Google Shape;274;p34"/>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5" name="Google Shape;275;p34"/>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1041780" y="117984"/>
            <a:ext cx="9603275" cy="55101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00000"/>
              </a:buClr>
              <a:buSzPts val="2400"/>
              <a:buFont typeface="Century Gothic"/>
              <a:buNone/>
            </a:pPr>
            <a:r>
              <a:rPr lang="en-US" sz="2400">
                <a:solidFill>
                  <a:srgbClr val="C00000"/>
                </a:solidFill>
              </a:rPr>
              <a:t>/* Reading a binary file*/</a:t>
            </a:r>
            <a:endParaRPr sz="2400"/>
          </a:p>
        </p:txBody>
      </p:sp>
      <p:sp>
        <p:nvSpPr>
          <p:cNvPr id="281" name="Google Shape;281;p35"/>
          <p:cNvSpPr txBox="1"/>
          <p:nvPr>
            <p:ph idx="1" type="body"/>
          </p:nvPr>
        </p:nvSpPr>
        <p:spPr>
          <a:xfrm>
            <a:off x="619442" y="1032385"/>
            <a:ext cx="6046829" cy="46015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1800"/>
              <a:buNone/>
            </a:pPr>
            <a:r>
              <a:rPr i="1" lang="en-US" sz="1800"/>
              <a:t>#include &lt;iostream&gt;</a:t>
            </a:r>
            <a:r>
              <a:rPr lang="en-US" sz="1800"/>
              <a:t> </a:t>
            </a:r>
            <a:endParaRPr/>
          </a:p>
          <a:p>
            <a:pPr indent="-228600" lvl="0" marL="228600" rtl="0" algn="l">
              <a:lnSpc>
                <a:spcPct val="120000"/>
              </a:lnSpc>
              <a:spcBef>
                <a:spcPts val="1000"/>
              </a:spcBef>
              <a:spcAft>
                <a:spcPts val="0"/>
              </a:spcAft>
              <a:buSzPts val="1800"/>
              <a:buNone/>
            </a:pPr>
            <a:r>
              <a:rPr i="1" lang="en-US" sz="1800"/>
              <a:t>#include &lt;fstream&gt;</a:t>
            </a:r>
            <a:r>
              <a:rPr lang="en-US" sz="1800"/>
              <a:t> </a:t>
            </a:r>
            <a:endParaRPr/>
          </a:p>
          <a:p>
            <a:pPr indent="-228600" lvl="0" marL="228600" rtl="0" algn="l">
              <a:lnSpc>
                <a:spcPct val="120000"/>
              </a:lnSpc>
              <a:spcBef>
                <a:spcPts val="1000"/>
              </a:spcBef>
              <a:spcAft>
                <a:spcPts val="0"/>
              </a:spcAft>
              <a:buSzPts val="1800"/>
              <a:buNone/>
            </a:pPr>
            <a:r>
              <a:rPr i="1" lang="en-US" sz="1800"/>
              <a:t>using</a:t>
            </a:r>
            <a:r>
              <a:rPr lang="en-US" sz="1800"/>
              <a:t> </a:t>
            </a:r>
            <a:r>
              <a:rPr i="1" lang="en-US" sz="1800"/>
              <a:t>namespace</a:t>
            </a:r>
            <a:r>
              <a:rPr lang="en-US" sz="1800"/>
              <a:t> std; </a:t>
            </a:r>
            <a:endParaRPr/>
          </a:p>
          <a:p>
            <a:pPr indent="-228600" lvl="0" marL="228600" rtl="0" algn="l">
              <a:lnSpc>
                <a:spcPct val="120000"/>
              </a:lnSpc>
              <a:spcBef>
                <a:spcPts val="1000"/>
              </a:spcBef>
              <a:spcAft>
                <a:spcPts val="0"/>
              </a:spcAft>
              <a:buSzPts val="1800"/>
              <a:buNone/>
            </a:pPr>
            <a:r>
              <a:rPr i="1" lang="en-US" sz="1800"/>
              <a:t>void </a:t>
            </a:r>
            <a:r>
              <a:rPr lang="en-US" sz="1800"/>
              <a:t>main () { </a:t>
            </a:r>
            <a:endParaRPr/>
          </a:p>
          <a:p>
            <a:pPr indent="-228600" lvl="0" marL="228600" rtl="0" algn="l">
              <a:lnSpc>
                <a:spcPct val="120000"/>
              </a:lnSpc>
              <a:spcBef>
                <a:spcPts val="1000"/>
              </a:spcBef>
              <a:spcAft>
                <a:spcPts val="0"/>
              </a:spcAft>
              <a:buSzPts val="1800"/>
              <a:buNone/>
            </a:pPr>
            <a:r>
              <a:rPr lang="en-US" sz="1800"/>
              <a:t>	streampos size; </a:t>
            </a:r>
            <a:endParaRPr/>
          </a:p>
          <a:p>
            <a:pPr indent="-228600" lvl="0" marL="228600" rtl="0" algn="l">
              <a:lnSpc>
                <a:spcPct val="120000"/>
              </a:lnSpc>
              <a:spcBef>
                <a:spcPts val="1000"/>
              </a:spcBef>
              <a:spcAft>
                <a:spcPts val="0"/>
              </a:spcAft>
              <a:buSzPts val="1800"/>
              <a:buNone/>
            </a:pPr>
            <a:r>
              <a:rPr i="1" lang="en-US" sz="1800"/>
              <a:t>	char</a:t>
            </a:r>
            <a:r>
              <a:rPr lang="en-US" sz="1800"/>
              <a:t> * memblock; </a:t>
            </a:r>
            <a:endParaRPr/>
          </a:p>
          <a:p>
            <a:pPr indent="-228600" lvl="0" marL="228600" rtl="0" algn="l">
              <a:lnSpc>
                <a:spcPct val="120000"/>
              </a:lnSpc>
              <a:spcBef>
                <a:spcPts val="1000"/>
              </a:spcBef>
              <a:spcAft>
                <a:spcPts val="0"/>
              </a:spcAft>
              <a:buSzPts val="1800"/>
              <a:buNone/>
            </a:pPr>
            <a:r>
              <a:rPr lang="en-US" sz="1800"/>
              <a:t>	ifstream file ("example.bin", ios::ate); </a:t>
            </a:r>
            <a:endParaRPr/>
          </a:p>
          <a:p>
            <a:pPr indent="-228600" lvl="0" marL="228600" rtl="0" algn="l">
              <a:lnSpc>
                <a:spcPct val="120000"/>
              </a:lnSpc>
              <a:spcBef>
                <a:spcPts val="1000"/>
              </a:spcBef>
              <a:spcAft>
                <a:spcPts val="0"/>
              </a:spcAft>
              <a:buSzPts val="1800"/>
              <a:buNone/>
            </a:pPr>
            <a:r>
              <a:rPr i="1" lang="en-US" sz="1800"/>
              <a:t>	if</a:t>
            </a:r>
            <a:r>
              <a:rPr lang="en-US" sz="1800"/>
              <a:t> (file.is_open()) { </a:t>
            </a:r>
            <a:endParaRPr/>
          </a:p>
          <a:p>
            <a:pPr indent="-228600" lvl="0" marL="228600" rtl="0" algn="l">
              <a:lnSpc>
                <a:spcPct val="120000"/>
              </a:lnSpc>
              <a:spcBef>
                <a:spcPts val="1000"/>
              </a:spcBef>
              <a:spcAft>
                <a:spcPts val="0"/>
              </a:spcAft>
              <a:buSzPts val="1800"/>
              <a:buNone/>
            </a:pPr>
            <a:r>
              <a:rPr lang="en-US" sz="1800"/>
              <a:t>		size = file.tellg(); </a:t>
            </a:r>
            <a:endParaRPr/>
          </a:p>
          <a:p>
            <a:pPr indent="-228600" lvl="0" marL="228600" rtl="0" algn="l">
              <a:lnSpc>
                <a:spcPct val="120000"/>
              </a:lnSpc>
              <a:spcBef>
                <a:spcPts val="1000"/>
              </a:spcBef>
              <a:spcAft>
                <a:spcPts val="0"/>
              </a:spcAft>
              <a:buSzPts val="1800"/>
              <a:buNone/>
            </a:pPr>
            <a:r>
              <a:rPr lang="en-US" sz="1800"/>
              <a:t>		memblock = </a:t>
            </a:r>
            <a:r>
              <a:rPr i="1" lang="en-US" sz="1800"/>
              <a:t>new</a:t>
            </a:r>
            <a:r>
              <a:rPr lang="en-US" sz="1800"/>
              <a:t> </a:t>
            </a:r>
            <a:r>
              <a:rPr i="1" lang="en-US" sz="1800"/>
              <a:t>char</a:t>
            </a:r>
            <a:r>
              <a:rPr lang="en-US" sz="1800"/>
              <a:t> [size]; </a:t>
            </a:r>
            <a:endParaRPr/>
          </a:p>
        </p:txBody>
      </p:sp>
      <p:sp>
        <p:nvSpPr>
          <p:cNvPr id="282" name="Google Shape;282;p35"/>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3" name="Google Shape;283;p35"/>
          <p:cNvSpPr txBox="1"/>
          <p:nvPr/>
        </p:nvSpPr>
        <p:spPr>
          <a:xfrm>
            <a:off x="6710502" y="1297859"/>
            <a:ext cx="4645742" cy="3967316"/>
          </a:xfrm>
          <a:prstGeom prst="rect">
            <a:avLst/>
          </a:prstGeom>
          <a:noFill/>
          <a:ln>
            <a:noFill/>
          </a:ln>
        </p:spPr>
        <p:txBody>
          <a:bodyPr anchorCtr="0" anchor="t" bIns="45700" lIns="91425" spcFirstLastPara="1" rIns="91425" wrap="square" tIns="45700">
            <a:normAutofit/>
          </a:bodyPr>
          <a:lstStyle/>
          <a:p>
            <a:pPr indent="-114300" lvl="0" marL="0" marR="0" rtl="0" algn="just">
              <a:lnSpc>
                <a:spcPct val="120000"/>
              </a:lnSpc>
              <a:spcBef>
                <a:spcPts val="0"/>
              </a:spcBef>
              <a:spcAft>
                <a:spcPts val="0"/>
              </a:spcAft>
              <a:buClr>
                <a:schemeClr val="accent1"/>
              </a:buClr>
              <a:buSzPts val="1800"/>
              <a:buFont typeface="Arial"/>
              <a:buChar char="•"/>
            </a:pPr>
            <a:r>
              <a:rPr lang="en-US" sz="1800">
                <a:solidFill>
                  <a:srgbClr val="000099"/>
                </a:solidFill>
                <a:latin typeface="Century Gothic"/>
                <a:ea typeface="Century Gothic"/>
                <a:cs typeface="Century Gothic"/>
                <a:sym typeface="Century Gothic"/>
              </a:rPr>
              <a:t>    File is open with the ios::ate flag, which means that the get pointer will be positioned at the end of the file. </a:t>
            </a:r>
            <a:endParaRPr/>
          </a:p>
          <a:p>
            <a:pPr indent="0" lvl="0" marL="0" marR="0" rtl="0" algn="just">
              <a:lnSpc>
                <a:spcPct val="120000"/>
              </a:lnSpc>
              <a:spcBef>
                <a:spcPts val="1800"/>
              </a:spcBef>
              <a:spcAft>
                <a:spcPts val="0"/>
              </a:spcAft>
              <a:buClr>
                <a:schemeClr val="accent1"/>
              </a:buClr>
              <a:buSzPts val="1800"/>
              <a:buFont typeface="Arial"/>
              <a:buChar char="•"/>
            </a:pPr>
            <a:r>
              <a:rPr lang="en-US" sz="1800">
                <a:solidFill>
                  <a:srgbClr val="000099"/>
                </a:solidFill>
                <a:latin typeface="Century Gothic"/>
                <a:ea typeface="Century Gothic"/>
                <a:cs typeface="Century Gothic"/>
                <a:sym typeface="Century Gothic"/>
              </a:rPr>
              <a:t>Thus tellg() will directly returnthe size of the file.</a:t>
            </a:r>
            <a:endParaRPr/>
          </a:p>
          <a:p>
            <a:pPr indent="0" lvl="0" marL="0" marR="0" rtl="0" algn="just">
              <a:lnSpc>
                <a:spcPct val="120000"/>
              </a:lnSpc>
              <a:spcBef>
                <a:spcPts val="1800"/>
              </a:spcBef>
              <a:spcAft>
                <a:spcPts val="0"/>
              </a:spcAft>
              <a:buClr>
                <a:schemeClr val="accent1"/>
              </a:buClr>
              <a:buSzPts val="1800"/>
              <a:buFont typeface="Arial"/>
              <a:buChar char="•"/>
            </a:pPr>
            <a:r>
              <a:rPr lang="en-US" sz="1800">
                <a:solidFill>
                  <a:srgbClr val="000099"/>
                </a:solidFill>
                <a:latin typeface="Century Gothic"/>
                <a:ea typeface="Century Gothic"/>
                <a:cs typeface="Century Gothic"/>
                <a:sym typeface="Century Gothic"/>
              </a:rPr>
              <a:t>Allocate a memory block large enough to hold the entire file:</a:t>
            </a:r>
            <a:br>
              <a:rPr lang="en-US" sz="1800">
                <a:solidFill>
                  <a:srgbClr val="000099"/>
                </a:solidFill>
                <a:latin typeface="Century Gothic"/>
                <a:ea typeface="Century Gothic"/>
                <a:cs typeface="Century Gothic"/>
                <a:sym typeface="Century Gothic"/>
              </a:rPr>
            </a:br>
            <a:br>
              <a:rPr lang="en-US" sz="1800">
                <a:solidFill>
                  <a:srgbClr val="000099"/>
                </a:solidFill>
                <a:latin typeface="Century Gothic"/>
                <a:ea typeface="Century Gothic"/>
                <a:cs typeface="Century Gothic"/>
                <a:sym typeface="Century Gothic"/>
              </a:rPr>
            </a:br>
            <a:r>
              <a:rPr lang="en-US" sz="1800">
                <a:solidFill>
                  <a:srgbClr val="000099"/>
                </a:solidFill>
                <a:latin typeface="Century Gothic"/>
                <a:ea typeface="Century Gothic"/>
                <a:cs typeface="Century Gothic"/>
                <a:sym typeface="Century Gothic"/>
              </a:rPr>
              <a:t>  	memblock = </a:t>
            </a:r>
            <a:r>
              <a:rPr i="1" lang="en-US" sz="1800">
                <a:solidFill>
                  <a:srgbClr val="000099"/>
                </a:solidFill>
                <a:latin typeface="Century Gothic"/>
                <a:ea typeface="Century Gothic"/>
                <a:cs typeface="Century Gothic"/>
                <a:sym typeface="Century Gothic"/>
              </a:rPr>
              <a:t>new</a:t>
            </a:r>
            <a:r>
              <a:rPr lang="en-US" sz="1800">
                <a:solidFill>
                  <a:srgbClr val="000099"/>
                </a:solidFill>
                <a:latin typeface="Century Gothic"/>
                <a:ea typeface="Century Gothic"/>
                <a:cs typeface="Century Gothic"/>
                <a:sym typeface="Century Gothic"/>
              </a:rPr>
              <a:t> </a:t>
            </a:r>
            <a:r>
              <a:rPr i="1" lang="en-US" sz="1800">
                <a:solidFill>
                  <a:srgbClr val="000099"/>
                </a:solidFill>
                <a:latin typeface="Century Gothic"/>
                <a:ea typeface="Century Gothic"/>
                <a:cs typeface="Century Gothic"/>
                <a:sym typeface="Century Gothic"/>
              </a:rPr>
              <a:t>char</a:t>
            </a:r>
            <a:r>
              <a:rPr lang="en-US" sz="1800">
                <a:solidFill>
                  <a:srgbClr val="000099"/>
                </a:solidFill>
                <a:latin typeface="Century Gothic"/>
                <a:ea typeface="Century Gothic"/>
                <a:cs typeface="Century Gothic"/>
                <a:sym typeface="Century Gothic"/>
              </a:rPr>
              <a:t>[size];</a:t>
            </a:r>
            <a:endParaRPr sz="1800">
              <a:solidFill>
                <a:srgbClr val="000099"/>
              </a:solidFill>
              <a:latin typeface="Century Gothic"/>
              <a:ea typeface="Century Gothic"/>
              <a:cs typeface="Century Gothic"/>
              <a:sym typeface="Century Gothic"/>
            </a:endParaRPr>
          </a:p>
        </p:txBody>
      </p:sp>
      <p:sp>
        <p:nvSpPr>
          <p:cNvPr id="284" name="Google Shape;284;p35"/>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0" name="Google Shape;290;p36"/>
          <p:cNvSpPr txBox="1"/>
          <p:nvPr/>
        </p:nvSpPr>
        <p:spPr>
          <a:xfrm>
            <a:off x="648928" y="840664"/>
            <a:ext cx="5589638" cy="4424518"/>
          </a:xfrm>
          <a:prstGeom prst="rect">
            <a:avLst/>
          </a:prstGeom>
          <a:noFill/>
          <a:ln>
            <a:noFill/>
          </a:ln>
        </p:spPr>
        <p:txBody>
          <a:bodyPr anchorCtr="0" anchor="t" bIns="45700" lIns="91425" spcFirstLastPara="1" rIns="91425" wrap="square" tIns="45700">
            <a:noAutofit/>
          </a:bodyPr>
          <a:lstStyle/>
          <a:p>
            <a:pPr indent="-228600" lvl="0" marL="228600" marR="0" rtl="0" algn="l">
              <a:lnSpc>
                <a:spcPct val="120000"/>
              </a:lnSpc>
              <a:spcBef>
                <a:spcPts val="0"/>
              </a:spcBef>
              <a:spcAft>
                <a:spcPts val="0"/>
              </a:spcAft>
              <a:buClr>
                <a:schemeClr val="accent1"/>
              </a:buClr>
              <a:buSzPts val="1800"/>
              <a:buFont typeface="Arial"/>
              <a:buNone/>
            </a:pPr>
            <a:r>
              <a:rPr b="0" i="0" lang="en-US" sz="1800" u="none" cap="none" strike="noStrike">
                <a:solidFill>
                  <a:schemeClr val="dk1"/>
                </a:solidFill>
                <a:latin typeface="Century Gothic"/>
                <a:ea typeface="Century Gothic"/>
                <a:cs typeface="Century Gothic"/>
                <a:sym typeface="Century Gothic"/>
              </a:rPr>
              <a:t>		</a:t>
            </a:r>
            <a:endParaRPr/>
          </a:p>
          <a:p>
            <a:pPr indent="-228600" lvl="0" marL="228600" marR="0" rtl="0" algn="l">
              <a:lnSpc>
                <a:spcPct val="120000"/>
              </a:lnSpc>
              <a:spcBef>
                <a:spcPts val="1000"/>
              </a:spcBef>
              <a:spcAft>
                <a:spcPts val="0"/>
              </a:spcAft>
              <a:buClr>
                <a:schemeClr val="accent1"/>
              </a:buClr>
              <a:buSzPts val="1800"/>
              <a:buFont typeface="Arial"/>
              <a:buNone/>
            </a:pPr>
            <a:r>
              <a:rPr lang="en-US" sz="1800">
                <a:solidFill>
                  <a:schemeClr val="dk1"/>
                </a:solidFill>
                <a:latin typeface="Century Gothic"/>
                <a:ea typeface="Century Gothic"/>
                <a:cs typeface="Century Gothic"/>
                <a:sym typeface="Century Gothic"/>
              </a:rPr>
              <a:t>		</a:t>
            </a:r>
            <a:r>
              <a:rPr b="0" i="0" lang="en-US" sz="1800" u="none" cap="none" strike="noStrike">
                <a:solidFill>
                  <a:schemeClr val="dk1"/>
                </a:solidFill>
                <a:latin typeface="Century Gothic"/>
                <a:ea typeface="Century Gothic"/>
                <a:cs typeface="Century Gothic"/>
                <a:sym typeface="Century Gothic"/>
              </a:rPr>
              <a:t>file.seekg (0, ios::beg); </a:t>
            </a:r>
            <a:endParaRPr/>
          </a:p>
          <a:p>
            <a:pPr indent="-228600" lvl="0" marL="228600" marR="0" rtl="0" algn="l">
              <a:lnSpc>
                <a:spcPct val="120000"/>
              </a:lnSpc>
              <a:spcBef>
                <a:spcPts val="1000"/>
              </a:spcBef>
              <a:spcAft>
                <a:spcPts val="0"/>
              </a:spcAft>
              <a:buClr>
                <a:schemeClr val="accent1"/>
              </a:buClr>
              <a:buSzPts val="1800"/>
              <a:buFont typeface="Arial"/>
              <a:buNone/>
            </a:pPr>
            <a:r>
              <a:rPr b="0" i="0" lang="en-US" sz="1800" u="none" cap="none" strike="noStrike">
                <a:solidFill>
                  <a:schemeClr val="dk1"/>
                </a:solidFill>
                <a:latin typeface="Century Gothic"/>
                <a:ea typeface="Century Gothic"/>
                <a:cs typeface="Century Gothic"/>
                <a:sym typeface="Century Gothic"/>
              </a:rPr>
              <a:t>		file.read (memblock, size); </a:t>
            </a:r>
            <a:endParaRPr/>
          </a:p>
          <a:p>
            <a:pPr indent="-228600" lvl="0" marL="228600" marR="0" rtl="0" algn="l">
              <a:lnSpc>
                <a:spcPct val="120000"/>
              </a:lnSpc>
              <a:spcBef>
                <a:spcPts val="1000"/>
              </a:spcBef>
              <a:spcAft>
                <a:spcPts val="0"/>
              </a:spcAft>
              <a:buClr>
                <a:schemeClr val="accent1"/>
              </a:buClr>
              <a:buSzPts val="1800"/>
              <a:buFont typeface="Arial"/>
              <a:buNone/>
            </a:pPr>
            <a:r>
              <a:rPr b="0" i="0" lang="en-US" sz="1800" u="none" cap="none" strike="noStrike">
                <a:solidFill>
                  <a:schemeClr val="dk1"/>
                </a:solidFill>
                <a:latin typeface="Century Gothic"/>
                <a:ea typeface="Century Gothic"/>
                <a:cs typeface="Century Gothic"/>
                <a:sym typeface="Century Gothic"/>
              </a:rPr>
              <a:t>		file.close(); </a:t>
            </a:r>
            <a:endParaRPr/>
          </a:p>
          <a:p>
            <a:pPr indent="-228600" lvl="0" marL="228600" marR="0" rtl="0" algn="l">
              <a:lnSpc>
                <a:spcPct val="120000"/>
              </a:lnSpc>
              <a:spcBef>
                <a:spcPts val="1000"/>
              </a:spcBef>
              <a:spcAft>
                <a:spcPts val="0"/>
              </a:spcAft>
              <a:buClr>
                <a:schemeClr val="accent1"/>
              </a:buClr>
              <a:buSzPts val="1800"/>
              <a:buFont typeface="Arial"/>
              <a:buNone/>
            </a:pPr>
            <a:r>
              <a:rPr b="0" i="0" lang="en-US" sz="1800" u="none" cap="none" strike="noStrike">
                <a:solidFill>
                  <a:schemeClr val="dk1"/>
                </a:solidFill>
                <a:latin typeface="Century Gothic"/>
                <a:ea typeface="Century Gothic"/>
                <a:cs typeface="Century Gothic"/>
                <a:sym typeface="Century Gothic"/>
              </a:rPr>
              <a:t>		cout &lt;&lt; "the entire file content is in memory"; </a:t>
            </a:r>
            <a:endParaRPr/>
          </a:p>
          <a:p>
            <a:pPr indent="-228600" lvl="0" marL="228600" marR="0" rtl="0" algn="l">
              <a:lnSpc>
                <a:spcPct val="120000"/>
              </a:lnSpc>
              <a:spcBef>
                <a:spcPts val="1000"/>
              </a:spcBef>
              <a:spcAft>
                <a:spcPts val="0"/>
              </a:spcAft>
              <a:buClr>
                <a:schemeClr val="accent1"/>
              </a:buClr>
              <a:buSzPts val="1800"/>
              <a:buFont typeface="Arial"/>
              <a:buNone/>
            </a:pPr>
            <a:r>
              <a:rPr b="0" i="1" lang="en-US" sz="1800" u="none" cap="none" strike="noStrike">
                <a:solidFill>
                  <a:schemeClr val="dk1"/>
                </a:solidFill>
                <a:latin typeface="Century Gothic"/>
                <a:ea typeface="Century Gothic"/>
                <a:cs typeface="Century Gothic"/>
                <a:sym typeface="Century Gothic"/>
              </a:rPr>
              <a:t>		delete</a:t>
            </a:r>
            <a:r>
              <a:rPr b="0" i="0" lang="en-US" sz="1800" u="none" cap="none" strike="noStrike">
                <a:solidFill>
                  <a:schemeClr val="dk1"/>
                </a:solidFill>
                <a:latin typeface="Century Gothic"/>
                <a:ea typeface="Century Gothic"/>
                <a:cs typeface="Century Gothic"/>
                <a:sym typeface="Century Gothic"/>
              </a:rPr>
              <a:t>[] memblock; </a:t>
            </a:r>
            <a:endParaRPr/>
          </a:p>
          <a:p>
            <a:pPr indent="-228600" lvl="0" marL="228600" marR="0" rtl="0" algn="l">
              <a:lnSpc>
                <a:spcPct val="120000"/>
              </a:lnSpc>
              <a:spcBef>
                <a:spcPts val="1000"/>
              </a:spcBef>
              <a:spcAft>
                <a:spcPts val="0"/>
              </a:spcAft>
              <a:buClr>
                <a:schemeClr val="accent1"/>
              </a:buClr>
              <a:buSzPts val="1800"/>
              <a:buFont typeface="Arial"/>
              <a:buNone/>
            </a:pPr>
            <a:r>
              <a:rPr b="0" i="0" lang="en-US" sz="1800" u="none" cap="none" strike="noStrike">
                <a:solidFill>
                  <a:schemeClr val="dk1"/>
                </a:solidFill>
                <a:latin typeface="Century Gothic"/>
                <a:ea typeface="Century Gothic"/>
                <a:cs typeface="Century Gothic"/>
                <a:sym typeface="Century Gothic"/>
              </a:rPr>
              <a:t>	} </a:t>
            </a:r>
            <a:endParaRPr/>
          </a:p>
          <a:p>
            <a:pPr indent="-228600" lvl="0" marL="228600" marR="0" rtl="0" algn="l">
              <a:lnSpc>
                <a:spcPct val="120000"/>
              </a:lnSpc>
              <a:spcBef>
                <a:spcPts val="1000"/>
              </a:spcBef>
              <a:spcAft>
                <a:spcPts val="0"/>
              </a:spcAft>
              <a:buClr>
                <a:schemeClr val="accent1"/>
              </a:buClr>
              <a:buSzPts val="1800"/>
              <a:buFont typeface="Arial"/>
              <a:buNone/>
            </a:pPr>
            <a:r>
              <a:rPr b="0" i="1" lang="en-US" sz="1800" u="none" cap="none" strike="noStrike">
                <a:solidFill>
                  <a:schemeClr val="dk1"/>
                </a:solidFill>
                <a:latin typeface="Century Gothic"/>
                <a:ea typeface="Century Gothic"/>
                <a:cs typeface="Century Gothic"/>
                <a:sym typeface="Century Gothic"/>
              </a:rPr>
              <a:t>	else</a:t>
            </a:r>
            <a:r>
              <a:rPr b="0" i="0" lang="en-US" sz="1800" u="none" cap="none" strike="noStrike">
                <a:solidFill>
                  <a:schemeClr val="dk1"/>
                </a:solidFill>
                <a:latin typeface="Century Gothic"/>
                <a:ea typeface="Century Gothic"/>
                <a:cs typeface="Century Gothic"/>
                <a:sym typeface="Century Gothic"/>
              </a:rPr>
              <a:t> </a:t>
            </a:r>
            <a:endParaRPr/>
          </a:p>
          <a:p>
            <a:pPr indent="-228600" lvl="0" marL="228600" marR="0" rtl="0" algn="l">
              <a:lnSpc>
                <a:spcPct val="120000"/>
              </a:lnSpc>
              <a:spcBef>
                <a:spcPts val="1000"/>
              </a:spcBef>
              <a:spcAft>
                <a:spcPts val="0"/>
              </a:spcAft>
              <a:buClr>
                <a:schemeClr val="accent1"/>
              </a:buClr>
              <a:buSzPts val="1800"/>
              <a:buFont typeface="Arial"/>
              <a:buNone/>
            </a:pPr>
            <a:r>
              <a:rPr b="0" i="0" lang="en-US" sz="1800" u="none" cap="none" strike="noStrike">
                <a:solidFill>
                  <a:schemeClr val="dk1"/>
                </a:solidFill>
                <a:latin typeface="Century Gothic"/>
                <a:ea typeface="Century Gothic"/>
                <a:cs typeface="Century Gothic"/>
                <a:sym typeface="Century Gothic"/>
              </a:rPr>
              <a:t>		cout &lt;&lt; "Unable to open file"; </a:t>
            </a:r>
            <a:endParaRPr/>
          </a:p>
          <a:p>
            <a:pPr indent="-228600" lvl="0" marL="228600" marR="0" rtl="0" algn="l">
              <a:lnSpc>
                <a:spcPct val="120000"/>
              </a:lnSpc>
              <a:spcBef>
                <a:spcPts val="1000"/>
              </a:spcBef>
              <a:spcAft>
                <a:spcPts val="0"/>
              </a:spcAft>
              <a:buClr>
                <a:schemeClr val="accent1"/>
              </a:buClr>
              <a:buSzPts val="1800"/>
              <a:buFont typeface="Arial"/>
              <a:buNone/>
            </a:pPr>
            <a:r>
              <a:rPr b="0" i="0" lang="en-US" sz="1800" u="none" cap="none" strike="noStrike">
                <a:solidFill>
                  <a:schemeClr val="dk1"/>
                </a:solidFill>
                <a:latin typeface="Century Gothic"/>
                <a:ea typeface="Century Gothic"/>
                <a:cs typeface="Century Gothic"/>
                <a:sym typeface="Century Gothic"/>
              </a:rPr>
              <a:t>}</a:t>
            </a:r>
            <a:endParaRPr b="0" i="0" sz="1800" u="none" cap="none" strike="noStrike">
              <a:solidFill>
                <a:schemeClr val="dk1"/>
              </a:solidFill>
              <a:latin typeface="Century Gothic"/>
              <a:ea typeface="Century Gothic"/>
              <a:cs typeface="Century Gothic"/>
              <a:sym typeface="Century Gothic"/>
            </a:endParaRPr>
          </a:p>
        </p:txBody>
      </p:sp>
      <p:sp>
        <p:nvSpPr>
          <p:cNvPr id="291" name="Google Shape;291;p36"/>
          <p:cNvSpPr txBox="1"/>
          <p:nvPr/>
        </p:nvSpPr>
        <p:spPr>
          <a:xfrm>
            <a:off x="6857986" y="1297854"/>
            <a:ext cx="4793227" cy="3952572"/>
          </a:xfrm>
          <a:prstGeom prst="rect">
            <a:avLst/>
          </a:prstGeom>
          <a:noFill/>
          <a:ln>
            <a:noFill/>
          </a:ln>
        </p:spPr>
        <p:txBody>
          <a:bodyPr anchorCtr="0" anchor="t" bIns="45700" lIns="91425" spcFirstLastPara="1" rIns="91425" wrap="square" tIns="45700">
            <a:normAutofit/>
          </a:bodyPr>
          <a:lstStyle/>
          <a:p>
            <a:pPr indent="-114300" lvl="0" marL="0" marR="0" rtl="0" algn="l">
              <a:spcBef>
                <a:spcPts val="0"/>
              </a:spcBef>
              <a:spcAft>
                <a:spcPts val="0"/>
              </a:spcAft>
              <a:buClr>
                <a:srgbClr val="000099"/>
              </a:buClr>
              <a:buSzPts val="1800"/>
              <a:buFont typeface="Arial"/>
              <a:buChar char="•"/>
            </a:pPr>
            <a:r>
              <a:rPr lang="en-US" sz="1800">
                <a:solidFill>
                  <a:srgbClr val="000099"/>
                </a:solidFill>
                <a:latin typeface="Century Gothic"/>
                <a:ea typeface="Century Gothic"/>
                <a:cs typeface="Century Gothic"/>
                <a:sym typeface="Century Gothic"/>
              </a:rPr>
              <a:t>    Set the </a:t>
            </a:r>
            <a:r>
              <a:rPr i="1" lang="en-US" sz="1800">
                <a:solidFill>
                  <a:srgbClr val="000099"/>
                </a:solidFill>
                <a:latin typeface="Century Gothic"/>
                <a:ea typeface="Century Gothic"/>
                <a:cs typeface="Century Gothic"/>
                <a:sym typeface="Century Gothic"/>
              </a:rPr>
              <a:t>get position</a:t>
            </a:r>
            <a:r>
              <a:rPr lang="en-US" sz="1800">
                <a:solidFill>
                  <a:srgbClr val="000099"/>
                </a:solidFill>
                <a:latin typeface="Century Gothic"/>
                <a:ea typeface="Century Gothic"/>
                <a:cs typeface="Century Gothic"/>
                <a:sym typeface="Century Gothic"/>
              </a:rPr>
              <a:t> at the beginning of the file </a:t>
            </a:r>
            <a:endParaRPr/>
          </a:p>
          <a:p>
            <a:pPr indent="-114300" lvl="0" marL="0" marR="0" rtl="0" algn="l">
              <a:spcBef>
                <a:spcPts val="0"/>
              </a:spcBef>
              <a:spcAft>
                <a:spcPts val="0"/>
              </a:spcAft>
              <a:buClr>
                <a:srgbClr val="000099"/>
              </a:buClr>
              <a:buSzPts val="1800"/>
              <a:buFont typeface="Arial"/>
              <a:buChar char="•"/>
            </a:pPr>
            <a:r>
              <a:rPr lang="en-US" sz="1800">
                <a:solidFill>
                  <a:srgbClr val="000099"/>
                </a:solidFill>
                <a:latin typeface="Century Gothic"/>
                <a:ea typeface="Century Gothic"/>
                <a:cs typeface="Century Gothic"/>
                <a:sym typeface="Century Gothic"/>
              </a:rPr>
              <a:t>    Read the entire file, and finally close it:</a:t>
            </a:r>
            <a:br>
              <a:rPr lang="en-US" sz="1800">
                <a:solidFill>
                  <a:srgbClr val="000099"/>
                </a:solidFill>
                <a:latin typeface="Century Gothic"/>
                <a:ea typeface="Century Gothic"/>
                <a:cs typeface="Century Gothic"/>
                <a:sym typeface="Century Gothic"/>
              </a:rPr>
            </a:br>
            <a:br>
              <a:rPr lang="en-US" sz="1800">
                <a:solidFill>
                  <a:srgbClr val="000099"/>
                </a:solidFill>
                <a:latin typeface="Century Gothic"/>
                <a:ea typeface="Century Gothic"/>
                <a:cs typeface="Century Gothic"/>
                <a:sym typeface="Century Gothic"/>
              </a:rPr>
            </a:br>
            <a:r>
              <a:rPr lang="en-US" sz="1800">
                <a:solidFill>
                  <a:srgbClr val="000099"/>
                </a:solidFill>
                <a:latin typeface="Century Gothic"/>
                <a:ea typeface="Century Gothic"/>
                <a:cs typeface="Century Gothic"/>
                <a:sym typeface="Century Gothic"/>
              </a:rPr>
              <a:t>At this point we could operate with the data obtained from the file. </a:t>
            </a:r>
            <a:endParaRPr/>
          </a:p>
          <a:p>
            <a:pPr indent="0" lvl="0" marL="0" marR="0" rtl="0" algn="l">
              <a:spcBef>
                <a:spcPts val="0"/>
              </a:spcBef>
              <a:spcAft>
                <a:spcPts val="0"/>
              </a:spcAft>
              <a:buClr>
                <a:schemeClr val="dk1"/>
              </a:buClr>
              <a:buSzPts val="1800"/>
              <a:buFont typeface="Arial"/>
              <a:buNone/>
            </a:pPr>
            <a:r>
              <a:t/>
            </a:r>
            <a:endParaRPr sz="1800">
              <a:solidFill>
                <a:srgbClr val="000099"/>
              </a:solidFill>
              <a:latin typeface="Century Gothic"/>
              <a:ea typeface="Century Gothic"/>
              <a:cs typeface="Century Gothic"/>
              <a:sym typeface="Century Gothic"/>
            </a:endParaRPr>
          </a:p>
          <a:p>
            <a:pPr indent="0" lvl="0" marL="0" marR="0" rtl="0" algn="l">
              <a:spcBef>
                <a:spcPts val="0"/>
              </a:spcBef>
              <a:spcAft>
                <a:spcPts val="0"/>
              </a:spcAft>
              <a:buNone/>
            </a:pPr>
            <a:r>
              <a:t/>
            </a:r>
            <a:endParaRPr b="0" i="0" sz="1800" u="none" cap="none" strike="noStrike">
              <a:solidFill>
                <a:srgbClr val="000099"/>
              </a:solidFill>
              <a:latin typeface="Century Gothic"/>
              <a:ea typeface="Century Gothic"/>
              <a:cs typeface="Century Gothic"/>
              <a:sym typeface="Century Gothic"/>
            </a:endParaRPr>
          </a:p>
        </p:txBody>
      </p:sp>
      <p:sp>
        <p:nvSpPr>
          <p:cNvPr id="292" name="Google Shape;292;p36"/>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ph type="title"/>
          </p:nvPr>
        </p:nvSpPr>
        <p:spPr>
          <a:xfrm>
            <a:off x="1027032" y="186408"/>
            <a:ext cx="9603275" cy="46252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00000"/>
              </a:buClr>
              <a:buSzPts val="2400"/>
              <a:buFont typeface="Century Gothic"/>
              <a:buNone/>
            </a:pPr>
            <a:r>
              <a:rPr lang="en-US" sz="2400">
                <a:solidFill>
                  <a:srgbClr val="C00000"/>
                </a:solidFill>
              </a:rPr>
              <a:t>/* Obtaining file size*/</a:t>
            </a:r>
            <a:endParaRPr sz="2400">
              <a:solidFill>
                <a:srgbClr val="C00000"/>
              </a:solidFill>
            </a:endParaRPr>
          </a:p>
        </p:txBody>
      </p:sp>
      <p:sp>
        <p:nvSpPr>
          <p:cNvPr id="298" name="Google Shape;298;p37"/>
          <p:cNvSpPr txBox="1"/>
          <p:nvPr>
            <p:ph idx="1" type="body"/>
          </p:nvPr>
        </p:nvSpPr>
        <p:spPr>
          <a:xfrm>
            <a:off x="1130270" y="1061884"/>
            <a:ext cx="9603275" cy="4763729"/>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20000"/>
              </a:lnSpc>
              <a:spcBef>
                <a:spcPts val="0"/>
              </a:spcBef>
              <a:spcAft>
                <a:spcPts val="0"/>
              </a:spcAft>
              <a:buSzPct val="100000"/>
              <a:buNone/>
            </a:pPr>
            <a:r>
              <a:rPr lang="en-US"/>
              <a:t>#include &lt;iostream&gt;</a:t>
            </a:r>
            <a:endParaRPr/>
          </a:p>
          <a:p>
            <a:pPr indent="-228600" lvl="0" marL="228600" rtl="0" algn="l">
              <a:lnSpc>
                <a:spcPct val="120000"/>
              </a:lnSpc>
              <a:spcBef>
                <a:spcPts val="1000"/>
              </a:spcBef>
              <a:spcAft>
                <a:spcPts val="0"/>
              </a:spcAft>
              <a:buSzPct val="100000"/>
              <a:buNone/>
            </a:pPr>
            <a:r>
              <a:rPr lang="en-US"/>
              <a:t>#include &lt;fstream&gt;</a:t>
            </a:r>
            <a:endParaRPr/>
          </a:p>
          <a:p>
            <a:pPr indent="-228600" lvl="0" marL="228600" rtl="0" algn="l">
              <a:lnSpc>
                <a:spcPct val="120000"/>
              </a:lnSpc>
              <a:spcBef>
                <a:spcPts val="1000"/>
              </a:spcBef>
              <a:spcAft>
                <a:spcPts val="0"/>
              </a:spcAft>
              <a:buSzPct val="100000"/>
              <a:buNone/>
            </a:pPr>
            <a:r>
              <a:rPr lang="en-US"/>
              <a:t>using namespace std;</a:t>
            </a:r>
            <a:endParaRPr/>
          </a:p>
          <a:p>
            <a:pPr indent="-228600" lvl="0" marL="228600" rtl="0" algn="l">
              <a:lnSpc>
                <a:spcPct val="120000"/>
              </a:lnSpc>
              <a:spcBef>
                <a:spcPts val="1000"/>
              </a:spcBef>
              <a:spcAft>
                <a:spcPts val="0"/>
              </a:spcAft>
              <a:buSzPct val="100000"/>
              <a:buNone/>
            </a:pPr>
            <a:r>
              <a:rPr lang="en-US"/>
              <a:t>void main () {</a:t>
            </a:r>
            <a:endParaRPr/>
          </a:p>
          <a:p>
            <a:pPr indent="-228600" lvl="0" marL="228600" rtl="0" algn="l">
              <a:lnSpc>
                <a:spcPct val="120000"/>
              </a:lnSpc>
              <a:spcBef>
                <a:spcPts val="1000"/>
              </a:spcBef>
              <a:spcAft>
                <a:spcPts val="0"/>
              </a:spcAft>
              <a:buSzPct val="100000"/>
              <a:buNone/>
            </a:pPr>
            <a:r>
              <a:rPr lang="en-US"/>
              <a:t>	streampos begin, end;  </a:t>
            </a:r>
            <a:endParaRPr/>
          </a:p>
          <a:p>
            <a:pPr indent="-228600" lvl="0" marL="228600" rtl="0" algn="l">
              <a:lnSpc>
                <a:spcPct val="120000"/>
              </a:lnSpc>
              <a:spcBef>
                <a:spcPts val="1000"/>
              </a:spcBef>
              <a:spcAft>
                <a:spcPts val="0"/>
              </a:spcAft>
              <a:buSzPct val="100000"/>
              <a:buNone/>
            </a:pPr>
            <a:r>
              <a:rPr lang="en-US"/>
              <a:t>	ifstream myfile ("example.bin", ios::binary);  </a:t>
            </a:r>
            <a:endParaRPr/>
          </a:p>
          <a:p>
            <a:pPr indent="-228600" lvl="0" marL="228600" rtl="0" algn="l">
              <a:lnSpc>
                <a:spcPct val="120000"/>
              </a:lnSpc>
              <a:spcBef>
                <a:spcPts val="1000"/>
              </a:spcBef>
              <a:spcAft>
                <a:spcPts val="0"/>
              </a:spcAft>
              <a:buSzPct val="100000"/>
              <a:buNone/>
            </a:pPr>
            <a:r>
              <a:rPr lang="en-US"/>
              <a:t>	begin = myfile.tellg();  </a:t>
            </a:r>
            <a:endParaRPr/>
          </a:p>
          <a:p>
            <a:pPr indent="-228600" lvl="0" marL="228600" rtl="0" algn="l">
              <a:lnSpc>
                <a:spcPct val="120000"/>
              </a:lnSpc>
              <a:spcBef>
                <a:spcPts val="1000"/>
              </a:spcBef>
              <a:spcAft>
                <a:spcPts val="0"/>
              </a:spcAft>
              <a:buSzPct val="100000"/>
              <a:buNone/>
            </a:pPr>
            <a:r>
              <a:rPr lang="en-US"/>
              <a:t>	myfile.seekg (0, ios::end);  </a:t>
            </a:r>
            <a:endParaRPr/>
          </a:p>
          <a:p>
            <a:pPr indent="-228600" lvl="0" marL="228600" rtl="0" algn="l">
              <a:lnSpc>
                <a:spcPct val="120000"/>
              </a:lnSpc>
              <a:spcBef>
                <a:spcPts val="1000"/>
              </a:spcBef>
              <a:spcAft>
                <a:spcPts val="0"/>
              </a:spcAft>
              <a:buSzPct val="100000"/>
              <a:buNone/>
            </a:pPr>
            <a:r>
              <a:rPr lang="en-US"/>
              <a:t>	end = myfile.tellg();  </a:t>
            </a:r>
            <a:endParaRPr/>
          </a:p>
          <a:p>
            <a:pPr indent="-228600" lvl="0" marL="228600" rtl="0" algn="l">
              <a:lnSpc>
                <a:spcPct val="120000"/>
              </a:lnSpc>
              <a:spcBef>
                <a:spcPts val="1000"/>
              </a:spcBef>
              <a:spcAft>
                <a:spcPts val="0"/>
              </a:spcAft>
              <a:buSzPct val="100000"/>
              <a:buNone/>
            </a:pPr>
            <a:r>
              <a:rPr lang="en-US"/>
              <a:t>	myfile.close();  </a:t>
            </a:r>
            <a:endParaRPr/>
          </a:p>
          <a:p>
            <a:pPr indent="-228600" lvl="0" marL="228600" rtl="0" algn="l">
              <a:lnSpc>
                <a:spcPct val="120000"/>
              </a:lnSpc>
              <a:spcBef>
                <a:spcPts val="1000"/>
              </a:spcBef>
              <a:spcAft>
                <a:spcPts val="0"/>
              </a:spcAft>
              <a:buSzPct val="100000"/>
              <a:buNone/>
            </a:pPr>
            <a:r>
              <a:rPr lang="en-US"/>
              <a:t>	cout &lt;&lt; "size is: " &lt;&lt; (end-begin) &lt;&lt; " bytes.\n"; </a:t>
            </a:r>
            <a:endParaRPr/>
          </a:p>
          <a:p>
            <a:pPr indent="-228600" lvl="0" marL="228600" rtl="0" algn="l">
              <a:lnSpc>
                <a:spcPct val="120000"/>
              </a:lnSpc>
              <a:spcBef>
                <a:spcPts val="1000"/>
              </a:spcBef>
              <a:spcAft>
                <a:spcPts val="0"/>
              </a:spcAft>
              <a:buSzPct val="100000"/>
              <a:buNone/>
            </a:pPr>
            <a:r>
              <a:rPr lang="en-US"/>
              <a:t>}</a:t>
            </a:r>
            <a:endParaRPr/>
          </a:p>
        </p:txBody>
      </p:sp>
      <p:sp>
        <p:nvSpPr>
          <p:cNvPr id="299" name="Google Shape;299;p37"/>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0" name="Google Shape;300;p37"/>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entury Gothic"/>
              <a:buNone/>
            </a:pPr>
            <a:r>
              <a:rPr lang="en-US"/>
              <a:t>References</a:t>
            </a:r>
            <a:endParaRPr/>
          </a:p>
        </p:txBody>
      </p:sp>
      <p:sp>
        <p:nvSpPr>
          <p:cNvPr id="306" name="Google Shape;306;p38"/>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7" name="Google Shape;307;p38"/>
          <p:cNvSpPr txBox="1"/>
          <p:nvPr>
            <p:ph idx="1" type="body"/>
          </p:nvPr>
        </p:nvSpPr>
        <p:spPr>
          <a:xfrm>
            <a:off x="1014391" y="1914123"/>
            <a:ext cx="9602788" cy="329406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Font typeface="Noto Sans Symbols"/>
              <a:buChar char="▪"/>
            </a:pPr>
            <a:r>
              <a:rPr lang="en-US"/>
              <a:t>Herbert Schildt, “C++: The complete reference”, Mc Graw Hill Osborne media, 4</a:t>
            </a:r>
            <a:r>
              <a:rPr baseline="30000" lang="en-US"/>
              <a:t>th</a:t>
            </a:r>
            <a:r>
              <a:rPr lang="en-US"/>
              <a:t> edition, 2017</a:t>
            </a:r>
            <a:endParaRPr/>
          </a:p>
          <a:p>
            <a:pPr indent="-228600" lvl="0" marL="228600" rtl="0" algn="l">
              <a:lnSpc>
                <a:spcPct val="120000"/>
              </a:lnSpc>
              <a:spcBef>
                <a:spcPts val="1000"/>
              </a:spcBef>
              <a:spcAft>
                <a:spcPts val="0"/>
              </a:spcAft>
              <a:buSzPts val="2000"/>
              <a:buFont typeface="Noto Sans Symbols"/>
              <a:buChar char="▪"/>
            </a:pPr>
            <a:r>
              <a:rPr lang="en-US"/>
              <a:t>Robert Lafore, “Object oriented programming in C++”, SAMS, 4</a:t>
            </a:r>
            <a:r>
              <a:rPr baseline="30000" lang="en-US"/>
              <a:t>th</a:t>
            </a:r>
            <a:r>
              <a:rPr lang="en-US"/>
              <a:t> edition, 2002</a:t>
            </a:r>
            <a:endParaRPr/>
          </a:p>
          <a:p>
            <a:pPr indent="-228600" lvl="0" marL="228600" rtl="0" algn="l">
              <a:lnSpc>
                <a:spcPct val="120000"/>
              </a:lnSpc>
              <a:spcBef>
                <a:spcPts val="1000"/>
              </a:spcBef>
              <a:spcAft>
                <a:spcPts val="0"/>
              </a:spcAft>
              <a:buSzPts val="2000"/>
              <a:buChar char="•"/>
            </a:pPr>
            <a:r>
              <a:rPr lang="en-US"/>
              <a:t>https://www.geeksforgeeks.org/file-handling-c-classes/ </a:t>
            </a:r>
            <a:endParaRPr/>
          </a:p>
          <a:p>
            <a:pPr indent="-228600" lvl="0" marL="228600" rtl="0" algn="l">
              <a:lnSpc>
                <a:spcPct val="120000"/>
              </a:lnSpc>
              <a:spcBef>
                <a:spcPts val="1000"/>
              </a:spcBef>
              <a:spcAft>
                <a:spcPts val="0"/>
              </a:spcAft>
              <a:buSzPts val="2000"/>
              <a:buChar char="•"/>
            </a:pPr>
            <a:r>
              <a:rPr lang="en-US"/>
              <a:t>https://www.cplusplus.com/doc/tutorial/files/ </a:t>
            </a:r>
            <a:endParaRPr/>
          </a:p>
          <a:p>
            <a:pPr indent="-228600" lvl="0" marL="228600" rtl="0" algn="l">
              <a:lnSpc>
                <a:spcPct val="120000"/>
              </a:lnSpc>
              <a:spcBef>
                <a:spcPts val="1000"/>
              </a:spcBef>
              <a:spcAft>
                <a:spcPts val="0"/>
              </a:spcAft>
              <a:buSzPts val="2000"/>
              <a:buChar char="•"/>
            </a:pPr>
            <a:r>
              <a:rPr lang="en-US"/>
              <a:t>https://www.javatpoint.com/cpp-files-and-streams</a:t>
            </a:r>
            <a:endParaRPr/>
          </a:p>
        </p:txBody>
      </p:sp>
      <p:sp>
        <p:nvSpPr>
          <p:cNvPr id="308" name="Google Shape;308;p38"/>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idx="1" type="body"/>
          </p:nvPr>
        </p:nvSpPr>
        <p:spPr>
          <a:xfrm>
            <a:off x="1130270" y="1265109"/>
            <a:ext cx="9603275" cy="3937991"/>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SzPts val="2000"/>
              <a:buNone/>
            </a:pPr>
            <a:r>
              <a:rPr lang="en-US"/>
              <a:t>In C++, files are mainly dealt by using three classes available in </a:t>
            </a:r>
            <a:r>
              <a:rPr b="1" lang="en-US"/>
              <a:t>fstream</a:t>
            </a:r>
            <a:r>
              <a:rPr lang="en-US"/>
              <a:t> header file.</a:t>
            </a:r>
            <a:endParaRPr/>
          </a:p>
          <a:p>
            <a:pPr indent="-228600" lvl="0" marL="228600" rtl="0" algn="l">
              <a:lnSpc>
                <a:spcPct val="120000"/>
              </a:lnSpc>
              <a:spcBef>
                <a:spcPts val="1000"/>
              </a:spcBef>
              <a:spcAft>
                <a:spcPts val="0"/>
              </a:spcAft>
              <a:buSzPts val="2000"/>
              <a:buChar char="•"/>
            </a:pPr>
            <a:r>
              <a:rPr b="1" lang="en-US"/>
              <a:t>ofstream:</a:t>
            </a:r>
            <a:r>
              <a:rPr lang="en-US"/>
              <a:t> stream class to write on files</a:t>
            </a:r>
            <a:endParaRPr/>
          </a:p>
          <a:p>
            <a:pPr indent="-228600" lvl="0" marL="228600" rtl="0" algn="l">
              <a:lnSpc>
                <a:spcPct val="120000"/>
              </a:lnSpc>
              <a:spcBef>
                <a:spcPts val="1000"/>
              </a:spcBef>
              <a:spcAft>
                <a:spcPts val="0"/>
              </a:spcAft>
              <a:buSzPts val="2000"/>
              <a:buChar char="•"/>
            </a:pPr>
            <a:r>
              <a:rPr b="1" lang="en-US"/>
              <a:t>ifstream:</a:t>
            </a:r>
            <a:r>
              <a:rPr lang="en-US"/>
              <a:t> stream class to read from files</a:t>
            </a:r>
            <a:endParaRPr/>
          </a:p>
          <a:p>
            <a:pPr indent="-228600" lvl="0" marL="228600" rtl="0" algn="l">
              <a:lnSpc>
                <a:spcPct val="120000"/>
              </a:lnSpc>
              <a:spcBef>
                <a:spcPts val="1000"/>
              </a:spcBef>
              <a:spcAft>
                <a:spcPts val="0"/>
              </a:spcAft>
              <a:buSzPts val="2000"/>
              <a:buChar char="•"/>
            </a:pPr>
            <a:r>
              <a:rPr b="1" lang="en-US"/>
              <a:t>fstream:</a:t>
            </a:r>
            <a:r>
              <a:rPr lang="en-US"/>
              <a:t> stream class to both read and write from/to files.</a:t>
            </a:r>
            <a:endParaRPr/>
          </a:p>
        </p:txBody>
      </p:sp>
      <p:sp>
        <p:nvSpPr>
          <p:cNvPr id="123" name="Google Shape;123;p15"/>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4" name="Google Shape;124;p15"/>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0" name="Google Shape;130;p16"/>
          <p:cNvSpPr txBox="1"/>
          <p:nvPr>
            <p:ph idx="1" type="body"/>
          </p:nvPr>
        </p:nvSpPr>
        <p:spPr>
          <a:xfrm>
            <a:off x="1130270" y="1451309"/>
            <a:ext cx="9603275" cy="3294576"/>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None/>
            </a:pPr>
            <a:r>
              <a:rPr lang="en-US"/>
              <a:t>Operations in File Handling:</a:t>
            </a:r>
            <a:endParaRPr/>
          </a:p>
          <a:p>
            <a:pPr indent="-228600" lvl="0" marL="228600" rtl="0" algn="l">
              <a:lnSpc>
                <a:spcPct val="120000"/>
              </a:lnSpc>
              <a:spcBef>
                <a:spcPts val="1000"/>
              </a:spcBef>
              <a:spcAft>
                <a:spcPts val="0"/>
              </a:spcAft>
              <a:buSzPts val="2000"/>
              <a:buNone/>
            </a:pPr>
            <a:r>
              <a:t/>
            </a:r>
            <a:endParaRPr/>
          </a:p>
          <a:p>
            <a:pPr indent="-228600" lvl="1" marL="685800" rtl="0" algn="l">
              <a:lnSpc>
                <a:spcPct val="120000"/>
              </a:lnSpc>
              <a:spcBef>
                <a:spcPts val="500"/>
              </a:spcBef>
              <a:spcAft>
                <a:spcPts val="0"/>
              </a:spcAft>
              <a:buSzPts val="2000"/>
              <a:buChar char="•"/>
            </a:pPr>
            <a:r>
              <a:rPr lang="en-US" sz="2000"/>
              <a:t>Opening a file: </a:t>
            </a:r>
            <a:r>
              <a:rPr b="1" lang="en-US" sz="2000"/>
              <a:t>open()</a:t>
            </a:r>
            <a:endParaRPr/>
          </a:p>
          <a:p>
            <a:pPr indent="-228600" lvl="1" marL="685800" rtl="0" algn="l">
              <a:lnSpc>
                <a:spcPct val="120000"/>
              </a:lnSpc>
              <a:spcBef>
                <a:spcPts val="500"/>
              </a:spcBef>
              <a:spcAft>
                <a:spcPts val="0"/>
              </a:spcAft>
              <a:buSzPts val="2000"/>
              <a:buChar char="•"/>
            </a:pPr>
            <a:r>
              <a:rPr lang="en-US" sz="2000"/>
              <a:t>Reading data: </a:t>
            </a:r>
            <a:r>
              <a:rPr b="1" lang="en-US" sz="2000"/>
              <a:t>read()</a:t>
            </a:r>
            <a:endParaRPr/>
          </a:p>
          <a:p>
            <a:pPr indent="-228600" lvl="1" marL="685800" rtl="0" algn="l">
              <a:lnSpc>
                <a:spcPct val="120000"/>
              </a:lnSpc>
              <a:spcBef>
                <a:spcPts val="500"/>
              </a:spcBef>
              <a:spcAft>
                <a:spcPts val="0"/>
              </a:spcAft>
              <a:buSzPts val="2000"/>
              <a:buChar char="•"/>
            </a:pPr>
            <a:r>
              <a:rPr lang="en-US" sz="2000"/>
              <a:t>Writing new data: </a:t>
            </a:r>
            <a:r>
              <a:rPr b="1" lang="en-US" sz="2000"/>
              <a:t>write()</a:t>
            </a:r>
            <a:endParaRPr/>
          </a:p>
          <a:p>
            <a:pPr indent="-228600" lvl="1" marL="685800" rtl="0" algn="l">
              <a:lnSpc>
                <a:spcPct val="120000"/>
              </a:lnSpc>
              <a:spcBef>
                <a:spcPts val="500"/>
              </a:spcBef>
              <a:spcAft>
                <a:spcPts val="0"/>
              </a:spcAft>
              <a:buSzPts val="2000"/>
              <a:buChar char="•"/>
            </a:pPr>
            <a:r>
              <a:rPr lang="en-US" sz="2000"/>
              <a:t>Closing a file: </a:t>
            </a:r>
            <a:r>
              <a:rPr b="1" lang="en-US" sz="2000"/>
              <a:t>close()</a:t>
            </a:r>
            <a:endParaRPr/>
          </a:p>
          <a:p>
            <a:pPr indent="-101600" lvl="0" marL="228600" rtl="0" algn="l">
              <a:lnSpc>
                <a:spcPct val="120000"/>
              </a:lnSpc>
              <a:spcBef>
                <a:spcPts val="1000"/>
              </a:spcBef>
              <a:spcAft>
                <a:spcPts val="0"/>
              </a:spcAft>
              <a:buSzPts val="2000"/>
              <a:buNone/>
            </a:pPr>
            <a:r>
              <a:t/>
            </a:r>
            <a:endParaRPr/>
          </a:p>
        </p:txBody>
      </p:sp>
      <p:sp>
        <p:nvSpPr>
          <p:cNvPr id="131" name="Google Shape;131;p16"/>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1130270" y="953324"/>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00000"/>
              </a:buClr>
              <a:buSzPts val="2800"/>
              <a:buFont typeface="Century Gothic"/>
              <a:buNone/>
            </a:pPr>
            <a:r>
              <a:rPr lang="en-US" sz="2800">
                <a:solidFill>
                  <a:srgbClr val="C00000"/>
                </a:solidFill>
              </a:rPr>
              <a:t>Default Mode</a:t>
            </a:r>
            <a:endParaRPr sz="2800">
              <a:solidFill>
                <a:srgbClr val="C00000"/>
              </a:solidFill>
            </a:endParaRPr>
          </a:p>
        </p:txBody>
      </p:sp>
      <p:sp>
        <p:nvSpPr>
          <p:cNvPr id="137" name="Google Shape;137;p17"/>
          <p:cNvSpPr txBox="1"/>
          <p:nvPr>
            <p:ph idx="1" type="body"/>
          </p:nvPr>
        </p:nvSpPr>
        <p:spPr>
          <a:xfrm>
            <a:off x="1130270" y="1797684"/>
            <a:ext cx="9603275" cy="3868825"/>
          </a:xfrm>
          <a:prstGeom prst="rect">
            <a:avLst/>
          </a:prstGeom>
          <a:noFill/>
          <a:ln>
            <a:noFill/>
          </a:ln>
        </p:spPr>
        <p:txBody>
          <a:bodyPr anchorCtr="0" anchor="t" bIns="45700" lIns="91425" spcFirstLastPara="1" rIns="91425" wrap="square" tIns="45700">
            <a:normAutofit/>
          </a:bodyPr>
          <a:lstStyle/>
          <a:p>
            <a:pPr indent="-228600" lvl="0" marL="252000" rtl="0" algn="just">
              <a:lnSpc>
                <a:spcPct val="120000"/>
              </a:lnSpc>
              <a:spcBef>
                <a:spcPts val="0"/>
              </a:spcBef>
              <a:spcAft>
                <a:spcPts val="0"/>
              </a:spcAft>
              <a:buSzPts val="2000"/>
              <a:buChar char="•"/>
            </a:pPr>
            <a:r>
              <a:rPr lang="en-US"/>
              <a:t>Each of the open member functions of classes ofstream, ifstream and fstream has a default mode that is used if the file is opened without a second argument.</a:t>
            </a:r>
            <a:endParaRPr/>
          </a:p>
          <a:p>
            <a:pPr indent="-101600" lvl="0" marL="252000" rtl="0" algn="l">
              <a:lnSpc>
                <a:spcPct val="120000"/>
              </a:lnSpc>
              <a:spcBef>
                <a:spcPts val="1000"/>
              </a:spcBef>
              <a:spcAft>
                <a:spcPts val="0"/>
              </a:spcAft>
              <a:buSzPts val="2000"/>
              <a:buNone/>
            </a:pPr>
            <a:r>
              <a:t/>
            </a:r>
            <a:endParaRPr/>
          </a:p>
          <a:p>
            <a:pPr indent="-101600" lvl="0" marL="252000" rtl="0" algn="l">
              <a:lnSpc>
                <a:spcPct val="120000"/>
              </a:lnSpc>
              <a:spcBef>
                <a:spcPts val="1000"/>
              </a:spcBef>
              <a:spcAft>
                <a:spcPts val="0"/>
              </a:spcAft>
              <a:buSzPts val="2000"/>
              <a:buNone/>
            </a:pPr>
            <a:r>
              <a:t/>
            </a:r>
            <a:endParaRPr/>
          </a:p>
          <a:p>
            <a:pPr indent="-101600" lvl="0" marL="252000" rtl="0" algn="l">
              <a:lnSpc>
                <a:spcPct val="120000"/>
              </a:lnSpc>
              <a:spcBef>
                <a:spcPts val="1000"/>
              </a:spcBef>
              <a:spcAft>
                <a:spcPts val="0"/>
              </a:spcAft>
              <a:buSzPts val="2000"/>
              <a:buNone/>
            </a:pPr>
            <a:r>
              <a:t/>
            </a:r>
            <a:endParaRPr/>
          </a:p>
          <a:p>
            <a:pPr indent="-228600" lvl="0" marL="252000" rtl="0" algn="just">
              <a:lnSpc>
                <a:spcPct val="120000"/>
              </a:lnSpc>
              <a:spcBef>
                <a:spcPts val="1000"/>
              </a:spcBef>
              <a:spcAft>
                <a:spcPts val="0"/>
              </a:spcAft>
              <a:buSzPts val="2000"/>
              <a:buChar char="•"/>
            </a:pPr>
            <a:r>
              <a:rPr lang="en-US"/>
              <a:t>All these flags can be combined using the bitwise operator OR (|).</a:t>
            </a:r>
            <a:endParaRPr/>
          </a:p>
        </p:txBody>
      </p:sp>
      <p:sp>
        <p:nvSpPr>
          <p:cNvPr id="138" name="Google Shape;138;p17"/>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39" name="Google Shape;139;p17"/>
          <p:cNvGraphicFramePr/>
          <p:nvPr/>
        </p:nvGraphicFramePr>
        <p:xfrm>
          <a:off x="3794147" y="3124363"/>
          <a:ext cx="3000000" cy="3000000"/>
        </p:xfrm>
        <a:graphic>
          <a:graphicData uri="http://schemas.openxmlformats.org/drawingml/2006/table">
            <a:tbl>
              <a:tblPr>
                <a:noFill/>
                <a:tableStyleId>{7BEFCE41-CBE1-4902-BB0D-4365D26D1250}</a:tableStyleId>
              </a:tblPr>
              <a:tblGrid>
                <a:gridCol w="1327200"/>
                <a:gridCol w="2730050"/>
              </a:tblGrid>
              <a:tr h="304800">
                <a:tc>
                  <a:txBody>
                    <a:bodyPr/>
                    <a:lstStyle/>
                    <a:p>
                      <a:pPr indent="0" lvl="0" marL="0" marR="0" rtl="0" algn="l">
                        <a:lnSpc>
                          <a:spcPct val="107000"/>
                        </a:lnSpc>
                        <a:spcBef>
                          <a:spcPts val="0"/>
                        </a:spcBef>
                        <a:spcAft>
                          <a:spcPts val="0"/>
                        </a:spcAft>
                        <a:buNone/>
                      </a:pPr>
                      <a:r>
                        <a:rPr lang="en-US" sz="2400" u="none" cap="none" strike="noStrike">
                          <a:latin typeface="Calibri"/>
                          <a:ea typeface="Calibri"/>
                          <a:cs typeface="Calibri"/>
                          <a:sym typeface="Calibri"/>
                        </a:rPr>
                        <a:t>ifstream</a:t>
                      </a:r>
                      <a:endParaRPr sz="24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2400" u="none" cap="none" strike="noStrike">
                          <a:latin typeface="Calibri"/>
                          <a:ea typeface="Calibri"/>
                          <a:cs typeface="Calibri"/>
                          <a:sym typeface="Calibri"/>
                        </a:rPr>
                        <a:t>ios::in</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4800">
                <a:tc>
                  <a:txBody>
                    <a:bodyPr/>
                    <a:lstStyle/>
                    <a:p>
                      <a:pPr indent="0" lvl="0" marL="0" marR="0" rtl="0" algn="l">
                        <a:lnSpc>
                          <a:spcPct val="107000"/>
                        </a:lnSpc>
                        <a:spcBef>
                          <a:spcPts val="0"/>
                        </a:spcBef>
                        <a:spcAft>
                          <a:spcPts val="0"/>
                        </a:spcAft>
                        <a:buNone/>
                      </a:pPr>
                      <a:r>
                        <a:rPr lang="en-US" sz="2400" u="none" cap="none" strike="noStrike">
                          <a:latin typeface="Calibri"/>
                          <a:ea typeface="Calibri"/>
                          <a:cs typeface="Calibri"/>
                          <a:sym typeface="Calibri"/>
                        </a:rPr>
                        <a:t>ofstream</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2400" u="none" cap="none" strike="noStrike">
                          <a:latin typeface="Calibri"/>
                          <a:ea typeface="Calibri"/>
                          <a:cs typeface="Calibri"/>
                          <a:sym typeface="Calibri"/>
                        </a:rPr>
                        <a:t>ios::out</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4800">
                <a:tc>
                  <a:txBody>
                    <a:bodyPr/>
                    <a:lstStyle/>
                    <a:p>
                      <a:pPr indent="0" lvl="0" marL="0" marR="0" rtl="0" algn="l">
                        <a:lnSpc>
                          <a:spcPct val="107000"/>
                        </a:lnSpc>
                        <a:spcBef>
                          <a:spcPts val="0"/>
                        </a:spcBef>
                        <a:spcAft>
                          <a:spcPts val="0"/>
                        </a:spcAft>
                        <a:buNone/>
                      </a:pPr>
                      <a:r>
                        <a:rPr lang="en-US" sz="2400" u="none" cap="none" strike="noStrike">
                          <a:latin typeface="Calibri"/>
                          <a:ea typeface="Calibri"/>
                          <a:cs typeface="Calibri"/>
                          <a:sym typeface="Calibri"/>
                        </a:rPr>
                        <a:t>fstream</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2400" u="none" cap="none" strike="noStrike">
                          <a:latin typeface="Calibri"/>
                          <a:ea typeface="Calibri"/>
                          <a:cs typeface="Calibri"/>
                          <a:sym typeface="Calibri"/>
                        </a:rPr>
                        <a:t>ios::in | ios::out</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40" name="Google Shape;140;p17"/>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1060995" y="94315"/>
            <a:ext cx="9603275" cy="570676"/>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entury Gothic"/>
              <a:buNone/>
            </a:pPr>
            <a:r>
              <a:rPr lang="en-US">
                <a:solidFill>
                  <a:srgbClr val="C00000"/>
                </a:solidFill>
              </a:rPr>
              <a:t>Open a file</a:t>
            </a:r>
            <a:br>
              <a:rPr lang="en-US">
                <a:solidFill>
                  <a:srgbClr val="C00000"/>
                </a:solidFill>
              </a:rPr>
            </a:br>
            <a:br>
              <a:rPr lang="en-US">
                <a:solidFill>
                  <a:srgbClr val="C00000"/>
                </a:solidFill>
              </a:rPr>
            </a:br>
            <a:endParaRPr>
              <a:solidFill>
                <a:srgbClr val="C00000"/>
              </a:solidFill>
            </a:endParaRPr>
          </a:p>
        </p:txBody>
      </p:sp>
      <p:sp>
        <p:nvSpPr>
          <p:cNvPr id="146" name="Google Shape;146;p18"/>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7" name="Google Shape;147;p18"/>
          <p:cNvSpPr txBox="1"/>
          <p:nvPr>
            <p:ph idx="1" type="body"/>
          </p:nvPr>
        </p:nvSpPr>
        <p:spPr>
          <a:xfrm>
            <a:off x="1033285" y="813979"/>
            <a:ext cx="9603275" cy="2427976"/>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SzPts val="2000"/>
              <a:buChar char="•"/>
            </a:pPr>
            <a:r>
              <a:rPr lang="en-US"/>
              <a:t>In order to open a file with a stream object we use its member function open:</a:t>
            </a:r>
            <a:endParaRPr/>
          </a:p>
          <a:p>
            <a:pPr indent="-228600" lvl="0" marL="228600" rtl="0" algn="ctr">
              <a:lnSpc>
                <a:spcPct val="120000"/>
              </a:lnSpc>
              <a:spcBef>
                <a:spcPts val="0"/>
              </a:spcBef>
              <a:spcAft>
                <a:spcPts val="0"/>
              </a:spcAft>
              <a:buSzPts val="2000"/>
              <a:buNone/>
            </a:pPr>
            <a:r>
              <a:rPr b="1" lang="en-US"/>
              <a:t>open (filename, mode);</a:t>
            </a:r>
            <a:endParaRPr/>
          </a:p>
          <a:p>
            <a:pPr indent="-228600" lvl="0" marL="228600" rtl="0" algn="just">
              <a:lnSpc>
                <a:spcPct val="120000"/>
              </a:lnSpc>
              <a:spcBef>
                <a:spcPts val="1000"/>
              </a:spcBef>
              <a:spcAft>
                <a:spcPts val="0"/>
              </a:spcAft>
              <a:buSzPts val="2000"/>
              <a:buChar char="•"/>
            </a:pPr>
            <a:r>
              <a:rPr lang="en-US"/>
              <a:t>Where filename is a string representing the name of the file to be opened, and mode is an optional parameter with a combination of the following flags:</a:t>
            </a:r>
            <a:endParaRPr/>
          </a:p>
        </p:txBody>
      </p:sp>
      <p:graphicFrame>
        <p:nvGraphicFramePr>
          <p:cNvPr id="148" name="Google Shape;148;p18"/>
          <p:cNvGraphicFramePr/>
          <p:nvPr/>
        </p:nvGraphicFramePr>
        <p:xfrm>
          <a:off x="2161306" y="3076756"/>
          <a:ext cx="3000000" cy="3000000"/>
        </p:xfrm>
        <a:graphic>
          <a:graphicData uri="http://schemas.openxmlformats.org/drawingml/2006/table">
            <a:tbl>
              <a:tblPr>
                <a:noFill/>
                <a:tableStyleId>{7BEFCE41-CBE1-4902-BB0D-4365D26D1250}</a:tableStyleId>
              </a:tblPr>
              <a:tblGrid>
                <a:gridCol w="1162250"/>
                <a:gridCol w="7148025"/>
              </a:tblGrid>
              <a:tr h="228600">
                <a:tc>
                  <a:txBody>
                    <a:bodyPr/>
                    <a:lstStyle/>
                    <a:p>
                      <a:pPr indent="0" lvl="0" marL="0" marR="0" rtl="0" algn="l">
                        <a:lnSpc>
                          <a:spcPct val="107000"/>
                        </a:lnSpc>
                        <a:spcBef>
                          <a:spcPts val="0"/>
                        </a:spcBef>
                        <a:spcAft>
                          <a:spcPts val="0"/>
                        </a:spcAft>
                        <a:buNone/>
                      </a:pPr>
                      <a:r>
                        <a:rPr lang="en-US" sz="1800" u="none" cap="none" strike="noStrike">
                          <a:latin typeface="Calibri"/>
                          <a:ea typeface="Calibri"/>
                          <a:cs typeface="Calibri"/>
                          <a:sym typeface="Calibri"/>
                        </a:rPr>
                        <a:t>ios::in</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1800" u="none" cap="none" strike="noStrike">
                          <a:latin typeface="Calibri"/>
                          <a:ea typeface="Calibri"/>
                          <a:cs typeface="Calibri"/>
                          <a:sym typeface="Calibri"/>
                        </a:rPr>
                        <a:t>Open for input operations.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8600">
                <a:tc>
                  <a:txBody>
                    <a:bodyPr/>
                    <a:lstStyle/>
                    <a:p>
                      <a:pPr indent="0" lvl="0" marL="0" marR="0" rtl="0" algn="l">
                        <a:lnSpc>
                          <a:spcPct val="107000"/>
                        </a:lnSpc>
                        <a:spcBef>
                          <a:spcPts val="0"/>
                        </a:spcBef>
                        <a:spcAft>
                          <a:spcPts val="0"/>
                        </a:spcAft>
                        <a:buNone/>
                      </a:pPr>
                      <a:r>
                        <a:rPr lang="en-US" sz="1800" u="none" cap="none" strike="noStrike">
                          <a:latin typeface="Calibri"/>
                          <a:ea typeface="Calibri"/>
                          <a:cs typeface="Calibri"/>
                          <a:sym typeface="Calibri"/>
                        </a:rPr>
                        <a:t>ios::out</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latin typeface="Calibri"/>
                          <a:ea typeface="Calibri"/>
                          <a:cs typeface="Calibri"/>
                          <a:sym typeface="Calibri"/>
                        </a:rPr>
                        <a:t>Open for output operations. Automatically </a:t>
                      </a:r>
                      <a:r>
                        <a:rPr lang="en-US" sz="1800" u="none" cap="none" strike="noStrike">
                          <a:solidFill>
                            <a:schemeClr val="dk1"/>
                          </a:solidFill>
                          <a:latin typeface="Calibri"/>
                          <a:ea typeface="Calibri"/>
                          <a:cs typeface="Calibri"/>
                          <a:sym typeface="Calibri"/>
                        </a:rPr>
                        <a:t>deletes the content of file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8600">
                <a:tc>
                  <a:txBody>
                    <a:bodyPr/>
                    <a:lstStyle/>
                    <a:p>
                      <a:pPr indent="0" lvl="0" marL="0" marR="0" rtl="0" algn="l">
                        <a:lnSpc>
                          <a:spcPct val="107000"/>
                        </a:lnSpc>
                        <a:spcBef>
                          <a:spcPts val="0"/>
                        </a:spcBef>
                        <a:spcAft>
                          <a:spcPts val="0"/>
                        </a:spcAft>
                        <a:buNone/>
                      </a:pPr>
                      <a:r>
                        <a:rPr lang="en-US" sz="1800">
                          <a:latin typeface="Calibri"/>
                          <a:ea typeface="Calibri"/>
                          <a:cs typeface="Calibri"/>
                          <a:sym typeface="Calibri"/>
                        </a:rPr>
                        <a:t>ios::binary</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1800">
                          <a:latin typeface="Calibri"/>
                          <a:ea typeface="Calibri"/>
                          <a:cs typeface="Calibri"/>
                          <a:sym typeface="Calibri"/>
                        </a:rPr>
                        <a:t>Open in binary mode.</a:t>
                      </a:r>
                      <a:endParaRPr sz="1800">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8600">
                <a:tc>
                  <a:txBody>
                    <a:bodyPr/>
                    <a:lstStyle/>
                    <a:p>
                      <a:pPr indent="0" lvl="0" marL="0" marR="0" rtl="0" algn="l">
                        <a:lnSpc>
                          <a:spcPct val="107000"/>
                        </a:lnSpc>
                        <a:spcBef>
                          <a:spcPts val="0"/>
                        </a:spcBef>
                        <a:spcAft>
                          <a:spcPts val="0"/>
                        </a:spcAft>
                        <a:buNone/>
                      </a:pPr>
                      <a:r>
                        <a:rPr lang="en-US" sz="1800">
                          <a:latin typeface="Calibri"/>
                          <a:ea typeface="Calibri"/>
                          <a:cs typeface="Calibri"/>
                          <a:sym typeface="Calibri"/>
                        </a:rPr>
                        <a:t>ios::ate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1800">
                          <a:latin typeface="Calibri"/>
                          <a:ea typeface="Calibri"/>
                          <a:cs typeface="Calibri"/>
                          <a:sym typeface="Calibri"/>
                        </a:rPr>
                        <a:t>Set the initial position at the end of the file. If this flag is not set, the initial position is the beginning of the file.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8600">
                <a:tc>
                  <a:txBody>
                    <a:bodyPr/>
                    <a:lstStyle/>
                    <a:p>
                      <a:pPr indent="0" lvl="0" marL="0" marR="0" rtl="0" algn="l">
                        <a:lnSpc>
                          <a:spcPct val="107000"/>
                        </a:lnSpc>
                        <a:spcBef>
                          <a:spcPts val="0"/>
                        </a:spcBef>
                        <a:spcAft>
                          <a:spcPts val="0"/>
                        </a:spcAft>
                        <a:buNone/>
                      </a:pPr>
                      <a:r>
                        <a:rPr lang="en-US" sz="1800">
                          <a:latin typeface="Calibri"/>
                          <a:ea typeface="Calibri"/>
                          <a:cs typeface="Calibri"/>
                          <a:sym typeface="Calibri"/>
                        </a:rPr>
                        <a:t>ios::app</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1800">
                          <a:latin typeface="Calibri"/>
                          <a:ea typeface="Calibri"/>
                          <a:cs typeface="Calibri"/>
                          <a:sym typeface="Calibri"/>
                        </a:rPr>
                        <a:t>All output operations are performed at the end of the file, appending the content to the current content of the file.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8600">
                <a:tc>
                  <a:txBody>
                    <a:bodyPr/>
                    <a:lstStyle/>
                    <a:p>
                      <a:pPr indent="0" lvl="0" marL="0" marR="0" rtl="0" algn="l">
                        <a:lnSpc>
                          <a:spcPct val="107000"/>
                        </a:lnSpc>
                        <a:spcBef>
                          <a:spcPts val="0"/>
                        </a:spcBef>
                        <a:spcAft>
                          <a:spcPts val="0"/>
                        </a:spcAft>
                        <a:buNone/>
                      </a:pPr>
                      <a:r>
                        <a:rPr lang="en-US" sz="1800">
                          <a:latin typeface="Calibri"/>
                          <a:ea typeface="Calibri"/>
                          <a:cs typeface="Calibri"/>
                          <a:sym typeface="Calibri"/>
                        </a:rPr>
                        <a:t>ios::trunc</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1800">
                          <a:latin typeface="Calibri"/>
                          <a:ea typeface="Calibri"/>
                          <a:cs typeface="Calibri"/>
                          <a:sym typeface="Calibri"/>
                        </a:rPr>
                        <a:t>If the file is opened for output operations and it already existed, its previous content is deleted and replaced by the new one.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49" name="Google Shape;149;p18"/>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5" name="Google Shape;155;p19"/>
          <p:cNvSpPr txBox="1"/>
          <p:nvPr>
            <p:ph idx="1" type="body"/>
          </p:nvPr>
        </p:nvSpPr>
        <p:spPr>
          <a:xfrm>
            <a:off x="600893" y="1063369"/>
            <a:ext cx="10651895" cy="460314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None/>
            </a:pPr>
            <a:r>
              <a:rPr lang="en-US"/>
              <a:t>We can open file by</a:t>
            </a:r>
            <a:endParaRPr/>
          </a:p>
          <a:p>
            <a:pPr indent="-457200" lvl="0" marL="457200" rtl="0" algn="l">
              <a:lnSpc>
                <a:spcPct val="120000"/>
              </a:lnSpc>
              <a:spcBef>
                <a:spcPts val="1000"/>
              </a:spcBef>
              <a:spcAft>
                <a:spcPts val="0"/>
              </a:spcAft>
              <a:buSzPts val="2000"/>
              <a:buFont typeface="Century Gothic"/>
              <a:buAutoNum type="arabicPeriod"/>
            </a:pPr>
            <a:r>
              <a:rPr lang="en-US"/>
              <a:t>Passing file name in constructor at the time of object creation</a:t>
            </a:r>
            <a:endParaRPr/>
          </a:p>
          <a:p>
            <a:pPr indent="-228600" lvl="0" marL="228600" rtl="0" algn="l">
              <a:lnSpc>
                <a:spcPct val="120000"/>
              </a:lnSpc>
              <a:spcBef>
                <a:spcPts val="1000"/>
              </a:spcBef>
              <a:spcAft>
                <a:spcPts val="0"/>
              </a:spcAft>
              <a:buSzPts val="2000"/>
              <a:buNone/>
            </a:pPr>
            <a:r>
              <a:rPr i="1" lang="en-US"/>
              <a:t>		</a:t>
            </a:r>
            <a:r>
              <a:rPr i="1" lang="en-US" sz="1800"/>
              <a:t>ifstream (const char* filename, ios_base::openmode mode = ios_base::in);</a:t>
            </a:r>
            <a:br>
              <a:rPr i="1" lang="en-US" sz="1800"/>
            </a:br>
            <a:r>
              <a:rPr i="1" lang="en-US" sz="1800"/>
              <a:t>	ifstream fin(filename, openmode) by default openmode = ios::in</a:t>
            </a:r>
            <a:br>
              <a:rPr i="1" lang="en-US" sz="1800"/>
            </a:br>
            <a:r>
              <a:rPr i="1" lang="en-US" sz="1800"/>
              <a:t>	ifstream fin(“filename”);</a:t>
            </a:r>
            <a:endParaRPr/>
          </a:p>
          <a:p>
            <a:pPr indent="-457200" lvl="0" marL="457200" rtl="0" algn="l">
              <a:lnSpc>
                <a:spcPct val="120000"/>
              </a:lnSpc>
              <a:spcBef>
                <a:spcPts val="1000"/>
              </a:spcBef>
              <a:spcAft>
                <a:spcPts val="0"/>
              </a:spcAft>
              <a:buSzPts val="2000"/>
              <a:buFont typeface="Century Gothic"/>
              <a:buAutoNum type="arabicPeriod" startAt="2"/>
            </a:pPr>
            <a:r>
              <a:rPr lang="en-US"/>
              <a:t>Using the open method</a:t>
            </a:r>
            <a:endParaRPr/>
          </a:p>
          <a:p>
            <a:pPr indent="-228600" lvl="1" marL="685800" rtl="0" algn="l">
              <a:lnSpc>
                <a:spcPct val="120000"/>
              </a:lnSpc>
              <a:spcBef>
                <a:spcPts val="500"/>
              </a:spcBef>
              <a:spcAft>
                <a:spcPts val="0"/>
              </a:spcAft>
              <a:buSzPts val="1800"/>
              <a:buNone/>
            </a:pPr>
            <a:r>
              <a:rPr i="1" lang="en-US"/>
              <a:t>Calling of default constructor</a:t>
            </a:r>
            <a:br>
              <a:rPr i="1" lang="en-US"/>
            </a:br>
            <a:r>
              <a:rPr i="1" lang="en-US"/>
              <a:t>	ifstream fin;</a:t>
            </a:r>
            <a:endParaRPr/>
          </a:p>
          <a:p>
            <a:pPr indent="-228600" lvl="1" marL="685800" rtl="0" algn="l">
              <a:lnSpc>
                <a:spcPct val="120000"/>
              </a:lnSpc>
              <a:spcBef>
                <a:spcPts val="500"/>
              </a:spcBef>
              <a:spcAft>
                <a:spcPts val="0"/>
              </a:spcAft>
              <a:buSzPts val="1800"/>
              <a:buNone/>
            </a:pPr>
            <a:r>
              <a:rPr i="1" lang="en-US"/>
              <a:t>		fin.open(filename, openmode)</a:t>
            </a:r>
            <a:br>
              <a:rPr i="1" lang="en-US"/>
            </a:br>
            <a:r>
              <a:rPr i="1" lang="en-US"/>
              <a:t>	fin.open(“filename”);</a:t>
            </a:r>
            <a:endParaRPr/>
          </a:p>
          <a:p>
            <a:pPr indent="-228600" lvl="1" marL="685800" rtl="0" algn="l">
              <a:lnSpc>
                <a:spcPct val="120000"/>
              </a:lnSpc>
              <a:spcBef>
                <a:spcPts val="500"/>
              </a:spcBef>
              <a:spcAft>
                <a:spcPts val="0"/>
              </a:spcAft>
              <a:buSzPts val="1800"/>
              <a:buNone/>
            </a:pPr>
            <a:r>
              <a:t/>
            </a:r>
            <a:endParaRPr/>
          </a:p>
        </p:txBody>
      </p:sp>
      <p:sp>
        <p:nvSpPr>
          <p:cNvPr id="156" name="Google Shape;156;p19"/>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idx="1" type="body"/>
          </p:nvPr>
        </p:nvSpPr>
        <p:spPr>
          <a:xfrm>
            <a:off x="1130270" y="1002535"/>
            <a:ext cx="9603275" cy="489682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None/>
            </a:pPr>
            <a:r>
              <a:rPr lang="en-US">
                <a:solidFill>
                  <a:srgbClr val="C00000"/>
                </a:solidFill>
              </a:rPr>
              <a:t>/* File Handling with C++ using ofstream class object */ </a:t>
            </a:r>
            <a:endParaRPr/>
          </a:p>
          <a:p>
            <a:pPr indent="-228600" lvl="0" marL="228600" rtl="0" algn="l">
              <a:lnSpc>
                <a:spcPct val="120000"/>
              </a:lnSpc>
              <a:spcBef>
                <a:spcPts val="1000"/>
              </a:spcBef>
              <a:spcAft>
                <a:spcPts val="0"/>
              </a:spcAft>
              <a:buSzPts val="2000"/>
              <a:buNone/>
            </a:pPr>
            <a:r>
              <a:rPr i="1" lang="en-US"/>
              <a:t>#include &lt;iostream&gt;</a:t>
            </a:r>
            <a:r>
              <a:rPr lang="en-US"/>
              <a:t> </a:t>
            </a:r>
            <a:endParaRPr/>
          </a:p>
          <a:p>
            <a:pPr indent="-228600" lvl="0" marL="228600" rtl="0" algn="l">
              <a:lnSpc>
                <a:spcPct val="120000"/>
              </a:lnSpc>
              <a:spcBef>
                <a:spcPts val="1000"/>
              </a:spcBef>
              <a:spcAft>
                <a:spcPts val="0"/>
              </a:spcAft>
              <a:buSzPts val="2000"/>
              <a:buNone/>
            </a:pPr>
            <a:r>
              <a:rPr i="1" lang="en-US"/>
              <a:t>#include &lt;fstream&gt;</a:t>
            </a:r>
            <a:r>
              <a:rPr lang="en-US"/>
              <a:t> </a:t>
            </a:r>
            <a:endParaRPr/>
          </a:p>
          <a:p>
            <a:pPr indent="-228600" lvl="0" marL="228600" rtl="0" algn="l">
              <a:lnSpc>
                <a:spcPct val="120000"/>
              </a:lnSpc>
              <a:spcBef>
                <a:spcPts val="1000"/>
              </a:spcBef>
              <a:spcAft>
                <a:spcPts val="0"/>
              </a:spcAft>
              <a:buSzPts val="2000"/>
              <a:buNone/>
            </a:pPr>
            <a:r>
              <a:rPr i="1" lang="en-US"/>
              <a:t>using</a:t>
            </a:r>
            <a:r>
              <a:rPr lang="en-US"/>
              <a:t> </a:t>
            </a:r>
            <a:r>
              <a:rPr i="1" lang="en-US"/>
              <a:t>namespace</a:t>
            </a:r>
            <a:r>
              <a:rPr lang="en-US"/>
              <a:t> std; </a:t>
            </a:r>
            <a:endParaRPr/>
          </a:p>
          <a:p>
            <a:pPr indent="-228600" lvl="0" marL="228600" rtl="0" algn="l">
              <a:lnSpc>
                <a:spcPct val="120000"/>
              </a:lnSpc>
              <a:spcBef>
                <a:spcPts val="1000"/>
              </a:spcBef>
              <a:spcAft>
                <a:spcPts val="0"/>
              </a:spcAft>
              <a:buSzPts val="2000"/>
              <a:buNone/>
            </a:pPr>
            <a:r>
              <a:rPr i="1" lang="en-US"/>
              <a:t>int</a:t>
            </a:r>
            <a:r>
              <a:rPr lang="en-US"/>
              <a:t> main () { </a:t>
            </a:r>
            <a:endParaRPr/>
          </a:p>
          <a:p>
            <a:pPr indent="-228600" lvl="1" marL="685800" rtl="0" algn="l">
              <a:lnSpc>
                <a:spcPct val="120000"/>
              </a:lnSpc>
              <a:spcBef>
                <a:spcPts val="500"/>
              </a:spcBef>
              <a:spcAft>
                <a:spcPts val="0"/>
              </a:spcAft>
              <a:buSzPts val="1800"/>
              <a:buNone/>
            </a:pPr>
            <a:r>
              <a:rPr lang="en-US"/>
              <a:t>ofstream myfile; </a:t>
            </a:r>
            <a:endParaRPr/>
          </a:p>
          <a:p>
            <a:pPr indent="-228600" lvl="1" marL="685800" rtl="0" algn="l">
              <a:lnSpc>
                <a:spcPct val="120000"/>
              </a:lnSpc>
              <a:spcBef>
                <a:spcPts val="500"/>
              </a:spcBef>
              <a:spcAft>
                <a:spcPts val="0"/>
              </a:spcAft>
              <a:buSzPts val="1800"/>
              <a:buNone/>
            </a:pPr>
            <a:r>
              <a:rPr lang="en-US"/>
              <a:t>myfile.open ("example.txt"); </a:t>
            </a:r>
            <a:endParaRPr/>
          </a:p>
          <a:p>
            <a:pPr indent="-228600" lvl="1" marL="685800" rtl="0" algn="l">
              <a:lnSpc>
                <a:spcPct val="120000"/>
              </a:lnSpc>
              <a:spcBef>
                <a:spcPts val="500"/>
              </a:spcBef>
              <a:spcAft>
                <a:spcPts val="0"/>
              </a:spcAft>
              <a:buSzPts val="1800"/>
              <a:buNone/>
            </a:pPr>
            <a:r>
              <a:rPr lang="en-US"/>
              <a:t>myfile &lt;&lt; "Writing this to a file.\n"; </a:t>
            </a:r>
            <a:endParaRPr/>
          </a:p>
          <a:p>
            <a:pPr indent="-228600" lvl="1" marL="685800" rtl="0" algn="l">
              <a:lnSpc>
                <a:spcPct val="120000"/>
              </a:lnSpc>
              <a:spcBef>
                <a:spcPts val="500"/>
              </a:spcBef>
              <a:spcAft>
                <a:spcPts val="0"/>
              </a:spcAft>
              <a:buSzPts val="1800"/>
              <a:buNone/>
            </a:pPr>
            <a:r>
              <a:rPr lang="en-US"/>
              <a:t>myfile.close(); </a:t>
            </a:r>
            <a:endParaRPr/>
          </a:p>
          <a:p>
            <a:pPr indent="-228600" lvl="1" marL="685800" rtl="0" algn="l">
              <a:lnSpc>
                <a:spcPct val="120000"/>
              </a:lnSpc>
              <a:spcBef>
                <a:spcPts val="500"/>
              </a:spcBef>
              <a:spcAft>
                <a:spcPts val="0"/>
              </a:spcAft>
              <a:buSzPts val="1800"/>
              <a:buNone/>
            </a:pPr>
            <a:r>
              <a:rPr i="1" lang="en-US"/>
              <a:t>return</a:t>
            </a:r>
            <a:r>
              <a:rPr lang="en-US"/>
              <a:t> 0; </a:t>
            </a:r>
            <a:endParaRPr/>
          </a:p>
          <a:p>
            <a:pPr indent="-228600" lvl="0" marL="228600" rtl="0" algn="l">
              <a:lnSpc>
                <a:spcPct val="120000"/>
              </a:lnSpc>
              <a:spcBef>
                <a:spcPts val="1000"/>
              </a:spcBef>
              <a:spcAft>
                <a:spcPts val="0"/>
              </a:spcAft>
              <a:buSzPts val="2000"/>
              <a:buNone/>
            </a:pPr>
            <a:r>
              <a:rPr lang="en-US"/>
              <a:t>}</a:t>
            </a:r>
            <a:endParaRPr/>
          </a:p>
        </p:txBody>
      </p:sp>
      <p:sp>
        <p:nvSpPr>
          <p:cNvPr id="162" name="Google Shape;162;p20"/>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3" name="Google Shape;163;p20"/>
          <p:cNvSpPr/>
          <p:nvPr/>
        </p:nvSpPr>
        <p:spPr>
          <a:xfrm>
            <a:off x="6799006" y="1520327"/>
            <a:ext cx="5098025" cy="403187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rgbClr val="000099"/>
                </a:solidFill>
                <a:latin typeface="Century Gothic"/>
                <a:ea typeface="Century Gothic"/>
                <a:cs typeface="Century Gothic"/>
                <a:sym typeface="Century Gothic"/>
              </a:rPr>
              <a:t>// creates a file called example.txt </a:t>
            </a:r>
            <a:endParaRPr/>
          </a:p>
          <a:p>
            <a:pPr indent="0" lvl="0" marL="0" marR="0" rtl="0" algn="l">
              <a:spcBef>
                <a:spcPts val="600"/>
              </a:spcBef>
              <a:spcAft>
                <a:spcPts val="0"/>
              </a:spcAft>
              <a:buNone/>
            </a:pPr>
            <a:r>
              <a:rPr lang="en-US" sz="1800">
                <a:solidFill>
                  <a:srgbClr val="000099"/>
                </a:solidFill>
                <a:latin typeface="Century Gothic"/>
                <a:ea typeface="Century Gothic"/>
                <a:cs typeface="Century Gothic"/>
                <a:sym typeface="Century Gothic"/>
              </a:rPr>
              <a:t>// opens the file in default mode “ios::out”</a:t>
            </a:r>
            <a:endParaRPr/>
          </a:p>
          <a:p>
            <a:pPr indent="0" lvl="0" marL="0" marR="0" rtl="0" algn="l">
              <a:spcBef>
                <a:spcPts val="600"/>
              </a:spcBef>
              <a:spcAft>
                <a:spcPts val="0"/>
              </a:spcAft>
              <a:buNone/>
            </a:pPr>
            <a:r>
              <a:rPr lang="en-US" sz="1800">
                <a:solidFill>
                  <a:srgbClr val="000099"/>
                </a:solidFill>
                <a:latin typeface="Century Gothic"/>
                <a:ea typeface="Century Gothic"/>
                <a:cs typeface="Century Gothic"/>
                <a:sym typeface="Century Gothic"/>
              </a:rPr>
              <a:t>// inserts a sentence into it using the file stream “myfile”. </a:t>
            </a:r>
            <a:endParaRPr/>
          </a:p>
          <a:p>
            <a:pPr indent="0" lvl="0" marL="0" marR="0" rtl="0" algn="l">
              <a:spcBef>
                <a:spcPts val="600"/>
              </a:spcBef>
              <a:spcAft>
                <a:spcPts val="0"/>
              </a:spcAft>
              <a:buNone/>
            </a:pPr>
            <a:r>
              <a:t/>
            </a:r>
            <a:endParaRPr sz="1800">
              <a:solidFill>
                <a:srgbClr val="920000"/>
              </a:solidFill>
              <a:latin typeface="Century Gothic"/>
              <a:ea typeface="Century Gothic"/>
              <a:cs typeface="Century Gothic"/>
              <a:sym typeface="Century Gothic"/>
            </a:endParaRPr>
          </a:p>
          <a:p>
            <a:pPr indent="0" lvl="0" marL="0" marR="0" rtl="0" algn="l">
              <a:spcBef>
                <a:spcPts val="600"/>
              </a:spcBef>
              <a:spcAft>
                <a:spcPts val="0"/>
              </a:spcAft>
              <a:buNone/>
            </a:pPr>
            <a:r>
              <a:rPr lang="en-US" sz="1800">
                <a:solidFill>
                  <a:srgbClr val="000099"/>
                </a:solidFill>
                <a:latin typeface="Century Gothic"/>
                <a:ea typeface="Century Gothic"/>
                <a:cs typeface="Century Gothic"/>
                <a:sym typeface="Century Gothic"/>
              </a:rPr>
              <a:t>// To check if a file stream was successful opening a file, you can do it by calling to member “is_open”. </a:t>
            </a:r>
            <a:endParaRPr/>
          </a:p>
          <a:p>
            <a:pPr indent="0" lvl="0" marL="0" marR="0" rtl="0" algn="l">
              <a:spcBef>
                <a:spcPts val="600"/>
              </a:spcBef>
              <a:spcAft>
                <a:spcPts val="0"/>
              </a:spcAft>
              <a:buNone/>
            </a:pPr>
            <a:r>
              <a:t/>
            </a:r>
            <a:endParaRPr sz="1800">
              <a:solidFill>
                <a:srgbClr val="920000"/>
              </a:solidFill>
              <a:latin typeface="Century Gothic"/>
              <a:ea typeface="Century Gothic"/>
              <a:cs typeface="Century Gothic"/>
              <a:sym typeface="Century Gothic"/>
            </a:endParaRPr>
          </a:p>
          <a:p>
            <a:pPr indent="0" lvl="0" marL="0" marR="0" rtl="0" algn="l">
              <a:spcBef>
                <a:spcPts val="600"/>
              </a:spcBef>
              <a:spcAft>
                <a:spcPts val="0"/>
              </a:spcAft>
              <a:buNone/>
            </a:pPr>
            <a:r>
              <a:rPr lang="en-US" sz="1800">
                <a:solidFill>
                  <a:srgbClr val="920000"/>
                </a:solidFill>
                <a:latin typeface="Century Gothic"/>
                <a:ea typeface="Century Gothic"/>
                <a:cs typeface="Century Gothic"/>
                <a:sym typeface="Century Gothic"/>
              </a:rPr>
              <a:t>if (myfile.is_open()) { </a:t>
            </a:r>
            <a:endParaRPr/>
          </a:p>
          <a:p>
            <a:pPr indent="0" lvl="0" marL="0" marR="0" rtl="0" algn="l">
              <a:spcBef>
                <a:spcPts val="600"/>
              </a:spcBef>
              <a:spcAft>
                <a:spcPts val="0"/>
              </a:spcAft>
              <a:buNone/>
            </a:pPr>
            <a:r>
              <a:rPr lang="en-US" sz="1800">
                <a:solidFill>
                  <a:srgbClr val="920000"/>
                </a:solidFill>
                <a:latin typeface="Century Gothic"/>
                <a:ea typeface="Century Gothic"/>
                <a:cs typeface="Century Gothic"/>
                <a:sym typeface="Century Gothic"/>
              </a:rPr>
              <a:t>	/* ok, proceed with output */ </a:t>
            </a:r>
            <a:endParaRPr/>
          </a:p>
          <a:p>
            <a:pPr indent="0" lvl="0" marL="0" marR="0" rtl="0" algn="l">
              <a:spcBef>
                <a:spcPts val="600"/>
              </a:spcBef>
              <a:spcAft>
                <a:spcPts val="0"/>
              </a:spcAft>
              <a:buNone/>
            </a:pPr>
            <a:r>
              <a:rPr lang="en-US" sz="1800">
                <a:solidFill>
                  <a:srgbClr val="920000"/>
                </a:solidFill>
                <a:latin typeface="Century Gothic"/>
                <a:ea typeface="Century Gothic"/>
                <a:cs typeface="Century Gothic"/>
                <a:sym typeface="Century Gothic"/>
              </a:rPr>
              <a:t>}	</a:t>
            </a:r>
            <a:endParaRPr/>
          </a:p>
        </p:txBody>
      </p:sp>
      <p:sp>
        <p:nvSpPr>
          <p:cNvPr id="164" name="Google Shape;164;p20"/>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idx="1" type="body"/>
          </p:nvPr>
        </p:nvSpPr>
        <p:spPr>
          <a:xfrm>
            <a:off x="1056528" y="1242621"/>
            <a:ext cx="9603275" cy="431752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To check if a file stream was successful opening a file, you can do it by calling to member “is_open”. </a:t>
            </a:r>
            <a:endParaRPr/>
          </a:p>
          <a:p>
            <a:pPr indent="-101600" lvl="0" marL="228600" rtl="0" algn="l">
              <a:lnSpc>
                <a:spcPct val="120000"/>
              </a:lnSpc>
              <a:spcBef>
                <a:spcPts val="600"/>
              </a:spcBef>
              <a:spcAft>
                <a:spcPts val="0"/>
              </a:spcAft>
              <a:buSzPts val="2000"/>
              <a:buNone/>
            </a:pPr>
            <a:r>
              <a:t/>
            </a:r>
            <a:endParaRPr/>
          </a:p>
          <a:p>
            <a:pPr indent="-228600" lvl="1" marL="685800" rtl="0" algn="l">
              <a:lnSpc>
                <a:spcPct val="120000"/>
              </a:lnSpc>
              <a:spcBef>
                <a:spcPts val="600"/>
              </a:spcBef>
              <a:spcAft>
                <a:spcPts val="0"/>
              </a:spcAft>
              <a:buSzPts val="2000"/>
              <a:buNone/>
            </a:pPr>
            <a:r>
              <a:rPr lang="en-US" sz="2000"/>
              <a:t>if (</a:t>
            </a:r>
            <a:r>
              <a:rPr lang="en-US" sz="2000">
                <a:solidFill>
                  <a:srgbClr val="920000"/>
                </a:solidFill>
              </a:rPr>
              <a:t>myfile.is_open()</a:t>
            </a:r>
            <a:r>
              <a:rPr lang="en-US" sz="2000"/>
              <a:t>) { </a:t>
            </a:r>
            <a:endParaRPr/>
          </a:p>
          <a:p>
            <a:pPr indent="-228600" lvl="1" marL="685800" rtl="0" algn="l">
              <a:lnSpc>
                <a:spcPct val="120000"/>
              </a:lnSpc>
              <a:spcBef>
                <a:spcPts val="600"/>
              </a:spcBef>
              <a:spcAft>
                <a:spcPts val="0"/>
              </a:spcAft>
              <a:buSzPts val="2000"/>
              <a:buNone/>
            </a:pPr>
            <a:r>
              <a:rPr lang="en-US" sz="2000">
                <a:solidFill>
                  <a:srgbClr val="920000"/>
                </a:solidFill>
              </a:rPr>
              <a:t>	</a:t>
            </a:r>
            <a:r>
              <a:rPr lang="en-US" sz="2000"/>
              <a:t>/* ok, proceed with output */ </a:t>
            </a:r>
            <a:endParaRPr/>
          </a:p>
          <a:p>
            <a:pPr indent="-228600" lvl="1" marL="685800" rtl="0" algn="l">
              <a:lnSpc>
                <a:spcPct val="120000"/>
              </a:lnSpc>
              <a:spcBef>
                <a:spcPts val="600"/>
              </a:spcBef>
              <a:spcAft>
                <a:spcPts val="0"/>
              </a:spcAft>
              <a:buSzPts val="2000"/>
              <a:buNone/>
            </a:pPr>
            <a:r>
              <a:rPr lang="en-US" sz="2000"/>
              <a:t>}</a:t>
            </a:r>
            <a:r>
              <a:rPr lang="en-US" sz="2000">
                <a:solidFill>
                  <a:srgbClr val="920000"/>
                </a:solidFill>
              </a:rPr>
              <a:t>	</a:t>
            </a:r>
            <a:endParaRPr/>
          </a:p>
          <a:p>
            <a:pPr indent="-228600" lvl="0" marL="228600" rtl="0" algn="l">
              <a:lnSpc>
                <a:spcPct val="120000"/>
              </a:lnSpc>
              <a:spcBef>
                <a:spcPts val="1600"/>
              </a:spcBef>
              <a:spcAft>
                <a:spcPts val="0"/>
              </a:spcAft>
              <a:buSzPts val="2000"/>
              <a:buChar char="•"/>
            </a:pPr>
            <a:r>
              <a:rPr lang="en-US"/>
              <a:t>This member function returns a bool value </a:t>
            </a:r>
            <a:endParaRPr/>
          </a:p>
          <a:p>
            <a:pPr indent="-228600" lvl="0" marL="228600" rtl="0" algn="l">
              <a:lnSpc>
                <a:spcPct val="120000"/>
              </a:lnSpc>
              <a:spcBef>
                <a:spcPts val="1000"/>
              </a:spcBef>
              <a:spcAft>
                <a:spcPts val="0"/>
              </a:spcAft>
              <a:buSzPts val="2000"/>
              <a:buChar char="•"/>
            </a:pPr>
            <a:r>
              <a:rPr lang="en-US"/>
              <a:t>Returns true if indeed the stream object is associated with an open file</a:t>
            </a:r>
            <a:endParaRPr/>
          </a:p>
        </p:txBody>
      </p:sp>
      <p:sp>
        <p:nvSpPr>
          <p:cNvPr id="170" name="Google Shape;170;p21"/>
          <p:cNvSpPr txBox="1"/>
          <p:nvPr>
            <p:ph idx="12" type="sldNum"/>
          </p:nvPr>
        </p:nvSpPr>
        <p:spPr>
          <a:xfrm>
            <a:off x="9918076" y="137408"/>
            <a:ext cx="811019" cy="50357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21"/>
          <p:cNvSpPr/>
          <p:nvPr/>
        </p:nvSpPr>
        <p:spPr>
          <a:xfrm>
            <a:off x="5030612" y="6413864"/>
            <a:ext cx="2991394" cy="313508"/>
          </a:xfrm>
          <a:prstGeom prst="rect">
            <a:avLst/>
          </a:prstGeom>
          <a:solidFill>
            <a:srgbClr val="7F7F7F"/>
          </a:solid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