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9" r:id="rId2"/>
    <p:sldId id="342" r:id="rId3"/>
    <p:sldId id="343" r:id="rId4"/>
    <p:sldId id="344" r:id="rId5"/>
    <p:sldId id="349" r:id="rId6"/>
    <p:sldId id="350" r:id="rId7"/>
    <p:sldId id="345" r:id="rId8"/>
    <p:sldId id="346" r:id="rId9"/>
    <p:sldId id="347" r:id="rId10"/>
    <p:sldId id="348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CC9900"/>
    <a:srgbClr val="FF9900"/>
    <a:srgbClr val="FF0066"/>
    <a:srgbClr val="008000"/>
    <a:srgbClr val="99FF33"/>
    <a:srgbClr val="CCCCFF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170" autoAdjust="0"/>
  </p:normalViewPr>
  <p:slideViewPr>
    <p:cSldViewPr>
      <p:cViewPr varScale="1">
        <p:scale>
          <a:sx n="118" d="100"/>
          <a:sy n="118" d="100"/>
        </p:scale>
        <p:origin x="1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11/29/18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11/29/18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date and other details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smtClean="0"/>
              <a:pPr/>
              <a:t>11/29/18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/>
              <a:t>Click icon</a:t>
            </a:r>
            <a:r>
              <a:rPr lang="en-US" i="0" baseline="0" dirty="0"/>
              <a:t> to add </a:t>
            </a:r>
            <a:r>
              <a:rPr lang="en-US" i="0" dirty="0"/>
              <a:t>full page picture</a:t>
            </a:r>
            <a:endParaRPr lang="en-US" i="0" baseline="0" dirty="0"/>
          </a:p>
          <a:p>
            <a:pPr marL="0" marR="0" indent="0" algn="ctr">
              <a:buFontTx/>
              <a:buNone/>
            </a:pPr>
            <a:endParaRPr lang="en-US" i="0" dirty="0"/>
          </a:p>
          <a:p>
            <a:pPr algn="ctr">
              <a:buFontTx/>
              <a:buNone/>
            </a:pPr>
            <a:endParaRPr lang="en-US" i="0" dirty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>
              <a:buFontTx/>
              <a:buNone/>
            </a:pPr>
            <a:r>
              <a:rPr lang="en-US" sz="200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11/29/18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98485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200" b="1" cap="none" dirty="0">
                <a:solidFill>
                  <a:srgbClr val="FFFF00"/>
                </a:solidFill>
                <a:latin typeface="Arial Black" pitchFamily="34" charset="0"/>
              </a:rPr>
              <a:t>GPU-PSO: Parallel Particle Swarm Optimization Approaches On Graphical Processing Unit For Constraint Reasoning: Case Of Max-CSPs</a:t>
            </a:r>
            <a:br>
              <a:rPr lang="en-GB" cap="none" dirty="0"/>
            </a:b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05600" y="228600"/>
            <a:ext cx="2286000" cy="2286000"/>
          </a:xfrm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>
          <a:xfrm>
            <a:off x="1066800" y="5029200"/>
            <a:ext cx="6386946" cy="1219200"/>
          </a:xfrm>
        </p:spPr>
        <p:txBody>
          <a:bodyPr/>
          <a:lstStyle/>
          <a:p>
            <a:pPr algn="l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Student Name: Newton Nwaonumah 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Elemchukwu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Student id.: 18041186</a:t>
            </a:r>
          </a:p>
          <a:p>
            <a:pPr algn="l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Module Tutor: Mehmet Aydin</a:t>
            </a:r>
          </a:p>
          <a:p>
            <a:pPr algn="l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Date: 11-05-2018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334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50000"/>
                  </a:schemeClr>
                </a:solidFill>
                <a:latin typeface="Arial Rounded MT Bold" pitchFamily="34" charset="0"/>
              </a:rPr>
              <a:t>University of West Of England Bristol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References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dirty="0" err="1"/>
              <a:t>Sadeh</a:t>
            </a:r>
            <a:r>
              <a:rPr lang="en-GB" dirty="0"/>
              <a:t>, N. and Fox, M. (1991). </a:t>
            </a:r>
            <a:r>
              <a:rPr lang="en-GB" i="1" dirty="0"/>
              <a:t>Variable and Value Ordering Heuristics for Hard Constraint Satisfaction Problems: An Application to Job Shop Scheduling</a:t>
            </a:r>
            <a:r>
              <a:rPr lang="en-GB" dirty="0"/>
              <a:t>. Ft. Belvoir: </a:t>
            </a:r>
            <a:r>
              <a:rPr lang="en-GB" dirty="0" err="1"/>
              <a:t>Defense</a:t>
            </a:r>
            <a:r>
              <a:rPr lang="en-GB" dirty="0"/>
              <a:t> Technical Information </a:t>
            </a:r>
            <a:r>
              <a:rPr lang="en-GB" dirty="0" err="1"/>
              <a:t>Center</a:t>
            </a:r>
            <a:r>
              <a:rPr lang="en-GB" dirty="0"/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/>
              <a:t>Mikki</a:t>
            </a:r>
            <a:r>
              <a:rPr lang="en-US" dirty="0"/>
              <a:t>, S. and </a:t>
            </a:r>
            <a:r>
              <a:rPr lang="en-US" dirty="0" err="1"/>
              <a:t>Kishk</a:t>
            </a:r>
            <a:r>
              <a:rPr lang="en-US" dirty="0"/>
              <a:t>, A. (2008). </a:t>
            </a:r>
            <a:r>
              <a:rPr lang="en-US" i="1" dirty="0"/>
              <a:t>Particle swarm optimization</a:t>
            </a:r>
            <a:r>
              <a:rPr lang="en-US" dirty="0"/>
              <a:t>. San Rafael, Calif. (1537 Fourth Street, San Rafael, CA 94901 USA): Morgan &amp; Claypool Publishers.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dirty="0" err="1"/>
              <a:t>Hamadi</a:t>
            </a:r>
            <a:r>
              <a:rPr lang="en-GB" dirty="0"/>
              <a:t>, Y. (2013). </a:t>
            </a:r>
            <a:r>
              <a:rPr lang="en-GB" i="1" dirty="0"/>
              <a:t>Combinatorial Search: From Algorithms to Systems</a:t>
            </a:r>
            <a:r>
              <a:rPr lang="en-GB" dirty="0"/>
              <a:t>. Berlin, Heidelberg: Springer.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Constraint Satisfaction Problems (CSPs)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Number of variables are finite V, V1...</a:t>
            </a:r>
            <a:r>
              <a:rPr lang="en-GB" sz="2000" dirty="0" err="1">
                <a:latin typeface="Arial Rounded MT Bold" pitchFamily="34" charset="0"/>
                <a:cs typeface="Calibri Light" pitchFamily="34" charset="0"/>
              </a:rPr>
              <a:t>Vn</a:t>
            </a:r>
            <a:endParaRPr lang="en-GB" sz="2000" dirty="0">
              <a:latin typeface="Arial Rounded MT Bold" pitchFamily="34" charset="0"/>
              <a:cs typeface="Calibri Light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Equally finite set of constraints C0, C1, ...</a:t>
            </a:r>
            <a:r>
              <a:rPr lang="en-GB" sz="2000" dirty="0" err="1">
                <a:latin typeface="Arial Rounded MT Bold" pitchFamily="34" charset="0"/>
                <a:cs typeface="Calibri Light" pitchFamily="34" charset="0"/>
              </a:rPr>
              <a:t>Cn</a:t>
            </a:r>
            <a:endParaRPr lang="en-GB" sz="2000" dirty="0">
              <a:latin typeface="Arial Rounded MT Bold" pitchFamily="34" charset="0"/>
              <a:cs typeface="Calibri Light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Every constraint places a limit on the values that can be assigned to variables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Assignment of values to all or some variables creates a state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Key challenge: ensuring that value assignments to variables do not violate constraints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Complete Assignment accounts for all values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  <a:cs typeface="Calibri Light" pitchFamily="34" charset="0"/>
              </a:rPr>
              <a:t>The ideal solution should create complete assignment</a:t>
            </a:r>
            <a:endParaRPr lang="en-US" dirty="0">
              <a:latin typeface="Arial Rounded MT Bold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Finding an efficient resolution for Max-CSP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8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Different optimization solutions such </a:t>
            </a:r>
            <a:r>
              <a:rPr lang="en-GB" dirty="0">
                <a:latin typeface="Arial Rounded MT Bold" pitchFamily="34" charset="0"/>
              </a:rPr>
              <a:t>as backtracking, Forward checking, Labelling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C000"/>
                </a:solidFill>
                <a:latin typeface="Arial Rounded MT Bold" pitchFamily="34" charset="0"/>
              </a:rPr>
              <a:t>Particle Swarm Optimization (PSO)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Solves CSPs efficiently by cutting down time needed to explore solutions in the search space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Maximizes or minimizes the </a:t>
            </a:r>
            <a:r>
              <a:rPr lang="en-GB" b="1" dirty="0"/>
              <a:t>objective function </a:t>
            </a:r>
            <a:r>
              <a:rPr lang="en-GB" dirty="0"/>
              <a:t>by finding values for the variables to satisfy the constraints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C000"/>
                </a:solidFill>
                <a:latin typeface="Arial Rounded MT Bold" pitchFamily="34" charset="0"/>
              </a:rPr>
              <a:t>Downside of PSO</a:t>
            </a:r>
            <a:r>
              <a:rPr lang="en-GB" dirty="0"/>
              <a:t>: computationally expensive when faced with very large instances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C000"/>
                </a:solidFill>
                <a:latin typeface="Arial Rounded MT Bold" pitchFamily="34" charset="0"/>
              </a:rPr>
              <a:t>Goal</a:t>
            </a:r>
            <a:r>
              <a:rPr lang="en-GB" dirty="0">
                <a:latin typeface="Arial Rounded MT Bold" pitchFamily="34" charset="0"/>
              </a:rPr>
              <a:t>: </a:t>
            </a:r>
            <a:r>
              <a:rPr lang="en-GB" dirty="0"/>
              <a:t>Solve Max-CSPs with large instances efficiently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C000"/>
                </a:solidFill>
                <a:latin typeface="Arial Rounded MT Bold" pitchFamily="34" charset="0"/>
              </a:rPr>
              <a:t>Architecture</a:t>
            </a:r>
            <a:r>
              <a:rPr lang="en-GB" dirty="0">
                <a:solidFill>
                  <a:srgbClr val="FFC000"/>
                </a:solidFill>
              </a:rPr>
              <a:t>: </a:t>
            </a:r>
            <a:r>
              <a:rPr lang="en-GB" dirty="0"/>
              <a:t>GPU (parallel computing framework)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rgbClr val="FFC000"/>
                </a:solidFill>
                <a:latin typeface="Arial Rounded MT Bold" pitchFamily="34" charset="0"/>
              </a:rPr>
              <a:t>Proposed Solutions: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Parallel GPU-PSO for Max-CSPs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Distributed PSO for Max-CSPs (GPU-DPSO)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3048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Background And Related Work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096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FFC000"/>
                </a:solidFill>
              </a:rPr>
              <a:t>Background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Optimization problems tend to be complex and computationally expensive (have high CPU time consumption)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Different algorithms with relative optimality become severely challenged when faced with resolving large sized problems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Artificial intelligence applications need to resolve CSP for their planning, scheduling and resource allocation functions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CSP solutions aim at the greatest or complete instantiation of variables to satisfy constraints</a:t>
            </a:r>
          </a:p>
          <a:p>
            <a:endParaRPr lang="en-GB" u="sng" dirty="0"/>
          </a:p>
          <a:p>
            <a:r>
              <a:rPr lang="en-GB" b="1" u="sng" dirty="0">
                <a:solidFill>
                  <a:srgbClr val="FFC000"/>
                </a:solidFill>
              </a:rPr>
              <a:t>Related Works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Several attempts have been made to resolve the CSP conundrum using PSO 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Dynamic Distributed Double Guided Particle Swarm Optimization for Max-CSPs (D3GPS O) uses a distributed approach to solve CSP problems collaboratively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Global dynamic of D3GPS breaks swarms into sub swarms with their unique optimising PSO algorithms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3048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Key Concepts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63915"/>
            <a:ext cx="8991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600" b="1" dirty="0">
                <a:solidFill>
                  <a:srgbClr val="FFC000"/>
                </a:solidFill>
              </a:rPr>
              <a:t>Constraint satisfaction problems </a:t>
            </a:r>
            <a:r>
              <a:rPr lang="en-GB" sz="2600" dirty="0"/>
              <a:t>require objects to have states that satisfy a set of constraints to a level that is optimal or complete</a:t>
            </a:r>
          </a:p>
          <a:p>
            <a:pPr algn="just">
              <a:buFont typeface="Arial" pitchFamily="34" charset="0"/>
              <a:buChar char="•"/>
            </a:pPr>
            <a:endParaRPr lang="en-GB" sz="2600" dirty="0"/>
          </a:p>
          <a:p>
            <a:pPr algn="just">
              <a:buFont typeface="Arial" pitchFamily="34" charset="0"/>
              <a:buChar char="•"/>
            </a:pPr>
            <a:r>
              <a:rPr lang="en-GB" sz="2600" dirty="0"/>
              <a:t>Solutions should maximize the </a:t>
            </a:r>
            <a:r>
              <a:rPr lang="en-GB" sz="2600" b="1" dirty="0">
                <a:solidFill>
                  <a:srgbClr val="FFC000"/>
                </a:solidFill>
              </a:rPr>
              <a:t>objective function</a:t>
            </a:r>
          </a:p>
          <a:p>
            <a:pPr algn="just">
              <a:buFont typeface="Arial" pitchFamily="34" charset="0"/>
              <a:buChar char="•"/>
            </a:pPr>
            <a:endParaRPr lang="en-GB" sz="2600" b="1" dirty="0">
              <a:solidFill>
                <a:srgbClr val="FFC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2600" b="1" dirty="0">
                <a:solidFill>
                  <a:srgbClr val="FFC000"/>
                </a:solidFill>
              </a:rPr>
              <a:t>Maximal Constraint Satisfaction Problems (Max-CSPs ) </a:t>
            </a:r>
            <a:r>
              <a:rPr lang="en-GB" sz="2600" dirty="0"/>
              <a:t>do not have solutions to satisfy all their constraints: </a:t>
            </a:r>
          </a:p>
          <a:p>
            <a:pPr algn="just">
              <a:buFont typeface="Arial" pitchFamily="34" charset="0"/>
              <a:buChar char="•"/>
            </a:pPr>
            <a:endParaRPr lang="en-GB" sz="2600" dirty="0"/>
          </a:p>
          <a:p>
            <a:pPr algn="just"/>
            <a:r>
              <a:rPr lang="en-GB" sz="2600" dirty="0"/>
              <a:t>The best solution satisfies </a:t>
            </a:r>
            <a:r>
              <a:rPr lang="en-GB" sz="2600" b="1" dirty="0">
                <a:solidFill>
                  <a:srgbClr val="FFC000"/>
                </a:solidFill>
              </a:rPr>
              <a:t>as many </a:t>
            </a:r>
            <a:r>
              <a:rPr lang="en-GB" sz="2600" dirty="0"/>
              <a:t>constraints as possible</a:t>
            </a:r>
          </a:p>
          <a:p>
            <a:pPr algn="just">
              <a:buFont typeface="Arial" pitchFamily="34" charset="0"/>
              <a:buChar char="•"/>
            </a:pPr>
            <a:endParaRPr lang="en-GB" sz="2600" b="1" dirty="0">
              <a:solidFill>
                <a:srgbClr val="FFC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2600" b="1" dirty="0">
                <a:solidFill>
                  <a:srgbClr val="FFC000"/>
                </a:solidFill>
              </a:rPr>
              <a:t>GPU architecture </a:t>
            </a:r>
            <a:r>
              <a:rPr lang="en-GB" sz="2600" dirty="0"/>
              <a:t>offers a parallel computing framework for efficient, high speed and high performance implementation of Max-CSPs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304800" y="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Key Concepts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991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900" b="1" dirty="0">
                <a:solidFill>
                  <a:srgbClr val="FFC000"/>
                </a:solidFill>
              </a:rPr>
              <a:t>Particle Swarm Optimization (PSO) </a:t>
            </a:r>
            <a:r>
              <a:rPr lang="en-GB" sz="2900" dirty="0"/>
              <a:t>provides one of the most efficient solutions to large sized CSPs using GPU architecture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900" b="1" dirty="0">
                <a:solidFill>
                  <a:srgbClr val="FFC000"/>
                </a:solidFill>
              </a:rPr>
              <a:t>Parallelism</a:t>
            </a:r>
            <a:r>
              <a:rPr lang="en-GB" sz="2900" dirty="0"/>
              <a:t> significantly reduces data transfer speed delays and memory usage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900" b="1" dirty="0">
                <a:solidFill>
                  <a:srgbClr val="FFC000"/>
                </a:solidFill>
              </a:rPr>
              <a:t>Fitness</a:t>
            </a:r>
            <a:r>
              <a:rPr lang="en-GB" sz="2900" dirty="0"/>
              <a:t> is the best value for objective functions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Experimentation with Proposed MAX CSP Resolution Algorithms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10273"/>
            <a:ext cx="777240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100" b="1" dirty="0">
                <a:solidFill>
                  <a:srgbClr val="FFC000"/>
                </a:solidFill>
              </a:rPr>
              <a:t>Algorithms </a:t>
            </a:r>
          </a:p>
          <a:p>
            <a:pPr algn="just">
              <a:lnSpc>
                <a:spcPct val="150000"/>
              </a:lnSpc>
            </a:pPr>
            <a:r>
              <a:rPr lang="en-GB" sz="2100" b="1" dirty="0"/>
              <a:t>Parallel GPU-PSO for Max-CSPs </a:t>
            </a:r>
          </a:p>
          <a:p>
            <a:pPr algn="just">
              <a:lnSpc>
                <a:spcPct val="150000"/>
              </a:lnSpc>
            </a:pPr>
            <a:r>
              <a:rPr lang="en-GB" sz="2100" b="1" dirty="0"/>
              <a:t>Distributed PSO for Max-CSPs (</a:t>
            </a:r>
            <a:r>
              <a:rPr lang="en-GB" sz="2100" dirty="0"/>
              <a:t>GPU-DPSO)</a:t>
            </a:r>
          </a:p>
          <a:p>
            <a:pPr algn="just">
              <a:lnSpc>
                <a:spcPct val="150000"/>
              </a:lnSpc>
            </a:pPr>
            <a:r>
              <a:rPr lang="en-GB" sz="2100" b="1" dirty="0">
                <a:solidFill>
                  <a:srgbClr val="FFC000"/>
                </a:solidFill>
              </a:rPr>
              <a:t>Computing Framework</a:t>
            </a:r>
            <a:r>
              <a:rPr lang="en-GB" sz="2100" dirty="0">
                <a:solidFill>
                  <a:srgbClr val="FFC000"/>
                </a:solidFill>
              </a:rPr>
              <a:t>: </a:t>
            </a:r>
            <a:r>
              <a:rPr lang="en-GB" sz="2100" dirty="0"/>
              <a:t>CPU versus GPU</a:t>
            </a:r>
          </a:p>
          <a:p>
            <a:pPr algn="just">
              <a:lnSpc>
                <a:spcPct val="150000"/>
              </a:lnSpc>
            </a:pPr>
            <a:r>
              <a:rPr lang="en-GB" sz="2100" dirty="0">
                <a:solidFill>
                  <a:srgbClr val="FFC000"/>
                </a:solidFill>
              </a:rPr>
              <a:t>Task: </a:t>
            </a:r>
            <a:r>
              <a:rPr lang="en-GB" sz="2100" dirty="0"/>
              <a:t>Validate Parallel algorithms on randomly generated CSPs for all  CSPs types : easy, hard and transition phase</a:t>
            </a:r>
          </a:p>
          <a:p>
            <a:pPr algn="just">
              <a:lnSpc>
                <a:spcPct val="150000"/>
              </a:lnSpc>
            </a:pPr>
            <a:r>
              <a:rPr lang="en-GB" sz="2100" b="1" dirty="0">
                <a:solidFill>
                  <a:srgbClr val="FFC000"/>
                </a:solidFill>
              </a:rPr>
              <a:t>Performance measures</a:t>
            </a:r>
            <a:r>
              <a:rPr lang="en-GB" sz="2100" dirty="0">
                <a:solidFill>
                  <a:srgbClr val="FFC000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GB" sz="2100" dirty="0">
                <a:solidFill>
                  <a:srgbClr val="FFC000"/>
                </a:solidFill>
              </a:rPr>
              <a:t>Execution time: </a:t>
            </a:r>
            <a:r>
              <a:rPr lang="en-GB" sz="2100" dirty="0"/>
              <a:t>the time it takes for resolving the CSP challenge</a:t>
            </a:r>
          </a:p>
          <a:p>
            <a:pPr algn="just">
              <a:lnSpc>
                <a:spcPct val="150000"/>
              </a:lnSpc>
            </a:pPr>
            <a:r>
              <a:rPr lang="en-GB" sz="2100" dirty="0">
                <a:solidFill>
                  <a:srgbClr val="FFC000"/>
                </a:solidFill>
              </a:rPr>
              <a:t>Fitness: </a:t>
            </a:r>
            <a:r>
              <a:rPr lang="en-GB" sz="2100" dirty="0"/>
              <a:t>The number of constraints that are violated. This shows the quality of the solution.</a:t>
            </a:r>
            <a:endParaRPr lang="en-US" sz="2100" dirty="0"/>
          </a:p>
          <a:p>
            <a:endParaRPr lang="en-US" sz="21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Performance Analysis &amp; Results: </a:t>
            </a:r>
            <a:r>
              <a:rPr lang="en-US" sz="2400" dirty="0">
                <a:solidFill>
                  <a:srgbClr val="FFFF00"/>
                </a:solidFill>
                <a:latin typeface="Arial Black" pitchFamily="34" charset="0"/>
              </a:rPr>
              <a:t>GPU-PSO &amp;CPU-PSO</a:t>
            </a:r>
            <a:r>
              <a:rPr lang="en-US" sz="2400" dirty="0"/>
              <a:t>, </a:t>
            </a:r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 CPU &amp; GPU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Comparing results between  GPU-PSO and CPU-PSO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Execution time: </a:t>
            </a:r>
          </a:p>
          <a:p>
            <a:r>
              <a:rPr lang="en-US" sz="2800" dirty="0"/>
              <a:t>GPU-PSO took 4.6 times less than CPU-PSO</a:t>
            </a:r>
          </a:p>
          <a:p>
            <a:r>
              <a:rPr lang="en-US" sz="2800" dirty="0"/>
              <a:t>GPU-DPSO took 1.318 times less than GPU-PSO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C000"/>
                </a:solidFill>
              </a:rPr>
              <a:t>Fitness Ratio</a:t>
            </a:r>
          </a:p>
          <a:p>
            <a:r>
              <a:rPr lang="en-US" sz="2800" dirty="0"/>
              <a:t>Average fitness ratio for GPU-DPSO was 1</a:t>
            </a:r>
          </a:p>
          <a:p>
            <a:r>
              <a:rPr lang="en-US" sz="2800" dirty="0"/>
              <a:t>whereas average for GPU-PSO was less than 1</a:t>
            </a:r>
          </a:p>
          <a:p>
            <a:r>
              <a:rPr lang="en-US" sz="2800" dirty="0"/>
              <a:t>This gives GPU-DPSO algorithm a far better performance ratio than GPU-PSO algorithm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2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Arial Black" pitchFamily="34" charset="0"/>
              </a:rPr>
              <a:t>Conclusion</a:t>
            </a:r>
            <a:endParaRPr lang="en-US" sz="2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b="1" dirty="0">
                <a:solidFill>
                  <a:srgbClr val="FFC000"/>
                </a:solidFill>
              </a:rPr>
              <a:t>Constraint satisfaction problems </a:t>
            </a:r>
            <a:r>
              <a:rPr lang="en-GB" sz="2800" dirty="0"/>
              <a:t>remain very hard and complex for legacy methods to resolve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/>
              <a:t>Therefore the need to find </a:t>
            </a:r>
            <a:r>
              <a:rPr lang="en-GB" sz="2800" b="1" dirty="0">
                <a:solidFill>
                  <a:srgbClr val="FFC000"/>
                </a:solidFill>
              </a:rPr>
              <a:t>more efficient methods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rgbClr val="FFC000"/>
                </a:solidFill>
              </a:rPr>
              <a:t>computing frameworks</a:t>
            </a:r>
            <a:r>
              <a:rPr lang="en-GB" sz="2800" dirty="0"/>
              <a:t> like the parallel algorithms and the high performance GPU architecture</a:t>
            </a:r>
          </a:p>
          <a:p>
            <a:pPr algn="just"/>
            <a:r>
              <a:rPr lang="en-GB" sz="2800" b="1" dirty="0">
                <a:solidFill>
                  <a:srgbClr val="FFC000"/>
                </a:solidFill>
              </a:rPr>
              <a:t>GPU architecture </a:t>
            </a:r>
            <a:r>
              <a:rPr lang="en-GB" sz="2800" dirty="0"/>
              <a:t>was found to be especially effective and efficient for solving CSPs with large instances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/>
              <a:t>Of the </a:t>
            </a:r>
            <a:r>
              <a:rPr lang="en-GB" sz="2800" b="1" dirty="0">
                <a:solidFill>
                  <a:srgbClr val="FFC000"/>
                </a:solidFill>
              </a:rPr>
              <a:t>two PSO algorithms </a:t>
            </a:r>
            <a:r>
              <a:rPr lang="en-GB" sz="2800" dirty="0"/>
              <a:t>tested, the distributed approach was found to be more efficient perhaps due to an efficient load balancing mechanism</a:t>
            </a:r>
          </a:p>
          <a:p>
            <a:endParaRPr lang="en-GB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687</Words>
  <Application>Microsoft Macintosh PowerPoint</Application>
  <PresentationFormat>On-screen Show (4:3)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Calibri Light</vt:lpstr>
      <vt:lpstr>Century Schoolbook</vt:lpstr>
      <vt:lpstr>Wingdings</vt:lpstr>
      <vt:lpstr>ClassicPhotoAlbum</vt:lpstr>
      <vt:lpstr>GPU-PSO: Parallel Particle Swarm Optimization Approaches On Graphical Processing Unit For Constraint Reasoning: Case Of Max-CSPs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2018-11-04T16:05:49Z</dcterms:created>
  <dcterms:modified xsi:type="dcterms:W3CDTF">2018-11-29T01:47:37Z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