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sldIdLst>
    <p:sldId id="256" r:id="rId3"/>
    <p:sldId id="260" r:id="rId4"/>
    <p:sldId id="263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FE15A-76BE-4229-BA4C-CF426F2EDD26}" type="datetimeFigureOut">
              <a:rPr lang="fr-FR" smtClean="0"/>
              <a:t>27/01/2018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ECB6-62C2-45C7-A76E-BA4DFC128B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0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9779F5-EE46-437A-A01E-9C2FBF9F81C5}" type="slidenum">
              <a:rPr lang="fr-FR" altLang="fr-FR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fr-FR" altLang="fr-F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5602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 smtClean="0"/>
          </a:p>
        </p:txBody>
      </p:sp>
      <p:sp>
        <p:nvSpPr>
          <p:cNvPr id="53251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BFED88-AB0F-470D-B333-AEBA6DE1E272}" type="slidenum">
              <a:rPr lang="fr-FR" altLang="fr-FR" sz="1200" b="0">
                <a:solidFill>
                  <a:schemeClr val="tx1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fr-FR" altLang="fr-FR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18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9779F5-EE46-437A-A01E-9C2FBF9F81C5}" type="slidenum">
              <a:rPr lang="fr-FR" altLang="fr-FR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fr-FR" altLang="fr-F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66856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9779F5-EE46-437A-A01E-9C2FBF9F81C5}" type="slidenum">
              <a:rPr lang="fr-FR" altLang="fr-FR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fr-FR" altLang="fr-F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44514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9779F5-EE46-437A-A01E-9C2FBF9F81C5}" type="slidenum">
              <a:rPr lang="fr-FR" altLang="fr-FR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fr-FR" altLang="fr-F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840085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A9779F5-EE46-437A-A01E-9C2FBF9F81C5}" type="slidenum">
              <a:rPr lang="fr-FR" altLang="fr-FR" sz="1200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fr-FR" altLang="fr-F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0121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57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455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A5839-A834-467E-A293-E94781E1F7FD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D0F0B-299D-4FE0-9A39-6EBF508ADB5C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917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B3826-B1BF-4A21-9B21-FF12DBF54AFC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6FC31-01EC-4AF0-8FD8-201803D8DFF6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F6812B6-AC36-4295-964B-1DCEAA7768AC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3AC642E-8576-4351-B6F8-FCEF21781820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90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70081-D08E-4179-A108-ACB88B648C0C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96C3A-4B2D-4128-B340-EA2F7240B9E2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77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906534-57E9-4E20-AF84-BD65A944F240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39E20-8870-4C68-A390-403A85C800EE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081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E2D13-B475-4459-A6D3-144E005CF9CC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5B89F-F2E5-4B95-8B7E-793CC1BED41D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10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16A70E-0C5A-43D7-8F25-EB74DD784ED8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6231-25A8-4EE2-838F-05A6E8E4B61C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9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8007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4838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7382C-90F3-4C7D-82A9-09F590F05EFA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B573F-3F14-47E4-8674-5224AE4980FE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78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C2212-CC53-4A4D-BFF6-C1DF1569A358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08D98-6829-4964-AC0D-814F5CB38C0D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46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A5D8C-09E4-482A-9A6A-6CCA1AEFDC20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6422C-B772-4765-8153-83C2DAB259FE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97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3DC3C-9E5F-45F5-8A6B-29E4578BAB71}" type="datetime1">
              <a:rPr lang="fr-FR" altLang="fr-FR">
                <a:solidFill>
                  <a:prstClr val="white"/>
                </a:solidFill>
              </a:rPr>
              <a:pPr/>
              <a:t>27/01/2018</a:t>
            </a:fld>
            <a:endParaRPr lang="fr-FR" altLang="fr-FR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3B1DC-E20A-43AB-98FC-3985ABD66928}" type="slidenum">
              <a:rPr lang="fr-FR" altLang="fr-FR">
                <a:solidFill>
                  <a:prstClr val="white"/>
                </a:solidFill>
              </a:rPr>
              <a:pPr/>
              <a:t>‹N°›</a:t>
            </a:fld>
            <a:endParaRPr lang="fr-FR" alt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5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7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3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5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7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3FF8-7537-4132-9444-541ED0E56A40}" type="datetimeFigureOut">
              <a:rPr lang="fr-FR" smtClean="0"/>
              <a:t>26/01/2018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2563-DA17-49B4-ACBD-2123DAC4C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96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732368" y="107951"/>
            <a:ext cx="1072303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2368" y="1600200"/>
            <a:ext cx="1072303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Click to edit Master text styles</a:t>
            </a:r>
          </a:p>
          <a:p>
            <a:pPr lvl="1"/>
            <a:r>
              <a:rPr lang="fr-FR" altLang="fr-FR" smtClean="0"/>
              <a:t>Second level</a:t>
            </a:r>
          </a:p>
          <a:p>
            <a:pPr lvl="2"/>
            <a:r>
              <a:rPr lang="fr-FR" altLang="fr-FR" smtClean="0"/>
              <a:t>Third level</a:t>
            </a:r>
          </a:p>
          <a:p>
            <a:pPr lvl="3"/>
            <a:r>
              <a:rPr lang="fr-FR" altLang="fr-FR" smtClean="0"/>
              <a:t>Fourth level</a:t>
            </a:r>
          </a:p>
          <a:p>
            <a:pPr lvl="4"/>
            <a:r>
              <a:rPr lang="fr-FR" altLang="fr-F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05700" y="627538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3357BE-6F4D-498C-B174-54C8162B4FE9}" type="datetime1">
              <a:rPr lang="fr-FR" altLang="fr-FR" b="1">
                <a:solidFill>
                  <a:prstClr val="white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27/01/2018</a:t>
            </a:fld>
            <a:endParaRPr lang="fr-FR" altLang="fr-FR" b="1">
              <a:solidFill>
                <a:prstClr val="white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485" y="6275389"/>
            <a:ext cx="645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ahoma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b="1">
                <a:solidFill>
                  <a:prstClr val="white"/>
                </a:solidFill>
              </a:rPr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30417" y="6275389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262572-DDCC-4DAA-91A8-8974FC958917}" type="slidenum">
              <a:rPr lang="fr-FR" altLang="fr-FR" b="1">
                <a:solidFill>
                  <a:prstClr val="white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 b="1">
              <a:solidFill>
                <a:prstClr val="white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055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19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634" y="7938"/>
            <a:ext cx="182668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5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Document_Microsoft_Word_97_-_20031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89100" y="5611481"/>
            <a:ext cx="4787900" cy="624219"/>
          </a:xfrm>
        </p:spPr>
        <p:txBody>
          <a:bodyPr>
            <a:normAutofit/>
          </a:bodyPr>
          <a:lstStyle/>
          <a:p>
            <a:r>
              <a:rPr lang="fr-FR" altLang="fr-FR" b="1" dirty="0" err="1" smtClean="0"/>
              <a:t>Edacien</a:t>
            </a:r>
            <a:r>
              <a:rPr lang="fr-FR" altLang="fr-FR" b="1" dirty="0" smtClean="0"/>
              <a:t> Nana </a:t>
            </a:r>
            <a:r>
              <a:rPr lang="fr-FR" altLang="fr-FR" b="1" dirty="0" err="1" smtClean="0"/>
              <a:t>Adama</a:t>
            </a:r>
            <a:r>
              <a:rPr lang="fr-FR" altLang="fr-FR" b="1" dirty="0" smtClean="0"/>
              <a:t> Newton Nadir</a:t>
            </a:r>
          </a:p>
          <a:p>
            <a:pPr marL="457200" indent="-457200">
              <a:buAutoNum type="arabicPlain" startAt="3"/>
            </a:pPr>
            <a:endParaRPr lang="fr-FR" altLang="fr-FR" b="0" dirty="0" smtClean="0"/>
          </a:p>
          <a:p>
            <a:endParaRPr lang="fr-FR" altLang="fr-FR" b="0" dirty="0" smtClean="0"/>
          </a:p>
          <a:p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55699" y="2792081"/>
            <a:ext cx="8864601" cy="117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fr-FR" sz="3800" dirty="0" smtClean="0"/>
              <a:t>Logiciel de gestion d’une institution scolaire</a:t>
            </a:r>
          </a:p>
          <a:p>
            <a:pPr marL="457200" indent="-457200">
              <a:buFont typeface="Arial" panose="020B0604020202020204" pitchFamily="34" charset="0"/>
              <a:buAutoNum type="arabicPlain" startAt="3"/>
            </a:pPr>
            <a:endParaRPr lang="fr-FR" altLang="fr-FR" dirty="0" smtClean="0"/>
          </a:p>
          <a:p>
            <a:endParaRPr lang="fr-FR" alt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20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>
                <a:solidFill>
                  <a:srgbClr val="FF6600"/>
                </a:solidFill>
              </a:rPr>
              <a:t>Plan de la présentation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5188" y="1485900"/>
            <a:ext cx="8367712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fr-FR" altLang="fr-FR" dirty="0" smtClean="0"/>
              <a:t> </a:t>
            </a:r>
            <a:r>
              <a:rPr lang="fr-FR" altLang="fr-FR" sz="3600" dirty="0" smtClean="0"/>
              <a:t>1 Les outils</a:t>
            </a:r>
          </a:p>
          <a:p>
            <a:r>
              <a:rPr lang="fr-FR" altLang="fr-FR" sz="3600" dirty="0" smtClean="0"/>
              <a:t> 2 Déroulement du projet</a:t>
            </a:r>
          </a:p>
          <a:p>
            <a:pPr marL="0" indent="0"/>
            <a:r>
              <a:rPr lang="fr-FR" altLang="fr-FR" sz="3600" dirty="0" smtClean="0"/>
              <a:t> 3 Présentation de l’</a:t>
            </a:r>
            <a:r>
              <a:rPr lang="fr-FR" altLang="fr-FR" sz="3600" dirty="0"/>
              <a:t>é</a:t>
            </a:r>
            <a:r>
              <a:rPr lang="fr-FR" altLang="fr-FR" sz="3600" dirty="0" smtClean="0"/>
              <a:t>quipe du    projet</a:t>
            </a:r>
            <a:endParaRPr lang="fr-FR" altLang="fr-FR" sz="3600" b="0" dirty="0" smtClean="0"/>
          </a:p>
          <a:p>
            <a:pPr marL="0" indent="0"/>
            <a:r>
              <a:rPr lang="fr-FR" altLang="fr-FR" sz="3600" dirty="0" smtClean="0"/>
              <a:t> 4 Durée du Projet</a:t>
            </a:r>
          </a:p>
          <a:p>
            <a:pPr marL="0" indent="0"/>
            <a:r>
              <a:rPr lang="fr-FR" altLang="fr-FR" sz="3600" dirty="0" smtClean="0"/>
              <a:t> 5 Exemple d’interface</a:t>
            </a:r>
            <a:endParaRPr lang="fr-FR" alt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97793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9"/>
          <p:cNvSpPr txBox="1">
            <a:spLocks noChangeArrowheads="1"/>
          </p:cNvSpPr>
          <p:nvPr/>
        </p:nvSpPr>
        <p:spPr bwMode="auto">
          <a:xfrm>
            <a:off x="2135189" y="1493839"/>
            <a:ext cx="7889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fr-FR" altLang="fr-FR" sz="1800"/>
          </a:p>
        </p:txBody>
      </p:sp>
      <p:sp>
        <p:nvSpPr>
          <p:cNvPr id="5222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4450"/>
            <a:ext cx="9144000" cy="565150"/>
          </a:xfrm>
        </p:spPr>
        <p:txBody>
          <a:bodyPr/>
          <a:lstStyle/>
          <a:p>
            <a:pPr algn="l" eaLnBrk="1" hangingPunct="1"/>
            <a:r>
              <a:rPr lang="fr-FR" altLang="fr-FR" sz="3200" b="1">
                <a:solidFill>
                  <a:srgbClr val="FF6600"/>
                </a:solidFill>
                <a:latin typeface="Tahoma" panose="020B0604030504040204" pitchFamily="34" charset="0"/>
              </a:rPr>
              <a:t>Les outils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992314" y="908050"/>
            <a:ext cx="8523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fr-FR" altLang="fr-FR">
                <a:solidFill>
                  <a:srgbClr val="FF6600"/>
                </a:solidFill>
              </a:rPr>
              <a:t>Le backlog</a:t>
            </a:r>
          </a:p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fr-FR" altLang="fr-FR" sz="1800" b="0"/>
              <a:t>Le back log est constitué d’user stories qui permettent de décrire le comportement de l’application d’un point de vue utilisateur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344739" y="2278064"/>
            <a:ext cx="6154735" cy="4032249"/>
            <a:chOff x="820920" y="2277360"/>
            <a:chExt cx="6154555" cy="4032945"/>
          </a:xfrm>
        </p:grpSpPr>
        <p:graphicFrame>
          <p:nvGraphicFramePr>
            <p:cNvPr id="52234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557573"/>
                </p:ext>
              </p:extLst>
            </p:nvPr>
          </p:nvGraphicFramePr>
          <p:xfrm>
            <a:off x="844730" y="2293237"/>
            <a:ext cx="6130745" cy="4017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Document" r:id="rId4" imgW="6187381" imgH="4073472" progId="Word.Document.8">
                    <p:embed/>
                  </p:oleObj>
                </mc:Choice>
                <mc:Fallback>
                  <p:oleObj name="Document" r:id="rId4" imgW="6187381" imgH="407347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730" y="2293237"/>
                          <a:ext cx="6130745" cy="4017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ounded Rectangle 6"/>
            <p:cNvSpPr>
              <a:spLocks noChangeArrowheads="1"/>
            </p:cNvSpPr>
            <p:nvPr/>
          </p:nvSpPr>
          <p:spPr bwMode="auto">
            <a:xfrm>
              <a:off x="820920" y="2277360"/>
              <a:ext cx="5751343" cy="1787834"/>
            </a:xfrm>
            <a:prstGeom prst="roundRect">
              <a:avLst>
                <a:gd name="adj" fmla="val 5824"/>
              </a:avLst>
            </a:prstGeom>
            <a:noFill/>
            <a:ln w="38100">
              <a:solidFill>
                <a:srgbClr val="287A9E"/>
              </a:solidFill>
              <a:round/>
              <a:headEnd/>
              <a:tailEnd/>
            </a:ln>
            <a:effectLst>
              <a:outerShdw blurRad="63500" dist="26940" dir="5400000" sx="100999" sy="100999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schemeClr val="lt1"/>
                </a:solidFill>
              </a:endParaRPr>
            </a:p>
          </p:txBody>
        </p:sp>
      </p:grp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133600" y="4743450"/>
            <a:ext cx="3513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lang="fr-FR" altLang="fr-FR" sz="1800" b="0"/>
              <a:t>Pour chaque itération on sélectionne les user stories les plus fortes en valeur métier pour constituer le panier de l’itération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867400" y="4364924"/>
            <a:ext cx="4495800" cy="1959676"/>
            <a:chOff x="4495800" y="4267200"/>
            <a:chExt cx="4495800" cy="1981200"/>
          </a:xfrm>
        </p:grpSpPr>
        <p:pic>
          <p:nvPicPr>
            <p:cNvPr id="52232" name="Picture 8" descr="Untitle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33160"/>
              <a:ext cx="4486628" cy="191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ounded Rectangle 9"/>
            <p:cNvSpPr>
              <a:spLocks noChangeArrowheads="1"/>
            </p:cNvSpPr>
            <p:nvPr/>
          </p:nvSpPr>
          <p:spPr bwMode="auto">
            <a:xfrm>
              <a:off x="4495800" y="4267200"/>
              <a:ext cx="4495800" cy="1981200"/>
            </a:xfrm>
            <a:prstGeom prst="roundRect">
              <a:avLst>
                <a:gd name="adj" fmla="val 5824"/>
              </a:avLst>
            </a:prstGeom>
            <a:noFill/>
            <a:ln w="38100">
              <a:solidFill>
                <a:srgbClr val="287A9E"/>
              </a:solidFill>
              <a:round/>
              <a:headEnd/>
              <a:tailEnd/>
            </a:ln>
            <a:effectLst>
              <a:outerShdw blurRad="63500" dist="26940" dir="5400000" sx="100999" sy="100999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fr-FR" dirty="0">
                <a:solidFill>
                  <a:schemeClr val="lt1"/>
                </a:solidFill>
              </a:endParaRPr>
            </a:p>
          </p:txBody>
        </p:sp>
      </p:grp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8305800" y="2586038"/>
            <a:ext cx="20526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FF6600"/>
              </a:buClr>
            </a:pPr>
            <a:r>
              <a:rPr lang="fr-FR" altLang="fr-FR" sz="1600" b="0"/>
              <a:t>A chaque user story est associée une note exprimée en points de complexité  </a:t>
            </a:r>
          </a:p>
        </p:txBody>
      </p:sp>
    </p:spTree>
    <p:extLst>
      <p:ext uri="{BB962C8B-B14F-4D97-AF65-F5344CB8AC3E}">
        <p14:creationId xmlns:p14="http://schemas.microsoft.com/office/powerpoint/2010/main" val="1959970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FF6600"/>
                </a:solidFill>
              </a:rPr>
              <a:t>Déroulement du projet</a:t>
            </a:r>
            <a:endParaRPr lang="fr-FR" altLang="fr-FR" sz="3200" dirty="0">
              <a:solidFill>
                <a:srgbClr val="FF6600"/>
              </a:solidFill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968990" y="1105469"/>
            <a:ext cx="2361063" cy="42853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Faire une base de donnée pouvant contenir toute les information lier au projet</a:t>
            </a:r>
          </a:p>
          <a:p>
            <a:pPr algn="ctr"/>
            <a:r>
              <a:rPr lang="fr-FR" dirty="0" smtClean="0"/>
              <a:t>Exemple : les élèves, les classes les professeurs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244453" y="1105469"/>
            <a:ext cx="2402005" cy="42853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Ici il s’agit de faire l’interface graphique de l’application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7083188" y="1105469"/>
            <a:ext cx="2511188" cy="42853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Dans ce Sprint ont développe toute les fonctions ou méthode répondant aux attente du client </a:t>
            </a:r>
            <a:endParaRPr lang="fr-FR" dirty="0"/>
          </a:p>
        </p:txBody>
      </p:sp>
      <p:sp>
        <p:nvSpPr>
          <p:cNvPr id="8" name="Accolade fermante 7"/>
          <p:cNvSpPr/>
          <p:nvPr/>
        </p:nvSpPr>
        <p:spPr>
          <a:xfrm>
            <a:off x="10031106" y="1105469"/>
            <a:ext cx="486770" cy="53635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0668000" y="1105469"/>
            <a:ext cx="1314734" cy="49677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Chaque sprint a une durée de une semaine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132764" y="5691116"/>
            <a:ext cx="1997122" cy="7779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1</a:t>
            </a:r>
            <a:endParaRPr lang="fr-FR" dirty="0"/>
          </a:p>
        </p:txBody>
      </p:sp>
      <p:sp>
        <p:nvSpPr>
          <p:cNvPr id="12" name="Ellipse 11"/>
          <p:cNvSpPr/>
          <p:nvPr/>
        </p:nvSpPr>
        <p:spPr>
          <a:xfrm>
            <a:off x="4446894" y="5718412"/>
            <a:ext cx="1997122" cy="7779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2</a:t>
            </a:r>
            <a:endParaRPr lang="fr-FR" dirty="0"/>
          </a:p>
        </p:txBody>
      </p:sp>
      <p:sp>
        <p:nvSpPr>
          <p:cNvPr id="13" name="Ellipse 12"/>
          <p:cNvSpPr/>
          <p:nvPr/>
        </p:nvSpPr>
        <p:spPr>
          <a:xfrm>
            <a:off x="7597254" y="5718412"/>
            <a:ext cx="1997122" cy="77792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3</a:t>
            </a:r>
            <a:endParaRPr lang="fr-FR" dirty="0"/>
          </a:p>
        </p:txBody>
      </p:sp>
      <p:sp>
        <p:nvSpPr>
          <p:cNvPr id="14" name="Arrondir un rectangle avec un coin diagonal 13"/>
          <p:cNvSpPr/>
          <p:nvPr/>
        </p:nvSpPr>
        <p:spPr>
          <a:xfrm>
            <a:off x="1069074" y="987187"/>
            <a:ext cx="8338782" cy="5531893"/>
          </a:xfrm>
          <a:prstGeom prst="round2Diag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1524000" y="1526273"/>
            <a:ext cx="1795249" cy="764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1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1524000" y="3753134"/>
            <a:ext cx="1756582" cy="764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3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1524000" y="2565778"/>
            <a:ext cx="1770230" cy="764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SPRINT 2</a:t>
            </a:r>
            <a:endParaRPr lang="fr-FR" dirty="0"/>
          </a:p>
        </p:txBody>
      </p:sp>
      <p:sp>
        <p:nvSpPr>
          <p:cNvPr id="16" name="Flèche droite 15"/>
          <p:cNvSpPr/>
          <p:nvPr/>
        </p:nvSpPr>
        <p:spPr>
          <a:xfrm>
            <a:off x="3852654" y="1357952"/>
            <a:ext cx="1555844" cy="31594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rganigramme : Alternative 18"/>
          <p:cNvSpPr/>
          <p:nvPr/>
        </p:nvSpPr>
        <p:spPr>
          <a:xfrm>
            <a:off x="6288212" y="1927743"/>
            <a:ext cx="2662450" cy="2117679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MISE A JOUR DE L’APPLICATION</a:t>
            </a:r>
            <a:endParaRPr lang="fr-FR" dirty="0"/>
          </a:p>
        </p:txBody>
      </p:sp>
      <p:sp>
        <p:nvSpPr>
          <p:cNvPr id="20" name="Flèche courbée vers le bas 19"/>
          <p:cNvSpPr/>
          <p:nvPr/>
        </p:nvSpPr>
        <p:spPr>
          <a:xfrm rot="10800000">
            <a:off x="3029801" y="4844955"/>
            <a:ext cx="4417328" cy="1337706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54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6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FF6600"/>
                </a:solidFill>
              </a:rPr>
              <a:t> présentation de l’</a:t>
            </a:r>
            <a:r>
              <a:rPr lang="fr-FR" altLang="fr-FR" sz="3200" dirty="0">
                <a:solidFill>
                  <a:srgbClr val="FF6600"/>
                </a:solidFill>
              </a:rPr>
              <a:t>é</a:t>
            </a:r>
            <a:r>
              <a:rPr lang="fr-FR" altLang="fr-FR" sz="3200" dirty="0" smtClean="0">
                <a:solidFill>
                  <a:srgbClr val="FF6600"/>
                </a:solidFill>
              </a:rPr>
              <a:t>quipe</a:t>
            </a:r>
            <a:endParaRPr lang="fr-FR" altLang="fr-FR" sz="3200" dirty="0">
              <a:solidFill>
                <a:srgbClr val="FF66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5188" y="1485900"/>
            <a:ext cx="7772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b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66623" y="1056719"/>
            <a:ext cx="9144000" cy="536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fr-FR" altLang="fr-FR" sz="1800" b="0" dirty="0" smtClean="0"/>
              <a:t>Le </a:t>
            </a:r>
            <a:r>
              <a:rPr lang="fr-FR" altLang="fr-FR" sz="1800" b="0" dirty="0" err="1" smtClean="0"/>
              <a:t>Scrum</a:t>
            </a:r>
            <a:r>
              <a:rPr lang="fr-FR" altLang="fr-FR" sz="1800" b="0" dirty="0" smtClean="0"/>
              <a:t> Master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>
                <a:solidFill>
                  <a:schemeClr val="tx1"/>
                </a:solidFill>
              </a:rPr>
              <a:t>Ce n’est pas le chef de projet. Il a un rôle de facilitateur !Sa mission est de tout mettre en œuvre pour que l'équipe travaille dans de bonnes conditions et se concentre sur l'objectif du projet.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Nombre 01</a:t>
            </a:r>
            <a:endParaRPr lang="fr-FR" altLang="fr-FR" sz="16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/>
              <a:t>Le Programmeur de code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>
                <a:solidFill>
                  <a:schemeClr val="tx1"/>
                </a:solidFill>
              </a:rPr>
              <a:t>il a pour rôle de mettre en place toute les fonction de logiciel répondant aux attente du client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Nombre 01</a:t>
            </a: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/>
              <a:t>Le Programmeur de l’interface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>
                <a:solidFill>
                  <a:schemeClr val="tx1"/>
                </a:solidFill>
              </a:rPr>
              <a:t>Il est charger de faire une interface graphique intuitif toujours selon les goûts du client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Nombre 01</a:t>
            </a: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/>
              <a:t>Le gestionnaire de la base de donnée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>
                <a:solidFill>
                  <a:schemeClr val="tx1"/>
                </a:solidFill>
              </a:rPr>
              <a:t>Avec le client il récupère toute les information concernant les partit prenante du projet pour crée la base de donnée du logiciel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fr-FR" altLang="fr-FR" sz="1600" b="0" dirty="0" smtClean="0">
                <a:solidFill>
                  <a:schemeClr val="tx1"/>
                </a:solidFill>
              </a:rPr>
              <a:t>                   </a:t>
            </a:r>
            <a:r>
              <a:rPr lang="fr-FR" altLang="fr-F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Nombre 01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fr-FR" altLang="fr-FR" sz="1400" b="0" dirty="0">
              <a:solidFill>
                <a:schemeClr val="tx1"/>
              </a:solidFill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1762149" y="6013820"/>
            <a:ext cx="746078" cy="2047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1762149" y="4648178"/>
            <a:ext cx="746078" cy="2047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762149" y="3460691"/>
            <a:ext cx="746078" cy="2047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762149" y="2207526"/>
            <a:ext cx="746078" cy="20471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152400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FF6600"/>
                </a:solidFill>
              </a:rPr>
              <a:t> DUREE DU PROJET</a:t>
            </a:r>
            <a:endParaRPr lang="fr-FR" altLang="fr-FR" sz="3200" dirty="0">
              <a:solidFill>
                <a:srgbClr val="FF66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35188" y="1485900"/>
            <a:ext cx="7772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b="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7323" y="2173803"/>
            <a:ext cx="9144000" cy="327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Chaque sprint a une durée d’une semaine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Chaque sprint est Independent de l’autre dans l’exécution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Chaque sprint est exécute par un membre de l’</a:t>
            </a:r>
            <a:r>
              <a:rPr lang="fr-FR" altLang="fr-FR" b="0" dirty="0"/>
              <a:t>é</a:t>
            </a:r>
            <a:r>
              <a:rPr lang="fr-FR" altLang="fr-FR" b="0" dirty="0" smtClean="0"/>
              <a:t>quipe en même temps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 ce qui fait que le projet est prévue pour une durée d’une semaine</a:t>
            </a:r>
            <a:endParaRPr lang="fr-FR" altLang="fr-FR" sz="20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fr-FR" altLang="fr-FR" sz="1600" b="0" dirty="0" smtClean="0">
              <a:solidFill>
                <a:schemeClr val="tx1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fr-FR" altLang="fr-FR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22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 txBox="1">
            <a:spLocks noChangeArrowheads="1"/>
          </p:cNvSpPr>
          <p:nvPr/>
        </p:nvSpPr>
        <p:spPr bwMode="auto">
          <a:xfrm>
            <a:off x="457200" y="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99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altLang="fr-FR" sz="3200" dirty="0" smtClean="0">
                <a:solidFill>
                  <a:srgbClr val="FF6600"/>
                </a:solidFill>
              </a:rPr>
              <a:t> Exemple possible de l’interface utilisateur</a:t>
            </a:r>
            <a:endParaRPr lang="fr-FR" altLang="fr-FR" sz="3200" dirty="0">
              <a:solidFill>
                <a:srgbClr val="FF6600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673901"/>
            <a:ext cx="11976100" cy="55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00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356</Words>
  <Application>Microsoft Office PowerPoint</Application>
  <PresentationFormat>Grand écran</PresentationFormat>
  <Paragraphs>60</Paragraphs>
  <Slides>7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20" baseType="lpstr">
      <vt:lpstr>MS PGothic</vt:lpstr>
      <vt:lpstr>MS PGothic</vt:lpstr>
      <vt:lpstr>Arial</vt:lpstr>
      <vt:lpstr>Calibri</vt:lpstr>
      <vt:lpstr>Calibri Light</vt:lpstr>
      <vt:lpstr>News Gothic MT</vt:lpstr>
      <vt:lpstr>Tahoma</vt:lpstr>
      <vt:lpstr>Times New Roman</vt:lpstr>
      <vt:lpstr>Wingdings</vt:lpstr>
      <vt:lpstr>Wingdings 2</vt:lpstr>
      <vt:lpstr>Thème Office</vt:lpstr>
      <vt:lpstr>Breeze</vt:lpstr>
      <vt:lpstr>Document Microsoft Word 97 - 2003</vt:lpstr>
      <vt:lpstr>Présentation PowerPoint</vt:lpstr>
      <vt:lpstr>Présentation PowerPoint</vt:lpstr>
      <vt:lpstr>Les outils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Nana-pc</dc:creator>
  <cp:lastModifiedBy>Nana-pc</cp:lastModifiedBy>
  <cp:revision>19</cp:revision>
  <dcterms:created xsi:type="dcterms:W3CDTF">2018-01-26T22:19:21Z</dcterms:created>
  <dcterms:modified xsi:type="dcterms:W3CDTF">2018-01-27T20:40:37Z</dcterms:modified>
</cp:coreProperties>
</file>