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EE7"/>
    <a:srgbClr val="094974"/>
    <a:srgbClr val="F1592A"/>
    <a:srgbClr val="7D9C69"/>
    <a:srgbClr val="8182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83" autoAdjust="0"/>
  </p:normalViewPr>
  <p:slideViewPr>
    <p:cSldViewPr snapToGrid="0">
      <p:cViewPr varScale="1">
        <p:scale>
          <a:sx n="78" d="100"/>
          <a:sy n="78" d="100"/>
        </p:scale>
        <p:origin x="80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DFA7F-B037-4B89-9D29-CB9A9CB3ED1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A6D55-4610-4C25-A476-0C3019F5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F09-FA96-4646-A3A2-83EA43055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614FC-8836-4E15-92BE-ADB5E2090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E09E-D7CB-4810-BA0E-7671EB63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AA34-A813-4C88-819F-7B8A9C28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2443-456E-457D-8E46-D6A86091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A896-29BB-4019-9251-E6E5128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51667-F26E-4DBD-924A-77CFBD352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CCFE-285C-4723-9CDE-0742124F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5159-2514-43D3-9E59-572D961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88FF2-E51B-499D-A29C-732433FC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CEABD-D583-430B-9D5B-145B17CEE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1B7DA-4935-4C78-A21B-BB718973C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5DBB-5424-4DCA-A723-78F8D216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4437-1E1E-4853-ABA4-E56681F1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2DCB-C5DD-4352-8B13-D61EB52E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B05B-E5BE-430B-A78E-A50D26BC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50F8-C87B-4D3A-A264-A0E75ADB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10E8-9062-4B6B-9D33-510BC72D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07D57-AC7E-4586-84F8-3923110F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4442-58EE-40CE-8851-8A1DBCF4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5E94-3737-4BA2-B6FB-3CD56BD0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FAEE-C419-438D-B1A8-912BDFECD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51D6-81F8-4FFE-B0E3-02A58491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77C45-EF03-456D-BF4B-D4735C3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7ECF-711A-4F44-BB94-602EA576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1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8006-C82C-40FD-9EE2-2E5CFB8E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184A-4E31-4714-BF8C-4AE744E6C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9C888-1654-41EE-946B-A7A4BB44D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E0287-3A31-466B-85DC-1191CFAE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052EC-523F-429C-90EA-617BCC7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0B731-C573-493A-8FA3-6D9B263E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58A5-93EB-473C-8731-CBBB3E97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6B5EF-F41E-472F-83E6-8CCF3FE3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D4B80-734F-4651-A9CA-E6A106479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FA6F6-D4F8-4189-BD1B-1FB3666AF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E06AE-BA17-489C-ADDA-5FE863D58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F4564-23A6-4B58-BB2E-0B2C2D98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4DB18-069D-4071-8F4C-04BE4B7E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C5C6C-DE5C-4B0B-A02C-6815C51A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1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07BC-4FC6-4C38-980C-A1D74E13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2D293-9949-4202-9E6E-DCF3FA0D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DCCB7-63B6-4171-B74C-8D7D2687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D448A-0E94-43E0-BD13-00AEA41E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3585F-B3AF-451D-AB9B-9438A54F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2C9A0-FAD5-46C1-BCE3-E18C7F1B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08F-C380-4D08-A84C-249126B7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5F62-A122-4983-A132-ADBA3DA2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E65C-E7B2-4E59-84CD-2CE6F91A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385BA-1124-4EC3-B2DD-DEFA49D4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00E67-F304-4CA7-A9BF-EA99C78E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D61BA-8742-4E5B-BCD3-BD603514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A4898-6B6A-49C0-861F-CDC16B02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A597-0676-48F4-A6D7-E67E9940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F5CA1-53A8-49E5-B7FA-F73ED77C1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7D04D-A2A8-41A5-AA8B-5B7D7B03A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5740F-6C8F-47F3-A5AB-40E1A4A9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A58B2-5DEF-4373-96BC-8C5CEF91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4423A-8201-4319-89E3-0A906C25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B5F61-2D73-4082-9EEF-4A37171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433B-252D-4B20-8873-2CCD9422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238-48AB-4D73-93A3-5A2BAF2A3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572C-F82F-4CDD-8B94-9C96286B34C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C2A8-484B-4952-A954-851855AE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12E3-A4FA-46D0-B944-CF799261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5EE5A-226B-42DA-8CA5-A1F8C19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1BA38D7-A6D8-4B4C-9E85-5B265E065C9D}"/>
              </a:ext>
            </a:extLst>
          </p:cNvPr>
          <p:cNvGrpSpPr/>
          <p:nvPr/>
        </p:nvGrpSpPr>
        <p:grpSpPr>
          <a:xfrm>
            <a:off x="7004478" y="138515"/>
            <a:ext cx="5380505" cy="6722076"/>
            <a:chOff x="5116350" y="138515"/>
            <a:chExt cx="5380505" cy="67220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0CBEF0-AF0A-436B-985E-194FB20C0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307" y="138515"/>
              <a:ext cx="4991014" cy="658468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3F5FD9-C7C2-4737-A5F3-87F437005985}"/>
                </a:ext>
              </a:extLst>
            </p:cNvPr>
            <p:cNvSpPr/>
            <p:nvPr/>
          </p:nvSpPr>
          <p:spPr>
            <a:xfrm>
              <a:off x="5116350" y="138515"/>
              <a:ext cx="5380505" cy="6722076"/>
            </a:xfrm>
            <a:prstGeom prst="rect">
              <a:avLst/>
            </a:prstGeom>
            <a:gradFill flip="none" rotWithShape="1">
              <a:gsLst>
                <a:gs pos="0">
                  <a:srgbClr val="094974">
                    <a:alpha val="20000"/>
                  </a:srgbClr>
                </a:gs>
                <a:gs pos="47000">
                  <a:srgbClr val="094974">
                    <a:alpha val="60000"/>
                  </a:srgbClr>
                </a:gs>
                <a:gs pos="23000">
                  <a:srgbClr val="094974">
                    <a:alpha val="40000"/>
                  </a:srgbClr>
                </a:gs>
                <a:gs pos="76000">
                  <a:srgbClr val="094974">
                    <a:alpha val="80000"/>
                  </a:srgbClr>
                </a:gs>
                <a:gs pos="92000">
                  <a:srgbClr val="094974">
                    <a:alpha val="9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5B362-D0EF-4DD4-BD47-B36CED62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Proposal: Using absorbing Markov chains to model </a:t>
            </a:r>
            <a:br>
              <a:rPr lang="en-US" sz="4800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4800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 flow</a:t>
            </a:r>
            <a:endParaRPr lang="en-US" sz="4800" dirty="0">
              <a:solidFill>
                <a:srgbClr val="B0CEE7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4EB34-8953-46C9-A4D4-D1C2BB6A8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788" y="417081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B0CEE7"/>
                </a:solidFill>
                <a:latin typeface="Roboto Thin" pitchFamily="2" charset="0"/>
                <a:ea typeface="Roboto Thin" pitchFamily="2" charset="0"/>
              </a:rPr>
              <a:t>Horizon Eye Care</a:t>
            </a:r>
          </a:p>
          <a:p>
            <a:pPr algn="l"/>
            <a:r>
              <a:rPr lang="en-US">
                <a:solidFill>
                  <a:srgbClr val="B0CEE7"/>
                </a:solidFill>
                <a:latin typeface="Roboto Thin" pitchFamily="2" charset="0"/>
                <a:ea typeface="Roboto Thin" pitchFamily="2" charset="0"/>
              </a:rPr>
              <a:t>November 10, </a:t>
            </a:r>
            <a:r>
              <a:rPr lang="en-US" dirty="0">
                <a:solidFill>
                  <a:srgbClr val="B0CEE7"/>
                </a:solidFill>
                <a:latin typeface="Roboto Thin" pitchFamily="2" charset="0"/>
                <a:ea typeface="Roboto Thin" pitchFamily="2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3311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E44ACF-A9CA-4523-91A5-9AD7D021733F}"/>
              </a:ext>
            </a:extLst>
          </p:cNvPr>
          <p:cNvSpPr/>
          <p:nvPr/>
        </p:nvSpPr>
        <p:spPr>
          <a:xfrm>
            <a:off x="-1" y="0"/>
            <a:ext cx="6977801" cy="6903720"/>
          </a:xfrm>
          <a:prstGeom prst="rect">
            <a:avLst/>
          </a:prstGeom>
          <a:solidFill>
            <a:srgbClr val="0949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5B362-D0EF-4DD4-BD47-B36CED62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3" y="2294558"/>
            <a:ext cx="9144000" cy="9619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Literature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70BC0D-290A-4115-9529-F065BDB42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8" y="3685453"/>
            <a:ext cx="6762648" cy="269395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Other teams have found success using state-based models to predict length of stay via patient movement through phases of care. One article mentioned several options: Markov models, phase-type distributions, mixed exponential distributions, and simulation [2].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After reviewing phase-type distributions [1,3], their limitations and complexity seemed a poor fit, but the notion of an </a:t>
            </a:r>
            <a:r>
              <a:rPr lang="en-US" sz="1800" i="1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absorbing state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that all processes eventually enter was analogous to a patient checking out.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Absorbing Markov chains incorporate an absorbing state without over-complexity and limitations.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623BFAB-1E0B-4086-A907-CEF6A5CEA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90" y="0"/>
            <a:ext cx="3594451" cy="314367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2E4D8-9849-44EB-B96A-24BE14873998}"/>
              </a:ext>
            </a:extLst>
          </p:cNvPr>
          <p:cNvCxnSpPr>
            <a:cxnSpLocks/>
          </p:cNvCxnSpPr>
          <p:nvPr/>
        </p:nvCxnSpPr>
        <p:spPr>
          <a:xfrm>
            <a:off x="117356" y="3429000"/>
            <a:ext cx="6645292" cy="0"/>
          </a:xfrm>
          <a:prstGeom prst="line">
            <a:avLst/>
          </a:prstGeom>
          <a:ln w="25400">
            <a:solidFill>
              <a:srgbClr val="B0C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D3D795-D1BE-4324-BCB2-AE8A27DE887B}"/>
              </a:ext>
            </a:extLst>
          </p:cNvPr>
          <p:cNvSpPr txBox="1"/>
          <p:nvPr/>
        </p:nvSpPr>
        <p:spPr>
          <a:xfrm>
            <a:off x="1119773" y="224933"/>
            <a:ext cx="5858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Figures: Distribution of patient visits by length-of-stay for Horizon’s data (bottom) aligns well with distributions seen in literature (above) [2], despite the different time scales. Note the long tail and right-skewedness.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617F68-5BEF-436C-A95B-21DBD29D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24" y="3451860"/>
            <a:ext cx="4125967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2C0FB40-AA01-49FE-9CD3-B7D525D90856}"/>
              </a:ext>
            </a:extLst>
          </p:cNvPr>
          <p:cNvSpPr/>
          <p:nvPr/>
        </p:nvSpPr>
        <p:spPr>
          <a:xfrm>
            <a:off x="10866473" y="459645"/>
            <a:ext cx="1224279" cy="3051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44ACF-A9CA-4523-91A5-9AD7D021733F}"/>
              </a:ext>
            </a:extLst>
          </p:cNvPr>
          <p:cNvSpPr/>
          <p:nvPr/>
        </p:nvSpPr>
        <p:spPr>
          <a:xfrm>
            <a:off x="0" y="0"/>
            <a:ext cx="6307894" cy="6903720"/>
          </a:xfrm>
          <a:prstGeom prst="rect">
            <a:avLst/>
          </a:prstGeom>
          <a:solidFill>
            <a:srgbClr val="0949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5B362-D0EF-4DD4-BD47-B36CED62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3" y="2294558"/>
            <a:ext cx="9144000" cy="9619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Absorbing</a:t>
            </a:r>
            <a:br>
              <a:rPr lang="en-US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Markov Chains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70BC0D-290A-4115-9529-F065BDB42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37517"/>
            <a:ext cx="6136749" cy="269395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Model transition to an </a:t>
            </a:r>
            <a:r>
              <a:rPr lang="en-US" sz="1800" i="1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absorption state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, which is a state that cannot be left once entered.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Any </a:t>
            </a:r>
            <a:r>
              <a:rPr lang="en-US" sz="1800" i="1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transient state 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(non-absorbing state) can transition either to another transient state or the absorbing state.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Transition events are represented by the probability of the specific transition from state </a:t>
            </a:r>
            <a:r>
              <a:rPr lang="en-US" sz="1800" i="1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i</a:t>
            </a:r>
            <a:r>
              <a:rPr lang="en-US" sz="1800" i="1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to state </a:t>
            </a:r>
            <a:r>
              <a:rPr lang="en-US" sz="1800" i="1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j.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Expected value for number of occurrences of transient states can be found via the matrix equation N = </a:t>
            </a:r>
            <a:r>
              <a:rPr lang="en-US" sz="18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inv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(I – Q), then expected value of time spent in these states is calculated by multiplying this value by the average length of time spent in that state [4].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2E4D8-9849-44EB-B96A-24BE14873998}"/>
              </a:ext>
            </a:extLst>
          </p:cNvPr>
          <p:cNvCxnSpPr>
            <a:cxnSpLocks/>
          </p:cNvCxnSpPr>
          <p:nvPr/>
        </p:nvCxnSpPr>
        <p:spPr>
          <a:xfrm>
            <a:off x="117356" y="3429000"/>
            <a:ext cx="5978644" cy="0"/>
          </a:xfrm>
          <a:prstGeom prst="line">
            <a:avLst/>
          </a:prstGeom>
          <a:ln w="25400">
            <a:solidFill>
              <a:srgbClr val="B0C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D3D795-D1BE-4324-BCB2-AE8A27DE887B}"/>
              </a:ext>
            </a:extLst>
          </p:cNvPr>
          <p:cNvSpPr txBox="1"/>
          <p:nvPr/>
        </p:nvSpPr>
        <p:spPr>
          <a:xfrm>
            <a:off x="1119773" y="224933"/>
            <a:ext cx="5188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Figures: An example Markov chain for Horizon’s patient flow is pictured above. Below is the matrix of transition probabilities.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382798-D79C-4314-B33F-E9D3D8832C61}"/>
              </a:ext>
            </a:extLst>
          </p:cNvPr>
          <p:cNvGrpSpPr/>
          <p:nvPr/>
        </p:nvGrpSpPr>
        <p:grpSpPr>
          <a:xfrm>
            <a:off x="6292499" y="1600092"/>
            <a:ext cx="1036955" cy="1227207"/>
            <a:chOff x="6985034" y="2704082"/>
            <a:chExt cx="1036955" cy="1227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06C754-DC0E-444D-B6C8-274603EB9233}"/>
                </a:ext>
              </a:extLst>
            </p:cNvPr>
            <p:cNvSpPr txBox="1"/>
            <p:nvPr/>
          </p:nvSpPr>
          <p:spPr>
            <a:xfrm>
              <a:off x="6985034" y="3007959"/>
              <a:ext cx="1021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Roboto Thin" pitchFamily="2" charset="0"/>
                  <a:ea typeface="Roboto Thin" pitchFamily="2" charset="0"/>
                </a:rPr>
                <a:t>Arrival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767715-CBBC-4489-AD9B-D73E55CECEFB}"/>
                </a:ext>
              </a:extLst>
            </p:cNvPr>
            <p:cNvSpPr/>
            <p:nvPr/>
          </p:nvSpPr>
          <p:spPr>
            <a:xfrm>
              <a:off x="7014682" y="2704082"/>
              <a:ext cx="1007307" cy="9975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F2E55A-838F-4055-AE8F-E490C2715AD9}"/>
              </a:ext>
            </a:extLst>
          </p:cNvPr>
          <p:cNvGrpSpPr/>
          <p:nvPr/>
        </p:nvGrpSpPr>
        <p:grpSpPr>
          <a:xfrm>
            <a:off x="7828404" y="760742"/>
            <a:ext cx="1021561" cy="1325083"/>
            <a:chOff x="7014682" y="2704082"/>
            <a:chExt cx="1021561" cy="132508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986A1F-5707-4E1C-95CA-39B6AB13D0AA}"/>
                </a:ext>
              </a:extLst>
            </p:cNvPr>
            <p:cNvSpPr txBox="1"/>
            <p:nvPr/>
          </p:nvSpPr>
          <p:spPr>
            <a:xfrm>
              <a:off x="7014682" y="2828836"/>
              <a:ext cx="102156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Roboto Thin" pitchFamily="2" charset="0"/>
                  <a:ea typeface="Roboto Thin" pitchFamily="2" charset="0"/>
                </a:rPr>
                <a:t>Check-in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F528F0-7438-44DF-9BC6-E6AA8FC88ACC}"/>
                </a:ext>
              </a:extLst>
            </p:cNvPr>
            <p:cNvSpPr/>
            <p:nvPr/>
          </p:nvSpPr>
          <p:spPr>
            <a:xfrm>
              <a:off x="7014682" y="2704082"/>
              <a:ext cx="1007307" cy="9975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0C6511-3A5F-4E37-8AD6-49BD783979DB}"/>
              </a:ext>
            </a:extLst>
          </p:cNvPr>
          <p:cNvGrpSpPr/>
          <p:nvPr/>
        </p:nvGrpSpPr>
        <p:grpSpPr>
          <a:xfrm>
            <a:off x="7803459" y="2858568"/>
            <a:ext cx="1021561" cy="1186583"/>
            <a:chOff x="7014682" y="2704082"/>
            <a:chExt cx="1021561" cy="11865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566D10-5450-4A43-89B9-27C0811BC39E}"/>
                </a:ext>
              </a:extLst>
            </p:cNvPr>
            <p:cNvSpPr txBox="1"/>
            <p:nvPr/>
          </p:nvSpPr>
          <p:spPr>
            <a:xfrm>
              <a:off x="7014682" y="2967335"/>
              <a:ext cx="1021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Roboto Thin" pitchFamily="2" charset="0"/>
                  <a:ea typeface="Roboto Thin" pitchFamily="2" charset="0"/>
                </a:rPr>
                <a:t>Wait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F76BDB-6879-4EBE-839C-D3ED3BB53EED}"/>
                </a:ext>
              </a:extLst>
            </p:cNvPr>
            <p:cNvSpPr/>
            <p:nvPr/>
          </p:nvSpPr>
          <p:spPr>
            <a:xfrm>
              <a:off x="7014682" y="2704082"/>
              <a:ext cx="1007307" cy="9975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AA0BB7-5C6D-429B-8276-40A9B3E85400}"/>
              </a:ext>
            </a:extLst>
          </p:cNvPr>
          <p:cNvGrpSpPr/>
          <p:nvPr/>
        </p:nvGrpSpPr>
        <p:grpSpPr>
          <a:xfrm>
            <a:off x="9334966" y="120915"/>
            <a:ext cx="1021561" cy="1186583"/>
            <a:chOff x="7014682" y="2704082"/>
            <a:chExt cx="1021561" cy="11865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544B9B-AC35-495B-8F10-AFA484ECAF8F}"/>
                </a:ext>
              </a:extLst>
            </p:cNvPr>
            <p:cNvSpPr txBox="1"/>
            <p:nvPr/>
          </p:nvSpPr>
          <p:spPr>
            <a:xfrm>
              <a:off x="7014682" y="2967335"/>
              <a:ext cx="1021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Roboto Thin" pitchFamily="2" charset="0"/>
                  <a:ea typeface="Roboto Thin" pitchFamily="2" charset="0"/>
                </a:rPr>
                <a:t>Provider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8EA153-245B-4688-9856-ED5AE2CEDBD7}"/>
                </a:ext>
              </a:extLst>
            </p:cNvPr>
            <p:cNvSpPr/>
            <p:nvPr/>
          </p:nvSpPr>
          <p:spPr>
            <a:xfrm>
              <a:off x="7014682" y="2704082"/>
              <a:ext cx="1007307" cy="9975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521439-2F66-48D1-B856-41668F490C16}"/>
              </a:ext>
            </a:extLst>
          </p:cNvPr>
          <p:cNvGrpSpPr/>
          <p:nvPr/>
        </p:nvGrpSpPr>
        <p:grpSpPr>
          <a:xfrm>
            <a:off x="9356347" y="1600093"/>
            <a:ext cx="1021561" cy="1186583"/>
            <a:chOff x="7014682" y="2704082"/>
            <a:chExt cx="1021561" cy="118658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533D59-C84F-4503-8159-CBD540CB70F4}"/>
                </a:ext>
              </a:extLst>
            </p:cNvPr>
            <p:cNvSpPr txBox="1"/>
            <p:nvPr/>
          </p:nvSpPr>
          <p:spPr>
            <a:xfrm>
              <a:off x="7014682" y="2967335"/>
              <a:ext cx="1021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Roboto Thin" pitchFamily="2" charset="0"/>
                  <a:ea typeface="Roboto Thin" pitchFamily="2" charset="0"/>
                </a:rPr>
                <a:t>Tech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848476-DD9F-45DA-92D0-FAC08D6E5D68}"/>
                </a:ext>
              </a:extLst>
            </p:cNvPr>
            <p:cNvSpPr/>
            <p:nvPr/>
          </p:nvSpPr>
          <p:spPr>
            <a:xfrm>
              <a:off x="7014682" y="2704082"/>
              <a:ext cx="1007307" cy="9975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A09841-2361-4A1D-AA6D-44B5CA40AD5A}"/>
              </a:ext>
            </a:extLst>
          </p:cNvPr>
          <p:cNvGrpSpPr/>
          <p:nvPr/>
        </p:nvGrpSpPr>
        <p:grpSpPr>
          <a:xfrm>
            <a:off x="9356347" y="3049929"/>
            <a:ext cx="1021561" cy="1186583"/>
            <a:chOff x="7014682" y="2704082"/>
            <a:chExt cx="1021561" cy="118658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E6407B-7638-4693-9359-E0B7360F098F}"/>
                </a:ext>
              </a:extLst>
            </p:cNvPr>
            <p:cNvSpPr txBox="1"/>
            <p:nvPr/>
          </p:nvSpPr>
          <p:spPr>
            <a:xfrm>
              <a:off x="7014682" y="2967335"/>
              <a:ext cx="1021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Roboto Thin" pitchFamily="2" charset="0"/>
                  <a:ea typeface="Roboto Thin" pitchFamily="2" charset="0"/>
                </a:rPr>
                <a:t>Testing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7F143E-F8D3-426B-9DC8-3A89DEEF9227}"/>
                </a:ext>
              </a:extLst>
            </p:cNvPr>
            <p:cNvSpPr/>
            <p:nvPr/>
          </p:nvSpPr>
          <p:spPr>
            <a:xfrm>
              <a:off x="7014682" y="2704082"/>
              <a:ext cx="1007307" cy="9975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31B0F3-BD2D-4F71-93C8-0171AFC88872}"/>
              </a:ext>
            </a:extLst>
          </p:cNvPr>
          <p:cNvGrpSpPr/>
          <p:nvPr/>
        </p:nvGrpSpPr>
        <p:grpSpPr>
          <a:xfrm>
            <a:off x="10914123" y="1600092"/>
            <a:ext cx="1127729" cy="1223682"/>
            <a:chOff x="6968023" y="2704082"/>
            <a:chExt cx="1127729" cy="122368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C775A9-0867-4054-AF14-07E4A751C52B}"/>
                </a:ext>
              </a:extLst>
            </p:cNvPr>
            <p:cNvSpPr txBox="1"/>
            <p:nvPr/>
          </p:nvSpPr>
          <p:spPr>
            <a:xfrm>
              <a:off x="6968023" y="3004434"/>
              <a:ext cx="112772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Roboto Thin" pitchFamily="2" charset="0"/>
                  <a:ea typeface="Roboto Thin" pitchFamily="2" charset="0"/>
                </a:rPr>
                <a:t>Checkout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E39B85-2019-448C-AAB3-9B39EE9E23ED}"/>
                </a:ext>
              </a:extLst>
            </p:cNvPr>
            <p:cNvSpPr/>
            <p:nvPr/>
          </p:nvSpPr>
          <p:spPr>
            <a:xfrm>
              <a:off x="7014682" y="2704082"/>
              <a:ext cx="1007307" cy="9975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1E5561-59D4-4CCA-8625-A08FC2370C2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7329454" y="1259506"/>
            <a:ext cx="498950" cy="839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1ED3FF-4D89-4953-B732-C7125C62BB8A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7329454" y="2098856"/>
            <a:ext cx="474005" cy="12584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21D9B7-F4B6-4624-BBDD-FDA9C9011DFA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8307113" y="1758269"/>
            <a:ext cx="24945" cy="1100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475CD1-BD6C-4309-B4FA-D2D5BB98EA61}"/>
              </a:ext>
            </a:extLst>
          </p:cNvPr>
          <p:cNvCxnSpPr>
            <a:endCxn id="23" idx="1"/>
          </p:cNvCxnSpPr>
          <p:nvPr/>
        </p:nvCxnSpPr>
        <p:spPr>
          <a:xfrm flipV="1">
            <a:off x="8842839" y="619679"/>
            <a:ext cx="492127" cy="6398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63F632-88D5-4A4F-8E4D-61A38A220DC8}"/>
              </a:ext>
            </a:extLst>
          </p:cNvPr>
          <p:cNvCxnSpPr>
            <a:endCxn id="27" idx="1"/>
          </p:cNvCxnSpPr>
          <p:nvPr/>
        </p:nvCxnSpPr>
        <p:spPr>
          <a:xfrm>
            <a:off x="8842839" y="1259506"/>
            <a:ext cx="513508" cy="8393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E94064-F99D-4C30-81BD-0290D0237AB2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>
            <a:off x="8835711" y="1259506"/>
            <a:ext cx="520636" cy="2289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5571D2-BDD9-4849-899F-F769E0EBE853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8810766" y="619679"/>
            <a:ext cx="524200" cy="273765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4E6475-E7D2-4E9E-970D-70EC75FB4C87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8810766" y="2098857"/>
            <a:ext cx="545581" cy="125847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884644-C7C8-498F-9CDB-B85B42AEAB43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8810766" y="3357332"/>
            <a:ext cx="545581" cy="19136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91F3AE-632D-4B1E-9332-295A7924A019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>
            <a:off x="10342273" y="619679"/>
            <a:ext cx="618509" cy="1479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F0326B-5D73-4C25-820A-A1D61FDE691A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 flipV="1">
            <a:off x="10363654" y="2098856"/>
            <a:ext cx="59712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0A9357-BACA-4F84-9198-633F4EBA8A61}"/>
              </a:ext>
            </a:extLst>
          </p:cNvPr>
          <p:cNvCxnSpPr>
            <a:stCxn id="30" idx="3"/>
          </p:cNvCxnSpPr>
          <p:nvPr/>
        </p:nvCxnSpPr>
        <p:spPr>
          <a:xfrm flipV="1">
            <a:off x="10363654" y="2098856"/>
            <a:ext cx="597128" cy="1449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3CB689-BF33-487F-804F-CFDA08E45870}"/>
              </a:ext>
            </a:extLst>
          </p:cNvPr>
          <p:cNvCxnSpPr>
            <a:stCxn id="20" idx="3"/>
            <a:endCxn id="33" idx="1"/>
          </p:cNvCxnSpPr>
          <p:nvPr/>
        </p:nvCxnSpPr>
        <p:spPr>
          <a:xfrm flipV="1">
            <a:off x="8810766" y="2098856"/>
            <a:ext cx="2150016" cy="12584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94DB9E0-2AF9-4264-8B3D-1B2AEBC7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810" y="4119348"/>
            <a:ext cx="4810838" cy="24501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DC261C-DB35-46F2-B227-A9437D9B76D8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9838620" y="1118442"/>
            <a:ext cx="21381" cy="4816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301266-056C-4D59-A1E9-E5D233131137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flipV="1">
            <a:off x="9860001" y="2597620"/>
            <a:ext cx="0" cy="45230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2227A08-CA51-48E0-B397-D4F8413C718B}"/>
              </a:ext>
            </a:extLst>
          </p:cNvPr>
          <p:cNvCxnSpPr>
            <a:stCxn id="23" idx="3"/>
            <a:endCxn id="30" idx="3"/>
          </p:cNvCxnSpPr>
          <p:nvPr/>
        </p:nvCxnSpPr>
        <p:spPr>
          <a:xfrm>
            <a:off x="10342273" y="619679"/>
            <a:ext cx="21381" cy="2929014"/>
          </a:xfrm>
          <a:prstGeom prst="curvedConnector3">
            <a:avLst>
              <a:gd name="adj1" fmla="val 1169174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1F9B81-1861-4759-9A5F-E5D8E2E81274}"/>
              </a:ext>
            </a:extLst>
          </p:cNvPr>
          <p:cNvSpPr txBox="1"/>
          <p:nvPr/>
        </p:nvSpPr>
        <p:spPr>
          <a:xfrm>
            <a:off x="10866473" y="939592"/>
            <a:ext cx="1190049" cy="367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Thin" pitchFamily="2" charset="0"/>
                <a:ea typeface="Roboto Thin" pitchFamily="2" charset="0"/>
              </a:rPr>
              <a:t>ABSORB</a:t>
            </a:r>
          </a:p>
        </p:txBody>
      </p:sp>
    </p:spTree>
    <p:extLst>
      <p:ext uri="{BB962C8B-B14F-4D97-AF65-F5344CB8AC3E}">
        <p14:creationId xmlns:p14="http://schemas.microsoft.com/office/powerpoint/2010/main" val="141990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B362-D0EF-4DD4-BD47-B36CED62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0" y="148722"/>
            <a:ext cx="6096001" cy="9619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70BC0D-290A-4115-9529-F065BDB42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678" y="1408693"/>
            <a:ext cx="5519230" cy="46013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Build model for each Visit Type and Location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Data set: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	{Id, </a:t>
            </a:r>
            <a:r>
              <a:rPr lang="en-US" sz="18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VisitType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, Location, </a:t>
            </a:r>
            <a:r>
              <a:rPr lang="en-US" sz="18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PatientFlowState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,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	</a:t>
            </a:r>
            <a:r>
              <a:rPr lang="en-US" sz="18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NextFlowState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AvgLengthOfState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}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Build bootstrapped datasets for cross-validation and testing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Construct matrix T with all transition probabilities to transient states and absorption states – Derive matrix Q from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Solve equation from previous slide to find expected length of time for each flow state and total predicted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Test set: bootstrapped sample of appointments with total E-time and E-time for each flow state.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2E4D8-9849-44EB-B96A-24BE14873998}"/>
              </a:ext>
            </a:extLst>
          </p:cNvPr>
          <p:cNvCxnSpPr>
            <a:cxnSpLocks/>
          </p:cNvCxnSpPr>
          <p:nvPr/>
        </p:nvCxnSpPr>
        <p:spPr>
          <a:xfrm flipH="1">
            <a:off x="6088671" y="-73348"/>
            <a:ext cx="24852" cy="7056039"/>
          </a:xfrm>
          <a:prstGeom prst="line">
            <a:avLst/>
          </a:prstGeom>
          <a:ln w="25400">
            <a:solidFill>
              <a:srgbClr val="B0C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53AD151C-C991-4BD5-8038-24341439755D}"/>
              </a:ext>
            </a:extLst>
          </p:cNvPr>
          <p:cNvSpPr txBox="1">
            <a:spLocks/>
          </p:cNvSpPr>
          <p:nvPr/>
        </p:nvSpPr>
        <p:spPr>
          <a:xfrm>
            <a:off x="6113523" y="202509"/>
            <a:ext cx="6096001" cy="96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Future</a:t>
            </a:r>
            <a:r>
              <a:rPr lang="en-US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4400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Trials</a:t>
            </a:r>
          </a:p>
        </p:txBody>
      </p:sp>
      <p:sp>
        <p:nvSpPr>
          <p:cNvPr id="50" name="Subtitle 4">
            <a:extLst>
              <a:ext uri="{FF2B5EF4-FFF2-40B4-BE49-F238E27FC236}">
                <a16:creationId xmlns:a16="http://schemas.microsoft.com/office/drawing/2014/main" id="{797D215D-5EC1-419A-880B-4021D51EA0A4}"/>
              </a:ext>
            </a:extLst>
          </p:cNvPr>
          <p:cNvSpPr txBox="1">
            <a:spLocks/>
          </p:cNvSpPr>
          <p:nvPr/>
        </p:nvSpPr>
        <p:spPr>
          <a:xfrm>
            <a:off x="6383286" y="2015848"/>
            <a:ext cx="5519230" cy="460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Incorporate other predictive variables: Diagnosis, Doctor, Age Bin, etc., Time of Appointment, Date of Appointment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Fit a true phase-type distribution with an expectation maximization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Incorporate deterministic bottleneck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Integrate with a No-Show Model for complete sight into expected outcomes.</a:t>
            </a:r>
          </a:p>
        </p:txBody>
      </p:sp>
    </p:spTree>
    <p:extLst>
      <p:ext uri="{BB962C8B-B14F-4D97-AF65-F5344CB8AC3E}">
        <p14:creationId xmlns:p14="http://schemas.microsoft.com/office/powerpoint/2010/main" val="276541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B362-D0EF-4DD4-BD47-B36CED62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4815" y="114492"/>
            <a:ext cx="6096001" cy="9619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B0CE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70BC0D-290A-4115-9529-F065BDB42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222" y="1614066"/>
            <a:ext cx="9851630" cy="4601339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Asmussen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, S. et. al. (1996). Fitting Phase-type Distributions via the EM Algorithm. </a:t>
            </a:r>
            <a:r>
              <a:rPr lang="en-US" sz="1800" i="1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Scandinavian 	Journal of Statistics, 23,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419-441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Marshall, A., </a:t>
            </a:r>
            <a:r>
              <a:rPr lang="en-US" sz="18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Vasilakis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, C., El-Darzi, E. (2005, August). Length of stay-based patient flow models: 	recent developments and future directions. </a:t>
            </a:r>
            <a:r>
              <a:rPr lang="en-US" sz="1800" i="1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Health Care Management Science, 8 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(3), 213-	220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Marshall, A., McClean, S. (2004). Using </a:t>
            </a:r>
            <a:r>
              <a:rPr lang="en-US" sz="18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Coxian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phase-type distributions to identify patient 	characteristics for duration of stay in hospital. </a:t>
            </a:r>
            <a:r>
              <a:rPr lang="en-US" sz="1800" i="1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Health Care Management Science, 7,</a:t>
            </a: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285-	289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Montgomery, J. (2009, February). Absorbing Markov Chains. Retrieved from 	https://www.ssc.wisc.edu/~jmontgom/absorbingchains.pdf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9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367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 Light</vt:lpstr>
      <vt:lpstr>Roboto Thin</vt:lpstr>
      <vt:lpstr>Office Theme</vt:lpstr>
      <vt:lpstr>Proposal: Using absorbing Markov chains to model  patient flow</vt:lpstr>
      <vt:lpstr>Literature Review</vt:lpstr>
      <vt:lpstr>Absorbing Markov Chains</vt:lpstr>
      <vt:lpstr>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Hughes</dc:creator>
  <cp:lastModifiedBy>Tyler Hughes</cp:lastModifiedBy>
  <cp:revision>67</cp:revision>
  <dcterms:created xsi:type="dcterms:W3CDTF">2017-10-31T13:47:07Z</dcterms:created>
  <dcterms:modified xsi:type="dcterms:W3CDTF">2017-11-10T14:13:42Z</dcterms:modified>
</cp:coreProperties>
</file>