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0FFB537-FEC2-4DBA-A5E1-12DDEB4D4275}"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E09DA0-C6A4-4C98-9B00-4FC2D4952EBB}" type="slidenum">
              <a:rPr lang="en-US" smtClean="0"/>
              <a:t>‹#›</a:t>
            </a:fld>
            <a:endParaRPr lang="en-US"/>
          </a:p>
        </p:txBody>
      </p:sp>
    </p:spTree>
    <p:extLst>
      <p:ext uri="{BB962C8B-B14F-4D97-AF65-F5344CB8AC3E}">
        <p14:creationId xmlns:p14="http://schemas.microsoft.com/office/powerpoint/2010/main" val="4279950707"/>
      </p:ext>
    </p:extLst>
  </p:cSld>
  <p:clrMapOvr>
    <a:masterClrMapping/>
  </p:clrMapOvr>
  <mc:AlternateContent xmlns:mc="http://schemas.openxmlformats.org/markup-compatibility/2006">
    <mc:Choice xmlns:p14="http://schemas.microsoft.com/office/powerpoint/2010/main" Requires="p14">
      <p:transition spd="slow" p14:dur="3000">
        <p:fade thruBlk="1"/>
      </p:transition>
    </mc:Choice>
    <mc:Fallback>
      <p:transition spd="slow">
        <p:fade thruBlk="1"/>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FFB537-FEC2-4DBA-A5E1-12DDEB4D4275}"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E09DA0-C6A4-4C98-9B00-4FC2D4952EBB}" type="slidenum">
              <a:rPr lang="en-US" smtClean="0"/>
              <a:t>‹#›</a:t>
            </a:fld>
            <a:endParaRPr lang="en-US"/>
          </a:p>
        </p:txBody>
      </p:sp>
    </p:spTree>
    <p:extLst>
      <p:ext uri="{BB962C8B-B14F-4D97-AF65-F5344CB8AC3E}">
        <p14:creationId xmlns:p14="http://schemas.microsoft.com/office/powerpoint/2010/main" val="1402016171"/>
      </p:ext>
    </p:extLst>
  </p:cSld>
  <p:clrMapOvr>
    <a:masterClrMapping/>
  </p:clrMapOvr>
  <mc:AlternateContent xmlns:mc="http://schemas.openxmlformats.org/markup-compatibility/2006">
    <mc:Choice xmlns:p14="http://schemas.microsoft.com/office/powerpoint/2010/main" Requires="p14">
      <p:transition spd="slow" p14:dur="3000">
        <p:fade thruBlk="1"/>
      </p:transition>
    </mc:Choice>
    <mc:Fallback>
      <p:transition spd="slow">
        <p:fade thruBlk="1"/>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FFB537-FEC2-4DBA-A5E1-12DDEB4D4275}"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E09DA0-C6A4-4C98-9B00-4FC2D4952EBB}" type="slidenum">
              <a:rPr lang="en-US" smtClean="0"/>
              <a:t>‹#›</a:t>
            </a:fld>
            <a:endParaRPr lang="en-US"/>
          </a:p>
        </p:txBody>
      </p:sp>
    </p:spTree>
    <p:extLst>
      <p:ext uri="{BB962C8B-B14F-4D97-AF65-F5344CB8AC3E}">
        <p14:creationId xmlns:p14="http://schemas.microsoft.com/office/powerpoint/2010/main" val="835418703"/>
      </p:ext>
    </p:extLst>
  </p:cSld>
  <p:clrMapOvr>
    <a:masterClrMapping/>
  </p:clrMapOvr>
  <mc:AlternateContent xmlns:mc="http://schemas.openxmlformats.org/markup-compatibility/2006">
    <mc:Choice xmlns:p14="http://schemas.microsoft.com/office/powerpoint/2010/main" Requires="p14">
      <p:transition spd="slow" p14:dur="3000">
        <p:fade thruBlk="1"/>
      </p:transition>
    </mc:Choice>
    <mc:Fallback>
      <p:transition spd="slow">
        <p:fade thruBlk="1"/>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FFB537-FEC2-4DBA-A5E1-12DDEB4D4275}"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E09DA0-C6A4-4C98-9B00-4FC2D4952EBB}" type="slidenum">
              <a:rPr lang="en-US" smtClean="0"/>
              <a:t>‹#›</a:t>
            </a:fld>
            <a:endParaRPr lang="en-US"/>
          </a:p>
        </p:txBody>
      </p:sp>
    </p:spTree>
    <p:extLst>
      <p:ext uri="{BB962C8B-B14F-4D97-AF65-F5344CB8AC3E}">
        <p14:creationId xmlns:p14="http://schemas.microsoft.com/office/powerpoint/2010/main" val="3113136796"/>
      </p:ext>
    </p:extLst>
  </p:cSld>
  <p:clrMapOvr>
    <a:masterClrMapping/>
  </p:clrMapOvr>
  <mc:AlternateContent xmlns:mc="http://schemas.openxmlformats.org/markup-compatibility/2006">
    <mc:Choice xmlns:p14="http://schemas.microsoft.com/office/powerpoint/2010/main" Requires="p14">
      <p:transition spd="slow" p14:dur="3000">
        <p:fade thruBlk="1"/>
      </p:transition>
    </mc:Choice>
    <mc:Fallback>
      <p:transition spd="slow">
        <p:fade thruBlk="1"/>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0FFB537-FEC2-4DBA-A5E1-12DDEB4D4275}" type="datetimeFigureOut">
              <a:rPr lang="en-US" smtClean="0"/>
              <a:t>5/31/2025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E09DA0-C6A4-4C98-9B00-4FC2D4952EBB}" type="slidenum">
              <a:rPr lang="en-US" smtClean="0"/>
              <a:t>‹#›</a:t>
            </a:fld>
            <a:endParaRPr lang="en-US"/>
          </a:p>
        </p:txBody>
      </p:sp>
    </p:spTree>
    <p:extLst>
      <p:ext uri="{BB962C8B-B14F-4D97-AF65-F5344CB8AC3E}">
        <p14:creationId xmlns:p14="http://schemas.microsoft.com/office/powerpoint/2010/main" val="4195520278"/>
      </p:ext>
    </p:extLst>
  </p:cSld>
  <p:clrMapOvr>
    <a:masterClrMapping/>
  </p:clrMapOvr>
  <mc:AlternateContent xmlns:mc="http://schemas.openxmlformats.org/markup-compatibility/2006">
    <mc:Choice xmlns:p14="http://schemas.microsoft.com/office/powerpoint/2010/main" Requires="p14">
      <p:transition spd="slow" p14:dur="3000">
        <p:fade thruBlk="1"/>
      </p:transition>
    </mc:Choice>
    <mc:Fallback>
      <p:transition spd="slow">
        <p:fade thruBlk="1"/>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0FFB537-FEC2-4DBA-A5E1-12DDEB4D4275}"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E09DA0-C6A4-4C98-9B00-4FC2D4952EBB}" type="slidenum">
              <a:rPr lang="en-US" smtClean="0"/>
              <a:t>‹#›</a:t>
            </a:fld>
            <a:endParaRPr lang="en-US"/>
          </a:p>
        </p:txBody>
      </p:sp>
    </p:spTree>
    <p:extLst>
      <p:ext uri="{BB962C8B-B14F-4D97-AF65-F5344CB8AC3E}">
        <p14:creationId xmlns:p14="http://schemas.microsoft.com/office/powerpoint/2010/main" val="2430598760"/>
      </p:ext>
    </p:extLst>
  </p:cSld>
  <p:clrMapOvr>
    <a:masterClrMapping/>
  </p:clrMapOvr>
  <mc:AlternateContent xmlns:mc="http://schemas.openxmlformats.org/markup-compatibility/2006">
    <mc:Choice xmlns:p14="http://schemas.microsoft.com/office/powerpoint/2010/main" Requires="p14">
      <p:transition spd="slow" p14:dur="3000">
        <p:fade thruBlk="1"/>
      </p:transition>
    </mc:Choice>
    <mc:Fallback>
      <p:transition spd="slow">
        <p:fade thruBlk="1"/>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0FFB537-FEC2-4DBA-A5E1-12DDEB4D4275}" type="datetimeFigureOut">
              <a:rPr lang="en-US" smtClean="0"/>
              <a:t>5/31/2025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E09DA0-C6A4-4C98-9B00-4FC2D4952EBB}" type="slidenum">
              <a:rPr lang="en-US" smtClean="0"/>
              <a:t>‹#›</a:t>
            </a:fld>
            <a:endParaRPr lang="en-US"/>
          </a:p>
        </p:txBody>
      </p:sp>
    </p:spTree>
    <p:extLst>
      <p:ext uri="{BB962C8B-B14F-4D97-AF65-F5344CB8AC3E}">
        <p14:creationId xmlns:p14="http://schemas.microsoft.com/office/powerpoint/2010/main" val="365701087"/>
      </p:ext>
    </p:extLst>
  </p:cSld>
  <p:clrMapOvr>
    <a:masterClrMapping/>
  </p:clrMapOvr>
  <mc:AlternateContent xmlns:mc="http://schemas.openxmlformats.org/markup-compatibility/2006">
    <mc:Choice xmlns:p14="http://schemas.microsoft.com/office/powerpoint/2010/main" Requires="p14">
      <p:transition spd="slow" p14:dur="3000">
        <p:fade thruBlk="1"/>
      </p:transition>
    </mc:Choice>
    <mc:Fallback>
      <p:transition spd="slow">
        <p:fade thruBlk="1"/>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0FFB537-FEC2-4DBA-A5E1-12DDEB4D4275}" type="datetimeFigureOut">
              <a:rPr lang="en-US" smtClean="0"/>
              <a:t>5/31/2025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E09DA0-C6A4-4C98-9B00-4FC2D4952EBB}" type="slidenum">
              <a:rPr lang="en-US" smtClean="0"/>
              <a:t>‹#›</a:t>
            </a:fld>
            <a:endParaRPr lang="en-US"/>
          </a:p>
        </p:txBody>
      </p:sp>
    </p:spTree>
    <p:extLst>
      <p:ext uri="{BB962C8B-B14F-4D97-AF65-F5344CB8AC3E}">
        <p14:creationId xmlns:p14="http://schemas.microsoft.com/office/powerpoint/2010/main" val="705073472"/>
      </p:ext>
    </p:extLst>
  </p:cSld>
  <p:clrMapOvr>
    <a:masterClrMapping/>
  </p:clrMapOvr>
  <mc:AlternateContent xmlns:mc="http://schemas.openxmlformats.org/markup-compatibility/2006">
    <mc:Choice xmlns:p14="http://schemas.microsoft.com/office/powerpoint/2010/main" Requires="p14">
      <p:transition spd="slow" p14:dur="3000">
        <p:fade thruBlk="1"/>
      </p:transition>
    </mc:Choice>
    <mc:Fallback>
      <p:transition spd="slow">
        <p:fade thruBlk="1"/>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FFB537-FEC2-4DBA-A5E1-12DDEB4D4275}" type="datetimeFigureOut">
              <a:rPr lang="en-US" smtClean="0"/>
              <a:t>5/31/2025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E09DA0-C6A4-4C98-9B00-4FC2D4952EBB}" type="slidenum">
              <a:rPr lang="en-US" smtClean="0"/>
              <a:t>‹#›</a:t>
            </a:fld>
            <a:endParaRPr lang="en-US"/>
          </a:p>
        </p:txBody>
      </p:sp>
    </p:spTree>
    <p:extLst>
      <p:ext uri="{BB962C8B-B14F-4D97-AF65-F5344CB8AC3E}">
        <p14:creationId xmlns:p14="http://schemas.microsoft.com/office/powerpoint/2010/main" val="1831569"/>
      </p:ext>
    </p:extLst>
  </p:cSld>
  <p:clrMapOvr>
    <a:masterClrMapping/>
  </p:clrMapOvr>
  <mc:AlternateContent xmlns:mc="http://schemas.openxmlformats.org/markup-compatibility/2006">
    <mc:Choice xmlns:p14="http://schemas.microsoft.com/office/powerpoint/2010/main" Requires="p14">
      <p:transition spd="slow" p14:dur="3000">
        <p:fade thruBlk="1"/>
      </p:transition>
    </mc:Choice>
    <mc:Fallback>
      <p:transition spd="slow">
        <p:fade thruBlk="1"/>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0FFB537-FEC2-4DBA-A5E1-12DDEB4D4275}"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E09DA0-C6A4-4C98-9B00-4FC2D4952EBB}" type="slidenum">
              <a:rPr lang="en-US" smtClean="0"/>
              <a:t>‹#›</a:t>
            </a:fld>
            <a:endParaRPr lang="en-US"/>
          </a:p>
        </p:txBody>
      </p:sp>
    </p:spTree>
    <p:extLst>
      <p:ext uri="{BB962C8B-B14F-4D97-AF65-F5344CB8AC3E}">
        <p14:creationId xmlns:p14="http://schemas.microsoft.com/office/powerpoint/2010/main" val="379085552"/>
      </p:ext>
    </p:extLst>
  </p:cSld>
  <p:clrMapOvr>
    <a:masterClrMapping/>
  </p:clrMapOvr>
  <mc:AlternateContent xmlns:mc="http://schemas.openxmlformats.org/markup-compatibility/2006">
    <mc:Choice xmlns:p14="http://schemas.microsoft.com/office/powerpoint/2010/main" Requires="p14">
      <p:transition spd="slow" p14:dur="3000">
        <p:fade thruBlk="1"/>
      </p:transition>
    </mc:Choice>
    <mc:Fallback>
      <p:transition spd="slow">
        <p:fade thruBlk="1"/>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0FFB537-FEC2-4DBA-A5E1-12DDEB4D4275}" type="datetimeFigureOut">
              <a:rPr lang="en-US" smtClean="0"/>
              <a:t>5/31/2025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E09DA0-C6A4-4C98-9B00-4FC2D4952EBB}" type="slidenum">
              <a:rPr lang="en-US" smtClean="0"/>
              <a:t>‹#›</a:t>
            </a:fld>
            <a:endParaRPr lang="en-US"/>
          </a:p>
        </p:txBody>
      </p:sp>
    </p:spTree>
    <p:extLst>
      <p:ext uri="{BB962C8B-B14F-4D97-AF65-F5344CB8AC3E}">
        <p14:creationId xmlns:p14="http://schemas.microsoft.com/office/powerpoint/2010/main" val="3263867254"/>
      </p:ext>
    </p:extLst>
  </p:cSld>
  <p:clrMapOvr>
    <a:masterClrMapping/>
  </p:clrMapOvr>
  <mc:AlternateContent xmlns:mc="http://schemas.openxmlformats.org/markup-compatibility/2006">
    <mc:Choice xmlns:p14="http://schemas.microsoft.com/office/powerpoint/2010/main" Requires="p14">
      <p:transition spd="slow" p14:dur="3000">
        <p:fade thruBlk="1"/>
      </p:transition>
    </mc:Choice>
    <mc:Fallback>
      <p:transition spd="slow">
        <p:fade thruBlk="1"/>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FFB537-FEC2-4DBA-A5E1-12DDEB4D4275}" type="datetimeFigureOut">
              <a:rPr lang="en-US" smtClean="0"/>
              <a:t>5/31/2025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E09DA0-C6A4-4C98-9B00-4FC2D4952EBB}" type="slidenum">
              <a:rPr lang="en-US" smtClean="0"/>
              <a:t>‹#›</a:t>
            </a:fld>
            <a:endParaRPr lang="en-US"/>
          </a:p>
        </p:txBody>
      </p:sp>
    </p:spTree>
    <p:extLst>
      <p:ext uri="{BB962C8B-B14F-4D97-AF65-F5344CB8AC3E}">
        <p14:creationId xmlns:p14="http://schemas.microsoft.com/office/powerpoint/2010/main" val="2128856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3000">
        <p:fade thruBlk="1"/>
      </p:transition>
    </mc:Choice>
    <mc:Fallback>
      <p:transition spd="slow">
        <p:fade thruBlk="1"/>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ctrTitle"/>
          </p:nvPr>
        </p:nvSpPr>
        <p:spPr>
          <a:xfrm>
            <a:off x="1524000" y="593125"/>
            <a:ext cx="7101016" cy="3756454"/>
          </a:xfrm>
        </p:spPr>
        <p:txBody>
          <a:bodyPr/>
          <a:lstStyle/>
          <a:p>
            <a:pPr algn="l"/>
            <a:r>
              <a:rPr lang="en-US" b="1" dirty="0">
                <a:solidFill>
                  <a:schemeClr val="bg1"/>
                </a:solidFill>
                <a:latin typeface="Product Sans" panose="020B0403030502040203" pitchFamily="34" charset="0"/>
              </a:rPr>
              <a:t>Artificial Intelligence, it’s excessive use and ethics.</a:t>
            </a:r>
          </a:p>
        </p:txBody>
      </p:sp>
      <p:sp>
        <p:nvSpPr>
          <p:cNvPr id="3" name="Subtitle 2"/>
          <p:cNvSpPr>
            <a:spLocks noGrp="1"/>
          </p:cNvSpPr>
          <p:nvPr>
            <p:ph type="subTitle" idx="1"/>
          </p:nvPr>
        </p:nvSpPr>
        <p:spPr>
          <a:xfrm>
            <a:off x="1524000" y="4695566"/>
            <a:ext cx="7166920" cy="1285103"/>
          </a:xfrm>
        </p:spPr>
        <p:txBody>
          <a:bodyPr>
            <a:normAutofit/>
          </a:bodyPr>
          <a:lstStyle/>
          <a:p>
            <a:pPr algn="l"/>
            <a:r>
              <a:rPr lang="en-US" dirty="0" smtClean="0">
                <a:solidFill>
                  <a:schemeClr val="bg1"/>
                </a:solidFill>
                <a:latin typeface="Segoe UI Semilight" panose="020B0402040204020203" pitchFamily="34" charset="0"/>
                <a:cs typeface="Segoe UI Semilight" panose="020B0402040204020203" pitchFamily="34" charset="0"/>
              </a:rPr>
              <a:t>A presentation by </a:t>
            </a:r>
            <a:r>
              <a:rPr lang="en-US" dirty="0">
                <a:solidFill>
                  <a:schemeClr val="bg1"/>
                </a:solidFill>
                <a:latin typeface="Segoe UI Semilight" panose="020B0402040204020203" pitchFamily="34" charset="0"/>
                <a:cs typeface="Segoe UI Semilight" panose="020B0402040204020203" pitchFamily="34" charset="0"/>
              </a:rPr>
              <a:t>Group I (</a:t>
            </a:r>
            <a:r>
              <a:rPr lang="en-US" dirty="0" err="1">
                <a:solidFill>
                  <a:schemeClr val="bg1"/>
                </a:solidFill>
                <a:latin typeface="Segoe UI Semilight" panose="020B0402040204020203" pitchFamily="34" charset="0"/>
                <a:cs typeface="Segoe UI Semilight" panose="020B0402040204020203" pitchFamily="34" charset="0"/>
              </a:rPr>
              <a:t>Fardan</a:t>
            </a:r>
            <a:r>
              <a:rPr lang="en-US" dirty="0">
                <a:solidFill>
                  <a:schemeClr val="bg1"/>
                </a:solidFill>
                <a:latin typeface="Segoe UI Semilight" panose="020B0402040204020203" pitchFamily="34" charset="0"/>
                <a:cs typeface="Segoe UI Semilight" panose="020B0402040204020203" pitchFamily="34" charset="0"/>
              </a:rPr>
              <a:t>, </a:t>
            </a:r>
            <a:r>
              <a:rPr lang="en-US" dirty="0" err="1">
                <a:solidFill>
                  <a:schemeClr val="bg1"/>
                </a:solidFill>
                <a:latin typeface="Segoe UI Semilight" panose="020B0402040204020203" pitchFamily="34" charset="0"/>
                <a:cs typeface="Segoe UI Semilight" panose="020B0402040204020203" pitchFamily="34" charset="0"/>
              </a:rPr>
              <a:t>Arhum</a:t>
            </a:r>
            <a:r>
              <a:rPr lang="en-US" dirty="0">
                <a:solidFill>
                  <a:schemeClr val="bg1"/>
                </a:solidFill>
                <a:latin typeface="Segoe UI Semilight" panose="020B0402040204020203" pitchFamily="34" charset="0"/>
                <a:cs typeface="Segoe UI Semilight" panose="020B0402040204020203" pitchFamily="34" charset="0"/>
              </a:rPr>
              <a:t>, Siddique and Muhammad </a:t>
            </a:r>
            <a:r>
              <a:rPr lang="en-US" dirty="0" err="1">
                <a:solidFill>
                  <a:schemeClr val="bg1"/>
                </a:solidFill>
                <a:latin typeface="Segoe UI Semilight" panose="020B0402040204020203" pitchFamily="34" charset="0"/>
                <a:cs typeface="Segoe UI Semilight" panose="020B0402040204020203" pitchFamily="34" charset="0"/>
              </a:rPr>
              <a:t>Abeer</a:t>
            </a:r>
            <a:r>
              <a:rPr lang="en-US" dirty="0">
                <a:solidFill>
                  <a:schemeClr val="bg1"/>
                </a:solidFill>
                <a:latin typeface="Segoe UI Semilight" panose="020B0402040204020203" pitchFamily="34" charset="0"/>
                <a:cs typeface="Segoe UI Semilight" panose="020B0402040204020203" pitchFamily="34" charset="0"/>
              </a:rPr>
              <a:t>)</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90920" y="1723768"/>
            <a:ext cx="1495168" cy="14951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20416" y="2471352"/>
            <a:ext cx="1495168" cy="149516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8" name="Picture 7"/>
          <p:cNvPicPr>
            <a:picLocks noChangeAspect="1"/>
          </p:cNvPicPr>
          <p:nvPr/>
        </p:nvPicPr>
        <p:blipFill rotWithShape="1">
          <a:blip r:embed="rId5" cstate="print">
            <a:extLst>
              <a:ext uri="{28A0092B-C50C-407E-A947-70E740481C1C}">
                <a14:useLocalDpi xmlns:a14="http://schemas.microsoft.com/office/drawing/2010/main" val="0"/>
              </a:ext>
            </a:extLst>
          </a:blip>
          <a:srcRect l="27898" t="2542" r="25606" b="7198"/>
          <a:stretch/>
        </p:blipFill>
        <p:spPr>
          <a:xfrm>
            <a:off x="9006017" y="3323395"/>
            <a:ext cx="1495168" cy="141542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821135908"/>
      </p:ext>
    </p:extLst>
  </p:cSld>
  <p:clrMapOvr>
    <a:masterClrMapping/>
  </p:clrMapOvr>
  <mc:AlternateContent xmlns:mc="http://schemas.openxmlformats.org/markup-compatibility/2006">
    <mc:Choice xmlns:p14="http://schemas.microsoft.com/office/powerpoint/2010/main" Requires="p14">
      <p:transition spd="slow" p14:dur="3000">
        <p:fade thruBlk="1"/>
      </p:transition>
    </mc:Choice>
    <mc:Fallback>
      <p:transition spd="slow">
        <p:fade thruBlk="1"/>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p:txBody>
          <a:bodyPr/>
          <a:lstStyle/>
          <a:p>
            <a:r>
              <a:rPr lang="en-US" b="1" dirty="0" smtClean="0">
                <a:solidFill>
                  <a:schemeClr val="bg1"/>
                </a:solidFill>
                <a:latin typeface="Product Sans" panose="020B0403030502040203" pitchFamily="34" charset="0"/>
              </a:rPr>
              <a:t>Human Connections and Original Ideas</a:t>
            </a:r>
            <a:endParaRPr lang="en-US" b="1" dirty="0">
              <a:solidFill>
                <a:schemeClr val="bg1"/>
              </a:solidFill>
              <a:latin typeface="Product Sans" panose="020B0403030502040203" pitchFamily="34" charset="0"/>
            </a:endParaRPr>
          </a:p>
        </p:txBody>
      </p:sp>
      <p:sp>
        <p:nvSpPr>
          <p:cNvPr id="3" name="Content Placeholder 2"/>
          <p:cNvSpPr>
            <a:spLocks noGrp="1"/>
          </p:cNvSpPr>
          <p:nvPr>
            <p:ph idx="1"/>
          </p:nvPr>
        </p:nvSpPr>
        <p:spPr/>
        <p:txBody>
          <a:bodyPr>
            <a:normAutofit/>
          </a:bodyPr>
          <a:lstStyle/>
          <a:p>
            <a:pPr marL="0" indent="0">
              <a:buNone/>
            </a:pPr>
            <a:r>
              <a:rPr lang="en-US" sz="2400" dirty="0" smtClean="0">
                <a:solidFill>
                  <a:schemeClr val="bg1"/>
                </a:solidFill>
                <a:latin typeface="Georgia" panose="02040502050405020303" pitchFamily="18" charset="0"/>
              </a:rPr>
              <a:t>Human beings always require some sort of connection to stay mentally stable. Talking to AI ‘friends’ puts you in an ecological chamber where your own ideologies are constantly being reflected over and over again and you are never able to understand the ideologies and perspectives of other people. We should maintain healthy relations with everyone and try to understand other people’s perspective, thinking “I’m right and everyone else is wrong” is an incredibly unhealthy way of thinking and becomes an obstruction in the path toward becoming a humble and empathic man. Locking yourself in eco-chambers will result in a confined mind where no original ideas will come and even with that short term pleasure you’ll become depressed at the end. </a:t>
            </a:r>
            <a:endParaRPr lang="en-US" sz="24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4176286767"/>
      </p:ext>
    </p:extLst>
  </p:cSld>
  <p:clrMapOvr>
    <a:masterClrMapping/>
  </p:clrMapOvr>
  <mc:AlternateContent xmlns:mc="http://schemas.openxmlformats.org/markup-compatibility/2006">
    <mc:Choice xmlns:p14="http://schemas.microsoft.com/office/powerpoint/2010/main" Requires="p14">
      <p:transition spd="slow" p14:dur="3000">
        <p:fade thruBlk="1"/>
      </p:transition>
    </mc:Choice>
    <mc:Fallback>
      <p:transition spd="slow">
        <p:fade thruBlk="1"/>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p:txBody>
          <a:bodyPr/>
          <a:lstStyle/>
          <a:p>
            <a:r>
              <a:rPr lang="en-US" b="1" dirty="0" smtClean="0">
                <a:solidFill>
                  <a:schemeClr val="bg1"/>
                </a:solidFill>
                <a:latin typeface="Product Sans" panose="020B0403030502040203" pitchFamily="34" charset="0"/>
              </a:rPr>
              <a:t>AI as a tool and importance of hard work</a:t>
            </a:r>
            <a:endParaRPr lang="en-US" b="1" dirty="0">
              <a:solidFill>
                <a:schemeClr val="bg1"/>
              </a:solidFill>
              <a:latin typeface="Product Sans" panose="020B0403030502040203" pitchFamily="34" charset="0"/>
            </a:endParaRPr>
          </a:p>
        </p:txBody>
      </p:sp>
      <p:sp>
        <p:nvSpPr>
          <p:cNvPr id="3" name="Content Placeholder 2"/>
          <p:cNvSpPr>
            <a:spLocks noGrp="1"/>
          </p:cNvSpPr>
          <p:nvPr>
            <p:ph idx="1"/>
          </p:nvPr>
        </p:nvSpPr>
        <p:spPr/>
        <p:txBody>
          <a:bodyPr>
            <a:normAutofit/>
          </a:bodyPr>
          <a:lstStyle/>
          <a:p>
            <a:pPr marL="0" indent="0">
              <a:buNone/>
            </a:pPr>
            <a:r>
              <a:rPr lang="en-US" sz="2400" dirty="0" smtClean="0">
                <a:solidFill>
                  <a:schemeClr val="bg1"/>
                </a:solidFill>
                <a:latin typeface="Georgia" panose="02040502050405020303" pitchFamily="18" charset="0"/>
              </a:rPr>
              <a:t>Passing all your work to AI will make you end up with nothing to do and life will start feeling </a:t>
            </a:r>
            <a:r>
              <a:rPr lang="en-US" sz="2400" i="1" dirty="0" smtClean="0">
                <a:solidFill>
                  <a:schemeClr val="bg1"/>
                </a:solidFill>
                <a:latin typeface="Georgia" panose="02040502050405020303" pitchFamily="18" charset="0"/>
              </a:rPr>
              <a:t>meaningless</a:t>
            </a:r>
            <a:r>
              <a:rPr lang="en-US" sz="2400" dirty="0" smtClean="0">
                <a:solidFill>
                  <a:schemeClr val="bg1"/>
                </a:solidFill>
                <a:latin typeface="Georgia" panose="02040502050405020303" pitchFamily="18" charset="0"/>
              </a:rPr>
              <a:t> because we as humans are designed for hard work. I once read in a post on </a:t>
            </a:r>
            <a:r>
              <a:rPr lang="en-US" sz="2400" dirty="0" err="1" smtClean="0">
                <a:solidFill>
                  <a:schemeClr val="bg1"/>
                </a:solidFill>
                <a:latin typeface="Georgia" panose="02040502050405020303" pitchFamily="18" charset="0"/>
              </a:rPr>
              <a:t>reddit</a:t>
            </a:r>
            <a:r>
              <a:rPr lang="en-US" sz="2400" dirty="0" smtClean="0">
                <a:solidFill>
                  <a:schemeClr val="bg1"/>
                </a:solidFill>
                <a:latin typeface="Georgia" panose="02040502050405020303" pitchFamily="18" charset="0"/>
              </a:rPr>
              <a:t> about productivity from a 50 year old man that “Happiness doesn’t come from doing little work and getting lots of rest, you feel happy when you rest after doing hard work”. Using AI to make your work a little easier or asking it for help whenever you’re stuck is totally fine, that’s actually a great use of AI and from my perspective, that’s what AI should be used for. Remember, AI is a tool, not a replacement. Replace your job with AI and some day your boss will replace you with AI as well. Mindless use of AI will also blind you from the procedure towards getting to your result and if AI tools aren’t available, well you’ll just stay stuck in that problem.</a:t>
            </a:r>
            <a:endParaRPr lang="en-US" sz="24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2902800867"/>
      </p:ext>
    </p:extLst>
  </p:cSld>
  <p:clrMapOvr>
    <a:masterClrMapping/>
  </p:clrMapOvr>
  <mc:AlternateContent xmlns:mc="http://schemas.openxmlformats.org/markup-compatibility/2006">
    <mc:Choice xmlns:p14="http://schemas.microsoft.com/office/powerpoint/2010/main" Requires="p14">
      <p:transition spd="slow" p14:dur="3000">
        <p:fade thruBlk="1"/>
      </p:transition>
    </mc:Choice>
    <mc:Fallback>
      <p:transition spd="slow">
        <p:fade thruBlk="1"/>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a:xfrm>
            <a:off x="831850" y="1709738"/>
            <a:ext cx="10515600" cy="1836651"/>
          </a:xfrm>
        </p:spPr>
        <p:txBody>
          <a:bodyPr/>
          <a:lstStyle/>
          <a:p>
            <a:pPr algn="ctr"/>
            <a:r>
              <a:rPr lang="en-US" b="1" dirty="0" smtClean="0">
                <a:solidFill>
                  <a:schemeClr val="bg1"/>
                </a:solidFill>
                <a:latin typeface="Product Sans" panose="020B0403030502040203" pitchFamily="34" charset="0"/>
              </a:rPr>
              <a:t>The End</a:t>
            </a:r>
            <a:endParaRPr lang="en-US" b="1" dirty="0">
              <a:solidFill>
                <a:schemeClr val="bg1"/>
              </a:solidFill>
              <a:latin typeface="Product Sans" panose="020B0403030502040203" pitchFamily="34" charset="0"/>
            </a:endParaRPr>
          </a:p>
        </p:txBody>
      </p:sp>
      <p:sp>
        <p:nvSpPr>
          <p:cNvPr id="3" name="Text Placeholder 2"/>
          <p:cNvSpPr>
            <a:spLocks noGrp="1"/>
          </p:cNvSpPr>
          <p:nvPr>
            <p:ph type="body" idx="1"/>
          </p:nvPr>
        </p:nvSpPr>
        <p:spPr>
          <a:xfrm>
            <a:off x="831850" y="3731741"/>
            <a:ext cx="10515600" cy="2357909"/>
          </a:xfrm>
        </p:spPr>
        <p:txBody>
          <a:bodyPr>
            <a:normAutofit/>
          </a:bodyPr>
          <a:lstStyle/>
          <a:p>
            <a:pPr algn="ctr"/>
            <a:r>
              <a:rPr lang="en-US" sz="2800" dirty="0" smtClean="0">
                <a:solidFill>
                  <a:schemeClr val="bg1">
                    <a:lumMod val="85000"/>
                  </a:schemeClr>
                </a:solidFill>
                <a:latin typeface="Georgia" panose="02040502050405020303" pitchFamily="18" charset="0"/>
              </a:rPr>
              <a:t>Thanks for listening!</a:t>
            </a:r>
            <a:endParaRPr lang="en-US" sz="2800" dirty="0">
              <a:solidFill>
                <a:schemeClr val="bg1">
                  <a:lumMod val="85000"/>
                </a:schemeClr>
              </a:solidFill>
              <a:latin typeface="Georgia" panose="02040502050405020303" pitchFamily="18" charset="0"/>
            </a:endParaRPr>
          </a:p>
        </p:txBody>
      </p:sp>
    </p:spTree>
    <p:extLst>
      <p:ext uri="{BB962C8B-B14F-4D97-AF65-F5344CB8AC3E}">
        <p14:creationId xmlns:p14="http://schemas.microsoft.com/office/powerpoint/2010/main" val="790454669"/>
      </p:ext>
    </p:extLst>
  </p:cSld>
  <p:clrMapOvr>
    <a:masterClrMapping/>
  </p:clrMapOvr>
  <mc:AlternateContent xmlns:mc="http://schemas.openxmlformats.org/markup-compatibility/2006">
    <mc:Choice xmlns:p14="http://schemas.microsoft.com/office/powerpoint/2010/main" Requires="p14">
      <p:transition spd="slow" p14:dur="3000">
        <p:fade thruBlk="1"/>
      </p:transition>
    </mc:Choice>
    <mc:Fallback>
      <p:transition spd="slow">
        <p:fade thruBlk="1"/>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p:txBody>
          <a:bodyPr/>
          <a:lstStyle/>
          <a:p>
            <a:r>
              <a:rPr lang="en-US" b="1" dirty="0">
                <a:solidFill>
                  <a:schemeClr val="bg1"/>
                </a:solidFill>
                <a:latin typeface="Product Sans" panose="020B0403030502040203" pitchFamily="34" charset="0"/>
              </a:rPr>
              <a:t>The core idea behind </a:t>
            </a:r>
            <a:r>
              <a:rPr lang="en-US" b="1" dirty="0" smtClean="0">
                <a:solidFill>
                  <a:schemeClr val="bg1"/>
                </a:solidFill>
                <a:latin typeface="Product Sans" panose="020B0403030502040203" pitchFamily="34" charset="0"/>
              </a:rPr>
              <a:t>AI and it’s limitations</a:t>
            </a:r>
            <a:endParaRPr lang="en-US" b="1" dirty="0">
              <a:solidFill>
                <a:schemeClr val="bg1"/>
              </a:solidFill>
              <a:latin typeface="Product Sans" panose="020B0403030502040203" pitchFamily="34" charset="0"/>
            </a:endParaRPr>
          </a:p>
        </p:txBody>
      </p:sp>
      <p:sp>
        <p:nvSpPr>
          <p:cNvPr id="3" name="Content Placeholder 2"/>
          <p:cNvSpPr>
            <a:spLocks noGrp="1"/>
          </p:cNvSpPr>
          <p:nvPr>
            <p:ph idx="1"/>
          </p:nvPr>
        </p:nvSpPr>
        <p:spPr/>
        <p:txBody>
          <a:bodyPr>
            <a:normAutofit/>
          </a:bodyPr>
          <a:lstStyle/>
          <a:p>
            <a:r>
              <a:rPr lang="en-US" sz="2400" dirty="0" smtClean="0">
                <a:solidFill>
                  <a:schemeClr val="bg1"/>
                </a:solidFill>
                <a:latin typeface="Georgia" panose="02040502050405020303" pitchFamily="18" charset="0"/>
              </a:rPr>
              <a:t>Artificial Intelligence (or any other technology in this case) was made to aid humans by making tasks easier. It should be noted that there’s a massive difference between using a tool to help solve your problem quickly and completely relying on that tool.</a:t>
            </a:r>
          </a:p>
          <a:p>
            <a:r>
              <a:rPr lang="en-US" sz="2400" dirty="0" smtClean="0">
                <a:solidFill>
                  <a:schemeClr val="bg1"/>
                </a:solidFill>
                <a:latin typeface="Georgia" panose="02040502050405020303" pitchFamily="18" charset="0"/>
              </a:rPr>
              <a:t>AI is still in it’s development stage and not all information provided by an AI will necessarily be accurate. There’s uncertainty still present and unlike your typical calculator which only performs mathematical operations and is reliable, AI has a broader use case and therefore gives unreliable output on some occasions. It is meant for general use, not complicated tasks like solving your entire homework or doing creative work (we’ll go over this topic later in the presentation).</a:t>
            </a:r>
            <a:endParaRPr lang="en-US" sz="24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3849659791"/>
      </p:ext>
    </p:extLst>
  </p:cSld>
  <p:clrMapOvr>
    <a:masterClrMapping/>
  </p:clrMapOvr>
  <mc:AlternateContent xmlns:mc="http://schemas.openxmlformats.org/markup-compatibility/2006">
    <mc:Choice xmlns:p14="http://schemas.microsoft.com/office/powerpoint/2010/main" Requires="p14">
      <p:transition spd="slow" p14:dur="3000">
        <p:fade thruBlk="1"/>
      </p:transition>
    </mc:Choice>
    <mc:Fallback>
      <p:transition spd="slow">
        <p:fade thruBlk="1"/>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8519" t="-418" r="17395" b="418"/>
          <a:stretch/>
        </p:blipFill>
        <p:spPr>
          <a:xfrm>
            <a:off x="8489092" y="1932350"/>
            <a:ext cx="3517214" cy="34027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Title 1"/>
          <p:cNvSpPr>
            <a:spLocks noGrp="1"/>
          </p:cNvSpPr>
          <p:nvPr>
            <p:ph type="title"/>
          </p:nvPr>
        </p:nvSpPr>
        <p:spPr/>
        <p:txBody>
          <a:bodyPr/>
          <a:lstStyle/>
          <a:p>
            <a:r>
              <a:rPr lang="en-US" b="1" dirty="0" smtClean="0">
                <a:solidFill>
                  <a:schemeClr val="bg1"/>
                </a:solidFill>
                <a:latin typeface="Product Sans" panose="020B0403030502040203" pitchFamily="34" charset="0"/>
              </a:rPr>
              <a:t>Excessive use of AI</a:t>
            </a:r>
            <a:br>
              <a:rPr lang="en-US" b="1" dirty="0" smtClean="0">
                <a:solidFill>
                  <a:schemeClr val="bg1"/>
                </a:solidFill>
                <a:latin typeface="Product Sans" panose="020B0403030502040203" pitchFamily="34" charset="0"/>
              </a:rPr>
            </a:br>
            <a:r>
              <a:rPr lang="en-US" b="1" dirty="0" smtClean="0">
                <a:solidFill>
                  <a:schemeClr val="bg1"/>
                </a:solidFill>
                <a:latin typeface="Product Sans" panose="020B0403030502040203" pitchFamily="34" charset="0"/>
              </a:rPr>
              <a:t>and it’s consequences</a:t>
            </a:r>
            <a:endParaRPr lang="en-US" b="1" dirty="0">
              <a:solidFill>
                <a:schemeClr val="bg1"/>
              </a:solidFill>
              <a:latin typeface="Product Sans" panose="020B0403030502040203" pitchFamily="34" charset="0"/>
            </a:endParaRPr>
          </a:p>
        </p:txBody>
      </p:sp>
      <p:sp>
        <p:nvSpPr>
          <p:cNvPr id="3" name="Text Placeholder 2"/>
          <p:cNvSpPr>
            <a:spLocks noGrp="1"/>
          </p:cNvSpPr>
          <p:nvPr>
            <p:ph type="body" idx="1"/>
          </p:nvPr>
        </p:nvSpPr>
        <p:spPr/>
        <p:txBody>
          <a:bodyPr/>
          <a:lstStyle/>
          <a:p>
            <a:r>
              <a:rPr lang="en-US" dirty="0" smtClean="0">
                <a:solidFill>
                  <a:schemeClr val="bg1">
                    <a:lumMod val="85000"/>
                  </a:schemeClr>
                </a:solidFill>
                <a:latin typeface="Segoe UI Semilight" panose="020B0402040204020203" pitchFamily="34" charset="0"/>
                <a:cs typeface="Segoe UI Semilight" panose="020B0402040204020203" pitchFamily="34" charset="0"/>
              </a:rPr>
              <a:t>“To every action there’s an equal but opposite reaction”</a:t>
            </a:r>
            <a:br>
              <a:rPr lang="en-US" dirty="0" smtClean="0">
                <a:solidFill>
                  <a:schemeClr val="bg1">
                    <a:lumMod val="85000"/>
                  </a:schemeClr>
                </a:solidFill>
                <a:latin typeface="Segoe UI Semilight" panose="020B0402040204020203" pitchFamily="34" charset="0"/>
                <a:cs typeface="Segoe UI Semilight" panose="020B0402040204020203" pitchFamily="34" charset="0"/>
              </a:rPr>
            </a:br>
            <a:r>
              <a:rPr lang="en-US" dirty="0" smtClean="0">
                <a:solidFill>
                  <a:schemeClr val="bg1">
                    <a:lumMod val="85000"/>
                  </a:schemeClr>
                </a:solidFill>
                <a:latin typeface="Segoe UI Semilight" panose="020B0402040204020203" pitchFamily="34" charset="0"/>
                <a:cs typeface="Segoe UI Semilight" panose="020B0402040204020203" pitchFamily="34" charset="0"/>
              </a:rPr>
              <a:t>- Sir Isaac Newton</a:t>
            </a:r>
            <a:endParaRPr lang="en-US" dirty="0">
              <a:solidFill>
                <a:schemeClr val="bg1">
                  <a:lumMod val="85000"/>
                </a:schemeClr>
              </a:solidFill>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973766209"/>
      </p:ext>
    </p:extLst>
  </p:cSld>
  <p:clrMapOvr>
    <a:masterClrMapping/>
  </p:clrMapOvr>
  <mc:AlternateContent xmlns:mc="http://schemas.openxmlformats.org/markup-compatibility/2006">
    <mc:Choice xmlns:p14="http://schemas.microsoft.com/office/powerpoint/2010/main" Requires="p14">
      <p:transition spd="slow" p14:dur="3000">
        <p:fade thruBlk="1"/>
      </p:transition>
    </mc:Choice>
    <mc:Fallback>
      <p:transition spd="slow">
        <p:fade thruBlk="1"/>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p:txBody>
          <a:bodyPr/>
          <a:lstStyle/>
          <a:p>
            <a:r>
              <a:rPr lang="en-US" b="1" dirty="0">
                <a:solidFill>
                  <a:schemeClr val="bg1"/>
                </a:solidFill>
                <a:latin typeface="Product Sans" panose="020B0403030502040203" pitchFamily="34" charset="0"/>
              </a:rPr>
              <a:t>Excessive use by students</a:t>
            </a:r>
          </a:p>
        </p:txBody>
      </p:sp>
      <p:sp>
        <p:nvSpPr>
          <p:cNvPr id="3" name="Content Placeholder 2"/>
          <p:cNvSpPr>
            <a:spLocks noGrp="1"/>
          </p:cNvSpPr>
          <p:nvPr>
            <p:ph idx="1"/>
          </p:nvPr>
        </p:nvSpPr>
        <p:spPr/>
        <p:txBody>
          <a:bodyPr>
            <a:normAutofit lnSpcReduction="10000"/>
          </a:bodyPr>
          <a:lstStyle/>
          <a:p>
            <a:pPr marL="0" indent="0">
              <a:buNone/>
            </a:pPr>
            <a:r>
              <a:rPr lang="en-US" sz="2400" dirty="0" smtClean="0">
                <a:solidFill>
                  <a:schemeClr val="bg1"/>
                </a:solidFill>
                <a:latin typeface="Georgia" panose="02040502050405020303" pitchFamily="18" charset="0"/>
              </a:rPr>
              <a:t>When a student goes to any educational institute, his/her goal should be to learn new things but the truth is, the majority of students nowadays only go to such institutions for the sake of ‘getting a degree’ or because of ‘parental pressure’. Such a contrast in mindset leads to corruption in the educational system and these students tend to look for ‘shortcuts’ </a:t>
            </a:r>
            <a:r>
              <a:rPr lang="en-US" sz="2400" dirty="0" err="1" smtClean="0">
                <a:solidFill>
                  <a:schemeClr val="bg1"/>
                </a:solidFill>
                <a:latin typeface="Georgia" panose="02040502050405020303" pitchFamily="18" charset="0"/>
              </a:rPr>
              <a:t>ie</a:t>
            </a:r>
            <a:r>
              <a:rPr lang="en-US" sz="2400" dirty="0" smtClean="0">
                <a:solidFill>
                  <a:schemeClr val="bg1"/>
                </a:solidFill>
                <a:latin typeface="Georgia" panose="02040502050405020303" pitchFamily="18" charset="0"/>
              </a:rPr>
              <a:t>. </a:t>
            </a:r>
            <a:r>
              <a:rPr lang="en-US" sz="2400" dirty="0">
                <a:solidFill>
                  <a:schemeClr val="bg1"/>
                </a:solidFill>
                <a:latin typeface="Georgia" panose="02040502050405020303" pitchFamily="18" charset="0"/>
              </a:rPr>
              <a:t>c</a:t>
            </a:r>
            <a:r>
              <a:rPr lang="en-US" sz="2400" dirty="0" smtClean="0">
                <a:solidFill>
                  <a:schemeClr val="bg1"/>
                </a:solidFill>
                <a:latin typeface="Georgia" panose="02040502050405020303" pitchFamily="18" charset="0"/>
              </a:rPr>
              <a:t>heating their way to the degree they’re simply not eligible for. AI has indeed become such a shortcut and students excessively use it to do their entire homework ending up learning absolutely nothing and even losing their skills and knowledge they had once acquired as they stopped using them. It can be argued that homework itself is a stupid concept but that’s an argument for some other day. The point is, we should use AI for assistance whenever we get stuck, it can act as a private tutor and our learning process can get better through this route instead of completely relying on it.</a:t>
            </a:r>
            <a:endParaRPr lang="en-US" sz="24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544357728"/>
      </p:ext>
    </p:extLst>
  </p:cSld>
  <p:clrMapOvr>
    <a:masterClrMapping/>
  </p:clrMapOvr>
  <mc:AlternateContent xmlns:mc="http://schemas.openxmlformats.org/markup-compatibility/2006">
    <mc:Choice xmlns:p14="http://schemas.microsoft.com/office/powerpoint/2010/main" Requires="p14">
      <p:transition spd="slow" p14:dur="3000">
        <p:fade thruBlk="1"/>
      </p:transition>
    </mc:Choice>
    <mc:Fallback>
      <p:transition spd="slow">
        <p:fade thruBlk="1"/>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p:txBody>
          <a:bodyPr/>
          <a:lstStyle/>
          <a:p>
            <a:r>
              <a:rPr lang="en-US" b="1" dirty="0">
                <a:solidFill>
                  <a:schemeClr val="bg1"/>
                </a:solidFill>
                <a:latin typeface="Product Sans" panose="020B0403030502040203" pitchFamily="34" charset="0"/>
              </a:rPr>
              <a:t>Excessive use by </a:t>
            </a:r>
            <a:r>
              <a:rPr lang="en-US" b="1" dirty="0" smtClean="0">
                <a:solidFill>
                  <a:schemeClr val="bg1"/>
                </a:solidFill>
                <a:latin typeface="Product Sans" panose="020B0403030502040203" pitchFamily="34" charset="0"/>
              </a:rPr>
              <a:t>developers</a:t>
            </a:r>
            <a:endParaRPr lang="en-US" b="1" dirty="0">
              <a:solidFill>
                <a:schemeClr val="bg1"/>
              </a:solidFill>
              <a:latin typeface="Product Sans" panose="020B0403030502040203" pitchFamily="34" charset="0"/>
            </a:endParaRPr>
          </a:p>
        </p:txBody>
      </p:sp>
      <p:sp>
        <p:nvSpPr>
          <p:cNvPr id="3" name="Content Placeholder 2"/>
          <p:cNvSpPr>
            <a:spLocks noGrp="1"/>
          </p:cNvSpPr>
          <p:nvPr>
            <p:ph idx="1"/>
          </p:nvPr>
        </p:nvSpPr>
        <p:spPr/>
        <p:txBody>
          <a:bodyPr>
            <a:normAutofit/>
          </a:bodyPr>
          <a:lstStyle/>
          <a:p>
            <a:pPr marL="0" indent="0">
              <a:buNone/>
            </a:pPr>
            <a:r>
              <a:rPr lang="en-US" sz="2400" dirty="0" smtClean="0">
                <a:solidFill>
                  <a:schemeClr val="bg1"/>
                </a:solidFill>
                <a:latin typeface="Georgia" panose="02040502050405020303" pitchFamily="18" charset="0"/>
              </a:rPr>
              <a:t>The people who are making the most use of AI are actually the software developers themselves (who could’ve guessed) and not particularly the veterans of this field but rather the newcomers, as we talked earlier, people tend to look for shortcuts when their goals are in contrast with the actual purpose of the field. C.S fields suffer from the same problem and while AI can greatly help you understand the basics and debug your code, it should not be completely relied upon by copy-pasting all your code from these LLMs. This way, neither your problem solving skills will develop nor will you ever learn how your programs actually work. Once a bug large enough for your AI to get stuck occurs in your code, you’ll be stuck forever. Such developers are famously known as “Vibe Coders” in the programming space.</a:t>
            </a:r>
            <a:endParaRPr lang="en-US" sz="24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48321041"/>
      </p:ext>
    </p:extLst>
  </p:cSld>
  <p:clrMapOvr>
    <a:masterClrMapping/>
  </p:clrMapOvr>
  <mc:AlternateContent xmlns:mc="http://schemas.openxmlformats.org/markup-compatibility/2006">
    <mc:Choice xmlns:p14="http://schemas.microsoft.com/office/powerpoint/2010/main" Requires="p14">
      <p:transition spd="slow" p14:dur="3000">
        <p:fade thruBlk="1"/>
      </p:transition>
    </mc:Choice>
    <mc:Fallback>
      <p:transition spd="slow">
        <p:fade thruBlk="1"/>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p:txBody>
          <a:bodyPr/>
          <a:lstStyle/>
          <a:p>
            <a:r>
              <a:rPr lang="en-US" b="1" dirty="0">
                <a:solidFill>
                  <a:schemeClr val="bg1"/>
                </a:solidFill>
                <a:latin typeface="Product Sans" panose="020B0403030502040203" pitchFamily="34" charset="0"/>
              </a:rPr>
              <a:t>Excessive use </a:t>
            </a:r>
            <a:r>
              <a:rPr lang="en-US" b="1" dirty="0" smtClean="0">
                <a:solidFill>
                  <a:schemeClr val="bg1"/>
                </a:solidFill>
                <a:latin typeface="Product Sans" panose="020B0403030502040203" pitchFamily="34" charset="0"/>
              </a:rPr>
              <a:t>by Elites of The Corporate World</a:t>
            </a:r>
            <a:endParaRPr lang="en-US" b="1" dirty="0">
              <a:solidFill>
                <a:schemeClr val="bg1"/>
              </a:solidFill>
              <a:latin typeface="Product Sans" panose="020B0403030502040203" pitchFamily="34" charset="0"/>
            </a:endParaRPr>
          </a:p>
        </p:txBody>
      </p:sp>
      <p:sp>
        <p:nvSpPr>
          <p:cNvPr id="3" name="Content Placeholder 2"/>
          <p:cNvSpPr>
            <a:spLocks noGrp="1"/>
          </p:cNvSpPr>
          <p:nvPr>
            <p:ph idx="1"/>
          </p:nvPr>
        </p:nvSpPr>
        <p:spPr/>
        <p:txBody>
          <a:bodyPr>
            <a:normAutofit/>
          </a:bodyPr>
          <a:lstStyle/>
          <a:p>
            <a:pPr marL="0" indent="0">
              <a:buNone/>
            </a:pPr>
            <a:r>
              <a:rPr lang="en-US" sz="2400" dirty="0" smtClean="0">
                <a:solidFill>
                  <a:schemeClr val="bg1"/>
                </a:solidFill>
                <a:latin typeface="Georgia" panose="02040502050405020303" pitchFamily="18" charset="0"/>
              </a:rPr>
              <a:t>The Elites of The Corporate World like CEOs of tech giants like Google, Microsoft, </a:t>
            </a:r>
            <a:r>
              <a:rPr lang="en-US" sz="2400" dirty="0" err="1" smtClean="0">
                <a:solidFill>
                  <a:schemeClr val="bg1"/>
                </a:solidFill>
                <a:latin typeface="Georgia" panose="02040502050405020303" pitchFamily="18" charset="0"/>
              </a:rPr>
              <a:t>Nvidia</a:t>
            </a:r>
            <a:r>
              <a:rPr lang="en-US" sz="2400" dirty="0" smtClean="0">
                <a:solidFill>
                  <a:schemeClr val="bg1"/>
                </a:solidFill>
                <a:latin typeface="Georgia" panose="02040502050405020303" pitchFamily="18" charset="0"/>
              </a:rPr>
              <a:t>, Meta etc. have become obsessed with AI not just because it’s a new technology they can make a business out of but more so because they wish to fire as many employees as possible and replace them with AI even though it is still not better than most human programmers and has ruined many online services (a famous example being </a:t>
            </a:r>
            <a:r>
              <a:rPr lang="en-US" sz="2400" dirty="0" err="1" smtClean="0">
                <a:solidFill>
                  <a:schemeClr val="bg1"/>
                </a:solidFill>
                <a:latin typeface="Georgia" panose="02040502050405020303" pitchFamily="18" charset="0"/>
              </a:rPr>
              <a:t>Duolingo</a:t>
            </a:r>
            <a:r>
              <a:rPr lang="en-US" sz="2400" dirty="0" smtClean="0">
                <a:solidFill>
                  <a:schemeClr val="bg1"/>
                </a:solidFill>
                <a:latin typeface="Georgia" panose="02040502050405020303" pitchFamily="18" charset="0"/>
              </a:rPr>
              <a:t>, the language learning app) and it’s quite clear why they’re doing this, in case you still haven’t figured out the reason, they’re doing this to cut their costs and save money so it can go into their pockets instead of the employees even at the cost of a much worse product than the original one. To jump on the AI hype-train, many companies are also implementing it in unnecessary places and products where it’s presence makes no sense whatsoever.</a:t>
            </a:r>
            <a:endParaRPr lang="en-US" sz="24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2860614003"/>
      </p:ext>
    </p:extLst>
  </p:cSld>
  <p:clrMapOvr>
    <a:masterClrMapping/>
  </p:clrMapOvr>
  <mc:AlternateContent xmlns:mc="http://schemas.openxmlformats.org/markup-compatibility/2006">
    <mc:Choice xmlns:p14="http://schemas.microsoft.com/office/powerpoint/2010/main" Requires="p14">
      <p:transition spd="slow" p14:dur="3000">
        <p:fade thruBlk="1"/>
      </p:transition>
    </mc:Choice>
    <mc:Fallback>
      <p:transition spd="slow">
        <p:fade thruBlk="1"/>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p:txBody>
          <a:bodyPr>
            <a:normAutofit fontScale="90000"/>
          </a:bodyPr>
          <a:lstStyle/>
          <a:p>
            <a:r>
              <a:rPr lang="en-US" b="1" dirty="0" smtClean="0">
                <a:solidFill>
                  <a:schemeClr val="bg1"/>
                </a:solidFill>
                <a:latin typeface="Product Sans" panose="020B0403030502040203" pitchFamily="34" charset="0"/>
              </a:rPr>
              <a:t>Environmental Pollution from data centers running AI models</a:t>
            </a:r>
            <a:endParaRPr lang="en-US" b="1" dirty="0">
              <a:solidFill>
                <a:schemeClr val="bg1"/>
              </a:solidFill>
              <a:latin typeface="Product Sans" panose="020B0403030502040203" pitchFamily="34" charset="0"/>
            </a:endParaRPr>
          </a:p>
        </p:txBody>
      </p:sp>
      <p:pic>
        <p:nvPicPr>
          <p:cNvPr id="8" name="Content Placeholder 7"/>
          <p:cNvPicPr>
            <a:picLocks noGrp="1" noChangeAspect="1"/>
          </p:cNvPicPr>
          <p:nvPr>
            <p:ph idx="1"/>
          </p:nvPr>
        </p:nvPicPr>
        <p:blipFill rotWithShape="1">
          <a:blip r:embed="rId3">
            <a:extLst>
              <a:ext uri="{28A0092B-C50C-407E-A947-70E740481C1C}">
                <a14:useLocalDpi xmlns:a14="http://schemas.microsoft.com/office/drawing/2010/main" val="0"/>
              </a:ext>
            </a:extLst>
          </a:blip>
          <a:srcRect l="9717" r="17811"/>
          <a:stretch/>
        </p:blipFill>
        <p:spPr>
          <a:xfrm>
            <a:off x="5523469" y="926757"/>
            <a:ext cx="5795105" cy="4658496"/>
          </a:xfrm>
        </p:spPr>
      </p:pic>
      <p:sp>
        <p:nvSpPr>
          <p:cNvPr id="4" name="Text Placeholder 3"/>
          <p:cNvSpPr>
            <a:spLocks noGrp="1"/>
          </p:cNvSpPr>
          <p:nvPr>
            <p:ph type="body" sz="half" idx="2"/>
          </p:nvPr>
        </p:nvSpPr>
        <p:spPr/>
        <p:txBody>
          <a:bodyPr>
            <a:normAutofit/>
          </a:bodyPr>
          <a:lstStyle/>
          <a:p>
            <a:r>
              <a:rPr lang="en-US" sz="2000" dirty="0" smtClean="0">
                <a:solidFill>
                  <a:schemeClr val="bg1"/>
                </a:solidFill>
                <a:latin typeface="Georgia" panose="02040502050405020303" pitchFamily="18" charset="0"/>
              </a:rPr>
              <a:t>Hosting these powerful AI models is extremely expensive and requires large amounts of electrical energy as well as water supply for cooling. These data centers are one of the largest sources of greenhouse gas production and water pollution. They also cause a lot of noise pollution, which disturbs the people living near them and their surroundings.</a:t>
            </a:r>
            <a:endParaRPr lang="en-US" sz="2000" dirty="0">
              <a:solidFill>
                <a:schemeClr val="bg1"/>
              </a:solidFill>
              <a:latin typeface="Georgia" panose="02040502050405020303" pitchFamily="18" charset="0"/>
            </a:endParaRPr>
          </a:p>
        </p:txBody>
      </p:sp>
    </p:spTree>
    <p:extLst>
      <p:ext uri="{BB962C8B-B14F-4D97-AF65-F5344CB8AC3E}">
        <p14:creationId xmlns:p14="http://schemas.microsoft.com/office/powerpoint/2010/main" val="939831307"/>
      </p:ext>
    </p:extLst>
  </p:cSld>
  <p:clrMapOvr>
    <a:masterClrMapping/>
  </p:clrMapOvr>
  <mc:AlternateContent xmlns:mc="http://schemas.openxmlformats.org/markup-compatibility/2006">
    <mc:Choice xmlns:p14="http://schemas.microsoft.com/office/powerpoint/2010/main" Requires="p14">
      <p:transition spd="slow" p14:dur="3000">
        <p:fade thruBlk="1"/>
      </p:transition>
    </mc:Choice>
    <mc:Fallback>
      <p:transition spd="slow">
        <p:fade thruBlk="1"/>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p:txBody>
          <a:bodyPr/>
          <a:lstStyle/>
          <a:p>
            <a:r>
              <a:rPr lang="en-US" b="1" dirty="0" smtClean="0">
                <a:solidFill>
                  <a:schemeClr val="bg1"/>
                </a:solidFill>
                <a:latin typeface="Product Sans" panose="020B0403030502040203" pitchFamily="34" charset="0"/>
              </a:rPr>
              <a:t>The Ethics</a:t>
            </a:r>
            <a:br>
              <a:rPr lang="en-US" b="1" dirty="0" smtClean="0">
                <a:solidFill>
                  <a:schemeClr val="bg1"/>
                </a:solidFill>
                <a:latin typeface="Product Sans" panose="020B0403030502040203" pitchFamily="34" charset="0"/>
              </a:rPr>
            </a:br>
            <a:r>
              <a:rPr lang="en-US" b="1" dirty="0" smtClean="0">
                <a:solidFill>
                  <a:schemeClr val="bg1"/>
                </a:solidFill>
                <a:latin typeface="Product Sans" panose="020B0403030502040203" pitchFamily="34" charset="0"/>
              </a:rPr>
              <a:t>of using AI</a:t>
            </a:r>
            <a:endParaRPr lang="en-US" b="1" dirty="0">
              <a:solidFill>
                <a:schemeClr val="bg1"/>
              </a:solidFill>
              <a:latin typeface="Product Sans" panose="020B0403030502040203" pitchFamily="34" charset="0"/>
            </a:endParaRPr>
          </a:p>
        </p:txBody>
      </p:sp>
      <p:sp>
        <p:nvSpPr>
          <p:cNvPr id="3" name="Text Placeholder 2"/>
          <p:cNvSpPr>
            <a:spLocks noGrp="1"/>
          </p:cNvSpPr>
          <p:nvPr>
            <p:ph type="body" idx="1"/>
          </p:nvPr>
        </p:nvSpPr>
        <p:spPr/>
        <p:txBody>
          <a:bodyPr/>
          <a:lstStyle/>
          <a:p>
            <a:r>
              <a:rPr lang="en-US" dirty="0" smtClean="0">
                <a:solidFill>
                  <a:schemeClr val="bg1">
                    <a:lumMod val="85000"/>
                  </a:schemeClr>
                </a:solidFill>
                <a:latin typeface="Segoe UI Semilight" panose="020B0402040204020203" pitchFamily="34" charset="0"/>
                <a:cs typeface="Segoe UI Semilight" panose="020B0402040204020203" pitchFamily="34" charset="0"/>
              </a:rPr>
              <a:t>It’s always better to follow the rules,</a:t>
            </a:r>
            <a:br>
              <a:rPr lang="en-US" dirty="0" smtClean="0">
                <a:solidFill>
                  <a:schemeClr val="bg1">
                    <a:lumMod val="85000"/>
                  </a:schemeClr>
                </a:solidFill>
                <a:latin typeface="Segoe UI Semilight" panose="020B0402040204020203" pitchFamily="34" charset="0"/>
                <a:cs typeface="Segoe UI Semilight" panose="020B0402040204020203" pitchFamily="34" charset="0"/>
              </a:rPr>
            </a:br>
            <a:r>
              <a:rPr lang="en-US" dirty="0" smtClean="0">
                <a:solidFill>
                  <a:schemeClr val="bg1">
                    <a:lumMod val="85000"/>
                  </a:schemeClr>
                </a:solidFill>
                <a:latin typeface="Segoe UI Semilight" panose="020B0402040204020203" pitchFamily="34" charset="0"/>
                <a:cs typeface="Segoe UI Semilight" panose="020B0402040204020203" pitchFamily="34" charset="0"/>
              </a:rPr>
              <a:t>both for you and the people around you.</a:t>
            </a:r>
            <a:endParaRPr lang="en-US" dirty="0">
              <a:solidFill>
                <a:schemeClr val="bg1">
                  <a:lumMod val="85000"/>
                </a:schemeClr>
              </a:solidFill>
              <a:latin typeface="Segoe UI Semilight" panose="020B0402040204020203" pitchFamily="34" charset="0"/>
              <a:cs typeface="Segoe UI Semilight" panose="020B0402040204020203" pitchFamily="34" charset="0"/>
            </a:endParaRP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2840" r="5048"/>
          <a:stretch/>
        </p:blipFill>
        <p:spPr>
          <a:xfrm>
            <a:off x="6845643" y="1152905"/>
            <a:ext cx="4924082" cy="455218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840765778"/>
      </p:ext>
    </p:extLst>
  </p:cSld>
  <p:clrMapOvr>
    <a:masterClrMapping/>
  </p:clrMapOvr>
  <mc:AlternateContent xmlns:mc="http://schemas.openxmlformats.org/markup-compatibility/2006">
    <mc:Choice xmlns:p14="http://schemas.microsoft.com/office/powerpoint/2010/main" Requires="p14">
      <p:transition spd="slow" p14:dur="3000">
        <p:fade thruBlk="1"/>
      </p:transition>
    </mc:Choice>
    <mc:Fallback>
      <p:transition spd="slow">
        <p:fade thruBlk="1"/>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Title 1"/>
          <p:cNvSpPr>
            <a:spLocks noGrp="1"/>
          </p:cNvSpPr>
          <p:nvPr>
            <p:ph type="title"/>
          </p:nvPr>
        </p:nvSpPr>
        <p:spPr/>
        <p:txBody>
          <a:bodyPr/>
          <a:lstStyle/>
          <a:p>
            <a:r>
              <a:rPr lang="en-US" b="1" dirty="0" smtClean="0">
                <a:solidFill>
                  <a:schemeClr val="bg1"/>
                </a:solidFill>
                <a:latin typeface="Product Sans" panose="020B0403030502040203" pitchFamily="34" charset="0"/>
              </a:rPr>
              <a:t>Be Creative</a:t>
            </a:r>
            <a:endParaRPr lang="en-US" b="1" dirty="0">
              <a:solidFill>
                <a:schemeClr val="bg1"/>
              </a:solidFill>
              <a:latin typeface="Product Sans" panose="020B0403030502040203" pitchFamily="34" charset="0"/>
            </a:endParaRPr>
          </a:p>
        </p:txBody>
      </p:sp>
      <p:sp>
        <p:nvSpPr>
          <p:cNvPr id="4" name="Text Placeholder 3"/>
          <p:cNvSpPr>
            <a:spLocks noGrp="1"/>
          </p:cNvSpPr>
          <p:nvPr>
            <p:ph type="body" sz="half" idx="2"/>
          </p:nvPr>
        </p:nvSpPr>
        <p:spPr/>
        <p:txBody>
          <a:bodyPr>
            <a:normAutofit lnSpcReduction="10000"/>
          </a:bodyPr>
          <a:lstStyle/>
          <a:p>
            <a:r>
              <a:rPr lang="en-US" sz="2000" dirty="0" smtClean="0">
                <a:solidFill>
                  <a:schemeClr val="bg1"/>
                </a:solidFill>
                <a:latin typeface="Georgia" panose="02040502050405020303" pitchFamily="18" charset="0"/>
              </a:rPr>
              <a:t>Us Humans have a very special brain, unlike a computer, it does not just store memories but also has emotions, feelings, biases and that’s what make us special, that’s what makes us </a:t>
            </a:r>
            <a:r>
              <a:rPr lang="en-US" sz="2000" i="1" dirty="0" smtClean="0">
                <a:solidFill>
                  <a:schemeClr val="bg1"/>
                </a:solidFill>
                <a:latin typeface="Georgia" panose="02040502050405020303" pitchFamily="18" charset="0"/>
              </a:rPr>
              <a:t>creative. </a:t>
            </a:r>
            <a:r>
              <a:rPr lang="en-US" sz="2000" dirty="0" smtClean="0">
                <a:solidFill>
                  <a:schemeClr val="bg1"/>
                </a:solidFill>
                <a:latin typeface="Georgia" panose="02040502050405020303" pitchFamily="18" charset="0"/>
              </a:rPr>
              <a:t>A good artist with great inspirations will always manage to produce better work than someone who is less experienced, whether it’s through AI or by hand. These emotions that an artist carries are what make any piece of art so special.</a:t>
            </a:r>
            <a:endParaRPr lang="en-US" sz="2000" dirty="0">
              <a:solidFill>
                <a:schemeClr val="bg1"/>
              </a:solidFill>
              <a:latin typeface="Georgia" panose="02040502050405020303" pitchFamily="18" charset="0"/>
            </a:endParaRPr>
          </a:p>
        </p:txBody>
      </p:sp>
      <p:pic>
        <p:nvPicPr>
          <p:cNvPr id="8" name="Picture Placeholder 7"/>
          <p:cNvPicPr>
            <a:picLocks noGrp="1" noChangeAspect="1"/>
          </p:cNvPicPr>
          <p:nvPr>
            <p:ph type="pic" idx="1"/>
          </p:nvPr>
        </p:nvPicPr>
        <p:blipFill>
          <a:blip r:embed="rId3">
            <a:extLst>
              <a:ext uri="{28A0092B-C50C-407E-A947-70E740481C1C}">
                <a14:useLocalDpi xmlns:a14="http://schemas.microsoft.com/office/drawing/2010/main" val="0"/>
              </a:ext>
            </a:extLst>
          </a:blip>
          <a:srcRect t="10520" b="10520"/>
          <a:stretch>
            <a:fillRect/>
          </a:stretch>
        </p:blipFill>
        <p:spPr/>
      </p:pic>
    </p:spTree>
    <p:extLst>
      <p:ext uri="{BB962C8B-B14F-4D97-AF65-F5344CB8AC3E}">
        <p14:creationId xmlns:p14="http://schemas.microsoft.com/office/powerpoint/2010/main" val="1007569526"/>
      </p:ext>
    </p:extLst>
  </p:cSld>
  <p:clrMapOvr>
    <a:masterClrMapping/>
  </p:clrMapOvr>
  <mc:AlternateContent xmlns:mc="http://schemas.openxmlformats.org/markup-compatibility/2006">
    <mc:Choice xmlns:p14="http://schemas.microsoft.com/office/powerpoint/2010/main" Requires="p14">
      <p:transition spd="slow" p14:dur="3000">
        <p:fade thruBlk="1"/>
      </p:transition>
    </mc:Choice>
    <mc:Fallback>
      <p:transition spd="slow">
        <p:fade thruBlk="1"/>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1206</Words>
  <Application>Microsoft Office PowerPoint</Application>
  <PresentationFormat>Widescreen</PresentationFormat>
  <Paragraphs>25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Georgia</vt:lpstr>
      <vt:lpstr>Product Sans</vt:lpstr>
      <vt:lpstr>Segoe UI Semilight</vt:lpstr>
      <vt:lpstr>Office Theme</vt:lpstr>
      <vt:lpstr>Artificial Intelligence, it’s excessive use and ethics.</vt:lpstr>
      <vt:lpstr>The core idea behind AI and it’s limitations</vt:lpstr>
      <vt:lpstr>Excessive use of AI and it’s consequences</vt:lpstr>
      <vt:lpstr>Excessive use by students</vt:lpstr>
      <vt:lpstr>Excessive use by developers</vt:lpstr>
      <vt:lpstr>Excessive use by Elites of The Corporate World</vt:lpstr>
      <vt:lpstr>Environmental Pollution from data centers running AI models</vt:lpstr>
      <vt:lpstr>The Ethics of using AI</vt:lpstr>
      <vt:lpstr>Be Creative</vt:lpstr>
      <vt:lpstr>Human Connections and Original Ideas</vt:lpstr>
      <vt:lpstr>AI as a tool and importance of hard work</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HS COMPUTER</dc:creator>
  <cp:lastModifiedBy>HS COMPUTER</cp:lastModifiedBy>
  <cp:revision>21</cp:revision>
  <dcterms:created xsi:type="dcterms:W3CDTF">2025-05-31T03:48:46Z</dcterms:created>
  <dcterms:modified xsi:type="dcterms:W3CDTF">2025-05-31T06:46:58Z</dcterms:modified>
</cp:coreProperties>
</file>