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93" r:id="rId3"/>
    <p:sldId id="379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3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374A8-B804-4B85-9832-83F50AD5B968}">
          <p14:sldIdLst>
            <p14:sldId id="262"/>
            <p14:sldId id="393"/>
            <p14:sldId id="379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Conclusao" id="{4E731E97-C3BF-49EB-889C-8098F796F6C8}">
          <p14:sldIdLst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1964267" y="4506913"/>
            <a:ext cx="10225617" cy="0"/>
          </a:xfrm>
          <a:prstGeom prst="line">
            <a:avLst/>
          </a:prstGeom>
          <a:noFill/>
          <a:ln w="38100">
            <a:solidFill>
              <a:schemeClr val="accent4">
                <a:lumMod val="85000"/>
                <a:lumOff val="1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240" name="Title Placeholder 1"/>
          <p:cNvSpPr>
            <a:spLocks noGrp="1"/>
          </p:cNvSpPr>
          <p:nvPr>
            <p:ph type="ctrTitle"/>
          </p:nvPr>
        </p:nvSpPr>
        <p:spPr>
          <a:xfrm>
            <a:off x="1843620" y="2205571"/>
            <a:ext cx="9580033" cy="2162175"/>
          </a:xfrm>
        </p:spPr>
        <p:txBody>
          <a:bodyPr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241" name="Text Placeholder 2"/>
          <p:cNvSpPr>
            <a:spLocks noGrp="1"/>
          </p:cNvSpPr>
          <p:nvPr>
            <p:ph type="subTitle" idx="1"/>
          </p:nvPr>
        </p:nvSpPr>
        <p:spPr>
          <a:xfrm>
            <a:off x="1841502" y="4645025"/>
            <a:ext cx="9565217" cy="1281642"/>
          </a:xfrm>
          <a:ln>
            <a:noFill/>
          </a:ln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890C1D-8828-4C6C-ABA7-AD6CCD71CC06}" type="datetimeFigureOut">
              <a:rPr lang="pt-BR" smtClean="0"/>
              <a:t>25/04/2017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8C6D4C-0994-4085-9F91-4509BAE563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32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7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69" y="-2557"/>
            <a:ext cx="10414000" cy="803541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69" y="923152"/>
            <a:ext cx="10416117" cy="4672584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840868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4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ibb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69" y="-2557"/>
            <a:ext cx="10414000" cy="803541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69" y="923152"/>
            <a:ext cx="10416117" cy="4672584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840868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4">
            <a:hlinkClick r:id="" action="ppaction://noaction"/>
          </p:cNvPr>
          <p:cNvSpPr/>
          <p:nvPr userDrawn="1"/>
        </p:nvSpPr>
        <p:spPr>
          <a:xfrm>
            <a:off x="11812383" y="1803861"/>
            <a:ext cx="379615" cy="54032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pt-BR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Rectangle 5">
            <a:hlinkClick r:id="" action="ppaction://noaction"/>
          </p:cNvPr>
          <p:cNvSpPr/>
          <p:nvPr userDrawn="1"/>
        </p:nvSpPr>
        <p:spPr>
          <a:xfrm>
            <a:off x="11812385" y="2344188"/>
            <a:ext cx="379615" cy="540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</a:t>
            </a:r>
            <a:endParaRPr lang="pt-BR" dirty="0"/>
          </a:p>
        </p:txBody>
      </p:sp>
      <p:sp>
        <p:nvSpPr>
          <p:cNvPr id="7" name="Rectangle 6">
            <a:hlinkClick r:id="" action="ppaction://noaction"/>
          </p:cNvPr>
          <p:cNvSpPr/>
          <p:nvPr userDrawn="1"/>
        </p:nvSpPr>
        <p:spPr>
          <a:xfrm>
            <a:off x="11812385" y="2884515"/>
            <a:ext cx="379615" cy="54032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chemeClr val="accent4"/>
                </a:solidFill>
                <a:effectLst/>
              </a:rPr>
              <a:t>C</a:t>
            </a:r>
            <a:endParaRPr lang="pt-BR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Rectangle 7">
            <a:hlinkClick r:id="" action="ppaction://noaction"/>
          </p:cNvPr>
          <p:cNvSpPr/>
          <p:nvPr userDrawn="1"/>
        </p:nvSpPr>
        <p:spPr>
          <a:xfrm>
            <a:off x="11812384" y="3424842"/>
            <a:ext cx="379615" cy="540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3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69" y="297703"/>
            <a:ext cx="10414000" cy="80354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067" y="1326906"/>
            <a:ext cx="5105401" cy="46844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666" y="1326906"/>
            <a:ext cx="5107518" cy="46844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1100180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69" y="297703"/>
            <a:ext cx="10414000" cy="80354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666" y="1326906"/>
            <a:ext cx="5107518" cy="46844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1100180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1"/>
          </p:nvPr>
        </p:nvSpPr>
        <p:spPr>
          <a:xfrm>
            <a:off x="999067" y="1326902"/>
            <a:ext cx="5108448" cy="4690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0" y="1100180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1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999068" y="905939"/>
            <a:ext cx="10424160" cy="4614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en-US" altLang="ko-KR" noProof="0" dirty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435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757238"/>
            <a:ext cx="121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70" y="171452"/>
            <a:ext cx="10414000" cy="57630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70" y="1326902"/>
            <a:ext cx="10416117" cy="4672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3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0" y="6400800"/>
            <a:ext cx="1219200" cy="457200"/>
          </a:xfrm>
          <a:prstGeom prst="rect">
            <a:avLst/>
          </a:prstGeom>
          <a:solidFill>
            <a:srgbClr val="E1EB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968567" y="6438900"/>
            <a:ext cx="1223434" cy="4191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fld id="{6DF52826-5072-9242-832E-C48F3C1C2D5D}" type="slidenum">
              <a:rPr lang="en-US" sz="1400">
                <a:solidFill>
                  <a:srgbClr val="000000"/>
                </a:solidFill>
                <a:ea typeface="ＭＳ Ｐゴシック" charset="0"/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99068" y="297701"/>
            <a:ext cx="10414000" cy="80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99068" y="1326904"/>
            <a:ext cx="10416117" cy="466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87338" indent="-287338" algn="l" defTabSz="457200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ost/api/auth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ost/api/autho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st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Criando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Rest API’s com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Asp.Net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Core</a:t>
            </a:r>
            <a:endParaRPr lang="pt-BR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Cappta – Abril/2017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73" y="2601386"/>
            <a:ext cx="1495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recurso é mapeado a um URI</a:t>
            </a:r>
          </a:p>
          <a:p>
            <a:r>
              <a:rPr lang="pt-BR" dirty="0"/>
              <a:t>Os métodos http não são usados como deveriam</a:t>
            </a:r>
          </a:p>
          <a:p>
            <a:r>
              <a:rPr lang="pt-BR" dirty="0"/>
              <a:t>O resultado é redução de complexidade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POST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i="1" u="sng" dirty="0">
                <a:solidFill>
                  <a:srgbClr val="0070C0"/>
                </a:solidFill>
              </a:rPr>
              <a:t>http://host/api/authors</a:t>
            </a:r>
          </a:p>
          <a:p>
            <a:pPr marL="0" indent="0">
              <a:buNone/>
            </a:pPr>
            <a:r>
              <a:rPr lang="pt-BR" dirty="0"/>
              <a:t>	POST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i="1" u="sng" dirty="0">
                <a:solidFill>
                  <a:srgbClr val="0070C0"/>
                </a:solidFill>
              </a:rPr>
              <a:t>http://host/api/authors/{id}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9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http são usados corretamente</a:t>
            </a:r>
          </a:p>
          <a:p>
            <a:r>
              <a:rPr lang="pt-BR" dirty="0"/>
              <a:t>Os status </a:t>
            </a:r>
            <a:r>
              <a:rPr lang="pt-BR" dirty="0" err="1"/>
              <a:t>codes</a:t>
            </a:r>
            <a:r>
              <a:rPr lang="pt-BR" dirty="0"/>
              <a:t> são usados</a:t>
            </a:r>
          </a:p>
          <a:p>
            <a:r>
              <a:rPr lang="pt-BR" dirty="0"/>
              <a:t>Remove variação desnecessária.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GET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hlinkClick r:id="rId2"/>
              </a:rPr>
              <a:t>http://host/api/authors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200 Ok (</a:t>
            </a:r>
            <a:r>
              <a:rPr lang="pt-BR" dirty="0" err="1"/>
              <a:t>authors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POST ( representação de autor 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2"/>
              </a:rPr>
              <a:t>http://host/api/authors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201 </a:t>
            </a:r>
            <a:r>
              <a:rPr lang="pt-BR" dirty="0" err="1"/>
              <a:t>Created</a:t>
            </a:r>
            <a:r>
              <a:rPr lang="pt-BR" dirty="0"/>
              <a:t> (</a:t>
            </a:r>
            <a:r>
              <a:rPr lang="pt-BR" dirty="0" err="1"/>
              <a:t>author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9636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3 (</a:t>
            </a:r>
            <a:r>
              <a:rPr lang="pt-BR" dirty="0" err="1"/>
              <a:t>Hypermedia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suporta </a:t>
            </a:r>
            <a:r>
              <a:rPr lang="pt-BR" dirty="0" err="1"/>
              <a:t>hypermedia</a:t>
            </a:r>
            <a:endParaRPr lang="pt-BR" dirty="0"/>
          </a:p>
          <a:p>
            <a:r>
              <a:rPr lang="pt-BR" dirty="0"/>
              <a:t>Introduz facilidade de navegação na API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GET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2"/>
              </a:rPr>
              <a:t>http://host/api/authors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200 OK (</a:t>
            </a:r>
            <a:r>
              <a:rPr lang="pt-BR" dirty="0" err="1"/>
              <a:t>authors</a:t>
            </a:r>
            <a:r>
              <a:rPr lang="pt-BR" dirty="0"/>
              <a:t> + links para ligar ao estado da aplicação )</a:t>
            </a:r>
          </a:p>
        </p:txBody>
      </p:sp>
    </p:spTree>
    <p:extLst>
      <p:ext uri="{BB962C8B-B14F-4D97-AF65-F5344CB8AC3E}">
        <p14:creationId xmlns:p14="http://schemas.microsoft.com/office/powerpoint/2010/main" val="4924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uma API REST com ASP.NET Core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Guidelines</a:t>
            </a:r>
            <a:r>
              <a:rPr lang="pt-BR" dirty="0"/>
              <a:t> para nomenclaturas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Nomeie coisas e não ações: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getauthors</a:t>
            </a:r>
            <a:r>
              <a:rPr lang="pt-BR" i="1" u="sng" strike="sngStrike" dirty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	</a:t>
            </a:r>
            <a:r>
              <a:rPr lang="pt-BR" dirty="0"/>
              <a:t>- GET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</a:t>
            </a:r>
            <a:endParaRPr lang="pt-BR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GET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</a:t>
            </a:r>
            <a:r>
              <a:rPr lang="pt-BR" i="1" u="sng" dirty="0">
                <a:solidFill>
                  <a:srgbClr val="0070C0"/>
                </a:solidFill>
              </a:rPr>
              <a:t>/{</a:t>
            </a:r>
            <a:r>
              <a:rPr lang="pt-BR" i="1" u="sng" dirty="0" err="1">
                <a:solidFill>
                  <a:srgbClr val="0070C0"/>
                </a:solidFill>
              </a:rPr>
              <a:t>authorId</a:t>
            </a:r>
            <a:r>
              <a:rPr lang="pt-BR" i="1" u="sng" dirty="0">
                <a:solidFill>
                  <a:srgbClr val="0070C0"/>
                </a:solidFill>
              </a:rPr>
              <a:t>}</a:t>
            </a:r>
            <a:endParaRPr lang="pt-BR" i="1" u="sng" strike="sngStrike" dirty="0">
              <a:solidFill>
                <a:srgbClr val="0070C0"/>
              </a:solidFill>
            </a:endParaRPr>
          </a:p>
          <a:p>
            <a:r>
              <a:rPr lang="pt-BR" dirty="0"/>
              <a:t>Use uma convenção quando for escolher nomes</a:t>
            </a:r>
          </a:p>
          <a:p>
            <a:r>
              <a:rPr lang="pt-BR" dirty="0"/>
              <a:t>Siga o principio de previsibilidade: 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algumacoisa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algumaoutracoisa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employees</a:t>
            </a:r>
            <a:endParaRPr lang="pt-BR" i="1" u="sng" strike="sngStrik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employees</a:t>
            </a:r>
            <a:endParaRPr lang="pt-BR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/id/</a:t>
            </a:r>
            <a:r>
              <a:rPr lang="pt-BR" i="1" u="sng" strike="sngStrike" dirty="0" err="1">
                <a:solidFill>
                  <a:srgbClr val="0070C0"/>
                </a:solidFill>
              </a:rPr>
              <a:t>employees</a:t>
            </a:r>
            <a:endParaRPr lang="pt-BR" i="1" u="sng" strike="sngStrik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employees</a:t>
            </a:r>
            <a:r>
              <a:rPr lang="pt-BR" i="1" u="sng" dirty="0">
                <a:solidFill>
                  <a:srgbClr val="0070C0"/>
                </a:solidFill>
              </a:rPr>
              <a:t>/{</a:t>
            </a:r>
            <a:r>
              <a:rPr lang="pt-BR" i="1" u="sng" dirty="0" err="1">
                <a:solidFill>
                  <a:srgbClr val="0070C0"/>
                </a:solidFill>
              </a:rPr>
              <a:t>employeeId</a:t>
            </a:r>
            <a:r>
              <a:rPr lang="pt-BR" i="1" u="sng" dirty="0">
                <a:solidFill>
                  <a:srgbClr val="0070C0"/>
                </a:solidFill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61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Guidelines</a:t>
            </a:r>
            <a:r>
              <a:rPr lang="pt-BR" dirty="0"/>
              <a:t> para nomenclaturas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Represente a hierarquia quando nomear recursos: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authors</a:t>
            </a:r>
            <a:r>
              <a:rPr lang="pt-BR" i="1" u="sng" strike="sngStrike" dirty="0">
                <a:solidFill>
                  <a:srgbClr val="0070C0"/>
                </a:solidFill>
              </a:rPr>
              <a:t>/{</a:t>
            </a:r>
            <a:r>
              <a:rPr lang="pt-BR" i="1" u="sng" strike="sngStrike" dirty="0" err="1">
                <a:solidFill>
                  <a:srgbClr val="0070C0"/>
                </a:solidFill>
              </a:rPr>
              <a:t>authorId</a:t>
            </a:r>
            <a:r>
              <a:rPr lang="pt-BR" i="1" u="sng" strike="sngStrike" dirty="0">
                <a:solidFill>
                  <a:srgbClr val="0070C0"/>
                </a:solidFill>
              </a:rPr>
              <a:t>/books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</a:t>
            </a:r>
            <a:r>
              <a:rPr lang="pt-BR" i="1" u="sng" dirty="0">
                <a:solidFill>
                  <a:srgbClr val="0070C0"/>
                </a:solidFill>
              </a:rPr>
              <a:t>/{</a:t>
            </a:r>
            <a:r>
              <a:rPr lang="pt-BR" i="1" u="sng" dirty="0" err="1">
                <a:solidFill>
                  <a:srgbClr val="0070C0"/>
                </a:solidFill>
              </a:rPr>
              <a:t>authorId</a:t>
            </a:r>
            <a:r>
              <a:rPr lang="pt-BR" i="1" u="sng" dirty="0">
                <a:solidFill>
                  <a:srgbClr val="0070C0"/>
                </a:solidFill>
              </a:rPr>
              <a:t>}/books/{</a:t>
            </a:r>
            <a:r>
              <a:rPr lang="pt-BR" i="1" u="sng" dirty="0" err="1">
                <a:solidFill>
                  <a:srgbClr val="0070C0"/>
                </a:solidFill>
              </a:rPr>
              <a:t>bookId</a:t>
            </a:r>
            <a:r>
              <a:rPr lang="pt-BR" i="1" u="sng" dirty="0">
                <a:solidFill>
                  <a:srgbClr val="0070C0"/>
                </a:solidFill>
              </a:rPr>
              <a:t>}</a:t>
            </a:r>
          </a:p>
          <a:p>
            <a:r>
              <a:rPr lang="pt-BR" dirty="0"/>
              <a:t>Filtros, ordenação e </a:t>
            </a:r>
            <a:r>
              <a:rPr lang="pt-BR" dirty="0" err="1"/>
              <a:t>etc</a:t>
            </a:r>
            <a:r>
              <a:rPr lang="pt-BR" dirty="0"/>
              <a:t> não são recursos: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orderby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name</a:t>
            </a:r>
            <a:endParaRPr lang="pt-BR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authors?orderby</a:t>
            </a:r>
            <a:r>
              <a:rPr lang="pt-BR" i="1" u="sng" dirty="0">
                <a:solidFill>
                  <a:srgbClr val="0070C0"/>
                </a:solidFill>
              </a:rPr>
              <a:t>=</a:t>
            </a:r>
            <a:r>
              <a:rPr lang="pt-BR" i="1" u="sng" dirty="0" err="1">
                <a:solidFill>
                  <a:srgbClr val="0070C0"/>
                </a:solidFill>
              </a:rPr>
              <a:t>name</a:t>
            </a:r>
            <a:endParaRPr lang="pt-BR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7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Guidelines</a:t>
            </a:r>
            <a:r>
              <a:rPr lang="pt-BR" dirty="0"/>
              <a:t>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vezes, chamadas no estilo RPC não são facilmente traduzidas para nomes de recursos: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authors</a:t>
            </a:r>
            <a:r>
              <a:rPr lang="pt-BR" i="1" u="sng" strike="sngStrike" dirty="0">
                <a:solidFill>
                  <a:srgbClr val="0070C0"/>
                </a:solidFill>
              </a:rPr>
              <a:t>/{</a:t>
            </a:r>
            <a:r>
              <a:rPr lang="pt-BR" i="1" u="sng" strike="sngStrike" dirty="0" err="1">
                <a:solidFill>
                  <a:srgbClr val="0070C0"/>
                </a:solidFill>
              </a:rPr>
              <a:t>authorsId</a:t>
            </a:r>
            <a:r>
              <a:rPr lang="pt-BR" i="1" u="sng" strike="sngStrike" dirty="0">
                <a:solidFill>
                  <a:srgbClr val="0070C0"/>
                </a:solidFill>
              </a:rPr>
              <a:t>}/</a:t>
            </a:r>
            <a:r>
              <a:rPr lang="pt-BR" i="1" u="sng" strike="sngStrike" dirty="0" err="1">
                <a:solidFill>
                  <a:srgbClr val="0070C0"/>
                </a:solidFill>
              </a:rPr>
              <a:t>pagetotals</a:t>
            </a:r>
            <a:endParaRPr lang="pt-BR" i="1" u="sng" strike="sngStrik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strike="sngStrike" dirty="0" err="1">
                <a:solidFill>
                  <a:srgbClr val="0070C0"/>
                </a:solidFill>
              </a:rPr>
              <a:t>api</a:t>
            </a:r>
            <a:r>
              <a:rPr lang="pt-BR" i="1" u="sng" strike="sngStrike" dirty="0">
                <a:solidFill>
                  <a:srgbClr val="0070C0"/>
                </a:solidFill>
              </a:rPr>
              <a:t>/</a:t>
            </a:r>
            <a:r>
              <a:rPr lang="pt-BR" i="1" u="sng" strike="sngStrike" dirty="0" err="1">
                <a:solidFill>
                  <a:srgbClr val="0070C0"/>
                </a:solidFill>
              </a:rPr>
              <a:t>authorpagetotal</a:t>
            </a:r>
            <a:r>
              <a:rPr lang="pt-BR" i="1" u="sng" strike="sngStrike" dirty="0">
                <a:solidFill>
                  <a:srgbClr val="0070C0"/>
                </a:solidFill>
              </a:rPr>
              <a:t>/{id}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i="1" u="sng" dirty="0" err="1">
                <a:solidFill>
                  <a:srgbClr val="0070C0"/>
                </a:solidFill>
              </a:rPr>
              <a:t>api</a:t>
            </a:r>
            <a:r>
              <a:rPr lang="pt-BR" i="1" u="sng" dirty="0">
                <a:solidFill>
                  <a:srgbClr val="0070C0"/>
                </a:solidFill>
              </a:rPr>
              <a:t>/</a:t>
            </a:r>
            <a:r>
              <a:rPr lang="pt-BR" i="1" u="sng" dirty="0" err="1">
                <a:solidFill>
                  <a:srgbClr val="0070C0"/>
                </a:solidFill>
              </a:rPr>
              <a:t>authors</a:t>
            </a:r>
            <a:r>
              <a:rPr lang="pt-BR" i="1" u="sng" dirty="0">
                <a:solidFill>
                  <a:srgbClr val="0070C0"/>
                </a:solidFill>
              </a:rPr>
              <a:t>/{</a:t>
            </a:r>
            <a:r>
              <a:rPr lang="pt-BR" i="1" u="sng" dirty="0" err="1">
                <a:solidFill>
                  <a:srgbClr val="0070C0"/>
                </a:solidFill>
              </a:rPr>
              <a:t>authorId</a:t>
            </a:r>
            <a:r>
              <a:rPr lang="pt-BR" i="1" u="sng" dirty="0">
                <a:solidFill>
                  <a:srgbClr val="0070C0"/>
                </a:solidFill>
              </a:rPr>
              <a:t>}/</a:t>
            </a:r>
            <a:r>
              <a:rPr lang="pt-BR" i="1" u="sng" dirty="0" err="1">
                <a:solidFill>
                  <a:srgbClr val="0070C0"/>
                </a:solidFill>
              </a:rPr>
              <a:t>totalamoutofpages</a:t>
            </a:r>
            <a:endParaRPr lang="pt-BR" i="1" u="sng" dirty="0">
              <a:solidFill>
                <a:srgbClr val="0070C0"/>
              </a:solidFill>
            </a:endParaRPr>
          </a:p>
          <a:p>
            <a:r>
              <a:rPr lang="pt-BR" dirty="0"/>
              <a:t>REST para na camada de contrato externo, as camadas interiores não tem importância, e um recurso é conceitualmente diferente do que é guardado em seu </a:t>
            </a:r>
            <a:r>
              <a:rPr lang="pt-BR" dirty="0" err="1"/>
              <a:t>backend</a:t>
            </a:r>
            <a:endParaRPr lang="pt-BR" dirty="0"/>
          </a:p>
          <a:p>
            <a:r>
              <a:rPr lang="pt-BR" dirty="0"/>
              <a:t>Recursos são normalmente identificadas por um id numerado do banco de dados, mas essa abordagem não é muito confiável, pois um registro pode ser apagado e adicionado outro em seu lugar, para evitarmos isso é preferível que utilizemos </a:t>
            </a:r>
            <a:r>
              <a:rPr lang="pt-BR" dirty="0" err="1"/>
              <a:t>GUID’s</a:t>
            </a:r>
            <a:r>
              <a:rPr lang="pt-BR" dirty="0"/>
              <a:t> como os ids nas </a:t>
            </a:r>
            <a:r>
              <a:rPr lang="pt-BR" dirty="0" err="1"/>
              <a:t>urls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98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rotear </a:t>
            </a:r>
            <a:r>
              <a:rPr lang="pt-BR" dirty="0" err="1"/>
              <a:t>API’s</a:t>
            </a:r>
            <a:r>
              <a:rPr lang="pt-BR" dirty="0"/>
              <a:t> use os atributos no </a:t>
            </a:r>
            <a:r>
              <a:rPr lang="pt-BR" dirty="0" err="1"/>
              <a:t>controller</a:t>
            </a:r>
            <a:r>
              <a:rPr lang="pt-BR" dirty="0"/>
              <a:t> e nas ações : [</a:t>
            </a:r>
            <a:r>
              <a:rPr lang="pt-BR" dirty="0" err="1"/>
              <a:t>Route</a:t>
            </a:r>
            <a:r>
              <a:rPr lang="pt-BR" dirty="0"/>
              <a:t>], [</a:t>
            </a:r>
            <a:r>
              <a:rPr lang="pt-BR" dirty="0" err="1"/>
              <a:t>HttpGet</a:t>
            </a:r>
            <a:r>
              <a:rPr lang="pt-BR" dirty="0"/>
              <a:t>], ...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9" y="1582566"/>
            <a:ext cx="10254648" cy="40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e 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Devemos sempre criar uma classe de comunicação externa diferente da entidade do banco, pois assim, se quisermos mudar algo no </a:t>
            </a:r>
            <a:r>
              <a:rPr lang="pt-BR" dirty="0" err="1"/>
              <a:t>backend</a:t>
            </a:r>
            <a:r>
              <a:rPr lang="pt-BR" dirty="0"/>
              <a:t> não precisaremos mudar o contrato com </a:t>
            </a:r>
            <a:r>
              <a:rPr lang="pt-BR" dirty="0" err="1"/>
              <a:t>client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9" y="2954644"/>
            <a:ext cx="4930273" cy="2028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08" y="1703655"/>
            <a:ext cx="4033101" cy="44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de 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code</a:t>
            </a:r>
            <a:r>
              <a:rPr lang="pt-BR" dirty="0"/>
              <a:t> avisam quem está consumindo a API, se a </a:t>
            </a:r>
            <a:r>
              <a:rPr lang="pt-BR" dirty="0" err="1"/>
              <a:t>request</a:t>
            </a:r>
            <a:r>
              <a:rPr lang="pt-BR" dirty="0"/>
              <a:t> funcionou ou não como esperado, se ela falhou.</a:t>
            </a:r>
          </a:p>
          <a:p>
            <a:r>
              <a:rPr lang="pt-BR" dirty="0"/>
              <a:t>As famílias de Status </a:t>
            </a:r>
            <a:r>
              <a:rPr lang="pt-BR" dirty="0" err="1"/>
              <a:t>code</a:t>
            </a:r>
            <a:r>
              <a:rPr lang="pt-BR" dirty="0"/>
              <a:t> mais importantes são, 200, 400 e 500</a:t>
            </a:r>
          </a:p>
          <a:p>
            <a:r>
              <a:rPr lang="pt-BR" dirty="0"/>
              <a:t>Na família 200 os códigos mais utilizados são: 200 – Ok, 201 – </a:t>
            </a:r>
            <a:r>
              <a:rPr lang="pt-BR" dirty="0" err="1"/>
              <a:t>Created</a:t>
            </a:r>
            <a:r>
              <a:rPr lang="pt-BR" dirty="0"/>
              <a:t>, 204 – No </a:t>
            </a:r>
            <a:r>
              <a:rPr lang="pt-BR" dirty="0" err="1"/>
              <a:t>content</a:t>
            </a:r>
            <a:endParaRPr lang="pt-BR" dirty="0"/>
          </a:p>
          <a:p>
            <a:r>
              <a:rPr lang="pt-BR" dirty="0"/>
              <a:t>Na família 400 os mais utilizados são: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, 401 – </a:t>
            </a:r>
            <a:r>
              <a:rPr lang="pt-BR" dirty="0" err="1"/>
              <a:t>Unauthorized</a:t>
            </a:r>
            <a:r>
              <a:rPr lang="pt-BR" dirty="0"/>
              <a:t>, 403 – </a:t>
            </a:r>
            <a:r>
              <a:rPr lang="pt-BR" dirty="0" err="1"/>
              <a:t>Forbidden</a:t>
            </a:r>
            <a:r>
              <a:rPr lang="pt-BR" dirty="0"/>
              <a:t>,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, 405 –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allowed</a:t>
            </a:r>
            <a:r>
              <a:rPr lang="pt-BR" dirty="0"/>
              <a:t>, 406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acceptable</a:t>
            </a:r>
            <a:r>
              <a:rPr lang="pt-BR" dirty="0"/>
              <a:t>, 409 – </a:t>
            </a:r>
            <a:r>
              <a:rPr lang="pt-BR" dirty="0" err="1"/>
              <a:t>Conflict</a:t>
            </a:r>
            <a:r>
              <a:rPr lang="pt-BR" dirty="0"/>
              <a:t>, 415 – </a:t>
            </a:r>
            <a:r>
              <a:rPr lang="pt-BR" dirty="0" err="1"/>
              <a:t>Unsupported</a:t>
            </a:r>
            <a:r>
              <a:rPr lang="pt-BR" dirty="0"/>
              <a:t> media </a:t>
            </a:r>
            <a:r>
              <a:rPr lang="pt-BR" dirty="0" err="1"/>
              <a:t>type</a:t>
            </a:r>
            <a:r>
              <a:rPr lang="pt-BR" dirty="0"/>
              <a:t>, 422 – </a:t>
            </a:r>
            <a:r>
              <a:rPr lang="pt-BR" dirty="0" err="1"/>
              <a:t>Unprocessable</a:t>
            </a:r>
            <a:r>
              <a:rPr lang="pt-BR" dirty="0"/>
              <a:t> </a:t>
            </a:r>
            <a:r>
              <a:rPr lang="pt-BR" dirty="0" err="1"/>
              <a:t>entity</a:t>
            </a:r>
            <a:endParaRPr lang="pt-BR" dirty="0"/>
          </a:p>
          <a:p>
            <a:r>
              <a:rPr lang="pt-BR" dirty="0"/>
              <a:t>Já na família 500 nós usamos somente o </a:t>
            </a:r>
            <a:r>
              <a:rPr lang="pt-BR" dirty="0" err="1"/>
              <a:t>code</a:t>
            </a:r>
            <a:r>
              <a:rPr lang="pt-BR" dirty="0"/>
              <a:t> 500.</a:t>
            </a:r>
          </a:p>
        </p:txBody>
      </p:sp>
    </p:spTree>
    <p:extLst>
      <p:ext uri="{BB962C8B-B14F-4D97-AF65-F5344CB8AC3E}">
        <p14:creationId xmlns:p14="http://schemas.microsoft.com/office/powerpoint/2010/main" val="8704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Mas... O que é REST afinal ? </a:t>
            </a:r>
          </a:p>
        </p:txBody>
      </p:sp>
    </p:spTree>
    <p:extLst>
      <p:ext uri="{BB962C8B-B14F-4D97-AF65-F5344CB8AC3E}">
        <p14:creationId xmlns:p14="http://schemas.microsoft.com/office/powerpoint/2010/main" val="408288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Selecionar a melhor representação para um dada requisição dependendo do </a:t>
            </a:r>
            <a:r>
              <a:rPr lang="pt-BR" dirty="0" err="1"/>
              <a:t>client</a:t>
            </a:r>
            <a:endParaRPr lang="pt-BR" dirty="0"/>
          </a:p>
          <a:p>
            <a:r>
              <a:rPr lang="pt-BR" dirty="0"/>
              <a:t>O tipo de dado recebido é definido pelo </a:t>
            </a:r>
            <a:r>
              <a:rPr lang="pt-BR" dirty="0" err="1"/>
              <a:t>content-type</a:t>
            </a:r>
            <a:r>
              <a:rPr lang="pt-BR" dirty="0"/>
              <a:t> que pode ser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xml</a:t>
            </a:r>
            <a:r>
              <a:rPr lang="pt-BR" dirty="0"/>
              <a:t> e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O tipo da resposta deve ser definido por </a:t>
            </a:r>
            <a:r>
              <a:rPr lang="pt-BR" dirty="0" err="1"/>
              <a:t>accept</a:t>
            </a:r>
            <a:r>
              <a:rPr lang="pt-BR" dirty="0"/>
              <a:t>, que também pode ser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xml</a:t>
            </a:r>
            <a:r>
              <a:rPr lang="pt-BR" dirty="0"/>
              <a:t> e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Caso o formato não seja aceito, devemos retornar 406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acceptable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04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1" y="6314186"/>
            <a:ext cx="1248282" cy="21035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65" y="2519362"/>
            <a:ext cx="1438275" cy="18192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41795" y="4664692"/>
            <a:ext cx="291841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ea typeface="Roboto Condensed" charset="0"/>
                <a:cs typeface="Roboto Condensed" charset="0"/>
              </a:rPr>
              <a:t>CONTATO</a:t>
            </a:r>
            <a:endParaRPr lang="pt-BR" sz="1400" b="1" dirty="0">
              <a:solidFill>
                <a:schemeClr val="bg1"/>
              </a:solidFill>
              <a:ea typeface="Roboto Condensed" charset="0"/>
              <a:cs typeface="Roboto Condensed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Newton Rocha</a:t>
            </a:r>
            <a:endParaRPr lang="pt-BR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Newton.rocha@cappta.com.br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21 99373-5833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www.cappta.com.br</a:t>
            </a:r>
          </a:p>
        </p:txBody>
      </p:sp>
    </p:spTree>
    <p:extLst>
      <p:ext uri="{BB962C8B-B14F-4D97-AF65-F5344CB8AC3E}">
        <p14:creationId xmlns:p14="http://schemas.microsoft.com/office/powerpoint/2010/main" val="1841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Representation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(Transferência de Estado Representacional)</a:t>
            </a:r>
            <a:endParaRPr lang="en-US" dirty="0"/>
          </a:p>
          <a:p>
            <a:r>
              <a:rPr lang="en-US" dirty="0"/>
              <a:t>Serve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desenhado</a:t>
            </a:r>
            <a:r>
              <a:rPr lang="en-US" dirty="0"/>
              <a:t> é  o </a:t>
            </a:r>
            <a:r>
              <a:rPr lang="en-US" dirty="0" err="1"/>
              <a:t>comportamento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web.</a:t>
            </a:r>
          </a:p>
          <a:p>
            <a:r>
              <a:rPr lang="en-US" dirty="0"/>
              <a:t>Um conjunto de </a:t>
            </a:r>
            <a:r>
              <a:rPr lang="en-US" dirty="0" err="1"/>
              <a:t>aplicações</a:t>
            </a:r>
            <a:r>
              <a:rPr lang="en-US" dirty="0"/>
              <a:t>(Virtual State-Machine),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avança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selecionando</a:t>
            </a:r>
            <a:r>
              <a:rPr lang="en-US" dirty="0"/>
              <a:t> links (State Transitions), </a:t>
            </a:r>
            <a:r>
              <a:rPr lang="en-US" dirty="0" err="1"/>
              <a:t>resultando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proxima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(Next State)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transferido</a:t>
            </a:r>
            <a:r>
              <a:rPr lang="en-US" dirty="0"/>
              <a:t> para o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renderizado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Roy Fielding</a:t>
            </a:r>
          </a:p>
          <a:p>
            <a:pPr marL="0" indent="0">
              <a:buNone/>
            </a:pPr>
            <a:r>
              <a:rPr lang="en-US" i="1" u="sng" dirty="0">
                <a:solidFill>
                  <a:srgbClr val="0070C0"/>
                </a:solidFill>
              </a:rPr>
              <a:t>http://bit.ly/1rbtZik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15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REST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 é um estilo arquitetural, não um padrão, nós usamos padrões para implementar ele.</a:t>
            </a:r>
          </a:p>
          <a:p>
            <a:r>
              <a:rPr lang="pt-BR" dirty="0"/>
              <a:t>REST é independente de protocolo.</a:t>
            </a:r>
          </a:p>
          <a:p>
            <a:r>
              <a:rPr lang="pt-BR" dirty="0"/>
              <a:t>REST é definido por 6 princípios, sendo 1 opcional.</a:t>
            </a:r>
          </a:p>
          <a:p>
            <a:r>
              <a:rPr lang="pt-BR" dirty="0"/>
              <a:t>Cada princípio tem é uma decisão de design que pode ter seus pontos positivos e negativos.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5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Client</a:t>
            </a:r>
            <a:r>
              <a:rPr lang="pt-BR" dirty="0"/>
              <a:t>-Server: o </a:t>
            </a:r>
            <a:r>
              <a:rPr lang="pt-BR" dirty="0" err="1"/>
              <a:t>client</a:t>
            </a:r>
            <a:r>
              <a:rPr lang="pt-BR" dirty="0"/>
              <a:t> e o servidor são separados, eles podem evoluir separadamente.</a:t>
            </a:r>
          </a:p>
          <a:p>
            <a:r>
              <a:rPr lang="pt-BR" dirty="0" err="1"/>
              <a:t>Stateless</a:t>
            </a:r>
            <a:r>
              <a:rPr lang="pt-BR" dirty="0"/>
              <a:t>: o estado é contido somente na requisição.</a:t>
            </a:r>
          </a:p>
          <a:p>
            <a:r>
              <a:rPr lang="pt-BR" dirty="0" err="1"/>
              <a:t>Cacheable</a:t>
            </a:r>
            <a:r>
              <a:rPr lang="pt-BR" dirty="0"/>
              <a:t>: cada resposta deve explicitamente dizer se pode ou não ser cacheada.</a:t>
            </a:r>
          </a:p>
          <a:p>
            <a:r>
              <a:rPr lang="pt-BR" dirty="0" err="1"/>
              <a:t>Layred</a:t>
            </a:r>
            <a:r>
              <a:rPr lang="pt-BR" dirty="0"/>
              <a:t> System: o </a:t>
            </a:r>
            <a:r>
              <a:rPr lang="pt-BR" dirty="0" err="1"/>
              <a:t>client</a:t>
            </a:r>
            <a:r>
              <a:rPr lang="pt-BR" dirty="0"/>
              <a:t> não pode dizer em que camada ele está conectado.</a:t>
            </a:r>
          </a:p>
          <a:p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Demand</a:t>
            </a:r>
            <a:r>
              <a:rPr lang="pt-BR" dirty="0"/>
              <a:t>(opcional): o servidor pode estender a funcionalidade do </a:t>
            </a:r>
            <a:r>
              <a:rPr lang="pt-BR" dirty="0" err="1"/>
              <a:t>client</a:t>
            </a:r>
            <a:endParaRPr lang="pt-BR" dirty="0"/>
          </a:p>
          <a:p>
            <a:r>
              <a:rPr lang="pt-BR" dirty="0" err="1"/>
              <a:t>Uniform</a:t>
            </a:r>
            <a:r>
              <a:rPr lang="pt-BR" dirty="0"/>
              <a:t> Interface: a API e seus consumidores dividem uma única interface técnica: URI, </a:t>
            </a:r>
            <a:r>
              <a:rPr lang="pt-BR" dirty="0" err="1"/>
              <a:t>Method</a:t>
            </a:r>
            <a:r>
              <a:rPr lang="pt-BR" dirty="0"/>
              <a:t> e Media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5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Uniform</a:t>
            </a:r>
            <a:r>
              <a:rPr lang="pt-BR" dirty="0"/>
              <a:t> Interface sub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Identificação de recursos: um recurso é conceitualmente separado de sua representação ele pode ser representado por vários formatos como: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xml</a:t>
            </a:r>
            <a:r>
              <a:rPr lang="pt-BR" dirty="0"/>
              <a:t>, </a:t>
            </a:r>
            <a:r>
              <a:rPr lang="pt-BR" dirty="0" err="1"/>
              <a:t>custom</a:t>
            </a:r>
            <a:r>
              <a:rPr lang="pt-BR" dirty="0"/>
              <a:t>, ...</a:t>
            </a:r>
          </a:p>
          <a:p>
            <a:r>
              <a:rPr lang="pt-BR" dirty="0"/>
              <a:t>Manipulação de recursos pelas representações: a representação deve ser o suficiente para modificar ou deletar um recurso.</a:t>
            </a:r>
          </a:p>
          <a:p>
            <a:r>
              <a:rPr lang="pt-BR" dirty="0"/>
              <a:t>Mensagem Alto descritiva: cada mensagem deve ter informação o suficiente para processar a mensagem.</a:t>
            </a:r>
          </a:p>
          <a:p>
            <a:r>
              <a:rPr lang="pt-BR" dirty="0" err="1"/>
              <a:t>Hypermidia</a:t>
            </a:r>
            <a:r>
              <a:rPr lang="pt-BR" dirty="0"/>
              <a:t> como ferramenta de estado de aplicação (HATEOAS): </a:t>
            </a:r>
            <a:r>
              <a:rPr lang="pt-BR" dirty="0" err="1"/>
              <a:t>Hypermedia</a:t>
            </a:r>
            <a:r>
              <a:rPr lang="pt-BR" dirty="0"/>
              <a:t> é uma generalização de Hypertext (links), dita como consumir e usar a API, permite uma </a:t>
            </a:r>
            <a:r>
              <a:rPr lang="pt-BR" dirty="0" err="1"/>
              <a:t>auto-documentação</a:t>
            </a:r>
            <a:r>
              <a:rPr lang="pt-BR" dirty="0"/>
              <a:t> da API</a:t>
            </a:r>
          </a:p>
        </p:txBody>
      </p:sp>
    </p:spTree>
    <p:extLst>
      <p:ext uri="{BB962C8B-B14F-4D97-AF65-F5344CB8AC3E}">
        <p14:creationId xmlns:p14="http://schemas.microsoft.com/office/powerpoint/2010/main" val="17287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só é considerado </a:t>
            </a:r>
            <a:r>
              <a:rPr lang="pt-BR" dirty="0" err="1"/>
              <a:t>RESTful</a:t>
            </a:r>
            <a:r>
              <a:rPr lang="pt-BR" dirty="0"/>
              <a:t> quando ele implementa todos os princípios requeridos.</a:t>
            </a:r>
          </a:p>
          <a:p>
            <a:r>
              <a:rPr lang="pt-BR" dirty="0"/>
              <a:t>A maior parte das </a:t>
            </a:r>
            <a:r>
              <a:rPr lang="pt-BR" dirty="0" err="1"/>
              <a:t>API’s</a:t>
            </a:r>
            <a:r>
              <a:rPr lang="pt-BR" dirty="0"/>
              <a:t> “</a:t>
            </a:r>
            <a:r>
              <a:rPr lang="pt-BR" dirty="0" err="1"/>
              <a:t>RESTful</a:t>
            </a:r>
            <a:r>
              <a:rPr lang="pt-BR" dirty="0"/>
              <a:t>” não é realmente </a:t>
            </a:r>
            <a:r>
              <a:rPr lang="pt-BR" dirty="0" err="1"/>
              <a:t>RESTful</a:t>
            </a:r>
            <a:endParaRPr lang="pt-BR" dirty="0"/>
          </a:p>
          <a:p>
            <a:r>
              <a:rPr lang="pt-BR" dirty="0"/>
              <a:t>Mas isso não torna elas </a:t>
            </a:r>
            <a:r>
              <a:rPr lang="pt-BR" dirty="0" err="1"/>
              <a:t>API’s</a:t>
            </a:r>
            <a:r>
              <a:rPr lang="pt-BR" dirty="0"/>
              <a:t> ruins, desde que você entenda os trade-</a:t>
            </a:r>
            <a:r>
              <a:rPr lang="pt-BR" dirty="0" err="1"/>
              <a:t>offs</a:t>
            </a:r>
            <a:r>
              <a:rPr lang="pt-BR" dirty="0"/>
              <a:t> do que você está fazendo.</a:t>
            </a:r>
          </a:p>
        </p:txBody>
      </p:sp>
    </p:spTree>
    <p:extLst>
      <p:ext uri="{BB962C8B-B14F-4D97-AF65-F5344CB8AC3E}">
        <p14:creationId xmlns:p14="http://schemas.microsoft.com/office/powerpoint/2010/main" val="61139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maturidade Richardson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4 leveis, o nível 0, 1 ,2 e 3.</a:t>
            </a:r>
          </a:p>
          <a:p>
            <a:r>
              <a:rPr lang="pt-BR" dirty="0"/>
              <a:t>Esse modelo apenas mede o quão REST é sua API, sua API não é pior por ser de nível mais baixo.</a:t>
            </a:r>
          </a:p>
          <a:p>
            <a:r>
              <a:rPr lang="pt-BR" dirty="0"/>
              <a:t>A maior parte das </a:t>
            </a:r>
            <a:r>
              <a:rPr lang="pt-BR" dirty="0" err="1"/>
              <a:t>API’s</a:t>
            </a:r>
            <a:r>
              <a:rPr lang="pt-BR" dirty="0"/>
              <a:t> “</a:t>
            </a:r>
            <a:r>
              <a:rPr lang="pt-BR" dirty="0" err="1"/>
              <a:t>RESTful</a:t>
            </a:r>
            <a:r>
              <a:rPr lang="pt-BR" dirty="0"/>
              <a:t>” param no nível 2.</a:t>
            </a:r>
          </a:p>
        </p:txBody>
      </p:sp>
    </p:spTree>
    <p:extLst>
      <p:ext uri="{BB962C8B-B14F-4D97-AF65-F5344CB8AC3E}">
        <p14:creationId xmlns:p14="http://schemas.microsoft.com/office/powerpoint/2010/main" val="2832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 é usado apenas como forma de comunicação, o resto do protocolo não é usado como deveria.</a:t>
            </a:r>
          </a:p>
          <a:p>
            <a:r>
              <a:rPr lang="pt-BR" dirty="0"/>
              <a:t>Normalmente quem cai nesse nível são as </a:t>
            </a:r>
            <a:r>
              <a:rPr lang="pt-BR" dirty="0" err="1"/>
              <a:t>API’s</a:t>
            </a:r>
            <a:r>
              <a:rPr lang="pt-BR" dirty="0"/>
              <a:t> SOAP, que é a implementação padrão do WCF.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POST ( Informações e dados)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i="1" u="sng" dirty="0">
                <a:solidFill>
                  <a:srgbClr val="0070C0"/>
                </a:solidFill>
                <a:hlinkClick r:id="rId2"/>
              </a:rPr>
              <a:t>http://host/api</a:t>
            </a:r>
            <a:endParaRPr lang="pt-BR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/>
              <a:t>      POST ( Criar autor ) 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70C0"/>
                </a:solidFill>
              </a:rPr>
              <a:t>      </a:t>
            </a:r>
            <a:r>
              <a:rPr lang="pt-BR" i="1" u="sng" dirty="0">
                <a:solidFill>
                  <a:srgbClr val="0070C0"/>
                </a:solidFill>
                <a:hlinkClick r:id="rId2"/>
              </a:rPr>
              <a:t>http://host/api</a:t>
            </a:r>
            <a:endParaRPr lang="pt-BR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25230"/>
      </p:ext>
    </p:extLst>
  </p:cSld>
  <p:clrMapOvr>
    <a:masterClrMapping/>
  </p:clrMapOvr>
</p:sld>
</file>

<file path=ppt/theme/theme1.xml><?xml version="1.0" encoding="utf-8"?>
<a:theme xmlns:a="http://schemas.openxmlformats.org/drawingml/2006/main" name="NBL-UN_Crp_BusinessOpp_10x7">
  <a:themeElements>
    <a:clrScheme name="Custom 3">
      <a:dk1>
        <a:srgbClr val="000000"/>
      </a:dk1>
      <a:lt1>
        <a:srgbClr val="FFFFFF"/>
      </a:lt1>
      <a:dk2>
        <a:srgbClr val="FFA200"/>
      </a:dk2>
      <a:lt2>
        <a:srgbClr val="EEECE1"/>
      </a:lt2>
      <a:accent1>
        <a:srgbClr val="FFA200"/>
      </a:accent1>
      <a:accent2>
        <a:srgbClr val="8F8F8F"/>
      </a:accent2>
      <a:accent3>
        <a:srgbClr val="FFFFFF"/>
      </a:accent3>
      <a:accent4>
        <a:srgbClr val="000000"/>
      </a:accent4>
      <a:accent5>
        <a:srgbClr val="FFCEAA"/>
      </a:accent5>
      <a:accent6>
        <a:srgbClr val="818181"/>
      </a:accent6>
      <a:hlink>
        <a:srgbClr val="990099"/>
      </a:hlink>
      <a:folHlink>
        <a:srgbClr val="CC0000"/>
      </a:folHlink>
    </a:clrScheme>
    <a:fontScheme name="NBL_UN_Crp_FinancialOpp_10x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BL_UN_Crp_FinancialOpp_10x7 1">
        <a:dk1>
          <a:srgbClr val="000000"/>
        </a:dk1>
        <a:lt1>
          <a:srgbClr val="FFFFFF"/>
        </a:lt1>
        <a:dk2>
          <a:srgbClr val="417630"/>
        </a:dk2>
        <a:lt2>
          <a:srgbClr val="EEECE1"/>
        </a:lt2>
        <a:accent1>
          <a:srgbClr val="77B800"/>
        </a:accent1>
        <a:accent2>
          <a:srgbClr val="FFA200"/>
        </a:accent2>
        <a:accent3>
          <a:srgbClr val="FFFFFF"/>
        </a:accent3>
        <a:accent4>
          <a:srgbClr val="000000"/>
        </a:accent4>
        <a:accent5>
          <a:srgbClr val="BDD8AA"/>
        </a:accent5>
        <a:accent6>
          <a:srgbClr val="E79200"/>
        </a:accent6>
        <a:hlink>
          <a:srgbClr val="C8C8C8"/>
        </a:hlink>
        <a:folHlink>
          <a:srgbClr val="FFA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L_UN_Crp_FinancialOpp_10x7 2">
        <a:dk1>
          <a:srgbClr val="000000"/>
        </a:dk1>
        <a:lt1>
          <a:srgbClr val="FFFFFF"/>
        </a:lt1>
        <a:dk2>
          <a:srgbClr val="77B800"/>
        </a:dk2>
        <a:lt2>
          <a:srgbClr val="EEECE1"/>
        </a:lt2>
        <a:accent1>
          <a:srgbClr val="FFA200"/>
        </a:accent1>
        <a:accent2>
          <a:srgbClr val="8F8F8F"/>
        </a:accent2>
        <a:accent3>
          <a:srgbClr val="FFFFFF"/>
        </a:accent3>
        <a:accent4>
          <a:srgbClr val="000000"/>
        </a:accent4>
        <a:accent5>
          <a:srgbClr val="FFCEAA"/>
        </a:accent5>
        <a:accent6>
          <a:srgbClr val="818181"/>
        </a:accent6>
        <a:hlink>
          <a:srgbClr val="9900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867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Open Sans</vt:lpstr>
      <vt:lpstr>Roboto Condensed</vt:lpstr>
      <vt:lpstr>NBL-UN_Crp_BusinessOpp_10x7</vt:lpstr>
      <vt:lpstr>Criando Rest API’s com Asp.Net Core</vt:lpstr>
      <vt:lpstr>Mas... O que é REST afinal ? </vt:lpstr>
      <vt:lpstr>O que é REST</vt:lpstr>
      <vt:lpstr>Introdução a REST </vt:lpstr>
      <vt:lpstr>Os Princípios</vt:lpstr>
      <vt:lpstr>Uniform Interface sub princípios</vt:lpstr>
      <vt:lpstr>REST</vt:lpstr>
      <vt:lpstr>Modelo de maturidade Richardson</vt:lpstr>
      <vt:lpstr>Nível 0</vt:lpstr>
      <vt:lpstr>Nível 1</vt:lpstr>
      <vt:lpstr>Nível 2</vt:lpstr>
      <vt:lpstr>Nível 3 (Hypermedia)</vt:lpstr>
      <vt:lpstr>Criando uma API REST com ASP.NET Core</vt:lpstr>
      <vt:lpstr>Guidelines para nomenclaturas</vt:lpstr>
      <vt:lpstr>Guidelines para nomenclaturas</vt:lpstr>
      <vt:lpstr>Guidelines de nomenclatura</vt:lpstr>
      <vt:lpstr>Roteamento e Métodos</vt:lpstr>
      <vt:lpstr>Modelos e Entidades</vt:lpstr>
      <vt:lpstr>Importância de Status code</vt:lpstr>
      <vt:lpstr>Formato e Conteúdo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Godke Molina</dc:creator>
  <cp:lastModifiedBy>Newton Rocha</cp:lastModifiedBy>
  <cp:revision>414</cp:revision>
  <dcterms:created xsi:type="dcterms:W3CDTF">2017-01-09T14:17:10Z</dcterms:created>
  <dcterms:modified xsi:type="dcterms:W3CDTF">2017-04-25T18:52:49Z</dcterms:modified>
</cp:coreProperties>
</file>