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293" r:id="rId3"/>
    <p:sldId id="305" r:id="rId4"/>
    <p:sldId id="257" r:id="rId5"/>
    <p:sldId id="315" r:id="rId6"/>
    <p:sldId id="316" r:id="rId7"/>
    <p:sldId id="317" r:id="rId8"/>
    <p:sldId id="318" r:id="rId9"/>
    <p:sldId id="347" r:id="rId10"/>
    <p:sldId id="348" r:id="rId11"/>
    <p:sldId id="349" r:id="rId12"/>
    <p:sldId id="350" r:id="rId13"/>
    <p:sldId id="354" r:id="rId14"/>
    <p:sldId id="351" r:id="rId15"/>
    <p:sldId id="355" r:id="rId16"/>
    <p:sldId id="352" r:id="rId17"/>
    <p:sldId id="353" r:id="rId18"/>
    <p:sldId id="258" r:id="rId19"/>
    <p:sldId id="259" r:id="rId20"/>
    <p:sldId id="319" r:id="rId21"/>
    <p:sldId id="321" r:id="rId22"/>
    <p:sldId id="328" r:id="rId23"/>
    <p:sldId id="320" r:id="rId24"/>
    <p:sldId id="306" r:id="rId25"/>
    <p:sldId id="260" r:id="rId26"/>
    <p:sldId id="261" r:id="rId27"/>
    <p:sldId id="322" r:id="rId28"/>
    <p:sldId id="323" r:id="rId29"/>
    <p:sldId id="324" r:id="rId30"/>
    <p:sldId id="325" r:id="rId31"/>
    <p:sldId id="326" r:id="rId32"/>
    <p:sldId id="327" r:id="rId33"/>
    <p:sldId id="294" r:id="rId34"/>
    <p:sldId id="296" r:id="rId35"/>
    <p:sldId id="263" r:id="rId36"/>
    <p:sldId id="329" r:id="rId37"/>
    <p:sldId id="331" r:id="rId38"/>
    <p:sldId id="341" r:id="rId39"/>
    <p:sldId id="339" r:id="rId40"/>
    <p:sldId id="342" r:id="rId41"/>
    <p:sldId id="343" r:id="rId42"/>
    <p:sldId id="344" r:id="rId43"/>
    <p:sldId id="338" r:id="rId44"/>
    <p:sldId id="345" r:id="rId45"/>
    <p:sldId id="346" r:id="rId46"/>
    <p:sldId id="332" r:id="rId47"/>
    <p:sldId id="330" r:id="rId48"/>
    <p:sldId id="333" r:id="rId49"/>
    <p:sldId id="340" r:id="rId50"/>
    <p:sldId id="334" r:id="rId51"/>
    <p:sldId id="335" r:id="rId52"/>
    <p:sldId id="336" r:id="rId53"/>
    <p:sldId id="33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79757" autoAdjust="0"/>
  </p:normalViewPr>
  <p:slideViewPr>
    <p:cSldViewPr snapToGrid="0">
      <p:cViewPr varScale="1">
        <p:scale>
          <a:sx n="59" d="100"/>
          <a:sy n="59" d="100"/>
        </p:scale>
        <p:origin x="738" y="54"/>
      </p:cViewPr>
      <p:guideLst/>
    </p:cSldViewPr>
  </p:slideViewPr>
  <p:outlineViewPr>
    <p:cViewPr>
      <p:scale>
        <a:sx n="33" d="100"/>
        <a:sy n="33" d="100"/>
      </p:scale>
      <p:origin x="0" y="-158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2.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FD36E-0FE5-4C22-A5C2-CBBD6389F17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210FCC0-3578-4029-B415-5263EFB8EDF1}">
      <dgm:prSet custT="1"/>
      <dgm:spPr/>
      <dgm:t>
        <a:bodyPr/>
        <a:lstStyle/>
        <a:p>
          <a:r>
            <a:rPr lang="en-US" sz="3600" dirty="0" smtClean="0">
              <a:latin typeface="Maiandra GD" panose="020E0502030308020204" pitchFamily="34" charset="0"/>
            </a:rPr>
            <a:t>Introduction to microcomputers and operation systems</a:t>
          </a:r>
        </a:p>
        <a:p>
          <a:r>
            <a:rPr lang="en-US" sz="3600" dirty="0" smtClean="0">
              <a:latin typeface="Maiandra GD" panose="020E0502030308020204" pitchFamily="34" charset="0"/>
            </a:rPr>
            <a:t> </a:t>
          </a:r>
          <a:endParaRPr lang="en-US" sz="3600" dirty="0">
            <a:latin typeface="Maiandra GD" panose="020E0502030308020204" pitchFamily="34" charset="0"/>
          </a:endParaRPr>
        </a:p>
      </dgm:t>
    </dgm:pt>
    <dgm:pt modelId="{6E080A15-E068-41FB-9417-AA68A97DDB22}" type="parTrans" cxnId="{1A856BEA-2878-46B5-86EB-030FEF00FEA0}">
      <dgm:prSet/>
      <dgm:spPr/>
      <dgm:t>
        <a:bodyPr/>
        <a:lstStyle/>
        <a:p>
          <a:endParaRPr lang="en-US" sz="8000">
            <a:latin typeface="Maiandra GD" panose="020E0502030308020204" pitchFamily="34" charset="0"/>
          </a:endParaRPr>
        </a:p>
      </dgm:t>
    </dgm:pt>
    <dgm:pt modelId="{13E07F0A-1358-4874-A1D9-59B32959E700}" type="sibTrans" cxnId="{1A856BEA-2878-46B5-86EB-030FEF00FEA0}">
      <dgm:prSet/>
      <dgm:spPr/>
      <dgm:t>
        <a:bodyPr/>
        <a:lstStyle/>
        <a:p>
          <a:endParaRPr lang="en-US" sz="4800">
            <a:latin typeface="Maiandra GD" panose="020E0502030308020204" pitchFamily="34" charset="0"/>
          </a:endParaRPr>
        </a:p>
      </dgm:t>
    </dgm:pt>
    <dgm:pt modelId="{0CA116FB-74A9-4F4F-A6DE-C7F3A5F4AB3B}">
      <dgm:prSet custT="1"/>
      <dgm:spPr/>
      <dgm:t>
        <a:bodyPr/>
        <a:lstStyle/>
        <a:p>
          <a:r>
            <a:rPr lang="en-US" sz="3600" dirty="0" smtClean="0">
              <a:latin typeface="Maiandra GD" panose="020E0502030308020204" pitchFamily="34" charset="0"/>
            </a:rPr>
            <a:t>Introduction to computer applications, which include</a:t>
          </a:r>
        </a:p>
      </dgm:t>
    </dgm:pt>
    <dgm:pt modelId="{B406060F-6BEA-4BA6-886E-3421208ED9AE}" type="parTrans" cxnId="{6AF4E3DD-CE0E-4F52-A634-364318CE4DD8}">
      <dgm:prSet/>
      <dgm:spPr/>
      <dgm:t>
        <a:bodyPr/>
        <a:lstStyle/>
        <a:p>
          <a:endParaRPr lang="en-US" sz="8000">
            <a:latin typeface="Maiandra GD" panose="020E0502030308020204" pitchFamily="34" charset="0"/>
          </a:endParaRPr>
        </a:p>
      </dgm:t>
    </dgm:pt>
    <dgm:pt modelId="{4FB6F726-15DD-48AA-B7C8-4A4D930E8259}" type="sibTrans" cxnId="{6AF4E3DD-CE0E-4F52-A634-364318CE4DD8}">
      <dgm:prSet/>
      <dgm:spPr/>
      <dgm:t>
        <a:bodyPr/>
        <a:lstStyle/>
        <a:p>
          <a:endParaRPr lang="en-US" sz="4800">
            <a:latin typeface="Maiandra GD" panose="020E0502030308020204" pitchFamily="34" charset="0"/>
          </a:endParaRPr>
        </a:p>
      </dgm:t>
    </dgm:pt>
    <dgm:pt modelId="{A05DE215-DF28-441A-9B6C-2C19C5554CE2}">
      <dgm:prSet custT="1"/>
      <dgm:spPr/>
      <dgm:t>
        <a:bodyPr/>
        <a:lstStyle/>
        <a:p>
          <a:r>
            <a:rPr lang="en-US" sz="3600" dirty="0" smtClean="0">
              <a:latin typeface="Maiandra GD" panose="020E0502030308020204" pitchFamily="34" charset="0"/>
            </a:rPr>
            <a:t>Microsoft Word </a:t>
          </a:r>
          <a:endParaRPr lang="en-US" sz="3600" dirty="0">
            <a:latin typeface="Maiandra GD" panose="020E0502030308020204" pitchFamily="34" charset="0"/>
          </a:endParaRPr>
        </a:p>
      </dgm:t>
    </dgm:pt>
    <dgm:pt modelId="{225EA07B-A219-466E-938A-21D1A91877EC}" type="parTrans" cxnId="{521CE019-F9F8-4A5E-B831-13C6056FAB80}">
      <dgm:prSet/>
      <dgm:spPr/>
      <dgm:t>
        <a:bodyPr/>
        <a:lstStyle/>
        <a:p>
          <a:endParaRPr lang="en-US" sz="8000">
            <a:latin typeface="Maiandra GD" panose="020E0502030308020204" pitchFamily="34" charset="0"/>
          </a:endParaRPr>
        </a:p>
      </dgm:t>
    </dgm:pt>
    <dgm:pt modelId="{23187C01-FC8C-4F92-A198-709E6A8A803E}" type="sibTrans" cxnId="{521CE019-F9F8-4A5E-B831-13C6056FAB80}">
      <dgm:prSet/>
      <dgm:spPr/>
      <dgm:t>
        <a:bodyPr/>
        <a:lstStyle/>
        <a:p>
          <a:endParaRPr lang="en-US" sz="4800">
            <a:latin typeface="Maiandra GD" panose="020E0502030308020204" pitchFamily="34" charset="0"/>
          </a:endParaRPr>
        </a:p>
      </dgm:t>
    </dgm:pt>
    <dgm:pt modelId="{DBB4711F-82CC-44D5-AC3D-772EA0F2E7FD}">
      <dgm:prSet custT="1"/>
      <dgm:spPr/>
      <dgm:t>
        <a:bodyPr/>
        <a:lstStyle/>
        <a:p>
          <a:r>
            <a:rPr lang="en-US" sz="3600" dirty="0" smtClean="0">
              <a:latin typeface="Maiandra GD" panose="020E0502030308020204" pitchFamily="34" charset="0"/>
            </a:rPr>
            <a:t>Microsoft PowerPoint</a:t>
          </a:r>
          <a:endParaRPr lang="en-US" sz="3600" dirty="0">
            <a:latin typeface="Maiandra GD" panose="020E0502030308020204" pitchFamily="34" charset="0"/>
          </a:endParaRPr>
        </a:p>
      </dgm:t>
    </dgm:pt>
    <dgm:pt modelId="{05FABD94-3DA4-4D7E-AC1A-24BD81202479}" type="parTrans" cxnId="{494591A9-A2C5-4161-BBCE-2E58ED02972D}">
      <dgm:prSet/>
      <dgm:spPr/>
      <dgm:t>
        <a:bodyPr/>
        <a:lstStyle/>
        <a:p>
          <a:endParaRPr lang="en-US" sz="8000">
            <a:latin typeface="Maiandra GD" panose="020E0502030308020204" pitchFamily="34" charset="0"/>
          </a:endParaRPr>
        </a:p>
      </dgm:t>
    </dgm:pt>
    <dgm:pt modelId="{30A45CF3-E8D6-48D5-A280-F5614E0C5BA8}" type="sibTrans" cxnId="{494591A9-A2C5-4161-BBCE-2E58ED02972D}">
      <dgm:prSet/>
      <dgm:spPr/>
      <dgm:t>
        <a:bodyPr/>
        <a:lstStyle/>
        <a:p>
          <a:endParaRPr lang="en-US" sz="4800">
            <a:latin typeface="Maiandra GD" panose="020E0502030308020204" pitchFamily="34" charset="0"/>
          </a:endParaRPr>
        </a:p>
      </dgm:t>
    </dgm:pt>
    <dgm:pt modelId="{D913A17E-DDC2-48FB-81F5-EF08C0E2A276}">
      <dgm:prSet custT="1"/>
      <dgm:spPr/>
      <dgm:t>
        <a:bodyPr/>
        <a:lstStyle/>
        <a:p>
          <a:r>
            <a:rPr lang="en-US" sz="3600" dirty="0" smtClean="0">
              <a:latin typeface="Maiandra GD" panose="020E0502030308020204" pitchFamily="34" charset="0"/>
            </a:rPr>
            <a:t>Microsoft Excel</a:t>
          </a:r>
          <a:endParaRPr lang="en-US" sz="3600" dirty="0">
            <a:latin typeface="Maiandra GD" panose="020E0502030308020204" pitchFamily="34" charset="0"/>
          </a:endParaRPr>
        </a:p>
      </dgm:t>
    </dgm:pt>
    <dgm:pt modelId="{FC6A3974-46D8-404A-AAEA-EDC3B68C08B4}" type="parTrans" cxnId="{921388FC-2D12-4F74-A1B5-06F06B2B5C92}">
      <dgm:prSet/>
      <dgm:spPr/>
      <dgm:t>
        <a:bodyPr/>
        <a:lstStyle/>
        <a:p>
          <a:endParaRPr lang="en-US" sz="8000">
            <a:latin typeface="Maiandra GD" panose="020E0502030308020204" pitchFamily="34" charset="0"/>
          </a:endParaRPr>
        </a:p>
      </dgm:t>
    </dgm:pt>
    <dgm:pt modelId="{D98A9D51-AEFC-4B61-BD47-FF94397BAEFE}" type="sibTrans" cxnId="{921388FC-2D12-4F74-A1B5-06F06B2B5C92}">
      <dgm:prSet/>
      <dgm:spPr/>
      <dgm:t>
        <a:bodyPr/>
        <a:lstStyle/>
        <a:p>
          <a:endParaRPr lang="en-US" sz="4800">
            <a:latin typeface="Maiandra GD" panose="020E0502030308020204" pitchFamily="34" charset="0"/>
          </a:endParaRPr>
        </a:p>
      </dgm:t>
    </dgm:pt>
    <dgm:pt modelId="{45AB2358-2E22-40B0-8430-8B0969AD3E31}">
      <dgm:prSet custT="1"/>
      <dgm:spPr/>
      <dgm:t>
        <a:bodyPr/>
        <a:lstStyle/>
        <a:p>
          <a:r>
            <a:rPr lang="en-US" sz="3600" dirty="0" smtClean="0">
              <a:latin typeface="Maiandra GD" panose="020E0502030308020204" pitchFamily="34" charset="0"/>
            </a:rPr>
            <a:t>Internet and email</a:t>
          </a:r>
          <a:endParaRPr lang="en-US" sz="3600" dirty="0">
            <a:latin typeface="Maiandra GD" panose="020E0502030308020204" pitchFamily="34" charset="0"/>
          </a:endParaRPr>
        </a:p>
      </dgm:t>
    </dgm:pt>
    <dgm:pt modelId="{2CD5DFFF-AE57-4F08-87C0-AAD8A9956355}" type="parTrans" cxnId="{C6AB08CC-C5C9-4813-945A-91B61EA5D932}">
      <dgm:prSet/>
      <dgm:spPr/>
      <dgm:t>
        <a:bodyPr/>
        <a:lstStyle/>
        <a:p>
          <a:endParaRPr lang="en-US" sz="8000">
            <a:latin typeface="Maiandra GD" panose="020E0502030308020204" pitchFamily="34" charset="0"/>
          </a:endParaRPr>
        </a:p>
      </dgm:t>
    </dgm:pt>
    <dgm:pt modelId="{9E7EF8C4-0EAD-45AF-A384-A35948ACEABA}" type="sibTrans" cxnId="{C6AB08CC-C5C9-4813-945A-91B61EA5D932}">
      <dgm:prSet/>
      <dgm:spPr/>
      <dgm:t>
        <a:bodyPr/>
        <a:lstStyle/>
        <a:p>
          <a:endParaRPr lang="en-US" sz="4800">
            <a:latin typeface="Maiandra GD" panose="020E0502030308020204" pitchFamily="34" charset="0"/>
          </a:endParaRPr>
        </a:p>
      </dgm:t>
    </dgm:pt>
    <dgm:pt modelId="{CF74DE4A-9F02-4B03-8BBE-A38EC38EAD4E}" type="pres">
      <dgm:prSet presAssocID="{772FD36E-0FE5-4C22-A5C2-CBBD6389F174}" presName="vert0" presStyleCnt="0">
        <dgm:presLayoutVars>
          <dgm:dir/>
          <dgm:animOne val="branch"/>
          <dgm:animLvl val="lvl"/>
        </dgm:presLayoutVars>
      </dgm:prSet>
      <dgm:spPr/>
      <dgm:t>
        <a:bodyPr/>
        <a:lstStyle/>
        <a:p>
          <a:endParaRPr lang="en-US"/>
        </a:p>
      </dgm:t>
    </dgm:pt>
    <dgm:pt modelId="{F8295FC7-20DD-45F3-8426-9CC2A451A0E5}" type="pres">
      <dgm:prSet presAssocID="{D210FCC0-3578-4029-B415-5263EFB8EDF1}" presName="thickLine" presStyleLbl="alignNode1" presStyleIdx="0" presStyleCnt="6"/>
      <dgm:spPr/>
    </dgm:pt>
    <dgm:pt modelId="{B0B2594B-DDA1-45AD-81A5-65E71E0FE738}" type="pres">
      <dgm:prSet presAssocID="{D210FCC0-3578-4029-B415-5263EFB8EDF1}" presName="horz1" presStyleCnt="0"/>
      <dgm:spPr/>
    </dgm:pt>
    <dgm:pt modelId="{363A0405-2631-4A32-8C08-9E27536E2C36}" type="pres">
      <dgm:prSet presAssocID="{D210FCC0-3578-4029-B415-5263EFB8EDF1}" presName="tx1" presStyleLbl="revTx" presStyleIdx="0" presStyleCnt="6" custScaleX="343350"/>
      <dgm:spPr/>
      <dgm:t>
        <a:bodyPr/>
        <a:lstStyle/>
        <a:p>
          <a:endParaRPr lang="en-US"/>
        </a:p>
      </dgm:t>
    </dgm:pt>
    <dgm:pt modelId="{DC97A6C9-3192-49E3-90DE-86F94C91085D}" type="pres">
      <dgm:prSet presAssocID="{D210FCC0-3578-4029-B415-5263EFB8EDF1}" presName="vert1" presStyleCnt="0"/>
      <dgm:spPr/>
    </dgm:pt>
    <dgm:pt modelId="{B07F9250-1598-448A-A8AE-2EE5A9EFCDDC}" type="pres">
      <dgm:prSet presAssocID="{0CA116FB-74A9-4F4F-A6DE-C7F3A5F4AB3B}" presName="thickLine" presStyleLbl="alignNode1" presStyleIdx="1" presStyleCnt="6"/>
      <dgm:spPr/>
    </dgm:pt>
    <dgm:pt modelId="{B318069D-5F18-4362-B1CE-1F9C0CDA2261}" type="pres">
      <dgm:prSet presAssocID="{0CA116FB-74A9-4F4F-A6DE-C7F3A5F4AB3B}" presName="horz1" presStyleCnt="0"/>
      <dgm:spPr/>
    </dgm:pt>
    <dgm:pt modelId="{1526FDB3-19EC-42A4-9CBE-708BB8F1CF39}" type="pres">
      <dgm:prSet presAssocID="{0CA116FB-74A9-4F4F-A6DE-C7F3A5F4AB3B}" presName="tx1" presStyleLbl="revTx" presStyleIdx="1" presStyleCnt="6" custScaleX="433355"/>
      <dgm:spPr/>
      <dgm:t>
        <a:bodyPr/>
        <a:lstStyle/>
        <a:p>
          <a:endParaRPr lang="en-US"/>
        </a:p>
      </dgm:t>
    </dgm:pt>
    <dgm:pt modelId="{3B8E7748-E7D1-442B-B66C-255D5EB83233}" type="pres">
      <dgm:prSet presAssocID="{0CA116FB-74A9-4F4F-A6DE-C7F3A5F4AB3B}" presName="vert1" presStyleCnt="0"/>
      <dgm:spPr/>
    </dgm:pt>
    <dgm:pt modelId="{11126A24-053C-4F02-8D36-9FC5E538E170}" type="pres">
      <dgm:prSet presAssocID="{A05DE215-DF28-441A-9B6C-2C19C5554CE2}" presName="thickLine" presStyleLbl="alignNode1" presStyleIdx="2" presStyleCnt="6"/>
      <dgm:spPr/>
    </dgm:pt>
    <dgm:pt modelId="{B641C803-3BB1-4B08-8CAB-87489A169DAD}" type="pres">
      <dgm:prSet presAssocID="{A05DE215-DF28-441A-9B6C-2C19C5554CE2}" presName="horz1" presStyleCnt="0"/>
      <dgm:spPr/>
    </dgm:pt>
    <dgm:pt modelId="{8CEC6C9E-72BB-4D5D-974E-D3279C60918B}" type="pres">
      <dgm:prSet presAssocID="{A05DE215-DF28-441A-9B6C-2C19C5554CE2}" presName="tx1" presStyleLbl="revTx" presStyleIdx="2" presStyleCnt="6" custScaleX="164951"/>
      <dgm:spPr/>
      <dgm:t>
        <a:bodyPr/>
        <a:lstStyle/>
        <a:p>
          <a:endParaRPr lang="en-US"/>
        </a:p>
      </dgm:t>
    </dgm:pt>
    <dgm:pt modelId="{99ECD907-3872-4B76-9751-C1C2550B47B1}" type="pres">
      <dgm:prSet presAssocID="{A05DE215-DF28-441A-9B6C-2C19C5554CE2}" presName="vert1" presStyleCnt="0"/>
      <dgm:spPr/>
    </dgm:pt>
    <dgm:pt modelId="{390481F0-5B97-4DB8-A0FE-9EEAFC73A2A5}" type="pres">
      <dgm:prSet presAssocID="{DBB4711F-82CC-44D5-AC3D-772EA0F2E7FD}" presName="thickLine" presStyleLbl="alignNode1" presStyleIdx="3" presStyleCnt="6"/>
      <dgm:spPr/>
    </dgm:pt>
    <dgm:pt modelId="{21DBF243-5122-452C-9E47-8CDFB9300109}" type="pres">
      <dgm:prSet presAssocID="{DBB4711F-82CC-44D5-AC3D-772EA0F2E7FD}" presName="horz1" presStyleCnt="0"/>
      <dgm:spPr/>
    </dgm:pt>
    <dgm:pt modelId="{F78A238C-B9D5-41DC-A978-C9D39B1CD2F0}" type="pres">
      <dgm:prSet presAssocID="{DBB4711F-82CC-44D5-AC3D-772EA0F2E7FD}" presName="tx1" presStyleLbl="revTx" presStyleIdx="3" presStyleCnt="6" custScaleX="351563"/>
      <dgm:spPr/>
      <dgm:t>
        <a:bodyPr/>
        <a:lstStyle/>
        <a:p>
          <a:endParaRPr lang="en-US"/>
        </a:p>
      </dgm:t>
    </dgm:pt>
    <dgm:pt modelId="{C419BFB5-63A2-4A15-BBAF-562A419C4BE4}" type="pres">
      <dgm:prSet presAssocID="{DBB4711F-82CC-44D5-AC3D-772EA0F2E7FD}" presName="vert1" presStyleCnt="0"/>
      <dgm:spPr/>
    </dgm:pt>
    <dgm:pt modelId="{742950E1-D6DC-4B33-858A-E48E63222426}" type="pres">
      <dgm:prSet presAssocID="{D913A17E-DDC2-48FB-81F5-EF08C0E2A276}" presName="thickLine" presStyleLbl="alignNode1" presStyleIdx="4" presStyleCnt="6"/>
      <dgm:spPr/>
    </dgm:pt>
    <dgm:pt modelId="{4066093F-C4EA-48AD-9C67-DE57D91F8739}" type="pres">
      <dgm:prSet presAssocID="{D913A17E-DDC2-48FB-81F5-EF08C0E2A276}" presName="horz1" presStyleCnt="0"/>
      <dgm:spPr/>
    </dgm:pt>
    <dgm:pt modelId="{F23A7836-BE02-4702-9BD9-3652923CBD2D}" type="pres">
      <dgm:prSet presAssocID="{D913A17E-DDC2-48FB-81F5-EF08C0E2A276}" presName="tx1" presStyleLbl="revTx" presStyleIdx="4" presStyleCnt="6" custScaleX="428302"/>
      <dgm:spPr/>
      <dgm:t>
        <a:bodyPr/>
        <a:lstStyle/>
        <a:p>
          <a:endParaRPr lang="en-US"/>
        </a:p>
      </dgm:t>
    </dgm:pt>
    <dgm:pt modelId="{C43AFD05-CB54-4B1A-9164-A8DD911D1A09}" type="pres">
      <dgm:prSet presAssocID="{D913A17E-DDC2-48FB-81F5-EF08C0E2A276}" presName="vert1" presStyleCnt="0"/>
      <dgm:spPr/>
    </dgm:pt>
    <dgm:pt modelId="{730A2892-C827-4A16-A7AA-98568F252435}" type="pres">
      <dgm:prSet presAssocID="{45AB2358-2E22-40B0-8430-8B0969AD3E31}" presName="thickLine" presStyleLbl="alignNode1" presStyleIdx="5" presStyleCnt="6"/>
      <dgm:spPr/>
    </dgm:pt>
    <dgm:pt modelId="{5B2D27FD-ED1D-41ED-B00F-342E1E018751}" type="pres">
      <dgm:prSet presAssocID="{45AB2358-2E22-40B0-8430-8B0969AD3E31}" presName="horz1" presStyleCnt="0"/>
      <dgm:spPr/>
    </dgm:pt>
    <dgm:pt modelId="{A355DBC4-F7D7-4B22-8654-9E78432615F0}" type="pres">
      <dgm:prSet presAssocID="{45AB2358-2E22-40B0-8430-8B0969AD3E31}" presName="tx1" presStyleLbl="revTx" presStyleIdx="5" presStyleCnt="6" custScaleX="400032"/>
      <dgm:spPr/>
      <dgm:t>
        <a:bodyPr/>
        <a:lstStyle/>
        <a:p>
          <a:endParaRPr lang="en-US"/>
        </a:p>
      </dgm:t>
    </dgm:pt>
    <dgm:pt modelId="{5E941752-B3F4-488C-87A1-D028E03A50A1}" type="pres">
      <dgm:prSet presAssocID="{45AB2358-2E22-40B0-8430-8B0969AD3E31}" presName="vert1" presStyleCnt="0"/>
      <dgm:spPr/>
    </dgm:pt>
  </dgm:ptLst>
  <dgm:cxnLst>
    <dgm:cxn modelId="{1A856BEA-2878-46B5-86EB-030FEF00FEA0}" srcId="{772FD36E-0FE5-4C22-A5C2-CBBD6389F174}" destId="{D210FCC0-3578-4029-B415-5263EFB8EDF1}" srcOrd="0" destOrd="0" parTransId="{6E080A15-E068-41FB-9417-AA68A97DDB22}" sibTransId="{13E07F0A-1358-4874-A1D9-59B32959E700}"/>
    <dgm:cxn modelId="{494591A9-A2C5-4161-BBCE-2E58ED02972D}" srcId="{772FD36E-0FE5-4C22-A5C2-CBBD6389F174}" destId="{DBB4711F-82CC-44D5-AC3D-772EA0F2E7FD}" srcOrd="3" destOrd="0" parTransId="{05FABD94-3DA4-4D7E-AC1A-24BD81202479}" sibTransId="{30A45CF3-E8D6-48D5-A280-F5614E0C5BA8}"/>
    <dgm:cxn modelId="{E071160B-170E-44B4-ABC0-6A03E1B596F4}" type="presOf" srcId="{DBB4711F-82CC-44D5-AC3D-772EA0F2E7FD}" destId="{F78A238C-B9D5-41DC-A978-C9D39B1CD2F0}" srcOrd="0" destOrd="0" presId="urn:microsoft.com/office/officeart/2008/layout/LinedList"/>
    <dgm:cxn modelId="{8CD871E6-BD76-4589-A8F1-E09E6DE383B9}" type="presOf" srcId="{D210FCC0-3578-4029-B415-5263EFB8EDF1}" destId="{363A0405-2631-4A32-8C08-9E27536E2C36}" srcOrd="0" destOrd="0" presId="urn:microsoft.com/office/officeart/2008/layout/LinedList"/>
    <dgm:cxn modelId="{921388FC-2D12-4F74-A1B5-06F06B2B5C92}" srcId="{772FD36E-0FE5-4C22-A5C2-CBBD6389F174}" destId="{D913A17E-DDC2-48FB-81F5-EF08C0E2A276}" srcOrd="4" destOrd="0" parTransId="{FC6A3974-46D8-404A-AAEA-EDC3B68C08B4}" sibTransId="{D98A9D51-AEFC-4B61-BD47-FF94397BAEFE}"/>
    <dgm:cxn modelId="{284A0F15-EF76-4A74-842A-8CEB6651D8B1}" type="presOf" srcId="{772FD36E-0FE5-4C22-A5C2-CBBD6389F174}" destId="{CF74DE4A-9F02-4B03-8BBE-A38EC38EAD4E}" srcOrd="0" destOrd="0" presId="urn:microsoft.com/office/officeart/2008/layout/LinedList"/>
    <dgm:cxn modelId="{A0CB1607-4188-4EE8-B138-C5BC606096E1}" type="presOf" srcId="{D913A17E-DDC2-48FB-81F5-EF08C0E2A276}" destId="{F23A7836-BE02-4702-9BD9-3652923CBD2D}" srcOrd="0" destOrd="0" presId="urn:microsoft.com/office/officeart/2008/layout/LinedList"/>
    <dgm:cxn modelId="{C6AB08CC-C5C9-4813-945A-91B61EA5D932}" srcId="{772FD36E-0FE5-4C22-A5C2-CBBD6389F174}" destId="{45AB2358-2E22-40B0-8430-8B0969AD3E31}" srcOrd="5" destOrd="0" parTransId="{2CD5DFFF-AE57-4F08-87C0-AAD8A9956355}" sibTransId="{9E7EF8C4-0EAD-45AF-A384-A35948ACEABA}"/>
    <dgm:cxn modelId="{B2466420-A433-4893-B783-0A4B22706F80}" type="presOf" srcId="{0CA116FB-74A9-4F4F-A6DE-C7F3A5F4AB3B}" destId="{1526FDB3-19EC-42A4-9CBE-708BB8F1CF39}" srcOrd="0" destOrd="0" presId="urn:microsoft.com/office/officeart/2008/layout/LinedList"/>
    <dgm:cxn modelId="{521CE019-F9F8-4A5E-B831-13C6056FAB80}" srcId="{772FD36E-0FE5-4C22-A5C2-CBBD6389F174}" destId="{A05DE215-DF28-441A-9B6C-2C19C5554CE2}" srcOrd="2" destOrd="0" parTransId="{225EA07B-A219-466E-938A-21D1A91877EC}" sibTransId="{23187C01-FC8C-4F92-A198-709E6A8A803E}"/>
    <dgm:cxn modelId="{6AF4E3DD-CE0E-4F52-A634-364318CE4DD8}" srcId="{772FD36E-0FE5-4C22-A5C2-CBBD6389F174}" destId="{0CA116FB-74A9-4F4F-A6DE-C7F3A5F4AB3B}" srcOrd="1" destOrd="0" parTransId="{B406060F-6BEA-4BA6-886E-3421208ED9AE}" sibTransId="{4FB6F726-15DD-48AA-B7C8-4A4D930E8259}"/>
    <dgm:cxn modelId="{B986E940-F1AB-4A63-81C9-25046DBCA3F0}" type="presOf" srcId="{45AB2358-2E22-40B0-8430-8B0969AD3E31}" destId="{A355DBC4-F7D7-4B22-8654-9E78432615F0}" srcOrd="0" destOrd="0" presId="urn:microsoft.com/office/officeart/2008/layout/LinedList"/>
    <dgm:cxn modelId="{C13DB10F-0404-4A25-87B6-79B1BEA9A870}" type="presOf" srcId="{A05DE215-DF28-441A-9B6C-2C19C5554CE2}" destId="{8CEC6C9E-72BB-4D5D-974E-D3279C60918B}" srcOrd="0" destOrd="0" presId="urn:microsoft.com/office/officeart/2008/layout/LinedList"/>
    <dgm:cxn modelId="{E9A4A333-7D65-46EF-8174-265E674B3999}" type="presParOf" srcId="{CF74DE4A-9F02-4B03-8BBE-A38EC38EAD4E}" destId="{F8295FC7-20DD-45F3-8426-9CC2A451A0E5}" srcOrd="0" destOrd="0" presId="urn:microsoft.com/office/officeart/2008/layout/LinedList"/>
    <dgm:cxn modelId="{1C5DE95C-F10C-4D2A-8198-0736DAA26731}" type="presParOf" srcId="{CF74DE4A-9F02-4B03-8BBE-A38EC38EAD4E}" destId="{B0B2594B-DDA1-45AD-81A5-65E71E0FE738}" srcOrd="1" destOrd="0" presId="urn:microsoft.com/office/officeart/2008/layout/LinedList"/>
    <dgm:cxn modelId="{13ED2EED-09D0-48BA-960D-BF43F04D746A}" type="presParOf" srcId="{B0B2594B-DDA1-45AD-81A5-65E71E0FE738}" destId="{363A0405-2631-4A32-8C08-9E27536E2C36}" srcOrd="0" destOrd="0" presId="urn:microsoft.com/office/officeart/2008/layout/LinedList"/>
    <dgm:cxn modelId="{22E4C3C9-1575-422C-96D2-F7CFA29248FA}" type="presParOf" srcId="{B0B2594B-DDA1-45AD-81A5-65E71E0FE738}" destId="{DC97A6C9-3192-49E3-90DE-86F94C91085D}" srcOrd="1" destOrd="0" presId="urn:microsoft.com/office/officeart/2008/layout/LinedList"/>
    <dgm:cxn modelId="{ED648355-7A0A-45B4-9811-F6C2B5375AC8}" type="presParOf" srcId="{CF74DE4A-9F02-4B03-8BBE-A38EC38EAD4E}" destId="{B07F9250-1598-448A-A8AE-2EE5A9EFCDDC}" srcOrd="2" destOrd="0" presId="urn:microsoft.com/office/officeart/2008/layout/LinedList"/>
    <dgm:cxn modelId="{5DF9595A-2CA2-4C2E-8E8A-92556D311E80}" type="presParOf" srcId="{CF74DE4A-9F02-4B03-8BBE-A38EC38EAD4E}" destId="{B318069D-5F18-4362-B1CE-1F9C0CDA2261}" srcOrd="3" destOrd="0" presId="urn:microsoft.com/office/officeart/2008/layout/LinedList"/>
    <dgm:cxn modelId="{5329D46D-1892-4A6A-8340-5042EB57BA4B}" type="presParOf" srcId="{B318069D-5F18-4362-B1CE-1F9C0CDA2261}" destId="{1526FDB3-19EC-42A4-9CBE-708BB8F1CF39}" srcOrd="0" destOrd="0" presId="urn:microsoft.com/office/officeart/2008/layout/LinedList"/>
    <dgm:cxn modelId="{521D1E01-AE98-4500-A05A-41E10F883407}" type="presParOf" srcId="{B318069D-5F18-4362-B1CE-1F9C0CDA2261}" destId="{3B8E7748-E7D1-442B-B66C-255D5EB83233}" srcOrd="1" destOrd="0" presId="urn:microsoft.com/office/officeart/2008/layout/LinedList"/>
    <dgm:cxn modelId="{CF179C9F-43A8-4602-A9E3-A784E8799E05}" type="presParOf" srcId="{CF74DE4A-9F02-4B03-8BBE-A38EC38EAD4E}" destId="{11126A24-053C-4F02-8D36-9FC5E538E170}" srcOrd="4" destOrd="0" presId="urn:microsoft.com/office/officeart/2008/layout/LinedList"/>
    <dgm:cxn modelId="{83209FF7-3A4D-4050-973E-53FE743346F3}" type="presParOf" srcId="{CF74DE4A-9F02-4B03-8BBE-A38EC38EAD4E}" destId="{B641C803-3BB1-4B08-8CAB-87489A169DAD}" srcOrd="5" destOrd="0" presId="urn:microsoft.com/office/officeart/2008/layout/LinedList"/>
    <dgm:cxn modelId="{D97548E2-1894-4853-827E-6C47CA2F715A}" type="presParOf" srcId="{B641C803-3BB1-4B08-8CAB-87489A169DAD}" destId="{8CEC6C9E-72BB-4D5D-974E-D3279C60918B}" srcOrd="0" destOrd="0" presId="urn:microsoft.com/office/officeart/2008/layout/LinedList"/>
    <dgm:cxn modelId="{6B1D3C76-40AC-44EB-B6B0-7EC592BA7B79}" type="presParOf" srcId="{B641C803-3BB1-4B08-8CAB-87489A169DAD}" destId="{99ECD907-3872-4B76-9751-C1C2550B47B1}" srcOrd="1" destOrd="0" presId="urn:microsoft.com/office/officeart/2008/layout/LinedList"/>
    <dgm:cxn modelId="{7C658B23-EC01-4070-85CA-A4B14132B8A1}" type="presParOf" srcId="{CF74DE4A-9F02-4B03-8BBE-A38EC38EAD4E}" destId="{390481F0-5B97-4DB8-A0FE-9EEAFC73A2A5}" srcOrd="6" destOrd="0" presId="urn:microsoft.com/office/officeart/2008/layout/LinedList"/>
    <dgm:cxn modelId="{6489A61A-3B46-400D-84C1-742185676A92}" type="presParOf" srcId="{CF74DE4A-9F02-4B03-8BBE-A38EC38EAD4E}" destId="{21DBF243-5122-452C-9E47-8CDFB9300109}" srcOrd="7" destOrd="0" presId="urn:microsoft.com/office/officeart/2008/layout/LinedList"/>
    <dgm:cxn modelId="{8C4C44DB-B46C-497E-ABAD-682F1FE6AD00}" type="presParOf" srcId="{21DBF243-5122-452C-9E47-8CDFB9300109}" destId="{F78A238C-B9D5-41DC-A978-C9D39B1CD2F0}" srcOrd="0" destOrd="0" presId="urn:microsoft.com/office/officeart/2008/layout/LinedList"/>
    <dgm:cxn modelId="{705C541A-778B-4331-8072-E7720BDDDDEC}" type="presParOf" srcId="{21DBF243-5122-452C-9E47-8CDFB9300109}" destId="{C419BFB5-63A2-4A15-BBAF-562A419C4BE4}" srcOrd="1" destOrd="0" presId="urn:microsoft.com/office/officeart/2008/layout/LinedList"/>
    <dgm:cxn modelId="{A5881ED6-1009-4D55-8B1A-E260F2EF6362}" type="presParOf" srcId="{CF74DE4A-9F02-4B03-8BBE-A38EC38EAD4E}" destId="{742950E1-D6DC-4B33-858A-E48E63222426}" srcOrd="8" destOrd="0" presId="urn:microsoft.com/office/officeart/2008/layout/LinedList"/>
    <dgm:cxn modelId="{E4D32254-379C-409A-A4F9-72E4FCEFB9DB}" type="presParOf" srcId="{CF74DE4A-9F02-4B03-8BBE-A38EC38EAD4E}" destId="{4066093F-C4EA-48AD-9C67-DE57D91F8739}" srcOrd="9" destOrd="0" presId="urn:microsoft.com/office/officeart/2008/layout/LinedList"/>
    <dgm:cxn modelId="{17EA8B33-673E-4F9A-B4B5-91A24E89C9C0}" type="presParOf" srcId="{4066093F-C4EA-48AD-9C67-DE57D91F8739}" destId="{F23A7836-BE02-4702-9BD9-3652923CBD2D}" srcOrd="0" destOrd="0" presId="urn:microsoft.com/office/officeart/2008/layout/LinedList"/>
    <dgm:cxn modelId="{DA576FB5-48A7-4B73-A0A8-0F63EDE97597}" type="presParOf" srcId="{4066093F-C4EA-48AD-9C67-DE57D91F8739}" destId="{C43AFD05-CB54-4B1A-9164-A8DD911D1A09}" srcOrd="1" destOrd="0" presId="urn:microsoft.com/office/officeart/2008/layout/LinedList"/>
    <dgm:cxn modelId="{96AE1080-5928-41D2-B397-BABEF840E155}" type="presParOf" srcId="{CF74DE4A-9F02-4B03-8BBE-A38EC38EAD4E}" destId="{730A2892-C827-4A16-A7AA-98568F252435}" srcOrd="10" destOrd="0" presId="urn:microsoft.com/office/officeart/2008/layout/LinedList"/>
    <dgm:cxn modelId="{E20212BC-8483-4B70-9F38-65D36DE374A1}" type="presParOf" srcId="{CF74DE4A-9F02-4B03-8BBE-A38EC38EAD4E}" destId="{5B2D27FD-ED1D-41ED-B00F-342E1E018751}" srcOrd="11" destOrd="0" presId="urn:microsoft.com/office/officeart/2008/layout/LinedList"/>
    <dgm:cxn modelId="{D295EFE9-E044-4A33-A6B3-818FC7867659}" type="presParOf" srcId="{5B2D27FD-ED1D-41ED-B00F-342E1E018751}" destId="{A355DBC4-F7D7-4B22-8654-9E78432615F0}" srcOrd="0" destOrd="0" presId="urn:microsoft.com/office/officeart/2008/layout/LinedList"/>
    <dgm:cxn modelId="{7082B5EF-742B-4E6D-A0D6-2B8844957729}" type="presParOf" srcId="{5B2D27FD-ED1D-41ED-B00F-342E1E018751}" destId="{5E941752-B3F4-488C-87A1-D028E03A50A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9C44CC-F14F-4779-B3DD-A8108E7D029B}"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B9CDA2AB-E2BE-4CE9-82CA-5920AE8451D0}">
      <dgm:prSet custT="1"/>
      <dgm:spPr/>
      <dgm:t>
        <a:bodyPr/>
        <a:lstStyle/>
        <a:p>
          <a:r>
            <a:rPr lang="en-US" sz="3600" dirty="0" smtClean="0">
              <a:latin typeface="Maiandra GD" panose="020E0502030308020204" pitchFamily="34" charset="0"/>
            </a:rPr>
            <a:t>Based on operational principle, there are three types, namely:</a:t>
          </a:r>
          <a:endParaRPr lang="en-US" sz="3600" dirty="0">
            <a:latin typeface="Maiandra GD" panose="020E0502030308020204" pitchFamily="34" charset="0"/>
          </a:endParaRPr>
        </a:p>
      </dgm:t>
    </dgm:pt>
    <dgm:pt modelId="{97CB20D6-ADD6-486E-B14C-1947A92AADCC}" type="parTrans" cxnId="{15E8BEC3-35F9-44AE-94B4-A07D2F023FC2}">
      <dgm:prSet/>
      <dgm:spPr/>
      <dgm:t>
        <a:bodyPr/>
        <a:lstStyle/>
        <a:p>
          <a:endParaRPr lang="en-US" sz="3200"/>
        </a:p>
      </dgm:t>
    </dgm:pt>
    <dgm:pt modelId="{99800929-D894-4E14-84E7-8CB3EC52AF08}" type="sibTrans" cxnId="{15E8BEC3-35F9-44AE-94B4-A07D2F023FC2}">
      <dgm:prSet/>
      <dgm:spPr/>
      <dgm:t>
        <a:bodyPr/>
        <a:lstStyle/>
        <a:p>
          <a:pPr>
            <a:lnSpc>
              <a:spcPct val="100000"/>
            </a:lnSpc>
          </a:pPr>
          <a:endParaRPr lang="en-US" sz="2400"/>
        </a:p>
      </dgm:t>
    </dgm:pt>
    <dgm:pt modelId="{D4767BFC-6FCB-47F6-BA8F-CC17F0F239ED}">
      <dgm:prSet custT="1"/>
      <dgm:spPr/>
      <dgm:t>
        <a:bodyPr/>
        <a:lstStyle/>
        <a:p>
          <a:r>
            <a:rPr lang="en-US" sz="3200" dirty="0" smtClean="0">
              <a:latin typeface="Maiandra GD" panose="020E0502030308020204" pitchFamily="34" charset="0"/>
            </a:rPr>
            <a:t>Analogue </a:t>
          </a:r>
        </a:p>
        <a:p>
          <a:r>
            <a:rPr lang="en-US" sz="3200" dirty="0" smtClean="0">
              <a:latin typeface="Maiandra GD" panose="020E0502030308020204" pitchFamily="34" charset="0"/>
            </a:rPr>
            <a:t>Digital </a:t>
          </a:r>
        </a:p>
        <a:p>
          <a:r>
            <a:rPr lang="en-US" sz="3200" dirty="0" smtClean="0">
              <a:latin typeface="Maiandra GD" panose="020E0502030308020204" pitchFamily="34" charset="0"/>
            </a:rPr>
            <a:t>Hybrid</a:t>
          </a:r>
          <a:endParaRPr lang="en-US" sz="3200" dirty="0">
            <a:latin typeface="Maiandra GD" panose="020E0502030308020204" pitchFamily="34" charset="0"/>
          </a:endParaRPr>
        </a:p>
      </dgm:t>
    </dgm:pt>
    <dgm:pt modelId="{5CD8768D-E511-4397-B28F-2AA641438BA0}" type="parTrans" cxnId="{DDD0ACA1-E1B1-4BB0-BFB1-F3489FED7CFD}">
      <dgm:prSet/>
      <dgm:spPr/>
      <dgm:t>
        <a:bodyPr/>
        <a:lstStyle/>
        <a:p>
          <a:endParaRPr lang="en-US" sz="3200"/>
        </a:p>
      </dgm:t>
    </dgm:pt>
    <dgm:pt modelId="{2342FE61-F806-4639-893B-9C366771E19E}" type="sibTrans" cxnId="{DDD0ACA1-E1B1-4BB0-BFB1-F3489FED7CFD}">
      <dgm:prSet/>
      <dgm:spPr/>
      <dgm:t>
        <a:bodyPr/>
        <a:lstStyle/>
        <a:p>
          <a:endParaRPr lang="en-US" sz="2400"/>
        </a:p>
      </dgm:t>
    </dgm:pt>
    <dgm:pt modelId="{6EF4F999-77C5-4083-9B86-3853117232C4}" type="pres">
      <dgm:prSet presAssocID="{E29C44CC-F14F-4779-B3DD-A8108E7D029B}" presName="root" presStyleCnt="0">
        <dgm:presLayoutVars>
          <dgm:dir/>
          <dgm:resizeHandles val="exact"/>
        </dgm:presLayoutVars>
      </dgm:prSet>
      <dgm:spPr/>
      <dgm:t>
        <a:bodyPr/>
        <a:lstStyle/>
        <a:p>
          <a:endParaRPr lang="en-US"/>
        </a:p>
      </dgm:t>
    </dgm:pt>
    <dgm:pt modelId="{1FDE1C02-44CD-4D5C-85E6-4BADAB8912E7}" type="pres">
      <dgm:prSet presAssocID="{B9CDA2AB-E2BE-4CE9-82CA-5920AE8451D0}" presName="compNode" presStyleCnt="0"/>
      <dgm:spPr/>
    </dgm:pt>
    <dgm:pt modelId="{DF831152-59E0-43C3-8E47-3EBBEC2EE501}" type="pres">
      <dgm:prSet presAssocID="{B9CDA2AB-E2BE-4CE9-82CA-5920AE8451D0}" presName="bgRect" presStyleLbl="bgShp" presStyleIdx="0" presStyleCnt="2"/>
      <dgm:spPr/>
    </dgm:pt>
    <dgm:pt modelId="{37D77B1E-0BFD-420B-AB15-3E2F831E2001}" type="pres">
      <dgm:prSet presAssocID="{B9CDA2AB-E2BE-4CE9-82CA-5920AE8451D0}" presName="iconRect" presStyleLbl="node1" presStyleIdx="0" presStyleCnt="2" custScaleX="203298" custScaleY="197600"/>
      <dgm:spPr>
        <a:blipFill rotWithShape="1">
          <a:blip xmlns:r="http://schemas.openxmlformats.org/officeDocument/2006/relationships" r:embed="rId1"/>
          <a:stretch>
            <a:fillRect/>
          </a:stretch>
        </a:blipFill>
        <a:ln>
          <a:noFill/>
        </a:ln>
      </dgm:spPr>
      <dgm:t>
        <a:bodyPr/>
        <a:lstStyle/>
        <a:p>
          <a:endParaRPr lang="en-US"/>
        </a:p>
      </dgm:t>
      <dgm:extLst>
        <a:ext uri="{E40237B7-FDA0-4F09-8148-C483321AD2D9}">
          <dgm14:cNvPr xmlns:dgm14="http://schemas.microsoft.com/office/drawing/2010/diagram" id="0" name="" descr="Upward trend"/>
        </a:ext>
      </dgm:extLst>
    </dgm:pt>
    <dgm:pt modelId="{6FA8658A-455B-4576-93CD-901398964031}" type="pres">
      <dgm:prSet presAssocID="{B9CDA2AB-E2BE-4CE9-82CA-5920AE8451D0}" presName="spaceRect" presStyleCnt="0"/>
      <dgm:spPr/>
    </dgm:pt>
    <dgm:pt modelId="{164C07FD-017B-4F7C-934B-78D676A3A389}" type="pres">
      <dgm:prSet presAssocID="{B9CDA2AB-E2BE-4CE9-82CA-5920AE8451D0}" presName="parTx" presStyleLbl="revTx" presStyleIdx="0" presStyleCnt="2">
        <dgm:presLayoutVars>
          <dgm:chMax val="0"/>
          <dgm:chPref val="0"/>
        </dgm:presLayoutVars>
      </dgm:prSet>
      <dgm:spPr/>
      <dgm:t>
        <a:bodyPr/>
        <a:lstStyle/>
        <a:p>
          <a:endParaRPr lang="en-US"/>
        </a:p>
      </dgm:t>
    </dgm:pt>
    <dgm:pt modelId="{3FDF8A68-B08A-4563-B21A-91DCB884B6A2}" type="pres">
      <dgm:prSet presAssocID="{99800929-D894-4E14-84E7-8CB3EC52AF08}" presName="sibTrans" presStyleCnt="0"/>
      <dgm:spPr/>
    </dgm:pt>
    <dgm:pt modelId="{E77659F4-91B1-4DEC-A3E9-E8031C44FCA5}" type="pres">
      <dgm:prSet presAssocID="{D4767BFC-6FCB-47F6-BA8F-CC17F0F239ED}" presName="compNode" presStyleCnt="0"/>
      <dgm:spPr/>
    </dgm:pt>
    <dgm:pt modelId="{A8F28024-D7EC-423A-B98E-F70382F0CDDA}" type="pres">
      <dgm:prSet presAssocID="{D4767BFC-6FCB-47F6-BA8F-CC17F0F239ED}" presName="bgRect" presStyleLbl="bgShp" presStyleIdx="1" presStyleCnt="2" custLinFactNeighborX="-2073" custLinFactNeighborY="-8788"/>
      <dgm:spPr/>
    </dgm:pt>
    <dgm:pt modelId="{6C4A269E-A181-488A-8F34-ACB22C4985C5}" type="pres">
      <dgm:prSet presAssocID="{D4767BFC-6FCB-47F6-BA8F-CC17F0F239ED}" presName="iconRect" presStyleLbl="node1" presStyleIdx="1" presStyleCnt="2" custScaleX="195472" custScaleY="202834"/>
      <dgm:spPr>
        <a:blipFill rotWithShape="1">
          <a:blip xmlns:r="http://schemas.openxmlformats.org/officeDocument/2006/relationships" r:embed="rId1"/>
          <a:stretch>
            <a:fillRect/>
          </a:stretch>
        </a:blipFill>
        <a:ln>
          <a:noFill/>
        </a:ln>
      </dgm:spPr>
      <dgm:t>
        <a:bodyPr/>
        <a:lstStyle/>
        <a:p>
          <a:endParaRPr lang="en-US"/>
        </a:p>
      </dgm:t>
      <dgm:extLst>
        <a:ext uri="{E40237B7-FDA0-4F09-8148-C483321AD2D9}">
          <dgm14:cNvPr xmlns:dgm14="http://schemas.microsoft.com/office/drawing/2010/diagram" id="0" name="" descr="Building"/>
        </a:ext>
      </dgm:extLst>
    </dgm:pt>
    <dgm:pt modelId="{DEAD39B3-DBCF-42C4-8EC6-C9741F2A5763}" type="pres">
      <dgm:prSet presAssocID="{D4767BFC-6FCB-47F6-BA8F-CC17F0F239ED}" presName="spaceRect" presStyleCnt="0"/>
      <dgm:spPr/>
    </dgm:pt>
    <dgm:pt modelId="{4DF5B07F-437F-41C4-A893-A84B062AC17C}" type="pres">
      <dgm:prSet presAssocID="{D4767BFC-6FCB-47F6-BA8F-CC17F0F239ED}" presName="parTx" presStyleLbl="revTx" presStyleIdx="1" presStyleCnt="2">
        <dgm:presLayoutVars>
          <dgm:chMax val="0"/>
          <dgm:chPref val="0"/>
        </dgm:presLayoutVars>
      </dgm:prSet>
      <dgm:spPr/>
      <dgm:t>
        <a:bodyPr/>
        <a:lstStyle/>
        <a:p>
          <a:endParaRPr lang="en-US"/>
        </a:p>
      </dgm:t>
    </dgm:pt>
  </dgm:ptLst>
  <dgm:cxnLst>
    <dgm:cxn modelId="{592F7AD4-B5A0-44EA-BBC7-7A59E071015B}" type="presOf" srcId="{B9CDA2AB-E2BE-4CE9-82CA-5920AE8451D0}" destId="{164C07FD-017B-4F7C-934B-78D676A3A389}" srcOrd="0" destOrd="0" presId="urn:microsoft.com/office/officeart/2018/2/layout/IconVerticalSolidList"/>
    <dgm:cxn modelId="{15E8BEC3-35F9-44AE-94B4-A07D2F023FC2}" srcId="{E29C44CC-F14F-4779-B3DD-A8108E7D029B}" destId="{B9CDA2AB-E2BE-4CE9-82CA-5920AE8451D0}" srcOrd="0" destOrd="0" parTransId="{97CB20D6-ADD6-486E-B14C-1947A92AADCC}" sibTransId="{99800929-D894-4E14-84E7-8CB3EC52AF08}"/>
    <dgm:cxn modelId="{A0858C6B-EE11-4045-A6FE-73F37DEC132F}" type="presOf" srcId="{D4767BFC-6FCB-47F6-BA8F-CC17F0F239ED}" destId="{4DF5B07F-437F-41C4-A893-A84B062AC17C}" srcOrd="0" destOrd="0" presId="urn:microsoft.com/office/officeart/2018/2/layout/IconVerticalSolidList"/>
    <dgm:cxn modelId="{D591C157-95DE-4E69-A651-F6EA9CC39D4A}" type="presOf" srcId="{E29C44CC-F14F-4779-B3DD-A8108E7D029B}" destId="{6EF4F999-77C5-4083-9B86-3853117232C4}" srcOrd="0" destOrd="0" presId="urn:microsoft.com/office/officeart/2018/2/layout/IconVerticalSolidList"/>
    <dgm:cxn modelId="{DDD0ACA1-E1B1-4BB0-BFB1-F3489FED7CFD}" srcId="{E29C44CC-F14F-4779-B3DD-A8108E7D029B}" destId="{D4767BFC-6FCB-47F6-BA8F-CC17F0F239ED}" srcOrd="1" destOrd="0" parTransId="{5CD8768D-E511-4397-B28F-2AA641438BA0}" sibTransId="{2342FE61-F806-4639-893B-9C366771E19E}"/>
    <dgm:cxn modelId="{121460B7-C660-4A69-8260-ED6149B1D948}" type="presParOf" srcId="{6EF4F999-77C5-4083-9B86-3853117232C4}" destId="{1FDE1C02-44CD-4D5C-85E6-4BADAB8912E7}" srcOrd="0" destOrd="0" presId="urn:microsoft.com/office/officeart/2018/2/layout/IconVerticalSolidList"/>
    <dgm:cxn modelId="{C9B4E2BA-090D-475E-A23D-93AC7439772D}" type="presParOf" srcId="{1FDE1C02-44CD-4D5C-85E6-4BADAB8912E7}" destId="{DF831152-59E0-43C3-8E47-3EBBEC2EE501}" srcOrd="0" destOrd="0" presId="urn:microsoft.com/office/officeart/2018/2/layout/IconVerticalSolidList"/>
    <dgm:cxn modelId="{6CF15ED3-FD27-47EC-AE2E-4EADEE240DDE}" type="presParOf" srcId="{1FDE1C02-44CD-4D5C-85E6-4BADAB8912E7}" destId="{37D77B1E-0BFD-420B-AB15-3E2F831E2001}" srcOrd="1" destOrd="0" presId="urn:microsoft.com/office/officeart/2018/2/layout/IconVerticalSolidList"/>
    <dgm:cxn modelId="{9EBCD8A3-C07E-4F6C-A996-5CD123EA1B8C}" type="presParOf" srcId="{1FDE1C02-44CD-4D5C-85E6-4BADAB8912E7}" destId="{6FA8658A-455B-4576-93CD-901398964031}" srcOrd="2" destOrd="0" presId="urn:microsoft.com/office/officeart/2018/2/layout/IconVerticalSolidList"/>
    <dgm:cxn modelId="{51765809-0EB8-4360-9AA9-8AC0280D437E}" type="presParOf" srcId="{1FDE1C02-44CD-4D5C-85E6-4BADAB8912E7}" destId="{164C07FD-017B-4F7C-934B-78D676A3A389}" srcOrd="3" destOrd="0" presId="urn:microsoft.com/office/officeart/2018/2/layout/IconVerticalSolidList"/>
    <dgm:cxn modelId="{7BE2F2AB-4356-4FAD-A174-55CB7270D947}" type="presParOf" srcId="{6EF4F999-77C5-4083-9B86-3853117232C4}" destId="{3FDF8A68-B08A-4563-B21A-91DCB884B6A2}" srcOrd="1" destOrd="0" presId="urn:microsoft.com/office/officeart/2018/2/layout/IconVerticalSolidList"/>
    <dgm:cxn modelId="{5243A528-6A74-407D-B527-356DBE2DAD98}" type="presParOf" srcId="{6EF4F999-77C5-4083-9B86-3853117232C4}" destId="{E77659F4-91B1-4DEC-A3E9-E8031C44FCA5}" srcOrd="2" destOrd="0" presId="urn:microsoft.com/office/officeart/2018/2/layout/IconVerticalSolidList"/>
    <dgm:cxn modelId="{0F869298-3E4B-4359-B644-577030907B49}" type="presParOf" srcId="{E77659F4-91B1-4DEC-A3E9-E8031C44FCA5}" destId="{A8F28024-D7EC-423A-B98E-F70382F0CDDA}" srcOrd="0" destOrd="0" presId="urn:microsoft.com/office/officeart/2018/2/layout/IconVerticalSolidList"/>
    <dgm:cxn modelId="{43303114-B147-4071-B24C-C504A6AC0C70}" type="presParOf" srcId="{E77659F4-91B1-4DEC-A3E9-E8031C44FCA5}" destId="{6C4A269E-A181-488A-8F34-ACB22C4985C5}" srcOrd="1" destOrd="0" presId="urn:microsoft.com/office/officeart/2018/2/layout/IconVerticalSolidList"/>
    <dgm:cxn modelId="{30A89F2A-52B3-4A15-9911-0B455065E08B}" type="presParOf" srcId="{E77659F4-91B1-4DEC-A3E9-E8031C44FCA5}" destId="{DEAD39B3-DBCF-42C4-8EC6-C9741F2A5763}" srcOrd="2" destOrd="0" presId="urn:microsoft.com/office/officeart/2018/2/layout/IconVerticalSolidList"/>
    <dgm:cxn modelId="{DD8C9CCB-069B-4685-AC3C-04C5A88A1997}" type="presParOf" srcId="{E77659F4-91B1-4DEC-A3E9-E8031C44FCA5}" destId="{4DF5B07F-437F-41C4-A893-A84B062AC1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95FC7-20DD-45F3-8426-9CC2A451A0E5}">
      <dsp:nvSpPr>
        <dsp:cNvPr id="0" name=""/>
        <dsp:cNvSpPr/>
      </dsp:nvSpPr>
      <dsp:spPr>
        <a:xfrm>
          <a:off x="0" y="3156"/>
          <a:ext cx="76194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3A0405-2631-4A32-8C08-9E27536E2C36}">
      <dsp:nvSpPr>
        <dsp:cNvPr id="0" name=""/>
        <dsp:cNvSpPr/>
      </dsp:nvSpPr>
      <dsp:spPr>
        <a:xfrm>
          <a:off x="0" y="3156"/>
          <a:ext cx="7613411" cy="107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latin typeface="Maiandra GD" panose="020E0502030308020204" pitchFamily="34" charset="0"/>
            </a:rPr>
            <a:t>Introduction to microcomputers and operation systems</a:t>
          </a:r>
        </a:p>
        <a:p>
          <a:pPr lvl="0" algn="l" defTabSz="1600200">
            <a:lnSpc>
              <a:spcPct val="90000"/>
            </a:lnSpc>
            <a:spcBef>
              <a:spcPct val="0"/>
            </a:spcBef>
            <a:spcAft>
              <a:spcPct val="35000"/>
            </a:spcAft>
          </a:pPr>
          <a:r>
            <a:rPr lang="en-US" sz="3600" kern="1200" dirty="0" smtClean="0">
              <a:latin typeface="Maiandra GD" panose="020E0502030308020204" pitchFamily="34" charset="0"/>
            </a:rPr>
            <a:t> </a:t>
          </a:r>
          <a:endParaRPr lang="en-US" sz="3600" kern="1200" dirty="0">
            <a:latin typeface="Maiandra GD" panose="020E0502030308020204" pitchFamily="34" charset="0"/>
          </a:endParaRPr>
        </a:p>
      </dsp:txBody>
      <dsp:txXfrm>
        <a:off x="0" y="3156"/>
        <a:ext cx="7613411" cy="1076331"/>
      </dsp:txXfrm>
    </dsp:sp>
    <dsp:sp modelId="{B07F9250-1598-448A-A8AE-2EE5A9EFCDDC}">
      <dsp:nvSpPr>
        <dsp:cNvPr id="0" name=""/>
        <dsp:cNvSpPr/>
      </dsp:nvSpPr>
      <dsp:spPr>
        <a:xfrm>
          <a:off x="0" y="1079487"/>
          <a:ext cx="76194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6FDB3-19EC-42A4-9CBE-708BB8F1CF39}">
      <dsp:nvSpPr>
        <dsp:cNvPr id="0" name=""/>
        <dsp:cNvSpPr/>
      </dsp:nvSpPr>
      <dsp:spPr>
        <a:xfrm>
          <a:off x="0" y="1079487"/>
          <a:ext cx="7618011" cy="107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latin typeface="Maiandra GD" panose="020E0502030308020204" pitchFamily="34" charset="0"/>
            </a:rPr>
            <a:t>Introduction to computer applications, which include</a:t>
          </a:r>
        </a:p>
      </dsp:txBody>
      <dsp:txXfrm>
        <a:off x="0" y="1079487"/>
        <a:ext cx="7618011" cy="1076331"/>
      </dsp:txXfrm>
    </dsp:sp>
    <dsp:sp modelId="{11126A24-053C-4F02-8D36-9FC5E538E170}">
      <dsp:nvSpPr>
        <dsp:cNvPr id="0" name=""/>
        <dsp:cNvSpPr/>
      </dsp:nvSpPr>
      <dsp:spPr>
        <a:xfrm>
          <a:off x="0" y="2155818"/>
          <a:ext cx="76194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EC6C9E-72BB-4D5D-974E-D3279C60918B}">
      <dsp:nvSpPr>
        <dsp:cNvPr id="0" name=""/>
        <dsp:cNvSpPr/>
      </dsp:nvSpPr>
      <dsp:spPr>
        <a:xfrm>
          <a:off x="0" y="2155818"/>
          <a:ext cx="7609789" cy="107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latin typeface="Maiandra GD" panose="020E0502030308020204" pitchFamily="34" charset="0"/>
            </a:rPr>
            <a:t>Microsoft Word </a:t>
          </a:r>
          <a:endParaRPr lang="en-US" sz="3600" kern="1200" dirty="0">
            <a:latin typeface="Maiandra GD" panose="020E0502030308020204" pitchFamily="34" charset="0"/>
          </a:endParaRPr>
        </a:p>
      </dsp:txBody>
      <dsp:txXfrm>
        <a:off x="0" y="2155818"/>
        <a:ext cx="7609789" cy="1076331"/>
      </dsp:txXfrm>
    </dsp:sp>
    <dsp:sp modelId="{390481F0-5B97-4DB8-A0FE-9EEAFC73A2A5}">
      <dsp:nvSpPr>
        <dsp:cNvPr id="0" name=""/>
        <dsp:cNvSpPr/>
      </dsp:nvSpPr>
      <dsp:spPr>
        <a:xfrm>
          <a:off x="0" y="3232149"/>
          <a:ext cx="76194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A238C-B9D5-41DC-A978-C9D39B1CD2F0}">
      <dsp:nvSpPr>
        <dsp:cNvPr id="0" name=""/>
        <dsp:cNvSpPr/>
      </dsp:nvSpPr>
      <dsp:spPr>
        <a:xfrm>
          <a:off x="0" y="3232149"/>
          <a:ext cx="7612409" cy="107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latin typeface="Maiandra GD" panose="020E0502030308020204" pitchFamily="34" charset="0"/>
            </a:rPr>
            <a:t>Microsoft PowerPoint</a:t>
          </a:r>
          <a:endParaRPr lang="en-US" sz="3600" kern="1200" dirty="0">
            <a:latin typeface="Maiandra GD" panose="020E0502030308020204" pitchFamily="34" charset="0"/>
          </a:endParaRPr>
        </a:p>
      </dsp:txBody>
      <dsp:txXfrm>
        <a:off x="0" y="3232149"/>
        <a:ext cx="7612409" cy="1076331"/>
      </dsp:txXfrm>
    </dsp:sp>
    <dsp:sp modelId="{742950E1-D6DC-4B33-858A-E48E63222426}">
      <dsp:nvSpPr>
        <dsp:cNvPr id="0" name=""/>
        <dsp:cNvSpPr/>
      </dsp:nvSpPr>
      <dsp:spPr>
        <a:xfrm>
          <a:off x="0" y="4308480"/>
          <a:ext cx="76194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A7836-BE02-4702-9BD9-3652923CBD2D}">
      <dsp:nvSpPr>
        <dsp:cNvPr id="0" name=""/>
        <dsp:cNvSpPr/>
      </dsp:nvSpPr>
      <dsp:spPr>
        <a:xfrm>
          <a:off x="0" y="4308480"/>
          <a:ext cx="7616825" cy="107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latin typeface="Maiandra GD" panose="020E0502030308020204" pitchFamily="34" charset="0"/>
            </a:rPr>
            <a:t>Microsoft Excel</a:t>
          </a:r>
          <a:endParaRPr lang="en-US" sz="3600" kern="1200" dirty="0">
            <a:latin typeface="Maiandra GD" panose="020E0502030308020204" pitchFamily="34" charset="0"/>
          </a:endParaRPr>
        </a:p>
      </dsp:txBody>
      <dsp:txXfrm>
        <a:off x="0" y="4308480"/>
        <a:ext cx="7616825" cy="1076331"/>
      </dsp:txXfrm>
    </dsp:sp>
    <dsp:sp modelId="{730A2892-C827-4A16-A7AA-98568F252435}">
      <dsp:nvSpPr>
        <dsp:cNvPr id="0" name=""/>
        <dsp:cNvSpPr/>
      </dsp:nvSpPr>
      <dsp:spPr>
        <a:xfrm>
          <a:off x="0" y="5384811"/>
          <a:ext cx="76194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55DBC4-F7D7-4B22-8654-9E78432615F0}">
      <dsp:nvSpPr>
        <dsp:cNvPr id="0" name=""/>
        <dsp:cNvSpPr/>
      </dsp:nvSpPr>
      <dsp:spPr>
        <a:xfrm>
          <a:off x="0" y="5384811"/>
          <a:ext cx="7612659" cy="107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latin typeface="Maiandra GD" panose="020E0502030308020204" pitchFamily="34" charset="0"/>
            </a:rPr>
            <a:t>Internet and email</a:t>
          </a:r>
          <a:endParaRPr lang="en-US" sz="3600" kern="1200" dirty="0">
            <a:latin typeface="Maiandra GD" panose="020E0502030308020204" pitchFamily="34" charset="0"/>
          </a:endParaRPr>
        </a:p>
      </dsp:txBody>
      <dsp:txXfrm>
        <a:off x="0" y="5384811"/>
        <a:ext cx="7612659" cy="1076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31152-59E0-43C3-8E47-3EBBEC2EE501}">
      <dsp:nvSpPr>
        <dsp:cNvPr id="0" name=""/>
        <dsp:cNvSpPr/>
      </dsp:nvSpPr>
      <dsp:spPr>
        <a:xfrm>
          <a:off x="0" y="184056"/>
          <a:ext cx="10058399" cy="1737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77B1E-0BFD-420B-AB15-3E2F831E2001}">
      <dsp:nvSpPr>
        <dsp:cNvPr id="0" name=""/>
        <dsp:cNvSpPr/>
      </dsp:nvSpPr>
      <dsp:spPr>
        <a:xfrm>
          <a:off x="32014" y="108669"/>
          <a:ext cx="1942235" cy="1887798"/>
        </a:xfrm>
        <a:prstGeom prst="rect">
          <a:avLst/>
        </a:prstGeom>
        <a:blipFill rotWithShape="1">
          <a:blip xmlns:r="http://schemas.openxmlformats.org/officeDocument/2006/relationships" r:embed="rId1"/>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4C07FD-017B-4F7C-934B-78D676A3A389}">
      <dsp:nvSpPr>
        <dsp:cNvPr id="0" name=""/>
        <dsp:cNvSpPr/>
      </dsp:nvSpPr>
      <dsp:spPr>
        <a:xfrm>
          <a:off x="2006263" y="184056"/>
          <a:ext cx="7948742" cy="1925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731" tIns="203731" rIns="203731" bIns="203731" numCol="1" spcCol="1270" anchor="ctr" anchorCtr="0">
          <a:noAutofit/>
        </a:bodyPr>
        <a:lstStyle/>
        <a:p>
          <a:pPr lvl="0" algn="l" defTabSz="1600200">
            <a:lnSpc>
              <a:spcPct val="90000"/>
            </a:lnSpc>
            <a:spcBef>
              <a:spcPct val="0"/>
            </a:spcBef>
            <a:spcAft>
              <a:spcPct val="35000"/>
            </a:spcAft>
          </a:pPr>
          <a:r>
            <a:rPr lang="en-US" sz="3600" kern="1200" dirty="0" smtClean="0">
              <a:latin typeface="Maiandra GD" panose="020E0502030308020204" pitchFamily="34" charset="0"/>
            </a:rPr>
            <a:t>Based on operational principle, there are three types, namely:</a:t>
          </a:r>
          <a:endParaRPr lang="en-US" sz="3600" kern="1200" dirty="0">
            <a:latin typeface="Maiandra GD" panose="020E0502030308020204" pitchFamily="34" charset="0"/>
          </a:endParaRPr>
        </a:p>
      </dsp:txBody>
      <dsp:txXfrm>
        <a:off x="2006263" y="184056"/>
        <a:ext cx="7948742" cy="1925014"/>
      </dsp:txXfrm>
    </dsp:sp>
    <dsp:sp modelId="{A8F28024-D7EC-423A-B98E-F70382F0CDDA}">
      <dsp:nvSpPr>
        <dsp:cNvPr id="0" name=""/>
        <dsp:cNvSpPr/>
      </dsp:nvSpPr>
      <dsp:spPr>
        <a:xfrm>
          <a:off x="0" y="2364811"/>
          <a:ext cx="10058399" cy="1737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A269E-A181-488A-8F34-ACB22C4985C5}">
      <dsp:nvSpPr>
        <dsp:cNvPr id="0" name=""/>
        <dsp:cNvSpPr/>
      </dsp:nvSpPr>
      <dsp:spPr>
        <a:xfrm>
          <a:off x="69397" y="2417072"/>
          <a:ext cx="1867468" cy="1937802"/>
        </a:xfrm>
        <a:prstGeom prst="rect">
          <a:avLst/>
        </a:prstGeom>
        <a:blipFill rotWithShape="1">
          <a:blip xmlns:r="http://schemas.openxmlformats.org/officeDocument/2006/relationships" r:embed="rId1"/>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F5B07F-437F-41C4-A893-A84B062AC17C}">
      <dsp:nvSpPr>
        <dsp:cNvPr id="0" name=""/>
        <dsp:cNvSpPr/>
      </dsp:nvSpPr>
      <dsp:spPr>
        <a:xfrm>
          <a:off x="2006263" y="2517461"/>
          <a:ext cx="7948742" cy="1925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731" tIns="203731" rIns="203731" bIns="203731" numCol="1" spcCol="1270" anchor="ctr" anchorCtr="0">
          <a:noAutofit/>
        </a:bodyPr>
        <a:lstStyle/>
        <a:p>
          <a:pPr lvl="0" algn="l" defTabSz="1422400">
            <a:lnSpc>
              <a:spcPct val="90000"/>
            </a:lnSpc>
            <a:spcBef>
              <a:spcPct val="0"/>
            </a:spcBef>
            <a:spcAft>
              <a:spcPct val="35000"/>
            </a:spcAft>
          </a:pPr>
          <a:r>
            <a:rPr lang="en-US" sz="3200" kern="1200" dirty="0" smtClean="0">
              <a:latin typeface="Maiandra GD" panose="020E0502030308020204" pitchFamily="34" charset="0"/>
            </a:rPr>
            <a:t>Analogue </a:t>
          </a:r>
        </a:p>
        <a:p>
          <a:pPr lvl="0" algn="l" defTabSz="1422400">
            <a:lnSpc>
              <a:spcPct val="90000"/>
            </a:lnSpc>
            <a:spcBef>
              <a:spcPct val="0"/>
            </a:spcBef>
            <a:spcAft>
              <a:spcPct val="35000"/>
            </a:spcAft>
          </a:pPr>
          <a:r>
            <a:rPr lang="en-US" sz="3200" kern="1200" dirty="0" smtClean="0">
              <a:latin typeface="Maiandra GD" panose="020E0502030308020204" pitchFamily="34" charset="0"/>
            </a:rPr>
            <a:t>Digital </a:t>
          </a:r>
        </a:p>
        <a:p>
          <a:pPr lvl="0" algn="l" defTabSz="1422400">
            <a:lnSpc>
              <a:spcPct val="90000"/>
            </a:lnSpc>
            <a:spcBef>
              <a:spcPct val="0"/>
            </a:spcBef>
            <a:spcAft>
              <a:spcPct val="35000"/>
            </a:spcAft>
          </a:pPr>
          <a:r>
            <a:rPr lang="en-US" sz="3200" kern="1200" dirty="0" smtClean="0">
              <a:latin typeface="Maiandra GD" panose="020E0502030308020204" pitchFamily="34" charset="0"/>
            </a:rPr>
            <a:t>Hybrid</a:t>
          </a:r>
          <a:endParaRPr lang="en-US" sz="3200" kern="1200" dirty="0">
            <a:latin typeface="Maiandra GD" panose="020E0502030308020204" pitchFamily="34" charset="0"/>
          </a:endParaRPr>
        </a:p>
      </dsp:txBody>
      <dsp:txXfrm>
        <a:off x="2006263" y="2517461"/>
        <a:ext cx="7948742" cy="19250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25865-BC5E-4BB9-95EC-DC4AEE6E5BC4}"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377E9-FF15-432C-86E6-2DBF50A1002B}" type="slidenum">
              <a:rPr lang="en-US" smtClean="0"/>
              <a:t>‹#›</a:t>
            </a:fld>
            <a:endParaRPr lang="en-US"/>
          </a:p>
        </p:txBody>
      </p:sp>
    </p:spTree>
    <p:extLst>
      <p:ext uri="{BB962C8B-B14F-4D97-AF65-F5344CB8AC3E}">
        <p14:creationId xmlns:p14="http://schemas.microsoft.com/office/powerpoint/2010/main" val="283664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1</a:t>
            </a:fld>
            <a:endParaRPr lang="en-US"/>
          </a:p>
        </p:txBody>
      </p:sp>
    </p:spTree>
    <p:extLst>
      <p:ext uri="{BB962C8B-B14F-4D97-AF65-F5344CB8AC3E}">
        <p14:creationId xmlns:p14="http://schemas.microsoft.com/office/powerpoint/2010/main" val="743978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20</a:t>
            </a:fld>
            <a:endParaRPr lang="en-US"/>
          </a:p>
        </p:txBody>
      </p:sp>
    </p:spTree>
    <p:extLst>
      <p:ext uri="{BB962C8B-B14F-4D97-AF65-F5344CB8AC3E}">
        <p14:creationId xmlns:p14="http://schemas.microsoft.com/office/powerpoint/2010/main" val="142970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21</a:t>
            </a:fld>
            <a:endParaRPr lang="en-US"/>
          </a:p>
        </p:txBody>
      </p:sp>
    </p:spTree>
    <p:extLst>
      <p:ext uri="{BB962C8B-B14F-4D97-AF65-F5344CB8AC3E}">
        <p14:creationId xmlns:p14="http://schemas.microsoft.com/office/powerpoint/2010/main" val="3311163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22</a:t>
            </a:fld>
            <a:endParaRPr lang="en-US"/>
          </a:p>
        </p:txBody>
      </p:sp>
    </p:spTree>
    <p:extLst>
      <p:ext uri="{BB962C8B-B14F-4D97-AF65-F5344CB8AC3E}">
        <p14:creationId xmlns:p14="http://schemas.microsoft.com/office/powerpoint/2010/main" val="3179308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23</a:t>
            </a:fld>
            <a:endParaRPr lang="en-US"/>
          </a:p>
        </p:txBody>
      </p:sp>
    </p:spTree>
    <p:extLst>
      <p:ext uri="{BB962C8B-B14F-4D97-AF65-F5344CB8AC3E}">
        <p14:creationId xmlns:p14="http://schemas.microsoft.com/office/powerpoint/2010/main" val="982199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25</a:t>
            </a:fld>
            <a:endParaRPr lang="en-US"/>
          </a:p>
        </p:txBody>
      </p:sp>
    </p:spTree>
    <p:extLst>
      <p:ext uri="{BB962C8B-B14F-4D97-AF65-F5344CB8AC3E}">
        <p14:creationId xmlns:p14="http://schemas.microsoft.com/office/powerpoint/2010/main" val="263762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28</a:t>
            </a:fld>
            <a:endParaRPr lang="en-US"/>
          </a:p>
        </p:txBody>
      </p:sp>
    </p:spTree>
    <p:extLst>
      <p:ext uri="{BB962C8B-B14F-4D97-AF65-F5344CB8AC3E}">
        <p14:creationId xmlns:p14="http://schemas.microsoft.com/office/powerpoint/2010/main" val="3361740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29</a:t>
            </a:fld>
            <a:endParaRPr lang="en-US"/>
          </a:p>
        </p:txBody>
      </p:sp>
    </p:spTree>
    <p:extLst>
      <p:ext uri="{BB962C8B-B14F-4D97-AF65-F5344CB8AC3E}">
        <p14:creationId xmlns:p14="http://schemas.microsoft.com/office/powerpoint/2010/main" val="3771958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30</a:t>
            </a:fld>
            <a:endParaRPr lang="en-US"/>
          </a:p>
        </p:txBody>
      </p:sp>
    </p:spTree>
    <p:extLst>
      <p:ext uri="{BB962C8B-B14F-4D97-AF65-F5344CB8AC3E}">
        <p14:creationId xmlns:p14="http://schemas.microsoft.com/office/powerpoint/2010/main" val="541979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31</a:t>
            </a:fld>
            <a:endParaRPr lang="en-US"/>
          </a:p>
        </p:txBody>
      </p:sp>
    </p:spTree>
    <p:extLst>
      <p:ext uri="{BB962C8B-B14F-4D97-AF65-F5344CB8AC3E}">
        <p14:creationId xmlns:p14="http://schemas.microsoft.com/office/powerpoint/2010/main" val="2360426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32</a:t>
            </a:fld>
            <a:endParaRPr lang="en-US"/>
          </a:p>
        </p:txBody>
      </p:sp>
    </p:spTree>
    <p:extLst>
      <p:ext uri="{BB962C8B-B14F-4D97-AF65-F5344CB8AC3E}">
        <p14:creationId xmlns:p14="http://schemas.microsoft.com/office/powerpoint/2010/main" val="412409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2</a:t>
            </a:fld>
            <a:endParaRPr lang="en-US"/>
          </a:p>
        </p:txBody>
      </p:sp>
    </p:spTree>
    <p:extLst>
      <p:ext uri="{BB962C8B-B14F-4D97-AF65-F5344CB8AC3E}">
        <p14:creationId xmlns:p14="http://schemas.microsoft.com/office/powerpoint/2010/main" val="4228446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35</a:t>
            </a:fld>
            <a:endParaRPr lang="en-US"/>
          </a:p>
        </p:txBody>
      </p:sp>
    </p:spTree>
    <p:extLst>
      <p:ext uri="{BB962C8B-B14F-4D97-AF65-F5344CB8AC3E}">
        <p14:creationId xmlns:p14="http://schemas.microsoft.com/office/powerpoint/2010/main" val="3775449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18368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180451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222941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3732550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A377E9-FF15-432C-86E6-2DBF50A1002B}" type="slidenum">
              <a:rPr lang="en-US" smtClean="0"/>
              <a:t>44</a:t>
            </a:fld>
            <a:endParaRPr lang="en-US"/>
          </a:p>
        </p:txBody>
      </p:sp>
    </p:spTree>
    <p:extLst>
      <p:ext uri="{BB962C8B-B14F-4D97-AF65-F5344CB8AC3E}">
        <p14:creationId xmlns:p14="http://schemas.microsoft.com/office/powerpoint/2010/main" val="3372199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1333311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43999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4</a:t>
            </a:fld>
            <a:endParaRPr lang="en-US"/>
          </a:p>
        </p:txBody>
      </p:sp>
    </p:spTree>
    <p:extLst>
      <p:ext uri="{BB962C8B-B14F-4D97-AF65-F5344CB8AC3E}">
        <p14:creationId xmlns:p14="http://schemas.microsoft.com/office/powerpoint/2010/main" val="132935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5</a:t>
            </a:fld>
            <a:endParaRPr lang="en-US"/>
          </a:p>
        </p:txBody>
      </p:sp>
    </p:spTree>
    <p:extLst>
      <p:ext uri="{BB962C8B-B14F-4D97-AF65-F5344CB8AC3E}">
        <p14:creationId xmlns:p14="http://schemas.microsoft.com/office/powerpoint/2010/main" val="175240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6</a:t>
            </a:fld>
            <a:endParaRPr lang="en-US"/>
          </a:p>
        </p:txBody>
      </p:sp>
    </p:spTree>
    <p:extLst>
      <p:ext uri="{BB962C8B-B14F-4D97-AF65-F5344CB8AC3E}">
        <p14:creationId xmlns:p14="http://schemas.microsoft.com/office/powerpoint/2010/main" val="44000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7</a:t>
            </a:fld>
            <a:endParaRPr lang="en-US"/>
          </a:p>
        </p:txBody>
      </p:sp>
    </p:spTree>
    <p:extLst>
      <p:ext uri="{BB962C8B-B14F-4D97-AF65-F5344CB8AC3E}">
        <p14:creationId xmlns:p14="http://schemas.microsoft.com/office/powerpoint/2010/main" val="118234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spcAft>
                <a:spcPts val="800"/>
              </a:spcAft>
            </a:pPr>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8</a:t>
            </a:fld>
            <a:endParaRPr lang="en-US"/>
          </a:p>
        </p:txBody>
      </p:sp>
    </p:spTree>
    <p:extLst>
      <p:ext uri="{BB962C8B-B14F-4D97-AF65-F5344CB8AC3E}">
        <p14:creationId xmlns:p14="http://schemas.microsoft.com/office/powerpoint/2010/main" val="1511779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18</a:t>
            </a:fld>
            <a:endParaRPr lang="en-US"/>
          </a:p>
        </p:txBody>
      </p:sp>
    </p:spTree>
    <p:extLst>
      <p:ext uri="{BB962C8B-B14F-4D97-AF65-F5344CB8AC3E}">
        <p14:creationId xmlns:p14="http://schemas.microsoft.com/office/powerpoint/2010/main" val="1949944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377E9-FF15-432C-86E6-2DBF50A1002B}" type="slidenum">
              <a:rPr lang="en-US" smtClean="0"/>
              <a:t>19</a:t>
            </a:fld>
            <a:endParaRPr lang="en-US"/>
          </a:p>
        </p:txBody>
      </p:sp>
    </p:spTree>
    <p:extLst>
      <p:ext uri="{BB962C8B-B14F-4D97-AF65-F5344CB8AC3E}">
        <p14:creationId xmlns:p14="http://schemas.microsoft.com/office/powerpoint/2010/main" val="3469595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4" name="Picture 3" descr="A group of chickens in a cage&#10;&#10;Description automatically generated with medium confidence"/>
          <p:cNvPicPr>
            <a:picLocks noChangeAspect="1"/>
          </p:cNvPicPr>
          <p:nvPr/>
        </p:nvPicPr>
        <p:blipFill rotWithShape="1">
          <a:blip r:embed="rId3">
            <a:alphaModFix amt="35000"/>
          </a:blip>
          <a:srcRect t="694" b="17189"/>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Autofit/>
          </a:bodyPr>
          <a:lstStyle/>
          <a:p>
            <a:pPr marL="0" marR="0" algn="ctr">
              <a:spcBef>
                <a:spcPts val="0"/>
              </a:spcBef>
              <a:spcAft>
                <a:spcPts val="800"/>
              </a:spcAft>
            </a:pPr>
            <a:r>
              <a:rPr lang="en-GB" sz="13800" b="1" dirty="0" smtClean="0">
                <a:solidFill>
                  <a:srgbClr val="FFFFFF"/>
                </a:solidFill>
                <a:latin typeface="Maiandra GD" panose="020E0502030308020204" pitchFamily="34" charset="0"/>
                <a:cs typeface="Arial" panose="020B0604020202020204" pitchFamily="34" charset="0"/>
              </a:rPr>
              <a:t>Computer Applications</a:t>
            </a:r>
            <a:endParaRPr lang="en-US" sz="13800" dirty="0">
              <a:solidFill>
                <a:srgbClr val="FFFFFF"/>
              </a:solidFill>
              <a:latin typeface="Maiandra GD" panose="020E0502030308020204" pitchFamily="34" charset="0"/>
              <a:cs typeface="Arial" panose="020B0604020202020204" pitchFamily="34" charset="0"/>
            </a:endParaRPr>
          </a:p>
        </p:txBody>
      </p:sp>
      <p:sp>
        <p:nvSpPr>
          <p:cNvPr id="3" name="Subtitle 2"/>
          <p:cNvSpPr>
            <a:spLocks noGrp="1"/>
          </p:cNvSpPr>
          <p:nvPr>
            <p:ph type="subTitle" idx="1"/>
          </p:nvPr>
        </p:nvSpPr>
        <p:spPr>
          <a:xfrm>
            <a:off x="1100051" y="4455620"/>
            <a:ext cx="10058400" cy="1421496"/>
          </a:xfrm>
        </p:spPr>
        <p:txBody>
          <a:bodyPr>
            <a:noAutofit/>
          </a:bodyPr>
          <a:lstStyle/>
          <a:p>
            <a:pPr algn="ctr"/>
            <a:r>
              <a:rPr lang="en-US" sz="4800" dirty="0" smtClean="0">
                <a:solidFill>
                  <a:srgbClr val="FFFFFF"/>
                </a:solidFill>
                <a:latin typeface="Maiandra GD" panose="020E0502030308020204" pitchFamily="34" charset="0"/>
                <a:cs typeface="Arial" panose="020B0604020202020204" pitchFamily="34" charset="0"/>
              </a:rPr>
              <a:t>Mikolongwe college of veterinary sciences</a:t>
            </a:r>
            <a:endParaRPr lang="en-US" sz="4800" dirty="0">
              <a:solidFill>
                <a:srgbClr val="FFFFFF"/>
              </a:solidFill>
              <a:latin typeface="Maiandra GD" panose="020E0502030308020204" pitchFamily="34" charset="0"/>
              <a:cs typeface="Arial" panose="020B0604020202020204" pitchFamily="34" charset="0"/>
            </a:endParaRPr>
          </a:p>
        </p:txBody>
      </p:sp>
      <p:cxnSp>
        <p:nvCxnSpPr>
          <p:cNvPr id="11" name="Straight Connector 10">
            <a:extLst>
              <a:ext uri="{FF2B5EF4-FFF2-40B4-BE49-F238E27FC236}">
                <a16:creationId xmlns="" xmlns:a16="http://schemas.microsoft.com/office/drawing/2014/main" id="{4071767D-5FF7-4508-B8B7-BB60FF3AB2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C4E89C94-E462-4566-A15A-32835FD68B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4">
            <a:extLst>
              <a:ext uri="{FF2B5EF4-FFF2-40B4-BE49-F238E27FC236}">
                <a16:creationId xmlns="" xmlns:a16="http://schemas.microsoft.com/office/drawing/2014/main" id="{E25F4A20-71FB-4A26-92E2-89DED49264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9966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28850"/>
          </a:xfrm>
        </p:spPr>
        <p:txBody>
          <a:bodyPr/>
          <a:lstStyle/>
          <a:p>
            <a:r>
              <a:rPr lang="en-US" dirty="0" smtClean="0"/>
              <a:t>Common Window items</a:t>
            </a:r>
            <a:endParaRPr lang="en-US" dirty="0"/>
          </a:p>
        </p:txBody>
      </p:sp>
      <p:sp>
        <p:nvSpPr>
          <p:cNvPr id="3" name="Content Placeholder 2"/>
          <p:cNvSpPr>
            <a:spLocks noGrp="1"/>
          </p:cNvSpPr>
          <p:nvPr>
            <p:ph idx="1"/>
          </p:nvPr>
        </p:nvSpPr>
        <p:spPr>
          <a:xfrm>
            <a:off x="1097280" y="1845733"/>
            <a:ext cx="10058400" cy="4410687"/>
          </a:xfrm>
        </p:spPr>
        <p:txBody>
          <a:bodyPr>
            <a:normAutofit/>
          </a:bodyPr>
          <a:lstStyle/>
          <a:p>
            <a:pPr>
              <a:buFont typeface="Arial" panose="020B0604020202020204" pitchFamily="34" charset="0"/>
              <a:buChar char="•"/>
            </a:pPr>
            <a:r>
              <a:rPr lang="en-US" sz="2800" b="1" dirty="0">
                <a:latin typeface="Maiandra GD" panose="020E0502030308020204" pitchFamily="34" charset="0"/>
              </a:rPr>
              <a:t>Title bar</a:t>
            </a:r>
            <a:r>
              <a:rPr lang="en-US" sz="2800" dirty="0">
                <a:latin typeface="Maiandra GD" panose="020E0502030308020204" pitchFamily="34" charset="0"/>
              </a:rPr>
              <a:t> refers to the bar at the top of an open window. The folder's title will tell you what the folder is used for. It contains the minimize, maximize and close buttons. You can use the title bar to move a window around.</a:t>
            </a:r>
          </a:p>
          <a:p>
            <a:pPr>
              <a:buFont typeface="Arial" panose="020B0604020202020204" pitchFamily="34" charset="0"/>
              <a:buChar char="•"/>
            </a:pPr>
            <a:r>
              <a:rPr lang="en-US" sz="2800" b="1" dirty="0">
                <a:latin typeface="Maiandra GD" panose="020E0502030308020204" pitchFamily="34" charset="0"/>
              </a:rPr>
              <a:t>Cursor</a:t>
            </a:r>
            <a:r>
              <a:rPr lang="en-US" sz="2800" dirty="0">
                <a:latin typeface="Maiandra GD" panose="020E0502030308020204" pitchFamily="34" charset="0"/>
              </a:rPr>
              <a:t> is the graphic pointer which indicates where the mouse is and what sort of action it is performing. The cursor will change from the default arrow to various shapes according to the purpose it is serving at the time. For instance, it may form an I-beam shape when you are selecting text in a document or a double-arrow when you are resizing a window.</a:t>
            </a:r>
          </a:p>
          <a:p>
            <a:endParaRPr lang="en-US" sz="2800" dirty="0">
              <a:latin typeface="Maiandra GD" panose="020E0502030308020204" pitchFamily="34" charset="0"/>
            </a:endParaRPr>
          </a:p>
        </p:txBody>
      </p:sp>
    </p:spTree>
    <p:extLst>
      <p:ext uri="{BB962C8B-B14F-4D97-AF65-F5344CB8AC3E}">
        <p14:creationId xmlns:p14="http://schemas.microsoft.com/office/powerpoint/2010/main" val="3665859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Window Items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Task bar</a:t>
            </a:r>
            <a:r>
              <a:rPr lang="en-US" dirty="0"/>
              <a:t> refers to the bar usually at the bottom of your Windows screen (it is movable) containing the Start Button on the left and the clock and grouped icons on the right.</a:t>
            </a:r>
          </a:p>
          <a:p>
            <a:pPr>
              <a:buFont typeface="Arial" panose="020B0604020202020204" pitchFamily="34" charset="0"/>
              <a:buChar char="•"/>
            </a:pPr>
            <a:r>
              <a:rPr lang="en-US" dirty="0"/>
              <a:t>A </a:t>
            </a:r>
            <a:r>
              <a:rPr lang="en-US" b="1" dirty="0"/>
              <a:t>Scroll Bar</a:t>
            </a:r>
            <a:r>
              <a:rPr lang="en-US" dirty="0"/>
              <a:t> appears when there is more information in the window than can be displayed. This is usually a vertical scroll bar, but a horizontal scroll bar may appear if the width of the window is too narrow. Windows 10 often hides scroll bars until you hover over them.</a:t>
            </a:r>
          </a:p>
          <a:p>
            <a:pPr>
              <a:buFont typeface="Arial" panose="020B0604020202020204" pitchFamily="34" charset="0"/>
              <a:buChar char="•"/>
            </a:pPr>
            <a:r>
              <a:rPr lang="en-US" dirty="0"/>
              <a:t>The </a:t>
            </a:r>
            <a:r>
              <a:rPr lang="en-US" b="1" dirty="0"/>
              <a:t>Address Bar</a:t>
            </a:r>
            <a:r>
              <a:rPr lang="en-US" dirty="0"/>
              <a:t> tells you your location and provides the tools to navigate around your computer. These settings vary by Windows version and can be modified.</a:t>
            </a:r>
          </a:p>
          <a:p>
            <a:endParaRPr lang="en-US" dirty="0"/>
          </a:p>
        </p:txBody>
      </p:sp>
    </p:spTree>
    <p:extLst>
      <p:ext uri="{BB962C8B-B14F-4D97-AF65-F5344CB8AC3E}">
        <p14:creationId xmlns:p14="http://schemas.microsoft.com/office/powerpoint/2010/main" val="2783709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16" y="0"/>
            <a:ext cx="9480884" cy="6884098"/>
          </a:xfrm>
          <a:prstGeom prst="rect">
            <a:avLst/>
          </a:prstGeom>
        </p:spPr>
      </p:pic>
    </p:spTree>
    <p:extLst>
      <p:ext uri="{BB962C8B-B14F-4D97-AF65-F5344CB8AC3E}">
        <p14:creationId xmlns:p14="http://schemas.microsoft.com/office/powerpoint/2010/main" val="3003841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430" y="-1"/>
            <a:ext cx="9272337" cy="6954253"/>
          </a:xfrm>
          <a:prstGeom prst="rect">
            <a:avLst/>
          </a:prstGeom>
        </p:spPr>
      </p:pic>
    </p:spTree>
    <p:extLst>
      <p:ext uri="{BB962C8B-B14F-4D97-AF65-F5344CB8AC3E}">
        <p14:creationId xmlns:p14="http://schemas.microsoft.com/office/powerpoint/2010/main" val="4077308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82" y="153053"/>
            <a:ext cx="9234155" cy="6704947"/>
          </a:xfrm>
        </p:spPr>
      </p:pic>
    </p:spTree>
    <p:extLst>
      <p:ext uri="{BB962C8B-B14F-4D97-AF65-F5344CB8AC3E}">
        <p14:creationId xmlns:p14="http://schemas.microsoft.com/office/powerpoint/2010/main" val="312280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69" y="209967"/>
            <a:ext cx="6250652" cy="6396539"/>
          </a:xfrm>
        </p:spPr>
      </p:pic>
    </p:spTree>
    <p:extLst>
      <p:ext uri="{BB962C8B-B14F-4D97-AF65-F5344CB8AC3E}">
        <p14:creationId xmlns:p14="http://schemas.microsoft.com/office/powerpoint/2010/main" val="2790571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178" y="476448"/>
            <a:ext cx="10796337" cy="6186309"/>
          </a:xfrm>
          <a:prstGeom prst="rect">
            <a:avLst/>
          </a:prstGeom>
        </p:spPr>
        <p:txBody>
          <a:bodyPr wrap="square">
            <a:spAutoFit/>
          </a:bodyPr>
          <a:lstStyle/>
          <a:p>
            <a:pPr algn="ctr"/>
            <a:r>
              <a:rPr lang="en-US" sz="2800" b="1" dirty="0">
                <a:latin typeface="Maiandra GD" panose="020E0502030308020204" pitchFamily="34" charset="0"/>
              </a:rPr>
              <a:t>Mouse Clicks</a:t>
            </a:r>
          </a:p>
          <a:p>
            <a:pPr algn="ctr"/>
            <a:r>
              <a:rPr lang="en-US" sz="2800" b="1" dirty="0" smtClean="0">
                <a:latin typeface="Maiandra GD" panose="020E0502030308020204" pitchFamily="34" charset="0"/>
              </a:rPr>
              <a:t>A </a:t>
            </a:r>
            <a:r>
              <a:rPr lang="en-US" sz="2800" b="1" dirty="0">
                <a:latin typeface="Maiandra GD" panose="020E0502030308020204" pitchFamily="34" charset="0"/>
              </a:rPr>
              <a:t>basic computer </a:t>
            </a:r>
            <a:r>
              <a:rPr lang="en-US" sz="2800" b="1" dirty="0" smtClean="0">
                <a:latin typeface="Maiandra GD" panose="020E0502030308020204" pitchFamily="34" charset="0"/>
              </a:rPr>
              <a:t>mouse</a:t>
            </a:r>
          </a:p>
          <a:p>
            <a:pPr algn="ctr"/>
            <a:endParaRPr lang="en-US" sz="2800" b="1" dirty="0">
              <a:latin typeface="Maiandra GD" panose="020E0502030308020204" pitchFamily="34" charset="0"/>
            </a:endParaRPr>
          </a:p>
          <a:p>
            <a:pPr marL="342900" indent="-342900">
              <a:buFont typeface="Arial" panose="020B0604020202020204" pitchFamily="34" charset="0"/>
              <a:buChar char="•"/>
            </a:pPr>
            <a:r>
              <a:rPr lang="en-US" sz="2400" dirty="0" smtClean="0">
                <a:latin typeface="Maiandra GD" panose="020E0502030308020204" pitchFamily="34" charset="0"/>
              </a:rPr>
              <a:t>You'll </a:t>
            </a:r>
            <a:r>
              <a:rPr lang="en-US" sz="2400" dirty="0">
                <a:latin typeface="Maiandra GD" panose="020E0502030308020204" pitchFamily="34" charset="0"/>
              </a:rPr>
              <a:t>see at least two buttons on your mouse (most current mice have a middle button and may have others). The type of click means the button you push when you click. Left-handed users will have to reverse these instructions.</a:t>
            </a:r>
          </a:p>
          <a:p>
            <a:endParaRPr lang="en-US" sz="2400" dirty="0">
              <a:latin typeface="Maiandra GD" panose="020E0502030308020204" pitchFamily="34" charset="0"/>
            </a:endParaRPr>
          </a:p>
          <a:p>
            <a:pPr marL="342900" indent="-342900">
              <a:buFont typeface="Arial" panose="020B0604020202020204" pitchFamily="34" charset="0"/>
              <a:buChar char="•"/>
            </a:pPr>
            <a:r>
              <a:rPr lang="en-US" sz="2400" dirty="0" smtClean="0">
                <a:latin typeface="Maiandra GD" panose="020E0502030308020204" pitchFamily="34" charset="0"/>
              </a:rPr>
              <a:t>The </a:t>
            </a:r>
            <a:r>
              <a:rPr lang="en-US" sz="2400" dirty="0">
                <a:latin typeface="Maiandra GD" panose="020E0502030308020204" pitchFamily="34" charset="0"/>
              </a:rPr>
              <a:t>left-click selects items and will be used most often. If no button is specified, this will be the one you use.</a:t>
            </a:r>
          </a:p>
          <a:p>
            <a:pPr marL="342900" indent="-342900">
              <a:buFont typeface="Arial" panose="020B0604020202020204" pitchFamily="34" charset="0"/>
              <a:buChar char="•"/>
            </a:pPr>
            <a:r>
              <a:rPr lang="en-US" sz="2400" dirty="0">
                <a:latin typeface="Maiandra GD" panose="020E0502030308020204" pitchFamily="34" charset="0"/>
              </a:rPr>
              <a:t> </a:t>
            </a:r>
            <a:r>
              <a:rPr lang="en-US" sz="2400" dirty="0" smtClean="0">
                <a:latin typeface="Maiandra GD" panose="020E0502030308020204" pitchFamily="34" charset="0"/>
              </a:rPr>
              <a:t>If </a:t>
            </a:r>
            <a:r>
              <a:rPr lang="en-US" sz="2400" dirty="0">
                <a:latin typeface="Maiandra GD" panose="020E0502030308020204" pitchFamily="34" charset="0"/>
              </a:rPr>
              <a:t>you right-click on an item you will get a context-sensitive menu with a list </a:t>
            </a:r>
            <a:r>
              <a:rPr lang="en-US" sz="2400" dirty="0" smtClean="0">
                <a:latin typeface="Maiandra GD" panose="020E0502030308020204" pitchFamily="34" charset="0"/>
              </a:rPr>
              <a:t>       of </a:t>
            </a:r>
            <a:r>
              <a:rPr lang="en-US" sz="2400" dirty="0">
                <a:latin typeface="Maiandra GD" panose="020E0502030308020204" pitchFamily="34" charset="0"/>
              </a:rPr>
              <a:t>the things that you can do with the item you clicked on.</a:t>
            </a:r>
          </a:p>
          <a:p>
            <a:endParaRPr lang="en-US" sz="2400" dirty="0">
              <a:latin typeface="Maiandra GD" panose="020E0502030308020204" pitchFamily="34" charset="0"/>
            </a:endParaRPr>
          </a:p>
          <a:p>
            <a:pPr marL="342900" indent="-342900">
              <a:buFont typeface="Arial" panose="020B0604020202020204" pitchFamily="34" charset="0"/>
              <a:buChar char="•"/>
            </a:pPr>
            <a:r>
              <a:rPr lang="en-US" sz="2400" dirty="0">
                <a:latin typeface="Maiandra GD" panose="020E0502030308020204" pitchFamily="34" charset="0"/>
              </a:rPr>
              <a:t>When you right-click to obtain a menu, you will select the menu with the left button (generally just referred to as selecting or clicking — the left mouse button click is assumed</a:t>
            </a:r>
            <a:r>
              <a:rPr lang="en-US" sz="2400" dirty="0" smtClean="0">
                <a:latin typeface="Maiandra GD" panose="020E0502030308020204" pitchFamily="34" charset="0"/>
              </a:rPr>
              <a:t>).</a:t>
            </a:r>
            <a:endParaRPr lang="en-US" sz="2400" dirty="0">
              <a:latin typeface="Maiandra GD" panose="020E0502030308020204" pitchFamily="34" charset="0"/>
            </a:endParaRPr>
          </a:p>
        </p:txBody>
      </p:sp>
    </p:spTree>
    <p:extLst>
      <p:ext uri="{BB962C8B-B14F-4D97-AF65-F5344CB8AC3E}">
        <p14:creationId xmlns:p14="http://schemas.microsoft.com/office/powerpoint/2010/main" val="1562715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294" y="1278894"/>
            <a:ext cx="10058400" cy="5012266"/>
          </a:xfrm>
        </p:spPr>
        <p:txBody>
          <a:bodyPr>
            <a:noAutofit/>
          </a:bodyPr>
          <a:lstStyle/>
          <a:p>
            <a:endParaRPr lang="en-US" sz="2400" dirty="0">
              <a:latin typeface="Maiandra GD" panose="020E0502030308020204" pitchFamily="34" charset="0"/>
            </a:endParaRPr>
          </a:p>
          <a:p>
            <a:pPr>
              <a:buFont typeface="Wingdings" panose="05000000000000000000" pitchFamily="2" charset="2"/>
              <a:buChar char="v"/>
            </a:pPr>
            <a:r>
              <a:rPr lang="en-US" sz="2400" dirty="0">
                <a:latin typeface="Maiandra GD" panose="020E0502030308020204" pitchFamily="34" charset="0"/>
              </a:rPr>
              <a:t>When you right-click on various locations on the screen the results vary (known as context sensitive):</a:t>
            </a:r>
          </a:p>
          <a:p>
            <a:pPr>
              <a:buFont typeface="Wingdings" panose="05000000000000000000" pitchFamily="2" charset="2"/>
              <a:buChar char="v"/>
            </a:pPr>
            <a:r>
              <a:rPr lang="en-US" sz="2400" dirty="0" smtClean="0">
                <a:latin typeface="Maiandra GD" panose="020E0502030308020204" pitchFamily="34" charset="0"/>
              </a:rPr>
              <a:t> Right-clicking </a:t>
            </a:r>
            <a:r>
              <a:rPr lang="en-US" sz="2400" dirty="0">
                <a:latin typeface="Maiandra GD" panose="020E0502030308020204" pitchFamily="34" charset="0"/>
              </a:rPr>
              <a:t>an icon on your desktop will include the option to open it.</a:t>
            </a:r>
          </a:p>
          <a:p>
            <a:pPr>
              <a:buFont typeface="Wingdings" panose="05000000000000000000" pitchFamily="2" charset="2"/>
              <a:buChar char="v"/>
            </a:pPr>
            <a:r>
              <a:rPr lang="en-US" sz="2400" dirty="0">
                <a:latin typeface="Maiandra GD" panose="020E0502030308020204" pitchFamily="34" charset="0"/>
              </a:rPr>
              <a:t> </a:t>
            </a:r>
            <a:r>
              <a:rPr lang="en-US" sz="2400" dirty="0" smtClean="0">
                <a:latin typeface="Maiandra GD" panose="020E0502030308020204" pitchFamily="34" charset="0"/>
              </a:rPr>
              <a:t>Right-clicking </a:t>
            </a:r>
            <a:r>
              <a:rPr lang="en-US" sz="2400" dirty="0">
                <a:latin typeface="Maiandra GD" panose="020E0502030308020204" pitchFamily="34" charset="0"/>
              </a:rPr>
              <a:t>on the background (desktop) will give you options to arrange icons or refresh the desktop.</a:t>
            </a:r>
          </a:p>
          <a:p>
            <a:pPr>
              <a:buFont typeface="Wingdings" panose="05000000000000000000" pitchFamily="2" charset="2"/>
              <a:buChar char="v"/>
            </a:pPr>
            <a:r>
              <a:rPr lang="en-US" sz="2400" dirty="0" smtClean="0">
                <a:latin typeface="Maiandra GD" panose="020E0502030308020204" pitchFamily="34" charset="0"/>
              </a:rPr>
              <a:t>When </a:t>
            </a:r>
            <a:r>
              <a:rPr lang="en-US" sz="2400" dirty="0">
                <a:latin typeface="Maiandra GD" panose="020E0502030308020204" pitchFamily="34" charset="0"/>
              </a:rPr>
              <a:t>you right-click on various locations on the screen the resulting list of options vary (known as context sensitive</a:t>
            </a:r>
            <a:r>
              <a:rPr lang="en-US" sz="2400" dirty="0" smtClean="0">
                <a:latin typeface="Maiandra GD" panose="020E0502030308020204" pitchFamily="34" charset="0"/>
              </a:rPr>
              <a:t>).</a:t>
            </a:r>
            <a:endParaRPr lang="en-US" sz="2400" dirty="0">
              <a:latin typeface="Maiandra GD" panose="020E0502030308020204" pitchFamily="34" charset="0"/>
            </a:endParaRPr>
          </a:p>
          <a:p>
            <a:pPr>
              <a:buFont typeface="Wingdings" panose="05000000000000000000" pitchFamily="2" charset="2"/>
              <a:buChar char="v"/>
            </a:pPr>
            <a:r>
              <a:rPr lang="en-US" sz="2400" dirty="0">
                <a:latin typeface="Maiandra GD" panose="020E0502030308020204" pitchFamily="34" charset="0"/>
              </a:rPr>
              <a:t>A very useful selection is Properties option when you right-click on an object. This will give you information about the icon or object you are selecting. The menu options differ between various versions of Windows.</a:t>
            </a:r>
          </a:p>
        </p:txBody>
      </p:sp>
      <p:sp>
        <p:nvSpPr>
          <p:cNvPr id="4" name="Rectangle 3"/>
          <p:cNvSpPr/>
          <p:nvPr/>
        </p:nvSpPr>
        <p:spPr>
          <a:xfrm>
            <a:off x="4365934" y="632563"/>
            <a:ext cx="3903120" cy="646331"/>
          </a:xfrm>
          <a:prstGeom prst="rect">
            <a:avLst/>
          </a:prstGeom>
        </p:spPr>
        <p:txBody>
          <a:bodyPr wrap="none">
            <a:spAutoFit/>
          </a:bodyPr>
          <a:lstStyle/>
          <a:p>
            <a:r>
              <a:rPr lang="en-US" sz="3600" b="1" dirty="0">
                <a:latin typeface="Maiandra GD" panose="020E0502030308020204" pitchFamily="34" charset="0"/>
              </a:rPr>
              <a:t>Context Sensitivity</a:t>
            </a:r>
          </a:p>
        </p:txBody>
      </p:sp>
    </p:spTree>
    <p:extLst>
      <p:ext uri="{BB962C8B-B14F-4D97-AF65-F5344CB8AC3E}">
        <p14:creationId xmlns:p14="http://schemas.microsoft.com/office/powerpoint/2010/main" val="26665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Maiandra GD" panose="020E0502030308020204" pitchFamily="34" charset="0"/>
                <a:cs typeface="Arial" panose="020B0604020202020204" pitchFamily="34" charset="0"/>
              </a:rPr>
              <a:t>Types of computers</a:t>
            </a:r>
            <a:endParaRPr lang="en-US" sz="6000" b="1" dirty="0">
              <a:latin typeface="Maiandra GD" panose="020E0502030308020204" pitchFamily="34" charset="0"/>
              <a:cs typeface="Arial" panose="020B0604020202020204" pitchFamily="34" charset="0"/>
            </a:endParaRPr>
          </a:p>
        </p:txBody>
      </p:sp>
      <p:graphicFrame>
        <p:nvGraphicFramePr>
          <p:cNvPr id="5" name="Content Placeholder 2">
            <a:extLst>
              <a:ext uri="{FF2B5EF4-FFF2-40B4-BE49-F238E27FC236}">
                <a16:creationId xmlns="" xmlns:a16="http://schemas.microsoft.com/office/drawing/2014/main" id="{D6F8C36E-B30F-F0B1-49B3-E6DD6B583406}"/>
              </a:ext>
            </a:extLst>
          </p:cNvPr>
          <p:cNvGraphicFramePr>
            <a:graphicFrameLocks noGrp="1"/>
          </p:cNvGraphicFramePr>
          <p:nvPr>
            <p:ph idx="1"/>
            <p:extLst>
              <p:ext uri="{D42A27DB-BD31-4B8C-83A1-F6EECF244321}">
                <p14:modId xmlns:p14="http://schemas.microsoft.com/office/powerpoint/2010/main" val="739155743"/>
              </p:ext>
            </p:extLst>
          </p:nvPr>
        </p:nvGraphicFramePr>
        <p:xfrm>
          <a:off x="1096963" y="1737360"/>
          <a:ext cx="10058400" cy="4551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009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9047" y="643466"/>
            <a:ext cx="2771273" cy="5225627"/>
          </a:xfrm>
        </p:spPr>
        <p:txBody>
          <a:bodyPr anchor="ctr">
            <a:normAutofit/>
          </a:bodyPr>
          <a:lstStyle/>
          <a:p>
            <a:pPr>
              <a:defRPr/>
            </a:pPr>
            <a:r>
              <a:rPr lang="en-US" sz="4400" dirty="0" smtClean="0">
                <a:latin typeface="Maiandra GD" panose="020E0502030308020204" pitchFamily="34" charset="0"/>
              </a:rPr>
              <a:t>Analogue </a:t>
            </a:r>
            <a:r>
              <a:rPr lang="en-US" sz="4400" dirty="0">
                <a:latin typeface="Maiandra GD" panose="020E0502030308020204" pitchFamily="34" charset="0"/>
              </a:rPr>
              <a:t>computers</a:t>
            </a: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351019" y="643466"/>
            <a:ext cx="7455970" cy="5225628"/>
          </a:xfrm>
        </p:spPr>
        <p:txBody>
          <a:bodyPr anchor="ctr">
            <a:normAutofit fontScale="92500" lnSpcReduction="20000"/>
          </a:bodyPr>
          <a:lstStyle/>
          <a:p>
            <a:pPr algn="just">
              <a:lnSpc>
                <a:spcPct val="150000"/>
              </a:lnSpc>
              <a:spcBef>
                <a:spcPts val="0"/>
              </a:spcBef>
              <a:spcAft>
                <a:spcPts val="800"/>
              </a:spcAft>
              <a:buFont typeface="Wingdings" panose="05000000000000000000" pitchFamily="2" charset="2"/>
              <a:buChar char="v"/>
            </a:pPr>
            <a:r>
              <a:rPr lang="en-US" sz="3200" dirty="0" smtClean="0">
                <a:latin typeface="Maiandra GD" panose="020E0502030308020204" pitchFamily="34" charset="0"/>
                <a:ea typeface="Calibri" panose="020F0502020204030204" pitchFamily="34" charset="0"/>
                <a:cs typeface="Arial" panose="020B0604020202020204" pitchFamily="34" charset="0"/>
              </a:rPr>
              <a:t>These are almost extinct today. </a:t>
            </a:r>
          </a:p>
          <a:p>
            <a:pPr algn="just">
              <a:lnSpc>
                <a:spcPct val="150000"/>
              </a:lnSpc>
              <a:spcBef>
                <a:spcPts val="0"/>
              </a:spcBef>
              <a:spcAft>
                <a:spcPts val="800"/>
              </a:spcAft>
              <a:buFont typeface="Wingdings" panose="05000000000000000000" pitchFamily="2" charset="2"/>
              <a:buChar char="v"/>
            </a:pPr>
            <a:r>
              <a:rPr lang="en-US" sz="3200" dirty="0" smtClean="0">
                <a:latin typeface="Maiandra GD" panose="020E0502030308020204" pitchFamily="34" charset="0"/>
                <a:ea typeface="Calibri" panose="020F0502020204030204" pitchFamily="34" charset="0"/>
                <a:cs typeface="Arial" panose="020B0604020202020204" pitchFamily="34" charset="0"/>
              </a:rPr>
              <a:t>These are different from a digital computer because analogue ones can perform several mathematical operations simultaneously. </a:t>
            </a:r>
          </a:p>
          <a:p>
            <a:pPr marR="0" algn="just">
              <a:lnSpc>
                <a:spcPct val="150000"/>
              </a:lnSpc>
              <a:spcBef>
                <a:spcPts val="0"/>
              </a:spcBef>
              <a:spcAft>
                <a:spcPts val="800"/>
              </a:spcAft>
              <a:buFont typeface="Wingdings" panose="05000000000000000000" pitchFamily="2" charset="2"/>
              <a:buChar char="v"/>
            </a:pPr>
            <a:r>
              <a:rPr lang="en-US" sz="3200" dirty="0" smtClean="0">
                <a:latin typeface="Maiandra GD" panose="020E0502030308020204" pitchFamily="34" charset="0"/>
                <a:ea typeface="Calibri" panose="020F0502020204030204" pitchFamily="34" charset="0"/>
                <a:cs typeface="Arial" panose="020B0604020202020204" pitchFamily="34" charset="0"/>
              </a:rPr>
              <a:t>It uses continuous variables for mathematical operations &amp; utilizes  mechanical or electrical energy</a:t>
            </a:r>
            <a:endParaRPr lang="en-US" sz="3200" dirty="0">
              <a:latin typeface="Maiandra GD" panose="020E0502030308020204" pitchFamily="34" charset="0"/>
              <a:cs typeface="Arial" panose="020B0604020202020204" pitchFamily="34" charset="0"/>
            </a:endParaRP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76550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 xmlns:a16="http://schemas.microsoft.com/office/drawing/2014/main" id="{FB5993E2-C02B-4335-ABA5-D8EC465551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C0B801A2-5622-4BE8-9AD2-C337A2CD00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6230A8CF-FF6C-4AF6-8DD5-3F6681F4B532}"/>
              </a:ext>
            </a:extLst>
          </p:cNvPr>
          <p:cNvSpPr>
            <a:spLocks noGrp="1"/>
          </p:cNvSpPr>
          <p:nvPr>
            <p:ph type="title"/>
          </p:nvPr>
        </p:nvSpPr>
        <p:spPr>
          <a:xfrm>
            <a:off x="492370" y="516835"/>
            <a:ext cx="3084844" cy="5772840"/>
          </a:xfrm>
        </p:spPr>
        <p:txBody>
          <a:bodyPr anchor="ctr">
            <a:normAutofit/>
          </a:bodyPr>
          <a:lstStyle/>
          <a:p>
            <a:r>
              <a:rPr lang="en-US" sz="6600" b="1" dirty="0" smtClean="0">
                <a:solidFill>
                  <a:srgbClr val="FFFFFF"/>
                </a:solidFill>
                <a:latin typeface="Maiandra GD" panose="020E0502030308020204" pitchFamily="34" charset="0"/>
                <a:cs typeface="Arial" panose="020B0604020202020204" pitchFamily="34" charset="0"/>
              </a:rPr>
              <a:t>Course content</a:t>
            </a:r>
            <a:endParaRPr lang="en-ZA" sz="6600" b="1" dirty="0">
              <a:solidFill>
                <a:srgbClr val="FFFFFF"/>
              </a:solidFill>
              <a:latin typeface="Maiandra GD" panose="020E0502030308020204" pitchFamily="34" charset="0"/>
              <a:cs typeface="Arial" panose="020B0604020202020204" pitchFamily="34" charset="0"/>
            </a:endParaRPr>
          </a:p>
        </p:txBody>
      </p:sp>
      <p:sp>
        <p:nvSpPr>
          <p:cNvPr id="33" name="Rectangle 32">
            <a:extLst>
              <a:ext uri="{FF2B5EF4-FFF2-40B4-BE49-F238E27FC236}">
                <a16:creationId xmlns="" xmlns:a16="http://schemas.microsoft.com/office/drawing/2014/main" id="{B7AF614F-5BC3-4086-99F5-B87C5847A0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4" name="Content Placeholder 2">
            <a:extLst>
              <a:ext uri="{FF2B5EF4-FFF2-40B4-BE49-F238E27FC236}">
                <a16:creationId xmlns="" xmlns:a16="http://schemas.microsoft.com/office/drawing/2014/main" id="{0735D57A-D584-B58B-9D81-760D7735DF79}"/>
              </a:ext>
            </a:extLst>
          </p:cNvPr>
          <p:cNvGraphicFramePr>
            <a:graphicFrameLocks noGrp="1"/>
          </p:cNvGraphicFramePr>
          <p:nvPr>
            <p:ph idx="1"/>
            <p:extLst>
              <p:ext uri="{D42A27DB-BD31-4B8C-83A1-F6EECF244321}">
                <p14:modId xmlns:p14="http://schemas.microsoft.com/office/powerpoint/2010/main" val="3683036822"/>
              </p:ext>
            </p:extLst>
          </p:nvPr>
        </p:nvGraphicFramePr>
        <p:xfrm>
          <a:off x="4331209" y="203200"/>
          <a:ext cx="7619491" cy="6464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8054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9047" y="643466"/>
            <a:ext cx="2771273" cy="5225627"/>
          </a:xfrm>
        </p:spPr>
        <p:txBody>
          <a:bodyPr anchor="ctr">
            <a:normAutofit/>
          </a:bodyPr>
          <a:lstStyle/>
          <a:p>
            <a:pPr algn="ctr">
              <a:defRPr/>
            </a:pPr>
            <a:r>
              <a:rPr lang="en-US" sz="4400" dirty="0" smtClean="0">
                <a:latin typeface="Maiandra GD" panose="020E0502030308020204" pitchFamily="34" charset="0"/>
              </a:rPr>
              <a:t>Examples of Analogue </a:t>
            </a:r>
            <a:r>
              <a:rPr lang="en-US" sz="4400" dirty="0">
                <a:latin typeface="Maiandra GD" panose="020E0502030308020204" pitchFamily="34" charset="0"/>
              </a:rPr>
              <a:t>computers</a:t>
            </a: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042053" y="1"/>
            <a:ext cx="7764936" cy="6336792"/>
          </a:xfrm>
        </p:spPr>
        <p:txBody>
          <a:bodyPr anchor="ctr">
            <a:normAutofit fontScale="70000" lnSpcReduction="20000"/>
          </a:bodyPr>
          <a:lstStyle/>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Thermometer. An analogue thermometer makes use of a graduated scale and properties of mercury to fulfil its operation.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Speedometer. The speedometer is a device that detects the speed of a moving vehicle.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Analogue Clock.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Seismometer.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Voltmeter. </a:t>
            </a:r>
            <a:r>
              <a:rPr lang="en-US" sz="3200" dirty="0" smtClean="0">
                <a:latin typeface="Maiandra GD" panose="020E0502030308020204" pitchFamily="34" charset="0"/>
                <a:ea typeface="Calibri" panose="020F0502020204030204" pitchFamily="34" charset="0"/>
                <a:cs typeface="Arial" panose="020B0604020202020204" pitchFamily="34" charset="0"/>
              </a:rPr>
              <a:t>...</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VCR (video cassette recorder) players and tapes.</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Any clock without a digital display.</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Polaroid or film cameras.</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Traditional laser photocopiers.</a:t>
            </a: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56219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9047" y="643466"/>
            <a:ext cx="2771273" cy="5225627"/>
          </a:xfrm>
        </p:spPr>
        <p:txBody>
          <a:bodyPr anchor="ctr">
            <a:normAutofit/>
          </a:bodyPr>
          <a:lstStyle/>
          <a:p>
            <a:pPr>
              <a:defRPr/>
            </a:pPr>
            <a:r>
              <a:rPr lang="en-US" sz="4400" dirty="0" smtClean="0">
                <a:latin typeface="Maiandra GD" panose="020E0502030308020204" pitchFamily="34" charset="0"/>
              </a:rPr>
              <a:t>Digital </a:t>
            </a:r>
            <a:r>
              <a:rPr lang="en-US" sz="4400" dirty="0">
                <a:latin typeface="Maiandra GD" panose="020E0502030308020204" pitchFamily="34" charset="0"/>
              </a:rPr>
              <a:t>computers</a:t>
            </a: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351019" y="643466"/>
            <a:ext cx="7455970" cy="5225628"/>
          </a:xfrm>
        </p:spPr>
        <p:txBody>
          <a:bodyPr anchor="ctr">
            <a:normAutofit/>
          </a:bodyPr>
          <a:lstStyle/>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any of a class of devices capable of solving problems by processing information in discrete form. </a:t>
            </a:r>
            <a:endParaRPr lang="en-US" sz="3200" dirty="0" smtClean="0">
              <a:latin typeface="Maiandra GD" panose="020E0502030308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v"/>
            </a:pPr>
            <a:r>
              <a:rPr lang="en-US" sz="3200" dirty="0" smtClean="0">
                <a:latin typeface="Maiandra GD" panose="020E0502030308020204" pitchFamily="34" charset="0"/>
                <a:ea typeface="Calibri" panose="020F0502020204030204" pitchFamily="34" charset="0"/>
                <a:cs typeface="Arial" panose="020B0604020202020204" pitchFamily="34" charset="0"/>
              </a:rPr>
              <a:t>It </a:t>
            </a:r>
            <a:r>
              <a:rPr lang="en-US" sz="3200" dirty="0">
                <a:latin typeface="Maiandra GD" panose="020E0502030308020204" pitchFamily="34" charset="0"/>
                <a:ea typeface="Calibri" panose="020F0502020204030204" pitchFamily="34" charset="0"/>
                <a:cs typeface="Arial" panose="020B0604020202020204" pitchFamily="34" charset="0"/>
              </a:rPr>
              <a:t>operates on data, including magnitudes, letters, and symbols, </a:t>
            </a:r>
            <a:endParaRPr lang="en-US" sz="3200" dirty="0">
              <a:latin typeface="Maiandra GD" panose="020E0502030308020204" pitchFamily="34" charset="0"/>
              <a:cs typeface="Arial" panose="020B0604020202020204" pitchFamily="34" charset="0"/>
            </a:endParaRP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70770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9047" y="643466"/>
            <a:ext cx="2771273" cy="5225627"/>
          </a:xfrm>
        </p:spPr>
        <p:txBody>
          <a:bodyPr anchor="ctr">
            <a:normAutofit/>
          </a:bodyPr>
          <a:lstStyle/>
          <a:p>
            <a:pPr algn="ctr">
              <a:defRPr/>
            </a:pPr>
            <a:r>
              <a:rPr lang="en-US" sz="4400" dirty="0" smtClean="0">
                <a:latin typeface="Maiandra GD" panose="020E0502030308020204" pitchFamily="34" charset="0"/>
              </a:rPr>
              <a:t>Examples of Digital </a:t>
            </a:r>
            <a:r>
              <a:rPr lang="en-US" sz="4400" dirty="0">
                <a:latin typeface="Maiandra GD" panose="020E0502030308020204" pitchFamily="34" charset="0"/>
              </a:rPr>
              <a:t>computers</a:t>
            </a: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351019" y="643466"/>
            <a:ext cx="7455970" cy="5225628"/>
          </a:xfrm>
        </p:spPr>
        <p:txBody>
          <a:bodyPr anchor="ctr">
            <a:normAutofit fontScale="70000" lnSpcReduction="20000"/>
          </a:bodyPr>
          <a:lstStyle/>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Calculator. A digital calculator is an electronic gadget designed to perform calculations including simple mathematics, complex algebra, logical analysis, etc.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Digital Clock.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Weighing Machine.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Consumer Electronic </a:t>
            </a:r>
            <a:r>
              <a:rPr lang="en-US" sz="3200" dirty="0" err="1">
                <a:latin typeface="Maiandra GD" panose="020E0502030308020204" pitchFamily="34" charset="0"/>
                <a:ea typeface="Calibri" panose="020F0502020204030204" pitchFamily="34" charset="0"/>
                <a:cs typeface="Arial" panose="020B0604020202020204" pitchFamily="34" charset="0"/>
              </a:rPr>
              <a:t>Equipments</a:t>
            </a:r>
            <a:r>
              <a:rPr lang="en-US" sz="3200" dirty="0">
                <a:latin typeface="Maiandra GD" panose="020E0502030308020204" pitchFamily="34" charset="0"/>
                <a:ea typeface="Calibri" panose="020F0502020204030204" pitchFamily="34" charset="0"/>
                <a:cs typeface="Arial" panose="020B0604020202020204" pitchFamily="34" charset="0"/>
              </a:rPr>
              <a:t>.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Automobiles.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Smart Phones.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Laptop/Personal Computer. ...</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ATM.</a:t>
            </a: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75907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9047" y="643466"/>
            <a:ext cx="2771273" cy="5225627"/>
          </a:xfrm>
        </p:spPr>
        <p:txBody>
          <a:bodyPr anchor="ctr">
            <a:normAutofit/>
          </a:bodyPr>
          <a:lstStyle/>
          <a:p>
            <a:pPr algn="ctr">
              <a:defRPr/>
            </a:pPr>
            <a:r>
              <a:rPr lang="en-US" sz="4400" dirty="0" smtClean="0">
                <a:latin typeface="Maiandra GD" panose="020E0502030308020204" pitchFamily="34" charset="0"/>
              </a:rPr>
              <a:t>Hybrid  </a:t>
            </a:r>
            <a:r>
              <a:rPr lang="en-US" sz="4400" dirty="0">
                <a:latin typeface="Maiandra GD" panose="020E0502030308020204" pitchFamily="34" charset="0"/>
              </a:rPr>
              <a:t>computers</a:t>
            </a: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351019" y="643466"/>
            <a:ext cx="7455970" cy="5225628"/>
          </a:xfrm>
        </p:spPr>
        <p:txBody>
          <a:bodyPr anchor="ctr">
            <a:normAutofit/>
          </a:bodyPr>
          <a:lstStyle/>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Are a combination of both digital and analogue computers</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In these computers the digital segments perform, process &amp; control by conversion of analogue signals to digital signals</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QWERTY</a:t>
            </a: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rotWithShape="1">
          <a:blip r:embed="rId3"/>
          <a:srcRect r="13158"/>
          <a:stretch/>
        </p:blipFill>
        <p:spPr>
          <a:xfrm>
            <a:off x="0" y="175767"/>
            <a:ext cx="4010928" cy="2095710"/>
          </a:xfrm>
          <a:prstGeom prst="rect">
            <a:avLst/>
          </a:prstGeom>
        </p:spPr>
      </p:pic>
      <p:pic>
        <p:nvPicPr>
          <p:cNvPr id="5" name="Picture 4"/>
          <p:cNvPicPr>
            <a:picLocks noChangeAspect="1"/>
          </p:cNvPicPr>
          <p:nvPr/>
        </p:nvPicPr>
        <p:blipFill>
          <a:blip r:embed="rId4"/>
          <a:stretch>
            <a:fillRect/>
          </a:stretch>
        </p:blipFill>
        <p:spPr>
          <a:xfrm>
            <a:off x="6900431" y="4787425"/>
            <a:ext cx="5215523" cy="1725135"/>
          </a:xfrm>
          <a:prstGeom prst="rect">
            <a:avLst/>
          </a:prstGeom>
        </p:spPr>
      </p:pic>
    </p:spTree>
    <p:extLst>
      <p:ext uri="{BB962C8B-B14F-4D97-AF65-F5344CB8AC3E}">
        <p14:creationId xmlns:p14="http://schemas.microsoft.com/office/powerpoint/2010/main" val="1824631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D27AC1C-62B2-0196-A6CC-05DFCDDEE438}"/>
              </a:ext>
            </a:extLst>
          </p:cNvPr>
          <p:cNvPicPr>
            <a:picLocks noChangeAspect="1"/>
          </p:cNvPicPr>
          <p:nvPr/>
        </p:nvPicPr>
        <p:blipFill rotWithShape="1">
          <a:blip r:embed="rId2"/>
          <a:srcRect l="20667" r="13434" b="2"/>
          <a:stretch/>
        </p:blipFill>
        <p:spPr>
          <a:xfrm>
            <a:off x="-1" y="10"/>
            <a:ext cx="4635315" cy="6857989"/>
          </a:xfrm>
          <a:prstGeom prst="rect">
            <a:avLst/>
          </a:prstGeom>
        </p:spPr>
      </p:pic>
      <p:sp>
        <p:nvSpPr>
          <p:cNvPr id="3" name="Title 2"/>
          <p:cNvSpPr>
            <a:spLocks noGrp="1"/>
          </p:cNvSpPr>
          <p:nvPr>
            <p:ph type="title"/>
          </p:nvPr>
        </p:nvSpPr>
        <p:spPr/>
        <p:txBody>
          <a:bodyPr/>
          <a:lstStyle/>
          <a:p>
            <a:endParaRPr lang="en-US"/>
          </a:p>
        </p:txBody>
      </p:sp>
      <p:pic>
        <p:nvPicPr>
          <p:cNvPr id="6" name="Picture 5"/>
          <p:cNvPicPr>
            <a:picLocks noChangeAspect="1"/>
          </p:cNvPicPr>
          <p:nvPr/>
        </p:nvPicPr>
        <p:blipFill>
          <a:blip r:embed="rId3"/>
          <a:stretch>
            <a:fillRect/>
          </a:stretch>
        </p:blipFill>
        <p:spPr>
          <a:xfrm>
            <a:off x="1481892" y="629713"/>
            <a:ext cx="9673788" cy="5598582"/>
          </a:xfrm>
          <a:prstGeom prst="rect">
            <a:avLst/>
          </a:prstGeom>
        </p:spPr>
      </p:pic>
    </p:spTree>
    <p:extLst>
      <p:ext uri="{BB962C8B-B14F-4D97-AF65-F5344CB8AC3E}">
        <p14:creationId xmlns:p14="http://schemas.microsoft.com/office/powerpoint/2010/main" val="3055903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0" y="208548"/>
            <a:ext cx="11516779" cy="6478188"/>
          </a:xfrm>
          <a:prstGeom prst="rect">
            <a:avLst/>
          </a:prstGeom>
        </p:spPr>
      </p:pic>
    </p:spTree>
    <p:extLst>
      <p:ext uri="{BB962C8B-B14F-4D97-AF65-F5344CB8AC3E}">
        <p14:creationId xmlns:p14="http://schemas.microsoft.com/office/powerpoint/2010/main" val="3177777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4848" y="10"/>
            <a:ext cx="7517152" cy="1860874"/>
          </a:xfrm>
        </p:spPr>
        <p:txBody>
          <a:bodyPr vert="horz" lIns="91440" tIns="45720" rIns="91440" bIns="45720" rtlCol="0" anchor="b">
            <a:normAutofit/>
          </a:bodyPr>
          <a:lstStyle/>
          <a:p>
            <a:pPr marL="342900" marR="0" lvl="0" indent="-342900" algn="ctr">
              <a:spcAft>
                <a:spcPts val="800"/>
              </a:spcAft>
            </a:pPr>
            <a:r>
              <a:rPr lang="en-US" sz="6000" b="1" dirty="0" smtClean="0">
                <a:solidFill>
                  <a:schemeClr val="tx1">
                    <a:lumMod val="85000"/>
                    <a:lumOff val="15000"/>
                  </a:schemeClr>
                </a:solidFill>
                <a:latin typeface="Arial" panose="020B0604020202020204" pitchFamily="34" charset="0"/>
                <a:cs typeface="Arial" panose="020B0604020202020204" pitchFamily="34" charset="0"/>
              </a:rPr>
              <a:t>COMPUTER COMPONENTS</a:t>
            </a:r>
            <a:endParaRPr lang="en-US" sz="60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2D27AC1C-62B2-0196-A6CC-05DFCDDEE438}"/>
              </a:ext>
            </a:extLst>
          </p:cNvPr>
          <p:cNvPicPr>
            <a:picLocks noChangeAspect="1"/>
          </p:cNvPicPr>
          <p:nvPr/>
        </p:nvPicPr>
        <p:blipFill rotWithShape="1">
          <a:blip r:embed="rId2"/>
          <a:srcRect l="20667" r="13434" b="2"/>
          <a:stretch/>
        </p:blipFill>
        <p:spPr>
          <a:xfrm>
            <a:off x="-1" y="10"/>
            <a:ext cx="4635315" cy="6857989"/>
          </a:xfrm>
          <a:prstGeom prst="rect">
            <a:avLst/>
          </a:prstGeom>
        </p:spPr>
      </p:pic>
      <p:sp>
        <p:nvSpPr>
          <p:cNvPr id="3" name="Rectangle 2"/>
          <p:cNvSpPr/>
          <p:nvPr/>
        </p:nvSpPr>
        <p:spPr>
          <a:xfrm>
            <a:off x="5137343" y="2429546"/>
            <a:ext cx="6637562" cy="2554545"/>
          </a:xfrm>
          <a:prstGeom prst="rect">
            <a:avLst/>
          </a:prstGeom>
        </p:spPr>
        <p:txBody>
          <a:bodyPr wrap="square">
            <a:spAutoFit/>
          </a:bodyPr>
          <a:lstStyle/>
          <a:p>
            <a:pPr>
              <a:lnSpc>
                <a:spcPct val="200000"/>
              </a:lnSpc>
            </a:pPr>
            <a:r>
              <a:rPr lang="en-US" sz="4000" dirty="0">
                <a:latin typeface="Maiandra GD" panose="020E0502030308020204" pitchFamily="34" charset="0"/>
              </a:rPr>
              <a:t>1. Hardware Components</a:t>
            </a:r>
          </a:p>
          <a:p>
            <a:pPr>
              <a:lnSpc>
                <a:spcPct val="200000"/>
              </a:lnSpc>
            </a:pPr>
            <a:r>
              <a:rPr lang="en-US" sz="4000" dirty="0">
                <a:latin typeface="Maiandra GD" panose="020E0502030308020204" pitchFamily="34" charset="0"/>
              </a:rPr>
              <a:t>2. Software Components</a:t>
            </a:r>
          </a:p>
        </p:txBody>
      </p:sp>
    </p:spTree>
    <p:extLst>
      <p:ext uri="{BB962C8B-B14F-4D97-AF65-F5344CB8AC3E}">
        <p14:creationId xmlns:p14="http://schemas.microsoft.com/office/powerpoint/2010/main" val="3809975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4848" y="10"/>
            <a:ext cx="7517152" cy="1860874"/>
          </a:xfrm>
        </p:spPr>
        <p:txBody>
          <a:bodyPr vert="horz" lIns="91440" tIns="45720" rIns="91440" bIns="45720" rtlCol="0" anchor="b">
            <a:noAutofit/>
          </a:bodyPr>
          <a:lstStyle/>
          <a:p>
            <a:pPr marL="342900" marR="0" lvl="0" indent="-342900" algn="ctr">
              <a:spcAft>
                <a:spcPts val="800"/>
              </a:spcAft>
            </a:pPr>
            <a:r>
              <a:rPr lang="en-US" sz="7200" b="1" dirty="0">
                <a:solidFill>
                  <a:srgbClr val="000000"/>
                </a:solidFill>
                <a:latin typeface="Maiandra GD" panose="020E0502030308020204" pitchFamily="34" charset="0"/>
              </a:rPr>
              <a:t>Hardware Components </a:t>
            </a:r>
            <a:endParaRPr lang="en-US" sz="7200" dirty="0">
              <a:solidFill>
                <a:schemeClr val="tx1">
                  <a:lumMod val="85000"/>
                  <a:lumOff val="15000"/>
                </a:schemeClr>
              </a:solidFill>
              <a:latin typeface="Maiandra GD" panose="020E0502030308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2D27AC1C-62B2-0196-A6CC-05DFCDDEE438}"/>
              </a:ext>
            </a:extLst>
          </p:cNvPr>
          <p:cNvPicPr>
            <a:picLocks noChangeAspect="1"/>
          </p:cNvPicPr>
          <p:nvPr/>
        </p:nvPicPr>
        <p:blipFill rotWithShape="1">
          <a:blip r:embed="rId2"/>
          <a:srcRect l="20667" r="13434" b="2"/>
          <a:stretch/>
        </p:blipFill>
        <p:spPr>
          <a:xfrm>
            <a:off x="-1" y="10"/>
            <a:ext cx="4635315" cy="6857989"/>
          </a:xfrm>
          <a:prstGeom prst="rect">
            <a:avLst/>
          </a:prstGeom>
        </p:spPr>
      </p:pic>
      <p:sp>
        <p:nvSpPr>
          <p:cNvPr id="5" name="Rectangle 4"/>
          <p:cNvSpPr/>
          <p:nvPr/>
        </p:nvSpPr>
        <p:spPr>
          <a:xfrm>
            <a:off x="4828673" y="1997842"/>
            <a:ext cx="7363327" cy="4031873"/>
          </a:xfrm>
          <a:prstGeom prst="rect">
            <a:avLst/>
          </a:prstGeom>
        </p:spPr>
        <p:txBody>
          <a:bodyPr wrap="square">
            <a:spAutoFit/>
          </a:bodyPr>
          <a:lstStyle/>
          <a:p>
            <a:pPr marL="457200" indent="-457200">
              <a:buFont typeface="Wingdings" panose="05000000000000000000" pitchFamily="2" charset="2"/>
              <a:buChar char="v"/>
            </a:pPr>
            <a:r>
              <a:rPr lang="en-US" sz="3200" dirty="0" smtClean="0">
                <a:latin typeface="Maiandra GD" panose="020E0502030308020204" pitchFamily="34" charset="0"/>
              </a:rPr>
              <a:t> </a:t>
            </a:r>
            <a:r>
              <a:rPr lang="en-US" sz="3200" dirty="0">
                <a:latin typeface="Maiandra GD" panose="020E0502030308020204" pitchFamily="34" charset="0"/>
              </a:rPr>
              <a:t>is a collection of electric, electronic, and mechanical components.</a:t>
            </a:r>
          </a:p>
          <a:p>
            <a:pPr marL="457200" indent="-457200">
              <a:buFont typeface="Wingdings" panose="05000000000000000000" pitchFamily="2" charset="2"/>
              <a:buChar char="v"/>
            </a:pPr>
            <a:r>
              <a:rPr lang="en-US" sz="3200" dirty="0" smtClean="0">
                <a:latin typeface="Maiandra GD" panose="020E0502030308020204" pitchFamily="34" charset="0"/>
              </a:rPr>
              <a:t>divided </a:t>
            </a:r>
            <a:r>
              <a:rPr lang="en-US" sz="3200" dirty="0">
                <a:latin typeface="Maiandra GD" panose="020E0502030308020204" pitchFamily="34" charset="0"/>
              </a:rPr>
              <a:t>into five categories, namely:</a:t>
            </a:r>
          </a:p>
          <a:p>
            <a:r>
              <a:rPr lang="en-US" sz="3200" dirty="0">
                <a:latin typeface="Maiandra GD" panose="020E0502030308020204" pitchFamily="34" charset="0"/>
              </a:rPr>
              <a:t>1. Input devices</a:t>
            </a:r>
          </a:p>
          <a:p>
            <a:r>
              <a:rPr lang="en-US" sz="3200" dirty="0">
                <a:latin typeface="Maiandra GD" panose="020E0502030308020204" pitchFamily="34" charset="0"/>
              </a:rPr>
              <a:t>2. Output devices</a:t>
            </a:r>
          </a:p>
          <a:p>
            <a:r>
              <a:rPr lang="en-US" sz="3200" dirty="0">
                <a:latin typeface="Maiandra GD" panose="020E0502030308020204" pitchFamily="34" charset="0"/>
              </a:rPr>
              <a:t>3. Storage devices</a:t>
            </a:r>
          </a:p>
          <a:p>
            <a:r>
              <a:rPr lang="en-US" sz="3200" dirty="0">
                <a:latin typeface="Maiandra GD" panose="020E0502030308020204" pitchFamily="34" charset="0"/>
              </a:rPr>
              <a:t>4. Communication devices</a:t>
            </a:r>
          </a:p>
          <a:p>
            <a:r>
              <a:rPr lang="en-US" sz="3200" dirty="0">
                <a:latin typeface="Maiandra GD" panose="020E0502030308020204" pitchFamily="34" charset="0"/>
              </a:rPr>
              <a:t>5. Systems Unit</a:t>
            </a:r>
          </a:p>
        </p:txBody>
      </p:sp>
    </p:spTree>
    <p:extLst>
      <p:ext uri="{BB962C8B-B14F-4D97-AF65-F5344CB8AC3E}">
        <p14:creationId xmlns:p14="http://schemas.microsoft.com/office/powerpoint/2010/main" val="2576611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0653" y="86906"/>
            <a:ext cx="10145027" cy="1450757"/>
          </a:xfrm>
        </p:spPr>
        <p:txBody>
          <a:bodyPr>
            <a:normAutofit/>
          </a:bodyPr>
          <a:lstStyle/>
          <a:p>
            <a:r>
              <a:rPr lang="en-US" b="1" dirty="0">
                <a:latin typeface="Arial" panose="020B0604020202020204" pitchFamily="34" charset="0"/>
                <a:cs typeface="Arial" panose="020B0604020202020204" pitchFamily="34" charset="0"/>
              </a:rPr>
              <a:t>INPUT </a:t>
            </a:r>
            <a:r>
              <a:rPr lang="en-US" b="1" dirty="0" smtClean="0">
                <a:latin typeface="Arial" panose="020B0604020202020204" pitchFamily="34" charset="0"/>
                <a:cs typeface="Arial" panose="020B0604020202020204" pitchFamily="34" charset="0"/>
              </a:rPr>
              <a:t>DEVICES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7963" y="1772529"/>
            <a:ext cx="7613090" cy="4676397"/>
          </a:xfrm>
        </p:spPr>
        <p:txBody>
          <a:bodyPr>
            <a:noAutofit/>
          </a:bodyPr>
          <a:lstStyle/>
          <a:p>
            <a:pPr>
              <a:buFont typeface="Wingdings" panose="05000000000000000000" pitchFamily="2" charset="2"/>
              <a:buChar char="v"/>
            </a:pPr>
            <a:r>
              <a:rPr lang="en-US" sz="3600" dirty="0" smtClean="0">
                <a:latin typeface="Maiandra GD" panose="020E0502030308020204" pitchFamily="34" charset="0"/>
                <a:cs typeface="Arial" panose="020B0604020202020204" pitchFamily="34" charset="0"/>
              </a:rPr>
              <a:t>any </a:t>
            </a:r>
            <a:r>
              <a:rPr lang="en-US" sz="3600" dirty="0">
                <a:latin typeface="Maiandra GD" panose="020E0502030308020204" pitchFamily="34" charset="0"/>
                <a:cs typeface="Arial" panose="020B0604020202020204" pitchFamily="34" charset="0"/>
              </a:rPr>
              <a:t>hardware component that allows you to enter data and instructions into a computer.</a:t>
            </a:r>
          </a:p>
          <a:p>
            <a:pPr>
              <a:buFont typeface="Wingdings" panose="05000000000000000000" pitchFamily="2" charset="2"/>
              <a:buChar char="v"/>
            </a:pPr>
            <a:r>
              <a:rPr lang="en-US" sz="3600" dirty="0">
                <a:latin typeface="Maiandra GD" panose="020E0502030308020204" pitchFamily="34" charset="0"/>
                <a:cs typeface="Arial" panose="020B0604020202020204" pitchFamily="34" charset="0"/>
              </a:rPr>
              <a:t>5</a:t>
            </a:r>
            <a:r>
              <a:rPr lang="en-US" sz="3600" dirty="0" smtClean="0">
                <a:latin typeface="Maiandra GD" panose="020E0502030308020204" pitchFamily="34" charset="0"/>
                <a:cs typeface="Arial" panose="020B0604020202020204" pitchFamily="34" charset="0"/>
              </a:rPr>
              <a:t> </a:t>
            </a:r>
            <a:r>
              <a:rPr lang="en-US" sz="3600" dirty="0">
                <a:latin typeface="Maiandra GD" panose="020E0502030308020204" pitchFamily="34" charset="0"/>
                <a:cs typeface="Arial" panose="020B0604020202020204" pitchFamily="34" charset="0"/>
              </a:rPr>
              <a:t>widely used input devices are the </a:t>
            </a:r>
            <a:endParaRPr lang="en-US" sz="3600" dirty="0" smtClean="0">
              <a:latin typeface="Maiandra GD" panose="020E0502030308020204" pitchFamily="34" charset="0"/>
              <a:cs typeface="Arial" panose="020B0604020202020204" pitchFamily="34" charset="0"/>
            </a:endParaRPr>
          </a:p>
          <a:p>
            <a:pPr lvl="1">
              <a:buFont typeface="Wingdings" panose="05000000000000000000" pitchFamily="2" charset="2"/>
              <a:buChar char="v"/>
            </a:pPr>
            <a:r>
              <a:rPr lang="en-US" sz="3200" dirty="0" smtClean="0">
                <a:latin typeface="Maiandra GD" panose="020E0502030308020204" pitchFamily="34" charset="0"/>
                <a:cs typeface="Arial" panose="020B0604020202020204" pitchFamily="34" charset="0"/>
              </a:rPr>
              <a:t>keyboard</a:t>
            </a:r>
            <a:r>
              <a:rPr lang="en-US" sz="3200" dirty="0">
                <a:latin typeface="Maiandra GD" panose="020E0502030308020204" pitchFamily="34" charset="0"/>
                <a:cs typeface="Arial" panose="020B0604020202020204" pitchFamily="34" charset="0"/>
              </a:rPr>
              <a:t>, </a:t>
            </a:r>
            <a:endParaRPr lang="en-US" sz="3200" dirty="0" smtClean="0">
              <a:latin typeface="Maiandra GD" panose="020E0502030308020204" pitchFamily="34" charset="0"/>
              <a:cs typeface="Arial" panose="020B0604020202020204" pitchFamily="34" charset="0"/>
            </a:endParaRPr>
          </a:p>
          <a:p>
            <a:pPr lvl="1">
              <a:buFont typeface="Wingdings" panose="05000000000000000000" pitchFamily="2" charset="2"/>
              <a:buChar char="v"/>
            </a:pPr>
            <a:r>
              <a:rPr lang="en-US" sz="3200" dirty="0" smtClean="0">
                <a:latin typeface="Maiandra GD" panose="020E0502030308020204" pitchFamily="34" charset="0"/>
                <a:cs typeface="Arial" panose="020B0604020202020204" pitchFamily="34" charset="0"/>
              </a:rPr>
              <a:t>mouse</a:t>
            </a:r>
            <a:r>
              <a:rPr lang="en-US" sz="3200" dirty="0">
                <a:latin typeface="Maiandra GD" panose="020E0502030308020204" pitchFamily="34" charset="0"/>
                <a:cs typeface="Arial" panose="020B0604020202020204" pitchFamily="34" charset="0"/>
              </a:rPr>
              <a:t>, </a:t>
            </a:r>
            <a:endParaRPr lang="en-US" sz="3200" dirty="0" smtClean="0">
              <a:latin typeface="Maiandra GD" panose="020E0502030308020204" pitchFamily="34" charset="0"/>
              <a:cs typeface="Arial" panose="020B0604020202020204" pitchFamily="34" charset="0"/>
            </a:endParaRPr>
          </a:p>
          <a:p>
            <a:pPr lvl="1">
              <a:buFont typeface="Wingdings" panose="05000000000000000000" pitchFamily="2" charset="2"/>
              <a:buChar char="v"/>
            </a:pPr>
            <a:r>
              <a:rPr lang="en-US" sz="3200" dirty="0" smtClean="0">
                <a:latin typeface="Maiandra GD" panose="020E0502030308020204" pitchFamily="34" charset="0"/>
                <a:cs typeface="Arial" panose="020B0604020202020204" pitchFamily="34" charset="0"/>
              </a:rPr>
              <a:t>microphone</a:t>
            </a:r>
            <a:r>
              <a:rPr lang="en-US" sz="3200" dirty="0">
                <a:latin typeface="Maiandra GD" panose="020E0502030308020204" pitchFamily="34" charset="0"/>
                <a:cs typeface="Arial" panose="020B0604020202020204" pitchFamily="34" charset="0"/>
              </a:rPr>
              <a:t>, </a:t>
            </a:r>
            <a:endParaRPr lang="en-US" sz="3200" dirty="0" smtClean="0">
              <a:latin typeface="Maiandra GD" panose="020E0502030308020204" pitchFamily="34" charset="0"/>
              <a:cs typeface="Arial" panose="020B0604020202020204" pitchFamily="34" charset="0"/>
            </a:endParaRPr>
          </a:p>
          <a:p>
            <a:pPr lvl="1">
              <a:buFont typeface="Wingdings" panose="05000000000000000000" pitchFamily="2" charset="2"/>
              <a:buChar char="v"/>
            </a:pPr>
            <a:r>
              <a:rPr lang="en-US" sz="3200" dirty="0" smtClean="0">
                <a:latin typeface="Maiandra GD" panose="020E0502030308020204" pitchFamily="34" charset="0"/>
                <a:cs typeface="Arial" panose="020B0604020202020204" pitchFamily="34" charset="0"/>
              </a:rPr>
              <a:t>scanner</a:t>
            </a:r>
            <a:r>
              <a:rPr lang="en-US" sz="3200" dirty="0">
                <a:latin typeface="Maiandra GD" panose="020E0502030308020204" pitchFamily="34" charset="0"/>
                <a:cs typeface="Arial" panose="020B0604020202020204" pitchFamily="34" charset="0"/>
              </a:rPr>
              <a:t>, and </a:t>
            </a:r>
            <a:endParaRPr lang="en-US" sz="3200" dirty="0" smtClean="0">
              <a:latin typeface="Maiandra GD" panose="020E0502030308020204" pitchFamily="34" charset="0"/>
              <a:cs typeface="Arial" panose="020B0604020202020204" pitchFamily="34" charset="0"/>
            </a:endParaRPr>
          </a:p>
          <a:p>
            <a:pPr lvl="1">
              <a:buFont typeface="Wingdings" panose="05000000000000000000" pitchFamily="2" charset="2"/>
              <a:buChar char="v"/>
            </a:pPr>
            <a:r>
              <a:rPr lang="en-US" sz="3200" dirty="0" smtClean="0">
                <a:latin typeface="Maiandra GD" panose="020E0502030308020204" pitchFamily="34" charset="0"/>
                <a:cs typeface="Arial" panose="020B0604020202020204" pitchFamily="34" charset="0"/>
              </a:rPr>
              <a:t>Web </a:t>
            </a:r>
            <a:r>
              <a:rPr lang="en-US" sz="3200" dirty="0">
                <a:latin typeface="Maiandra GD" panose="020E0502030308020204" pitchFamily="34" charset="0"/>
                <a:cs typeface="Arial" panose="020B0604020202020204" pitchFamily="34" charset="0"/>
              </a:rPr>
              <a:t>cam</a:t>
            </a:r>
            <a:r>
              <a:rPr lang="en-US" sz="3200" dirty="0" smtClean="0">
                <a:latin typeface="Maiandra GD" panose="020E0502030308020204" pitchFamily="34" charset="0"/>
                <a:cs typeface="Arial" panose="020B0604020202020204" pitchFamily="34" charset="0"/>
              </a:rPr>
              <a:t>.</a:t>
            </a:r>
            <a:endParaRPr lang="en-US" sz="3200" dirty="0">
              <a:latin typeface="Maiandra GD" panose="020E0502030308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7863007" y="1772529"/>
            <a:ext cx="4328993" cy="3416969"/>
          </a:xfrm>
          <a:prstGeom prst="rect">
            <a:avLst/>
          </a:prstGeom>
        </p:spPr>
      </p:pic>
    </p:spTree>
    <p:extLst>
      <p:ext uri="{BB962C8B-B14F-4D97-AF65-F5344CB8AC3E}">
        <p14:creationId xmlns:p14="http://schemas.microsoft.com/office/powerpoint/2010/main" val="625283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0653" y="86906"/>
            <a:ext cx="10145027" cy="1450757"/>
          </a:xfrm>
        </p:spPr>
        <p:txBody>
          <a:bodyPr>
            <a:normAutofit/>
          </a:bodyPr>
          <a:lstStyle/>
          <a:p>
            <a:r>
              <a:rPr lang="en-US" sz="8000" b="1" dirty="0" smtClean="0">
                <a:latin typeface="Maiandra GD" panose="020E0502030308020204" pitchFamily="34" charset="0"/>
                <a:cs typeface="Arial" panose="020B0604020202020204" pitchFamily="34" charset="0"/>
              </a:rPr>
              <a:t>Key Board</a:t>
            </a:r>
            <a:endParaRPr lang="en-US" sz="8000" b="1" dirty="0">
              <a:latin typeface="Maiandra GD" panose="020E0502030308020204" pitchFamily="34" charset="0"/>
              <a:cs typeface="Arial" panose="020B0604020202020204" pitchFamily="34" charset="0"/>
            </a:endParaRPr>
          </a:p>
        </p:txBody>
      </p:sp>
      <p:sp>
        <p:nvSpPr>
          <p:cNvPr id="3" name="Content Placeholder 2"/>
          <p:cNvSpPr>
            <a:spLocks noGrp="1"/>
          </p:cNvSpPr>
          <p:nvPr>
            <p:ph idx="1"/>
          </p:nvPr>
        </p:nvSpPr>
        <p:spPr>
          <a:xfrm>
            <a:off x="407963" y="1772529"/>
            <a:ext cx="7613090" cy="4676397"/>
          </a:xfrm>
        </p:spPr>
        <p:txBody>
          <a:bodyPr>
            <a:noAutofit/>
          </a:bodyPr>
          <a:lstStyle/>
          <a:p>
            <a:pPr lvl="0">
              <a:lnSpc>
                <a:spcPct val="150000"/>
              </a:lnSpc>
              <a:buClr>
                <a:srgbClr val="E48312"/>
              </a:buClr>
              <a:buFont typeface="Wingdings" panose="05000000000000000000" pitchFamily="2" charset="2"/>
              <a:buChar char="v"/>
            </a:pPr>
            <a:r>
              <a:rPr lang="en-US" sz="2800" dirty="0">
                <a:solidFill>
                  <a:srgbClr val="000000">
                    <a:lumMod val="75000"/>
                    <a:lumOff val="25000"/>
                  </a:srgbClr>
                </a:solidFill>
                <a:latin typeface="Maiandra GD" panose="020E0502030308020204" pitchFamily="34" charset="0"/>
                <a:cs typeface="Arial" panose="020B0604020202020204" pitchFamily="34" charset="0"/>
              </a:rPr>
              <a:t>A computer keyboard contains keys you press to enter data into the computer. </a:t>
            </a:r>
            <a:endParaRPr lang="en-US" sz="2800" dirty="0" smtClean="0">
              <a:solidFill>
                <a:srgbClr val="000000">
                  <a:lumMod val="75000"/>
                  <a:lumOff val="25000"/>
                </a:srgbClr>
              </a:solidFill>
              <a:latin typeface="Maiandra GD" panose="020E0502030308020204" pitchFamily="34" charset="0"/>
              <a:cs typeface="Arial" panose="020B0604020202020204" pitchFamily="34" charset="0"/>
            </a:endParaRPr>
          </a:p>
          <a:p>
            <a:pPr lvl="0">
              <a:lnSpc>
                <a:spcPct val="150000"/>
              </a:lnSpc>
              <a:buClr>
                <a:srgbClr val="E48312"/>
              </a:buClr>
              <a:buFont typeface="Wingdings" panose="05000000000000000000" pitchFamily="2" charset="2"/>
              <a:buChar char="v"/>
            </a:pPr>
            <a:r>
              <a:rPr lang="en-US" sz="2800" dirty="0" smtClean="0">
                <a:solidFill>
                  <a:srgbClr val="000000">
                    <a:lumMod val="75000"/>
                    <a:lumOff val="25000"/>
                  </a:srgbClr>
                </a:solidFill>
                <a:latin typeface="Maiandra GD" panose="020E0502030308020204" pitchFamily="34" charset="0"/>
                <a:cs typeface="Arial" panose="020B0604020202020204" pitchFamily="34" charset="0"/>
              </a:rPr>
              <a:t>For </a:t>
            </a:r>
            <a:r>
              <a:rPr lang="en-US" sz="2800" dirty="0">
                <a:solidFill>
                  <a:srgbClr val="000000">
                    <a:lumMod val="75000"/>
                    <a:lumOff val="25000"/>
                  </a:srgbClr>
                </a:solidFill>
                <a:latin typeface="Maiandra GD" panose="020E0502030308020204" pitchFamily="34" charset="0"/>
                <a:cs typeface="Arial" panose="020B0604020202020204" pitchFamily="34" charset="0"/>
              </a:rPr>
              <a:t>security purposes, some keyboards include a fingerprint reader, which allows you to work with the computer only if your fingerprint is recognized</a:t>
            </a:r>
            <a:r>
              <a:rPr lang="en-US" sz="2800" dirty="0" smtClean="0">
                <a:solidFill>
                  <a:srgbClr val="000000">
                    <a:lumMod val="75000"/>
                    <a:lumOff val="25000"/>
                  </a:srgbClr>
                </a:solidFill>
                <a:latin typeface="Maiandra GD" panose="020E0502030308020204" pitchFamily="34" charset="0"/>
                <a:cs typeface="Arial" panose="020B0604020202020204" pitchFamily="34" charset="0"/>
              </a:rPr>
              <a:t>.</a:t>
            </a:r>
            <a:endParaRPr lang="en-US" sz="2800" dirty="0">
              <a:solidFill>
                <a:srgbClr val="000000">
                  <a:lumMod val="75000"/>
                  <a:lumOff val="25000"/>
                </a:srgbClr>
              </a:solidFill>
              <a:latin typeface="Maiandra GD" panose="020E0502030308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8021054" y="3362343"/>
            <a:ext cx="4026568" cy="2262419"/>
          </a:xfrm>
          <a:prstGeom prst="rect">
            <a:avLst/>
          </a:prstGeom>
        </p:spPr>
      </p:pic>
    </p:spTree>
    <p:extLst>
      <p:ext uri="{BB962C8B-B14F-4D97-AF65-F5344CB8AC3E}">
        <p14:creationId xmlns:p14="http://schemas.microsoft.com/office/powerpoint/2010/main" val="159285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8463" y="639097"/>
            <a:ext cx="7315199" cy="3686015"/>
          </a:xfrm>
        </p:spPr>
        <p:txBody>
          <a:bodyPr vert="horz" lIns="91440" tIns="45720" rIns="91440" bIns="45720" rtlCol="0" anchor="b">
            <a:normAutofit/>
          </a:bodyPr>
          <a:lstStyle/>
          <a:p>
            <a:pPr marL="342900" marR="0" lvl="0" indent="-342900">
              <a:spcAft>
                <a:spcPts val="800"/>
              </a:spcAft>
            </a:pPr>
            <a:r>
              <a:rPr lang="en-US" sz="9600" b="1" dirty="0">
                <a:solidFill>
                  <a:schemeClr val="tx1">
                    <a:lumMod val="85000"/>
                    <a:lumOff val="15000"/>
                  </a:schemeClr>
                </a:solidFill>
                <a:latin typeface="Maiandra GD" panose="020E0502030308020204" pitchFamily="34" charset="0"/>
                <a:cs typeface="Arial" panose="020B0604020202020204" pitchFamily="34" charset="0"/>
              </a:rPr>
              <a:t>Introduction</a:t>
            </a:r>
            <a:endParaRPr lang="en-US" sz="9600" dirty="0">
              <a:solidFill>
                <a:schemeClr val="tx1">
                  <a:lumMod val="85000"/>
                  <a:lumOff val="15000"/>
                </a:schemeClr>
              </a:solidFill>
              <a:latin typeface="Maiandra GD" panose="020E0502030308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2D27AC1C-62B2-0196-A6CC-05DFCDDEE438}"/>
              </a:ext>
            </a:extLst>
          </p:cNvPr>
          <p:cNvPicPr>
            <a:picLocks noChangeAspect="1"/>
          </p:cNvPicPr>
          <p:nvPr/>
        </p:nvPicPr>
        <p:blipFill rotWithShape="1">
          <a:blip r:embed="rId2"/>
          <a:srcRect l="20667" r="13434" b="2"/>
          <a:stretch/>
        </p:blipFill>
        <p:spPr>
          <a:xfrm>
            <a:off x="-1" y="10"/>
            <a:ext cx="4635315" cy="6857989"/>
          </a:xfrm>
          <a:prstGeom prst="rect">
            <a:avLst/>
          </a:prstGeom>
        </p:spPr>
      </p:pic>
    </p:spTree>
    <p:extLst>
      <p:ext uri="{BB962C8B-B14F-4D97-AF65-F5344CB8AC3E}">
        <p14:creationId xmlns:p14="http://schemas.microsoft.com/office/powerpoint/2010/main" val="1295850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0653" y="86906"/>
            <a:ext cx="10145027" cy="1450757"/>
          </a:xfrm>
        </p:spPr>
        <p:txBody>
          <a:bodyPr>
            <a:normAutofit/>
          </a:bodyPr>
          <a:lstStyle/>
          <a:p>
            <a:r>
              <a:rPr lang="en-US" sz="8000" b="1" dirty="0" smtClean="0">
                <a:latin typeface="Maiandra GD" panose="020E0502030308020204" pitchFamily="34" charset="0"/>
                <a:cs typeface="Arial" panose="020B0604020202020204" pitchFamily="34" charset="0"/>
              </a:rPr>
              <a:t>Mouse &amp; Microphone</a:t>
            </a:r>
            <a:endParaRPr lang="en-US" sz="8000" b="1" dirty="0">
              <a:latin typeface="Maiandra GD" panose="020E0502030308020204" pitchFamily="34" charset="0"/>
              <a:cs typeface="Arial" panose="020B0604020202020204" pitchFamily="34" charset="0"/>
            </a:endParaRPr>
          </a:p>
        </p:txBody>
      </p:sp>
      <p:sp>
        <p:nvSpPr>
          <p:cNvPr id="3" name="Content Placeholder 2"/>
          <p:cNvSpPr>
            <a:spLocks noGrp="1"/>
          </p:cNvSpPr>
          <p:nvPr>
            <p:ph idx="1"/>
          </p:nvPr>
        </p:nvSpPr>
        <p:spPr>
          <a:xfrm>
            <a:off x="407963" y="1772529"/>
            <a:ext cx="7613090" cy="4676397"/>
          </a:xfrm>
        </p:spPr>
        <p:txBody>
          <a:bodyPr>
            <a:noAutofit/>
          </a:bodyPr>
          <a:lstStyle/>
          <a:p>
            <a:pPr lvl="0">
              <a:lnSpc>
                <a:spcPct val="150000"/>
              </a:lnSpc>
              <a:buClr>
                <a:srgbClr val="E48312"/>
              </a:buClr>
              <a:buFont typeface="Wingdings" panose="05000000000000000000" pitchFamily="2" charset="2"/>
              <a:buChar char="v"/>
            </a:pPr>
            <a:r>
              <a:rPr lang="en-US" sz="2800" dirty="0">
                <a:solidFill>
                  <a:srgbClr val="000000">
                    <a:lumMod val="75000"/>
                    <a:lumOff val="25000"/>
                  </a:srgbClr>
                </a:solidFill>
                <a:latin typeface="Maiandra GD" panose="020E0502030308020204" pitchFamily="34" charset="0"/>
                <a:cs typeface="Arial" panose="020B0604020202020204" pitchFamily="34" charset="0"/>
              </a:rPr>
              <a:t>A mouse is a small handheld device. With the mouse, you control movement of a small symbol on the screen, called the pointer, and you make selections from the screen.</a:t>
            </a:r>
          </a:p>
          <a:p>
            <a:pPr lvl="0">
              <a:lnSpc>
                <a:spcPct val="150000"/>
              </a:lnSpc>
              <a:buClr>
                <a:srgbClr val="E48312"/>
              </a:buClr>
              <a:buFont typeface="Wingdings" panose="05000000000000000000" pitchFamily="2" charset="2"/>
              <a:buChar char="v"/>
            </a:pPr>
            <a:r>
              <a:rPr lang="en-US" sz="2800" dirty="0">
                <a:solidFill>
                  <a:srgbClr val="000000">
                    <a:lumMod val="75000"/>
                    <a:lumOff val="25000"/>
                  </a:srgbClr>
                </a:solidFill>
                <a:latin typeface="Maiandra GD" panose="020E0502030308020204" pitchFamily="34" charset="0"/>
                <a:cs typeface="Arial" panose="020B0604020202020204" pitchFamily="34" charset="0"/>
              </a:rPr>
              <a:t>A microphone allows you to speak into the computer</a:t>
            </a:r>
            <a:r>
              <a:rPr lang="en-US" sz="2800" dirty="0" smtClean="0">
                <a:solidFill>
                  <a:srgbClr val="000000">
                    <a:lumMod val="75000"/>
                    <a:lumOff val="25000"/>
                  </a:srgbClr>
                </a:solidFill>
                <a:latin typeface="Maiandra GD" panose="020E0502030308020204" pitchFamily="34" charset="0"/>
                <a:cs typeface="Arial" panose="020B0604020202020204" pitchFamily="34" charset="0"/>
              </a:rPr>
              <a:t>.</a:t>
            </a:r>
            <a:endParaRPr lang="en-US" sz="2800" dirty="0">
              <a:solidFill>
                <a:srgbClr val="000000">
                  <a:lumMod val="75000"/>
                  <a:lumOff val="25000"/>
                </a:srgbClr>
              </a:solidFill>
              <a:latin typeface="Maiandra GD" panose="020E0502030308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8507730" y="2149892"/>
            <a:ext cx="2647950" cy="1724025"/>
          </a:xfrm>
          <a:prstGeom prst="rect">
            <a:avLst/>
          </a:prstGeom>
        </p:spPr>
      </p:pic>
      <p:pic>
        <p:nvPicPr>
          <p:cNvPr id="6" name="Picture 5"/>
          <p:cNvPicPr>
            <a:picLocks noChangeAspect="1"/>
          </p:cNvPicPr>
          <p:nvPr/>
        </p:nvPicPr>
        <p:blipFill>
          <a:blip r:embed="rId4"/>
          <a:stretch>
            <a:fillRect/>
          </a:stretch>
        </p:blipFill>
        <p:spPr>
          <a:xfrm>
            <a:off x="8890584" y="3873917"/>
            <a:ext cx="2143125" cy="2143125"/>
          </a:xfrm>
          <a:prstGeom prst="rect">
            <a:avLst/>
          </a:prstGeom>
        </p:spPr>
      </p:pic>
    </p:spTree>
    <p:extLst>
      <p:ext uri="{BB962C8B-B14F-4D97-AF65-F5344CB8AC3E}">
        <p14:creationId xmlns:p14="http://schemas.microsoft.com/office/powerpoint/2010/main" val="2180101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0653" y="86906"/>
            <a:ext cx="10145027" cy="1450757"/>
          </a:xfrm>
        </p:spPr>
        <p:txBody>
          <a:bodyPr>
            <a:normAutofit/>
          </a:bodyPr>
          <a:lstStyle/>
          <a:p>
            <a:r>
              <a:rPr lang="en-US" sz="8000" b="1" dirty="0" smtClean="0">
                <a:latin typeface="Maiandra GD" panose="020E0502030308020204" pitchFamily="34" charset="0"/>
                <a:cs typeface="Arial" panose="020B0604020202020204" pitchFamily="34" charset="0"/>
              </a:rPr>
              <a:t>Scanner &amp; Webcam</a:t>
            </a:r>
            <a:endParaRPr lang="en-US" sz="8000" b="1" dirty="0">
              <a:latin typeface="Maiandra GD" panose="020E0502030308020204" pitchFamily="34" charset="0"/>
              <a:cs typeface="Arial" panose="020B0604020202020204" pitchFamily="34" charset="0"/>
            </a:endParaRPr>
          </a:p>
        </p:txBody>
      </p:sp>
      <p:sp>
        <p:nvSpPr>
          <p:cNvPr id="3" name="Content Placeholder 2"/>
          <p:cNvSpPr>
            <a:spLocks noGrp="1"/>
          </p:cNvSpPr>
          <p:nvPr>
            <p:ph idx="1"/>
          </p:nvPr>
        </p:nvSpPr>
        <p:spPr>
          <a:xfrm>
            <a:off x="407963" y="1772529"/>
            <a:ext cx="7613090" cy="4676397"/>
          </a:xfrm>
        </p:spPr>
        <p:txBody>
          <a:bodyPr>
            <a:noAutofit/>
          </a:bodyPr>
          <a:lstStyle/>
          <a:p>
            <a:pPr lvl="0">
              <a:lnSpc>
                <a:spcPct val="150000"/>
              </a:lnSpc>
              <a:buClr>
                <a:srgbClr val="E48312"/>
              </a:buClr>
              <a:buFont typeface="Wingdings" panose="05000000000000000000" pitchFamily="2" charset="2"/>
              <a:buChar char="v"/>
            </a:pPr>
            <a:r>
              <a:rPr lang="en-US" sz="2800" dirty="0">
                <a:solidFill>
                  <a:srgbClr val="000000">
                    <a:lumMod val="75000"/>
                    <a:lumOff val="25000"/>
                  </a:srgbClr>
                </a:solidFill>
                <a:latin typeface="Maiandra GD" panose="020E0502030308020204" pitchFamily="34" charset="0"/>
                <a:cs typeface="Arial" panose="020B0604020202020204" pitchFamily="34" charset="0"/>
              </a:rPr>
              <a:t>A scanner convert printed material (such as text and pictures) into a form the computer can use. </a:t>
            </a:r>
            <a:endParaRPr lang="en-US" sz="2800" dirty="0" smtClean="0">
              <a:solidFill>
                <a:srgbClr val="000000">
                  <a:lumMod val="75000"/>
                  <a:lumOff val="25000"/>
                </a:srgbClr>
              </a:solidFill>
              <a:latin typeface="Maiandra GD" panose="020E0502030308020204" pitchFamily="34" charset="0"/>
              <a:cs typeface="Arial" panose="020B0604020202020204" pitchFamily="34" charset="0"/>
            </a:endParaRPr>
          </a:p>
          <a:p>
            <a:pPr lvl="0">
              <a:lnSpc>
                <a:spcPct val="150000"/>
              </a:lnSpc>
              <a:buClr>
                <a:srgbClr val="E48312"/>
              </a:buClr>
              <a:buFont typeface="Wingdings" panose="05000000000000000000" pitchFamily="2" charset="2"/>
              <a:buChar char="v"/>
            </a:pPr>
            <a:r>
              <a:rPr lang="en-US" sz="2800" dirty="0" smtClean="0">
                <a:solidFill>
                  <a:srgbClr val="000000">
                    <a:lumMod val="75000"/>
                    <a:lumOff val="25000"/>
                  </a:srgbClr>
                </a:solidFill>
                <a:latin typeface="Maiandra GD" panose="020E0502030308020204" pitchFamily="34" charset="0"/>
                <a:cs typeface="Arial" panose="020B0604020202020204" pitchFamily="34" charset="0"/>
              </a:rPr>
              <a:t>A </a:t>
            </a:r>
            <a:r>
              <a:rPr lang="en-US" sz="2800" dirty="0">
                <a:solidFill>
                  <a:srgbClr val="000000">
                    <a:lumMod val="75000"/>
                    <a:lumOff val="25000"/>
                  </a:srgbClr>
                </a:solidFill>
                <a:latin typeface="Maiandra GD" panose="020E0502030308020204" pitchFamily="34" charset="0"/>
                <a:cs typeface="Arial" panose="020B0604020202020204" pitchFamily="34" charset="0"/>
              </a:rPr>
              <a:t>Web cam is a digital video camera that allows you to </a:t>
            </a:r>
            <a:r>
              <a:rPr lang="en-US" sz="2800" dirty="0" smtClean="0">
                <a:solidFill>
                  <a:srgbClr val="000000">
                    <a:lumMod val="75000"/>
                    <a:lumOff val="25000"/>
                  </a:srgbClr>
                </a:solidFill>
                <a:latin typeface="Maiandra GD" panose="020E0502030308020204" pitchFamily="34" charset="0"/>
                <a:cs typeface="Arial" panose="020B0604020202020204" pitchFamily="34" charset="0"/>
              </a:rPr>
              <a:t>create movies </a:t>
            </a:r>
            <a:r>
              <a:rPr lang="en-US" sz="2800" dirty="0">
                <a:solidFill>
                  <a:srgbClr val="000000">
                    <a:lumMod val="75000"/>
                    <a:lumOff val="25000"/>
                  </a:srgbClr>
                </a:solidFill>
                <a:latin typeface="Maiandra GD" panose="020E0502030308020204" pitchFamily="34" charset="0"/>
                <a:cs typeface="Arial" panose="020B0604020202020204" pitchFamily="34" charset="0"/>
              </a:rPr>
              <a:t>or take pictures and store them on the computer instead of on tape or film.</a:t>
            </a:r>
          </a:p>
        </p:txBody>
      </p:sp>
      <p:pic>
        <p:nvPicPr>
          <p:cNvPr id="5" name="Picture 4"/>
          <p:cNvPicPr>
            <a:picLocks noChangeAspect="1"/>
          </p:cNvPicPr>
          <p:nvPr/>
        </p:nvPicPr>
        <p:blipFill>
          <a:blip r:embed="rId3"/>
          <a:stretch>
            <a:fillRect/>
          </a:stretch>
        </p:blipFill>
        <p:spPr>
          <a:xfrm>
            <a:off x="8374380" y="2011529"/>
            <a:ext cx="3544904" cy="2100234"/>
          </a:xfrm>
          <a:prstGeom prst="rect">
            <a:avLst/>
          </a:prstGeom>
        </p:spPr>
      </p:pic>
      <p:pic>
        <p:nvPicPr>
          <p:cNvPr id="7" name="Picture 6"/>
          <p:cNvPicPr>
            <a:picLocks noChangeAspect="1"/>
          </p:cNvPicPr>
          <p:nvPr/>
        </p:nvPicPr>
        <p:blipFill>
          <a:blip r:embed="rId4"/>
          <a:stretch>
            <a:fillRect/>
          </a:stretch>
        </p:blipFill>
        <p:spPr>
          <a:xfrm>
            <a:off x="7989720" y="4110727"/>
            <a:ext cx="2257425" cy="2028825"/>
          </a:xfrm>
          <a:prstGeom prst="rect">
            <a:avLst/>
          </a:prstGeom>
        </p:spPr>
      </p:pic>
      <p:pic>
        <p:nvPicPr>
          <p:cNvPr id="8" name="Picture 7"/>
          <p:cNvPicPr>
            <a:picLocks noChangeAspect="1"/>
          </p:cNvPicPr>
          <p:nvPr/>
        </p:nvPicPr>
        <p:blipFill>
          <a:blip r:embed="rId5"/>
          <a:stretch>
            <a:fillRect/>
          </a:stretch>
        </p:blipFill>
        <p:spPr>
          <a:xfrm>
            <a:off x="10048875" y="4110727"/>
            <a:ext cx="2143125" cy="2143125"/>
          </a:xfrm>
          <a:prstGeom prst="rect">
            <a:avLst/>
          </a:prstGeom>
        </p:spPr>
      </p:pic>
    </p:spTree>
    <p:extLst>
      <p:ext uri="{BB962C8B-B14F-4D97-AF65-F5344CB8AC3E}">
        <p14:creationId xmlns:p14="http://schemas.microsoft.com/office/powerpoint/2010/main" val="757448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0653" y="86906"/>
            <a:ext cx="10145027" cy="1450757"/>
          </a:xfrm>
        </p:spPr>
        <p:txBody>
          <a:bodyPr>
            <a:normAutofit/>
          </a:bodyPr>
          <a:lstStyle/>
          <a:p>
            <a:r>
              <a:rPr lang="en-US" sz="8000" b="1" dirty="0" smtClean="0">
                <a:latin typeface="Maiandra GD" panose="020E0502030308020204" pitchFamily="34" charset="0"/>
                <a:cs typeface="Arial" panose="020B0604020202020204" pitchFamily="34" charset="0"/>
              </a:rPr>
              <a:t>Scanner &amp; Webcam</a:t>
            </a:r>
            <a:endParaRPr lang="en-US" sz="8000" b="1" dirty="0">
              <a:latin typeface="Maiandra GD" panose="020E0502030308020204" pitchFamily="34" charset="0"/>
              <a:cs typeface="Arial" panose="020B0604020202020204" pitchFamily="34" charset="0"/>
            </a:endParaRPr>
          </a:p>
        </p:txBody>
      </p:sp>
      <p:sp>
        <p:nvSpPr>
          <p:cNvPr id="3" name="Content Placeholder 2"/>
          <p:cNvSpPr>
            <a:spLocks noGrp="1"/>
          </p:cNvSpPr>
          <p:nvPr>
            <p:ph idx="1"/>
          </p:nvPr>
        </p:nvSpPr>
        <p:spPr>
          <a:xfrm>
            <a:off x="407963" y="1772529"/>
            <a:ext cx="7613090" cy="4676397"/>
          </a:xfrm>
        </p:spPr>
        <p:txBody>
          <a:bodyPr>
            <a:noAutofit/>
          </a:bodyPr>
          <a:lstStyle/>
          <a:p>
            <a:pPr lvl="0">
              <a:lnSpc>
                <a:spcPct val="150000"/>
              </a:lnSpc>
              <a:buClr>
                <a:srgbClr val="E48312"/>
              </a:buClr>
              <a:buFont typeface="Wingdings" panose="05000000000000000000" pitchFamily="2" charset="2"/>
              <a:buChar char="v"/>
            </a:pPr>
            <a:r>
              <a:rPr lang="en-US" sz="2800" dirty="0">
                <a:solidFill>
                  <a:srgbClr val="000000">
                    <a:lumMod val="75000"/>
                    <a:lumOff val="25000"/>
                  </a:srgbClr>
                </a:solidFill>
                <a:latin typeface="Maiandra GD" panose="020E0502030308020204" pitchFamily="34" charset="0"/>
                <a:cs typeface="Arial" panose="020B0604020202020204" pitchFamily="34" charset="0"/>
              </a:rPr>
              <a:t>A scanner convert printed material (such as text and pictures) into a form the computer can use. </a:t>
            </a:r>
            <a:endParaRPr lang="en-US" sz="2800" dirty="0" smtClean="0">
              <a:solidFill>
                <a:srgbClr val="000000">
                  <a:lumMod val="75000"/>
                  <a:lumOff val="25000"/>
                </a:srgbClr>
              </a:solidFill>
              <a:latin typeface="Maiandra GD" panose="020E0502030308020204" pitchFamily="34" charset="0"/>
              <a:cs typeface="Arial" panose="020B0604020202020204" pitchFamily="34" charset="0"/>
            </a:endParaRPr>
          </a:p>
          <a:p>
            <a:pPr lvl="0">
              <a:lnSpc>
                <a:spcPct val="150000"/>
              </a:lnSpc>
              <a:buClr>
                <a:srgbClr val="E48312"/>
              </a:buClr>
              <a:buFont typeface="Wingdings" panose="05000000000000000000" pitchFamily="2" charset="2"/>
              <a:buChar char="v"/>
            </a:pPr>
            <a:r>
              <a:rPr lang="en-US" sz="2800" dirty="0" smtClean="0">
                <a:solidFill>
                  <a:srgbClr val="000000">
                    <a:lumMod val="75000"/>
                    <a:lumOff val="25000"/>
                  </a:srgbClr>
                </a:solidFill>
                <a:latin typeface="Maiandra GD" panose="020E0502030308020204" pitchFamily="34" charset="0"/>
                <a:cs typeface="Arial" panose="020B0604020202020204" pitchFamily="34" charset="0"/>
              </a:rPr>
              <a:t>A </a:t>
            </a:r>
            <a:r>
              <a:rPr lang="en-US" sz="2800" dirty="0">
                <a:solidFill>
                  <a:srgbClr val="000000">
                    <a:lumMod val="75000"/>
                    <a:lumOff val="25000"/>
                  </a:srgbClr>
                </a:solidFill>
                <a:latin typeface="Maiandra GD" panose="020E0502030308020204" pitchFamily="34" charset="0"/>
                <a:cs typeface="Arial" panose="020B0604020202020204" pitchFamily="34" charset="0"/>
              </a:rPr>
              <a:t>Web cam is a digital video camera that allows you to </a:t>
            </a:r>
            <a:r>
              <a:rPr lang="en-US" sz="2800" dirty="0" smtClean="0">
                <a:solidFill>
                  <a:srgbClr val="000000">
                    <a:lumMod val="75000"/>
                    <a:lumOff val="25000"/>
                  </a:srgbClr>
                </a:solidFill>
                <a:latin typeface="Maiandra GD" panose="020E0502030308020204" pitchFamily="34" charset="0"/>
                <a:cs typeface="Arial" panose="020B0604020202020204" pitchFamily="34" charset="0"/>
              </a:rPr>
              <a:t>create movies </a:t>
            </a:r>
            <a:r>
              <a:rPr lang="en-US" sz="2800" dirty="0">
                <a:solidFill>
                  <a:srgbClr val="000000">
                    <a:lumMod val="75000"/>
                    <a:lumOff val="25000"/>
                  </a:srgbClr>
                </a:solidFill>
                <a:latin typeface="Maiandra GD" panose="020E0502030308020204" pitchFamily="34" charset="0"/>
                <a:cs typeface="Arial" panose="020B0604020202020204" pitchFamily="34" charset="0"/>
              </a:rPr>
              <a:t>or take pictures and store them on the computer instead of on tape or film.</a:t>
            </a:r>
          </a:p>
        </p:txBody>
      </p:sp>
      <p:pic>
        <p:nvPicPr>
          <p:cNvPr id="5" name="Picture 4"/>
          <p:cNvPicPr>
            <a:picLocks noChangeAspect="1"/>
          </p:cNvPicPr>
          <p:nvPr/>
        </p:nvPicPr>
        <p:blipFill>
          <a:blip r:embed="rId3"/>
          <a:stretch>
            <a:fillRect/>
          </a:stretch>
        </p:blipFill>
        <p:spPr>
          <a:xfrm>
            <a:off x="8374380" y="2011529"/>
            <a:ext cx="3544904" cy="2100234"/>
          </a:xfrm>
          <a:prstGeom prst="rect">
            <a:avLst/>
          </a:prstGeom>
        </p:spPr>
      </p:pic>
      <p:pic>
        <p:nvPicPr>
          <p:cNvPr id="7" name="Picture 6"/>
          <p:cNvPicPr>
            <a:picLocks noChangeAspect="1"/>
          </p:cNvPicPr>
          <p:nvPr/>
        </p:nvPicPr>
        <p:blipFill>
          <a:blip r:embed="rId4"/>
          <a:stretch>
            <a:fillRect/>
          </a:stretch>
        </p:blipFill>
        <p:spPr>
          <a:xfrm>
            <a:off x="7989720" y="4110727"/>
            <a:ext cx="2257425" cy="2028825"/>
          </a:xfrm>
          <a:prstGeom prst="rect">
            <a:avLst/>
          </a:prstGeom>
        </p:spPr>
      </p:pic>
      <p:pic>
        <p:nvPicPr>
          <p:cNvPr id="8" name="Picture 7"/>
          <p:cNvPicPr>
            <a:picLocks noChangeAspect="1"/>
          </p:cNvPicPr>
          <p:nvPr/>
        </p:nvPicPr>
        <p:blipFill>
          <a:blip r:embed="rId5"/>
          <a:stretch>
            <a:fillRect/>
          </a:stretch>
        </p:blipFill>
        <p:spPr>
          <a:xfrm>
            <a:off x="10048875" y="4110727"/>
            <a:ext cx="2143125" cy="2143125"/>
          </a:xfrm>
          <a:prstGeom prst="rect">
            <a:avLst/>
          </a:prstGeom>
        </p:spPr>
      </p:pic>
    </p:spTree>
    <p:extLst>
      <p:ext uri="{BB962C8B-B14F-4D97-AF65-F5344CB8AC3E}">
        <p14:creationId xmlns:p14="http://schemas.microsoft.com/office/powerpoint/2010/main" val="3274609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0FBED7-933D-485C-B4B9-11DECA13F29B}"/>
              </a:ext>
            </a:extLst>
          </p:cNvPr>
          <p:cNvSpPr>
            <a:spLocks noGrp="1"/>
          </p:cNvSpPr>
          <p:nvPr>
            <p:ph type="title"/>
          </p:nvPr>
        </p:nvSpPr>
        <p:spPr/>
        <p:txBody>
          <a:bodyPr>
            <a:normAutofit/>
          </a:bodyPr>
          <a:lstStyle/>
          <a:p>
            <a:r>
              <a:rPr lang="en-ZA" sz="6000" b="1" dirty="0" smtClean="0">
                <a:latin typeface="Arial" panose="020B0604020202020204" pitchFamily="34" charset="0"/>
                <a:cs typeface="Arial" panose="020B0604020202020204" pitchFamily="34" charset="0"/>
              </a:rPr>
              <a:t>Word processing</a:t>
            </a:r>
            <a:endParaRPr lang="en-ZA" sz="6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BFD30FE-8FFF-4057-A1F0-B31B37718F98}"/>
              </a:ext>
            </a:extLst>
          </p:cNvPr>
          <p:cNvSpPr>
            <a:spLocks noGrp="1"/>
          </p:cNvSpPr>
          <p:nvPr>
            <p:ph idx="1"/>
          </p:nvPr>
        </p:nvSpPr>
        <p:spPr>
          <a:xfrm>
            <a:off x="1097280" y="1845734"/>
            <a:ext cx="10058400" cy="4529666"/>
          </a:xfrm>
        </p:spPr>
        <p:txBody>
          <a:bodyPr>
            <a:normAutofit fontScale="85000" lnSpcReduction="10000"/>
          </a:bodyPr>
          <a:lstStyle/>
          <a:p>
            <a:pPr>
              <a:lnSpc>
                <a:spcPct val="110000"/>
              </a:lnSpc>
              <a:buFont typeface="Wingdings" panose="05000000000000000000" pitchFamily="2" charset="2"/>
              <a:buChar char="v"/>
            </a:pPr>
            <a:r>
              <a:rPr lang="en-US" sz="3200" dirty="0" smtClean="0">
                <a:latin typeface="Arial" panose="020B0604020202020204" pitchFamily="34" charset="0"/>
                <a:cs typeface="Arial" panose="020B0604020202020204" pitchFamily="34" charset="0"/>
              </a:rPr>
              <a:t>Word </a:t>
            </a:r>
            <a:r>
              <a:rPr lang="en-US" sz="3200" dirty="0">
                <a:latin typeface="Arial" panose="020B0604020202020204" pitchFamily="34" charset="0"/>
                <a:cs typeface="Arial" panose="020B0604020202020204" pitchFamily="34" charset="0"/>
              </a:rPr>
              <a:t>processing is the production, storage, and manipulation of text on a computer.</a:t>
            </a:r>
          </a:p>
          <a:p>
            <a:pPr>
              <a:lnSpc>
                <a:spcPct val="110000"/>
              </a:lnSpc>
              <a:buFont typeface="Wingdings" panose="05000000000000000000" pitchFamily="2" charset="2"/>
              <a:buChar char="v"/>
            </a:pPr>
            <a:r>
              <a:rPr lang="en-US" sz="3200" dirty="0">
                <a:latin typeface="Arial" panose="020B0604020202020204" pitchFamily="34" charset="0"/>
                <a:cs typeface="Arial" panose="020B0604020202020204" pitchFamily="34" charset="0"/>
              </a:rPr>
              <a:t>To perform word processing, you need a computer, a special program called a word processor, and a printer. </a:t>
            </a:r>
            <a:endParaRPr lang="en-US" sz="3200" dirty="0" smtClean="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r>
              <a:rPr lang="en-US" sz="3200" dirty="0" smtClean="0">
                <a:latin typeface="Arial" panose="020B0604020202020204" pitchFamily="34" charset="0"/>
                <a:cs typeface="Arial" panose="020B0604020202020204" pitchFamily="34" charset="0"/>
              </a:rPr>
              <a:t>A </a:t>
            </a:r>
            <a:r>
              <a:rPr lang="en-US" sz="3200" dirty="0">
                <a:latin typeface="Arial" panose="020B0604020202020204" pitchFamily="34" charset="0"/>
                <a:cs typeface="Arial" panose="020B0604020202020204" pitchFamily="34" charset="0"/>
              </a:rPr>
              <a:t>word processor enables you to create a document, store it electronically on a disk, display it on a screen, modify it by entering commands and characters from the keyboard, and print it on a printer.</a:t>
            </a:r>
          </a:p>
          <a:p>
            <a:pPr>
              <a:lnSpc>
                <a:spcPct val="110000"/>
              </a:lnSpc>
              <a:buFont typeface="Wingdings" panose="05000000000000000000" pitchFamily="2" charset="2"/>
              <a:buChar char="v"/>
            </a:pPr>
            <a:r>
              <a:rPr lang="en-US" sz="3200" dirty="0">
                <a:latin typeface="Arial" panose="020B0604020202020204" pitchFamily="34" charset="0"/>
                <a:cs typeface="Arial" panose="020B0604020202020204" pitchFamily="34" charset="0"/>
              </a:rPr>
              <a:t>The most commonly used word processor is Microsoft word</a:t>
            </a:r>
            <a:r>
              <a:rPr lang="en-US" sz="3200"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2206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754" y="639098"/>
            <a:ext cx="6902246" cy="965114"/>
          </a:xfrm>
        </p:spPr>
        <p:txBody>
          <a:bodyPr vert="horz" lIns="91440" tIns="45720" rIns="91440" bIns="45720" rtlCol="0" anchor="b">
            <a:normAutofit/>
          </a:bodyPr>
          <a:lstStyle/>
          <a:p>
            <a:pPr marL="342900" marR="0" lvl="0" indent="-342900">
              <a:spcAft>
                <a:spcPts val="800"/>
              </a:spcAft>
            </a:pPr>
            <a:r>
              <a:rPr lang="en-US" sz="6000" dirty="0" smtClean="0">
                <a:solidFill>
                  <a:schemeClr val="tx1">
                    <a:lumMod val="85000"/>
                    <a:lumOff val="15000"/>
                  </a:schemeClr>
                </a:solidFill>
                <a:latin typeface="Arial" panose="020B0604020202020204" pitchFamily="34" charset="0"/>
                <a:cs typeface="Arial" panose="020B0604020202020204" pitchFamily="34" charset="0"/>
              </a:rPr>
              <a:t>Word processer</a:t>
            </a:r>
            <a:endParaRPr lang="en-US" sz="60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2D27AC1C-62B2-0196-A6CC-05DFCDDEE438}"/>
              </a:ext>
            </a:extLst>
          </p:cNvPr>
          <p:cNvPicPr>
            <a:picLocks noChangeAspect="1"/>
          </p:cNvPicPr>
          <p:nvPr/>
        </p:nvPicPr>
        <p:blipFill rotWithShape="1">
          <a:blip r:embed="rId2"/>
          <a:srcRect l="20667" r="13434" b="2"/>
          <a:stretch/>
        </p:blipFill>
        <p:spPr>
          <a:xfrm>
            <a:off x="-1" y="10"/>
            <a:ext cx="4635315" cy="6857989"/>
          </a:xfrm>
          <a:prstGeom prst="rect">
            <a:avLst/>
          </a:prstGeom>
        </p:spPr>
      </p:pic>
      <p:sp>
        <p:nvSpPr>
          <p:cNvPr id="3" name="Rectangle 2"/>
          <p:cNvSpPr/>
          <p:nvPr/>
        </p:nvSpPr>
        <p:spPr>
          <a:xfrm>
            <a:off x="5289754" y="1786113"/>
            <a:ext cx="6096000" cy="2259080"/>
          </a:xfrm>
          <a:prstGeom prst="rect">
            <a:avLst/>
          </a:prstGeom>
        </p:spPr>
        <p:txBody>
          <a:bodyPr>
            <a:spAutoFit/>
          </a:bodyPr>
          <a:lstStyle/>
          <a:p>
            <a:pPr marL="91440" lvl="0" indent="-91440" defTabSz="914400">
              <a:lnSpc>
                <a:spcPct val="110000"/>
              </a:lnSpc>
              <a:spcBef>
                <a:spcPts val="1200"/>
              </a:spcBef>
              <a:spcAft>
                <a:spcPts val="200"/>
              </a:spcAft>
              <a:buClr>
                <a:srgbClr val="E48312"/>
              </a:buClr>
              <a:buSzPct val="100000"/>
              <a:buFont typeface="Wingdings" panose="05000000000000000000" pitchFamily="2" charset="2"/>
              <a:buChar char="v"/>
            </a:pPr>
            <a:r>
              <a:rPr lang="en-US" sz="3200" dirty="0">
                <a:solidFill>
                  <a:srgbClr val="000000">
                    <a:lumMod val="75000"/>
                    <a:lumOff val="25000"/>
                  </a:srgbClr>
                </a:solidFill>
                <a:latin typeface="Arial" panose="020B0604020202020204" pitchFamily="34" charset="0"/>
                <a:cs typeface="Arial" panose="020B0604020202020204" pitchFamily="34" charset="0"/>
              </a:rPr>
              <a:t>Word processors vary considerably, but all word processors support the following basic features</a:t>
            </a:r>
          </a:p>
        </p:txBody>
      </p:sp>
    </p:spTree>
    <p:extLst>
      <p:ext uri="{BB962C8B-B14F-4D97-AF65-F5344CB8AC3E}">
        <p14:creationId xmlns:p14="http://schemas.microsoft.com/office/powerpoint/2010/main" val="4137385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FB5993E2-C02B-4335-ABA5-D8EC465551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C0B801A2-5622-4BE8-9AD2-C337A2CD00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B7AF614F-5BC3-4086-99F5-B87C5847A0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104078" y="256674"/>
            <a:ext cx="7051601" cy="6481010"/>
          </a:xfrm>
        </p:spPr>
        <p:txBody>
          <a:bodyPr>
            <a:noAutofit/>
          </a:bodyPr>
          <a:lstStyle/>
          <a:p>
            <a:endParaRPr lang="en-US" dirty="0">
              <a:solidFill>
                <a:srgbClr val="000000"/>
              </a:solidFill>
              <a:latin typeface="Arial" panose="020B0604020202020204" pitchFamily="34" charset="0"/>
            </a:endParaRPr>
          </a:p>
          <a:p>
            <a:r>
              <a:rPr lang="en-US" sz="2800" b="1" dirty="0">
                <a:solidFill>
                  <a:srgbClr val="000000"/>
                </a:solidFill>
                <a:latin typeface="Arial" panose="020B0604020202020204" pitchFamily="34" charset="0"/>
              </a:rPr>
              <a:t>Insert text: </a:t>
            </a:r>
            <a:r>
              <a:rPr lang="en-US" sz="2800" dirty="0">
                <a:solidFill>
                  <a:srgbClr val="000000"/>
                </a:solidFill>
                <a:latin typeface="Arial" panose="020B0604020202020204" pitchFamily="34" charset="0"/>
              </a:rPr>
              <a:t>Allows you to insert text anywhere in the document. </a:t>
            </a:r>
          </a:p>
          <a:p>
            <a:r>
              <a:rPr lang="en-US" sz="2800" dirty="0">
                <a:solidFill>
                  <a:srgbClr val="000000"/>
                </a:solidFill>
                <a:latin typeface="Arial" panose="020B0604020202020204" pitchFamily="34" charset="0"/>
              </a:rPr>
              <a:t>2. </a:t>
            </a:r>
            <a:r>
              <a:rPr lang="en-US" sz="2800" b="1" dirty="0">
                <a:solidFill>
                  <a:srgbClr val="000000"/>
                </a:solidFill>
                <a:latin typeface="Arial" panose="020B0604020202020204" pitchFamily="34" charset="0"/>
              </a:rPr>
              <a:t>Delete text: </a:t>
            </a:r>
            <a:r>
              <a:rPr lang="en-US" sz="2800" dirty="0">
                <a:solidFill>
                  <a:srgbClr val="000000"/>
                </a:solidFill>
                <a:latin typeface="Arial" panose="020B0604020202020204" pitchFamily="34" charset="0"/>
              </a:rPr>
              <a:t>Allows you to erase characters, words, lines, or pages as easily as you can cross them out on paper. </a:t>
            </a:r>
          </a:p>
          <a:p>
            <a:r>
              <a:rPr lang="en-US" sz="2800" dirty="0">
                <a:solidFill>
                  <a:srgbClr val="000000"/>
                </a:solidFill>
                <a:latin typeface="Arial" panose="020B0604020202020204" pitchFamily="34" charset="0"/>
              </a:rPr>
              <a:t>3. </a:t>
            </a:r>
            <a:r>
              <a:rPr lang="en-US" sz="2800" b="1" dirty="0">
                <a:solidFill>
                  <a:srgbClr val="000000"/>
                </a:solidFill>
                <a:latin typeface="Arial" panose="020B0604020202020204" pitchFamily="34" charset="0"/>
              </a:rPr>
              <a:t>Cut </a:t>
            </a:r>
            <a:r>
              <a:rPr lang="en-US" sz="2800" dirty="0">
                <a:solidFill>
                  <a:srgbClr val="000000"/>
                </a:solidFill>
                <a:latin typeface="Arial" panose="020B0604020202020204" pitchFamily="34" charset="0"/>
              </a:rPr>
              <a:t>and </a:t>
            </a:r>
            <a:r>
              <a:rPr lang="en-US" sz="2800" b="1" dirty="0">
                <a:solidFill>
                  <a:srgbClr val="000000"/>
                </a:solidFill>
                <a:latin typeface="Arial" panose="020B0604020202020204" pitchFamily="34" charset="0"/>
              </a:rPr>
              <a:t>paste : </a:t>
            </a:r>
            <a:r>
              <a:rPr lang="en-US" sz="2800" dirty="0">
                <a:solidFill>
                  <a:srgbClr val="000000"/>
                </a:solidFill>
                <a:latin typeface="Arial" panose="020B0604020202020204" pitchFamily="34" charset="0"/>
              </a:rPr>
              <a:t>Allows you to remove (</a:t>
            </a:r>
            <a:r>
              <a:rPr lang="en-US" sz="2800" i="1" dirty="0">
                <a:solidFill>
                  <a:srgbClr val="000000"/>
                </a:solidFill>
                <a:latin typeface="Arial" panose="020B0604020202020204" pitchFamily="34" charset="0"/>
              </a:rPr>
              <a:t>cut</a:t>
            </a:r>
            <a:r>
              <a:rPr lang="en-US" sz="2800" dirty="0">
                <a:solidFill>
                  <a:srgbClr val="000000"/>
                </a:solidFill>
                <a:latin typeface="Arial" panose="020B0604020202020204" pitchFamily="34" charset="0"/>
              </a:rPr>
              <a:t>) a section of text from one place in a document and insert (</a:t>
            </a:r>
            <a:r>
              <a:rPr lang="en-US" sz="2800" i="1" dirty="0">
                <a:solidFill>
                  <a:srgbClr val="000000"/>
                </a:solidFill>
                <a:latin typeface="Arial" panose="020B0604020202020204" pitchFamily="34" charset="0"/>
              </a:rPr>
              <a:t>paste</a:t>
            </a:r>
            <a:r>
              <a:rPr lang="en-US" sz="2800" dirty="0">
                <a:solidFill>
                  <a:srgbClr val="000000"/>
                </a:solidFill>
                <a:latin typeface="Arial" panose="020B0604020202020204" pitchFamily="34" charset="0"/>
              </a:rPr>
              <a:t>) it somewhere else. </a:t>
            </a:r>
          </a:p>
          <a:p>
            <a:r>
              <a:rPr lang="en-US" sz="2800" dirty="0">
                <a:solidFill>
                  <a:srgbClr val="000000"/>
                </a:solidFill>
                <a:latin typeface="Arial" panose="020B0604020202020204" pitchFamily="34" charset="0"/>
              </a:rPr>
              <a:t>4. </a:t>
            </a:r>
            <a:r>
              <a:rPr lang="en-US" sz="2800" b="1" dirty="0">
                <a:solidFill>
                  <a:srgbClr val="000000"/>
                </a:solidFill>
                <a:latin typeface="Arial" panose="020B0604020202020204" pitchFamily="34" charset="0"/>
              </a:rPr>
              <a:t>Copy : </a:t>
            </a:r>
            <a:r>
              <a:rPr lang="en-US" sz="2800" dirty="0">
                <a:solidFill>
                  <a:srgbClr val="000000"/>
                </a:solidFill>
                <a:latin typeface="Arial" panose="020B0604020202020204" pitchFamily="34" charset="0"/>
              </a:rPr>
              <a:t>Allows you to duplicate a section of text. </a:t>
            </a:r>
          </a:p>
          <a:p>
            <a:endParaRPr lang="en-US" sz="2800" dirty="0"/>
          </a:p>
        </p:txBody>
      </p:sp>
    </p:spTree>
    <p:extLst>
      <p:ext uri="{BB962C8B-B14F-4D97-AF65-F5344CB8AC3E}">
        <p14:creationId xmlns:p14="http://schemas.microsoft.com/office/powerpoint/2010/main" val="2959798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600" b="1" dirty="0" smtClean="0">
                <a:latin typeface="Maiandra GD" panose="020E0502030308020204" pitchFamily="34" charset="0"/>
              </a:rPr>
              <a:t>Practical</a:t>
            </a:r>
            <a:endParaRPr lang="en-US" sz="9600" b="1" dirty="0">
              <a:latin typeface="Maiandra GD" panose="020E0502030308020204" pitchFamily="34" charset="0"/>
            </a:endParaRPr>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sz="3600" dirty="0" smtClean="0">
                <a:latin typeface="Maiandra GD" panose="020E0502030308020204" pitchFamily="34" charset="0"/>
              </a:rPr>
              <a:t>Create a word document and do edits</a:t>
            </a:r>
          </a:p>
          <a:p>
            <a:pPr marL="457200" indent="-457200">
              <a:buAutoNum type="arabicPeriod"/>
            </a:pPr>
            <a:r>
              <a:rPr lang="en-US" sz="3600" dirty="0" smtClean="0">
                <a:latin typeface="Maiandra GD" panose="020E0502030308020204" pitchFamily="34" charset="0"/>
              </a:rPr>
              <a:t>Insert table</a:t>
            </a:r>
          </a:p>
          <a:p>
            <a:pPr marL="457200" indent="-457200">
              <a:buAutoNum type="arabicPeriod"/>
            </a:pPr>
            <a:r>
              <a:rPr lang="en-US" sz="3600" dirty="0" smtClean="0">
                <a:latin typeface="Maiandra GD" panose="020E0502030308020204" pitchFamily="34" charset="0"/>
              </a:rPr>
              <a:t>Customize it into a scientific format</a:t>
            </a:r>
          </a:p>
          <a:p>
            <a:pPr marL="457200" indent="-457200">
              <a:buAutoNum type="arabicPeriod"/>
            </a:pPr>
            <a:r>
              <a:rPr lang="en-US" sz="3600" dirty="0" smtClean="0">
                <a:latin typeface="Maiandra GD" panose="020E0502030308020204" pitchFamily="34" charset="0"/>
              </a:rPr>
              <a:t>Save all the work in a file with file name “ MCVS 2023”</a:t>
            </a:r>
          </a:p>
          <a:p>
            <a:pPr marL="457200" indent="-457200">
              <a:buAutoNum type="arabicPeriod"/>
            </a:pPr>
            <a:r>
              <a:rPr lang="en-US" sz="3600" dirty="0" smtClean="0">
                <a:latin typeface="Maiandra GD" panose="020E0502030308020204" pitchFamily="34" charset="0"/>
              </a:rPr>
              <a:t>Store your work in a folder “COMPUTER APPLICATIONS</a:t>
            </a:r>
            <a:r>
              <a:rPr lang="en-US" dirty="0" smtClean="0">
                <a:latin typeface="Maiandra GD" panose="020E0502030308020204" pitchFamily="34" charset="0"/>
              </a:rPr>
              <a:t>”</a:t>
            </a:r>
            <a:endParaRPr lang="en-US" dirty="0">
              <a:latin typeface="Maiandra GD" panose="020E0502030308020204" pitchFamily="34" charset="0"/>
            </a:endParaRPr>
          </a:p>
        </p:txBody>
      </p:sp>
    </p:spTree>
    <p:extLst>
      <p:ext uri="{BB962C8B-B14F-4D97-AF65-F5344CB8AC3E}">
        <p14:creationId xmlns:p14="http://schemas.microsoft.com/office/powerpoint/2010/main" val="13462232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3174" y="643466"/>
            <a:ext cx="4038879" cy="5225627"/>
          </a:xfrm>
        </p:spPr>
        <p:txBody>
          <a:bodyPr anchor="ctr">
            <a:normAutofit/>
          </a:bodyPr>
          <a:lstStyle/>
          <a:p>
            <a:pPr algn="ctr">
              <a:defRPr/>
            </a:pPr>
            <a:r>
              <a:rPr lang="en-US" sz="4400" b="1" dirty="0">
                <a:latin typeface="Maiandra GD" panose="020E0502030308020204" pitchFamily="34" charset="0"/>
              </a:rPr>
              <a:t>COMPUTER SOFTWARE COMPONENTS</a:t>
            </a: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042052" y="385011"/>
            <a:ext cx="7989527" cy="5807242"/>
          </a:xfrm>
        </p:spPr>
        <p:txBody>
          <a:bodyPr anchor="ctr">
            <a:normAutofit fontScale="92500"/>
          </a:bodyPr>
          <a:lstStyle/>
          <a:p>
            <a:pPr algn="just">
              <a:lnSpc>
                <a:spcPct val="150000"/>
              </a:lnSpc>
              <a:spcBef>
                <a:spcPts val="0"/>
              </a:spcBef>
              <a:spcAft>
                <a:spcPts val="800"/>
              </a:spcAft>
              <a:buFont typeface="Wingdings" panose="05000000000000000000" pitchFamily="2" charset="2"/>
              <a:buChar char="v"/>
            </a:pPr>
            <a:r>
              <a:rPr lang="en-US" sz="3200">
                <a:latin typeface="Maiandra GD" panose="020E0502030308020204" pitchFamily="34" charset="0"/>
                <a:ea typeface="Calibri" panose="020F0502020204030204" pitchFamily="34" charset="0"/>
                <a:cs typeface="Arial" panose="020B0604020202020204" pitchFamily="34" charset="0"/>
              </a:rPr>
              <a:t>Computer software is s a collection of related instructions organized for a common purpose.</a:t>
            </a:r>
          </a:p>
          <a:p>
            <a:pPr algn="just">
              <a:lnSpc>
                <a:spcPct val="150000"/>
              </a:lnSpc>
              <a:spcBef>
                <a:spcPts val="0"/>
              </a:spcBef>
              <a:spcAft>
                <a:spcPts val="800"/>
              </a:spcAft>
              <a:buFont typeface="Wingdings" panose="05000000000000000000" pitchFamily="2" charset="2"/>
              <a:buChar char="v"/>
            </a:pPr>
            <a:r>
              <a:rPr lang="en-US" sz="3200">
                <a:latin typeface="Maiandra GD" panose="020E0502030308020204" pitchFamily="34" charset="0"/>
                <a:ea typeface="Calibri" panose="020F0502020204030204" pitchFamily="34" charset="0"/>
                <a:cs typeface="Arial" panose="020B0604020202020204" pitchFamily="34" charset="0"/>
              </a:rPr>
              <a:t>A computer software tells a computer what task to perform and how to perform it.</a:t>
            </a:r>
          </a:p>
          <a:p>
            <a:pPr algn="just">
              <a:lnSpc>
                <a:spcPct val="150000"/>
              </a:lnSpc>
              <a:spcBef>
                <a:spcPts val="0"/>
              </a:spcBef>
              <a:spcAft>
                <a:spcPts val="800"/>
              </a:spcAft>
              <a:buFont typeface="Wingdings" panose="05000000000000000000" pitchFamily="2" charset="2"/>
              <a:buChar char="v"/>
            </a:pPr>
            <a:r>
              <a:rPr lang="en-US" sz="3200">
                <a:latin typeface="Maiandra GD" panose="020E0502030308020204" pitchFamily="34" charset="0"/>
                <a:ea typeface="Calibri" panose="020F0502020204030204" pitchFamily="34" charset="0"/>
                <a:cs typeface="Arial" panose="020B0604020202020204" pitchFamily="34" charset="0"/>
              </a:rPr>
              <a:t>Software components of a computer system have no physical presence, they are stored in digital form within computer memory</a:t>
            </a:r>
            <a:endParaRPr lang="en-US" sz="3200" dirty="0">
              <a:latin typeface="Maiandra GD" panose="020E0502030308020204" pitchFamily="34" charset="0"/>
              <a:cs typeface="Arial" panose="020B0604020202020204" pitchFamily="34" charset="0"/>
            </a:endParaRP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63022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3174" y="643466"/>
            <a:ext cx="4038879" cy="5225627"/>
          </a:xfrm>
        </p:spPr>
        <p:txBody>
          <a:bodyPr anchor="ctr">
            <a:normAutofit/>
          </a:bodyPr>
          <a:lstStyle/>
          <a:p>
            <a:pPr algn="ctr">
              <a:defRPr/>
            </a:pPr>
            <a:r>
              <a:rPr lang="en-US" sz="5400" b="1" dirty="0">
                <a:latin typeface="Maiandra GD" panose="020E0502030308020204" pitchFamily="34" charset="0"/>
              </a:rPr>
              <a:t>COMPUTER</a:t>
            </a:r>
            <a:r>
              <a:rPr lang="en-US" b="1" dirty="0">
                <a:latin typeface="Maiandra GD" panose="020E0502030308020204" pitchFamily="34" charset="0"/>
              </a:rPr>
              <a:t> SOFTWARE </a:t>
            </a:r>
            <a:r>
              <a:rPr lang="en-US" b="1" dirty="0" smtClean="0">
                <a:latin typeface="Maiandra GD" panose="020E0502030308020204" pitchFamily="34" charset="0"/>
              </a:rPr>
              <a:t>TYPES</a:t>
            </a:r>
            <a:endParaRPr lang="en-US" b="1" dirty="0">
              <a:latin typeface="Maiandra GD" panose="020E0502030308020204" pitchFamily="34" charset="0"/>
            </a:endParaRP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042052" y="385011"/>
            <a:ext cx="7989527" cy="5807242"/>
          </a:xfrm>
        </p:spPr>
        <p:txBody>
          <a:bodyPr anchor="ctr">
            <a:normAutofit/>
          </a:bodyPr>
          <a:lstStyle/>
          <a:p>
            <a:pPr algn="just">
              <a:lnSpc>
                <a:spcPct val="150000"/>
              </a:lnSpc>
              <a:spcBef>
                <a:spcPts val="0"/>
              </a:spcBef>
              <a:spcAft>
                <a:spcPts val="800"/>
              </a:spcAft>
              <a:buFont typeface="Wingdings" panose="05000000000000000000" pitchFamily="2" charset="2"/>
              <a:buChar char="v"/>
            </a:pPr>
            <a:r>
              <a:rPr lang="en-US" sz="4800" dirty="0">
                <a:latin typeface="Maiandra GD" panose="020E0502030308020204" pitchFamily="34" charset="0"/>
                <a:ea typeface="Calibri" panose="020F0502020204030204" pitchFamily="34" charset="0"/>
                <a:cs typeface="Arial" panose="020B0604020202020204" pitchFamily="34" charset="0"/>
              </a:rPr>
              <a:t>Computer software are classified into groups, namely:</a:t>
            </a:r>
          </a:p>
          <a:p>
            <a:pPr marL="0" indent="0" algn="just">
              <a:lnSpc>
                <a:spcPct val="150000"/>
              </a:lnSpc>
              <a:spcBef>
                <a:spcPts val="0"/>
              </a:spcBef>
              <a:spcAft>
                <a:spcPts val="800"/>
              </a:spcAft>
              <a:buNone/>
            </a:pPr>
            <a:r>
              <a:rPr lang="en-US" sz="4800" dirty="0">
                <a:latin typeface="Maiandra GD" panose="020E0502030308020204" pitchFamily="34" charset="0"/>
                <a:ea typeface="Calibri" panose="020F0502020204030204" pitchFamily="34" charset="0"/>
                <a:cs typeface="Arial" panose="020B0604020202020204" pitchFamily="34" charset="0"/>
              </a:rPr>
              <a:t>a. Systems Software</a:t>
            </a:r>
          </a:p>
          <a:p>
            <a:pPr marL="0" indent="0" algn="just">
              <a:lnSpc>
                <a:spcPct val="150000"/>
              </a:lnSpc>
              <a:spcBef>
                <a:spcPts val="0"/>
              </a:spcBef>
              <a:spcAft>
                <a:spcPts val="800"/>
              </a:spcAft>
              <a:buNone/>
            </a:pPr>
            <a:r>
              <a:rPr lang="en-US" sz="4800" dirty="0">
                <a:latin typeface="Maiandra GD" panose="020E0502030308020204" pitchFamily="34" charset="0"/>
                <a:ea typeface="Calibri" panose="020F0502020204030204" pitchFamily="34" charset="0"/>
                <a:cs typeface="Arial" panose="020B0604020202020204" pitchFamily="34" charset="0"/>
              </a:rPr>
              <a:t>b. Application Software</a:t>
            </a:r>
            <a:endParaRPr lang="en-US" sz="4800" dirty="0">
              <a:latin typeface="Maiandra GD" panose="020E0502030308020204" pitchFamily="34" charset="0"/>
              <a:cs typeface="Arial" panose="020B0604020202020204" pitchFamily="34" charset="0"/>
            </a:endParaRP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35351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latin typeface="Maiandra GD" panose="020E0502030308020204" pitchFamily="34" charset="0"/>
              </a:rPr>
              <a:t>SYTEMS SOFTWARE</a:t>
            </a:r>
          </a:p>
        </p:txBody>
      </p:sp>
      <p:sp>
        <p:nvSpPr>
          <p:cNvPr id="3" name="Content Placeholder 2"/>
          <p:cNvSpPr>
            <a:spLocks noGrp="1"/>
          </p:cNvSpPr>
          <p:nvPr>
            <p:ph idx="1"/>
          </p:nvPr>
        </p:nvSpPr>
        <p:spPr>
          <a:xfrm>
            <a:off x="1097280" y="1845734"/>
            <a:ext cx="10741794" cy="4023360"/>
          </a:xfrm>
        </p:spPr>
        <p:txBody>
          <a:bodyPr>
            <a:noAutofit/>
          </a:bodyPr>
          <a:lstStyle/>
          <a:p>
            <a:r>
              <a:rPr lang="en-US" sz="3200" dirty="0">
                <a:latin typeface="Maiandra GD" panose="020E0502030308020204" pitchFamily="34" charset="0"/>
              </a:rPr>
              <a:t>System software consists of the programs that control or maintain the operations of the computer and its devices.</a:t>
            </a:r>
          </a:p>
          <a:p>
            <a:r>
              <a:rPr lang="en-US" sz="3200" dirty="0">
                <a:latin typeface="Maiandra GD" panose="020E0502030308020204" pitchFamily="34" charset="0"/>
              </a:rPr>
              <a:t>System software serves as the interface between the user, the application software, and the computer’s hardware.</a:t>
            </a:r>
          </a:p>
          <a:p>
            <a:r>
              <a:rPr lang="en-US" sz="3200" dirty="0">
                <a:latin typeface="Maiandra GD" panose="020E0502030308020204" pitchFamily="34" charset="0"/>
              </a:rPr>
              <a:t>There two mostly used Systems Software, they include:</a:t>
            </a:r>
          </a:p>
          <a:p>
            <a:r>
              <a:rPr lang="en-US" sz="3200" dirty="0">
                <a:latin typeface="Maiandra GD" panose="020E0502030308020204" pitchFamily="34" charset="0"/>
              </a:rPr>
              <a:t>1. Operating Systems</a:t>
            </a:r>
          </a:p>
          <a:p>
            <a:r>
              <a:rPr lang="en-US" sz="3200" dirty="0">
                <a:latin typeface="Maiandra GD" panose="020E0502030308020204" pitchFamily="34" charset="0"/>
              </a:rPr>
              <a:t>2. Utility Software</a:t>
            </a:r>
          </a:p>
        </p:txBody>
      </p:sp>
    </p:spTree>
    <p:extLst>
      <p:ext uri="{BB962C8B-B14F-4D97-AF65-F5344CB8AC3E}">
        <p14:creationId xmlns:p14="http://schemas.microsoft.com/office/powerpoint/2010/main" val="3886206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86906"/>
            <a:ext cx="10058400" cy="1450757"/>
          </a:xfrm>
        </p:spPr>
        <p:txBody>
          <a:bodyPr>
            <a:normAutofit/>
          </a:bodyPr>
          <a:lstStyle/>
          <a:p>
            <a:r>
              <a:rPr lang="en-US" sz="7200" b="1" dirty="0" smtClean="0">
                <a:latin typeface="Maiandra GD" panose="020E0502030308020204" pitchFamily="34" charset="0"/>
                <a:cs typeface="Arial" panose="020B0604020202020204" pitchFamily="34" charset="0"/>
              </a:rPr>
              <a:t>Terms and definitions</a:t>
            </a:r>
            <a:endParaRPr lang="en-US" sz="7200" b="1" dirty="0">
              <a:latin typeface="Maiandra GD" panose="020E0502030308020204" pitchFamily="34" charset="0"/>
              <a:cs typeface="Arial" panose="020B0604020202020204" pitchFamily="34" charset="0"/>
            </a:endParaRPr>
          </a:p>
        </p:txBody>
      </p:sp>
      <p:sp>
        <p:nvSpPr>
          <p:cNvPr id="3" name="Content Placeholder 2"/>
          <p:cNvSpPr>
            <a:spLocks noGrp="1"/>
          </p:cNvSpPr>
          <p:nvPr>
            <p:ph idx="1"/>
          </p:nvPr>
        </p:nvSpPr>
        <p:spPr>
          <a:xfrm>
            <a:off x="407963" y="1772529"/>
            <a:ext cx="8513464" cy="4529797"/>
          </a:xfrm>
        </p:spPr>
        <p:txBody>
          <a:bodyPr>
            <a:noAutofit/>
          </a:bodyPr>
          <a:lstStyle/>
          <a:p>
            <a:pPr marL="274320" lvl="0" indent="-274320">
              <a:lnSpc>
                <a:spcPct val="100000"/>
              </a:lnSpc>
              <a:spcBef>
                <a:spcPct val="20000"/>
              </a:spcBef>
              <a:spcAft>
                <a:spcPts val="0"/>
              </a:spcAft>
              <a:buClr>
                <a:srgbClr val="D16349"/>
              </a:buClr>
              <a:buSzPct val="85000"/>
              <a:buFont typeface="Wingdings 2" panose="05020102010507070707"/>
              <a:buChar char=""/>
            </a:pPr>
            <a:r>
              <a:rPr lang="en-US" sz="2700" b="1" dirty="0">
                <a:solidFill>
                  <a:prstClr val="black"/>
                </a:solidFill>
                <a:latin typeface="Maiandra GD" panose="020E0502030308020204" pitchFamily="34" charset="0"/>
              </a:rPr>
              <a:t>Computer: </a:t>
            </a:r>
            <a:r>
              <a:rPr lang="en-US" sz="2700" dirty="0">
                <a:solidFill>
                  <a:prstClr val="black"/>
                </a:solidFill>
                <a:latin typeface="Maiandra GD" panose="020E0502030308020204" pitchFamily="34" charset="0"/>
              </a:rPr>
              <a:t>is an electronic device that executes the instructions in a program</a:t>
            </a:r>
          </a:p>
          <a:p>
            <a:pPr marL="274320" lvl="0" indent="-274320">
              <a:lnSpc>
                <a:spcPct val="100000"/>
              </a:lnSpc>
              <a:spcBef>
                <a:spcPct val="20000"/>
              </a:spcBef>
              <a:spcAft>
                <a:spcPts val="0"/>
              </a:spcAft>
              <a:buClr>
                <a:srgbClr val="D16349"/>
              </a:buClr>
              <a:buSzPct val="85000"/>
              <a:buFont typeface="Wingdings 2" panose="05020102010507070707"/>
              <a:buChar char=""/>
            </a:pPr>
            <a:r>
              <a:rPr lang="en-US" sz="2700" b="1" dirty="0">
                <a:solidFill>
                  <a:prstClr val="black"/>
                </a:solidFill>
                <a:latin typeface="Maiandra GD" panose="020E0502030308020204" pitchFamily="34" charset="0"/>
              </a:rPr>
              <a:t>Hardware: </a:t>
            </a:r>
            <a:r>
              <a:rPr lang="en-US" sz="2700" dirty="0">
                <a:solidFill>
                  <a:prstClr val="black"/>
                </a:solidFill>
                <a:latin typeface="Maiandra GD" panose="020E0502030308020204" pitchFamily="34" charset="0"/>
              </a:rPr>
              <a:t>these are the physical parts of the computer that are visible to the eye and can be touched.</a:t>
            </a:r>
          </a:p>
          <a:p>
            <a:pPr marL="274320" lvl="0" indent="-274320">
              <a:lnSpc>
                <a:spcPct val="100000"/>
              </a:lnSpc>
              <a:spcBef>
                <a:spcPct val="20000"/>
              </a:spcBef>
              <a:spcAft>
                <a:spcPts val="0"/>
              </a:spcAft>
              <a:buClr>
                <a:srgbClr val="D16349"/>
              </a:buClr>
              <a:buSzPct val="85000"/>
              <a:buFont typeface="Wingdings 2" panose="05020102010507070707"/>
              <a:buChar char=""/>
            </a:pPr>
            <a:r>
              <a:rPr lang="en-US" sz="2700" b="1" dirty="0">
                <a:solidFill>
                  <a:prstClr val="black"/>
                </a:solidFill>
                <a:latin typeface="Maiandra GD" panose="020E0502030308020204" pitchFamily="34" charset="0"/>
              </a:rPr>
              <a:t>Software: </a:t>
            </a:r>
            <a:r>
              <a:rPr lang="en-US" sz="2700" dirty="0">
                <a:solidFill>
                  <a:prstClr val="black"/>
                </a:solidFill>
                <a:latin typeface="Maiandra GD" panose="020E0502030308020204" pitchFamily="34" charset="0"/>
              </a:rPr>
              <a:t>these are program/instructions that tell the computer what to do.</a:t>
            </a:r>
          </a:p>
          <a:p>
            <a:pPr marL="274320" lvl="0" indent="-274320">
              <a:lnSpc>
                <a:spcPct val="100000"/>
              </a:lnSpc>
              <a:spcBef>
                <a:spcPct val="20000"/>
              </a:spcBef>
              <a:spcAft>
                <a:spcPts val="0"/>
              </a:spcAft>
              <a:buClr>
                <a:srgbClr val="D16349"/>
              </a:buClr>
              <a:buSzPct val="85000"/>
              <a:buFont typeface="Wingdings 2" panose="05020102010507070707"/>
              <a:buChar char=""/>
            </a:pPr>
            <a:r>
              <a:rPr lang="en-US" sz="2700" b="1" dirty="0">
                <a:solidFill>
                  <a:prstClr val="black"/>
                </a:solidFill>
                <a:latin typeface="Maiandra GD" panose="020E0502030308020204" pitchFamily="34" charset="0"/>
              </a:rPr>
              <a:t>ROM: </a:t>
            </a:r>
            <a:r>
              <a:rPr lang="en-US" sz="2700" dirty="0">
                <a:solidFill>
                  <a:prstClr val="black"/>
                </a:solidFill>
                <a:latin typeface="Maiandra GD" panose="020E0502030308020204" pitchFamily="34" charset="0"/>
              </a:rPr>
              <a:t>Read-Only- Memory, in which information is saved once and can never be altered, e.g. CD-ROM drives read information saved on compact </a:t>
            </a:r>
            <a:r>
              <a:rPr lang="en-US" sz="2700" dirty="0" err="1">
                <a:solidFill>
                  <a:prstClr val="black"/>
                </a:solidFill>
                <a:latin typeface="Maiandra GD" panose="020E0502030308020204" pitchFamily="34" charset="0"/>
              </a:rPr>
              <a:t>diskS</a:t>
            </a:r>
            <a:r>
              <a:rPr lang="en-US" sz="2700" dirty="0">
                <a:solidFill>
                  <a:prstClr val="black"/>
                </a:solidFill>
                <a:latin typeface="Maiandra GD" panose="020E0502030308020204" pitchFamily="34" charset="0"/>
              </a:rPr>
              <a:t> (CDs)</a:t>
            </a:r>
          </a:p>
          <a:p>
            <a:endParaRPr lang="en-US" sz="2800" dirty="0">
              <a:latin typeface="Maiandra GD" panose="020E0502030308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8921427" y="1786052"/>
            <a:ext cx="3158278" cy="3069173"/>
          </a:xfrm>
          <a:prstGeom prst="rect">
            <a:avLst/>
          </a:prstGeom>
        </p:spPr>
      </p:pic>
    </p:spTree>
    <p:extLst>
      <p:ext uri="{BB962C8B-B14F-4D97-AF65-F5344CB8AC3E}">
        <p14:creationId xmlns:p14="http://schemas.microsoft.com/office/powerpoint/2010/main" val="5517986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b="1" dirty="0">
                <a:solidFill>
                  <a:srgbClr val="000000"/>
                </a:solidFill>
                <a:latin typeface="Maiandra GD" panose="020E0502030308020204" pitchFamily="34" charset="0"/>
              </a:rPr>
              <a:t>Operating Systems </a:t>
            </a:r>
            <a:endParaRPr lang="en-US" sz="8800" dirty="0">
              <a:latin typeface="Maiandra GD" panose="020E0502030308020204" pitchFamily="34" charset="0"/>
            </a:endParaRPr>
          </a:p>
        </p:txBody>
      </p:sp>
      <p:sp>
        <p:nvSpPr>
          <p:cNvPr id="3" name="Content Placeholder 2"/>
          <p:cNvSpPr>
            <a:spLocks noGrp="1"/>
          </p:cNvSpPr>
          <p:nvPr>
            <p:ph idx="1"/>
          </p:nvPr>
        </p:nvSpPr>
        <p:spPr>
          <a:xfrm>
            <a:off x="1097280" y="1845734"/>
            <a:ext cx="10058400" cy="4266308"/>
          </a:xfrm>
        </p:spPr>
        <p:txBody>
          <a:bodyPr>
            <a:noAutofit/>
          </a:bodyPr>
          <a:lstStyle/>
          <a:p>
            <a:pPr>
              <a:buFont typeface="Wingdings" panose="05000000000000000000" pitchFamily="2" charset="2"/>
              <a:buChar char="q"/>
            </a:pPr>
            <a:r>
              <a:rPr lang="en-US" sz="3600" dirty="0" smtClean="0">
                <a:solidFill>
                  <a:srgbClr val="000000"/>
                </a:solidFill>
                <a:latin typeface="Maiandra GD" panose="020E0502030308020204" pitchFamily="34" charset="0"/>
              </a:rPr>
              <a:t> It is </a:t>
            </a:r>
            <a:r>
              <a:rPr lang="en-US" sz="3600" dirty="0">
                <a:solidFill>
                  <a:srgbClr val="000000"/>
                </a:solidFill>
                <a:latin typeface="Maiandra GD" panose="020E0502030308020204" pitchFamily="34" charset="0"/>
              </a:rPr>
              <a:t>a set of programs that coordinates all the activities among computer hardware devices. </a:t>
            </a:r>
            <a:endParaRPr lang="en-US" sz="4800" dirty="0">
              <a:latin typeface="Maiandra GD" panose="020E0502030308020204" pitchFamily="34" charset="0"/>
            </a:endParaRPr>
          </a:p>
          <a:p>
            <a:pPr>
              <a:buFont typeface="Wingdings" panose="05000000000000000000" pitchFamily="2" charset="2"/>
              <a:buChar char="q"/>
            </a:pPr>
            <a:r>
              <a:rPr lang="en-US" sz="3600" dirty="0">
                <a:latin typeface="Maiandra GD" panose="020E0502030308020204" pitchFamily="34" charset="0"/>
              </a:rPr>
              <a:t>It provides a means for users to communicate with the computer and other software </a:t>
            </a:r>
          </a:p>
          <a:p>
            <a:pPr>
              <a:buFont typeface="Wingdings" panose="05000000000000000000" pitchFamily="2" charset="2"/>
              <a:buChar char="q"/>
            </a:pPr>
            <a:r>
              <a:rPr lang="en-US" sz="3600" dirty="0">
                <a:latin typeface="Maiandra GD" panose="020E0502030308020204" pitchFamily="34" charset="0"/>
              </a:rPr>
              <a:t>Examples of well-known operating systems include, Microsoft windows, Mac OS, Linux Operating System, Android OS, Symbian OS, and BlackBerry. </a:t>
            </a:r>
          </a:p>
        </p:txBody>
      </p:sp>
    </p:spTree>
    <p:extLst>
      <p:ext uri="{BB962C8B-B14F-4D97-AF65-F5344CB8AC3E}">
        <p14:creationId xmlns:p14="http://schemas.microsoft.com/office/powerpoint/2010/main" val="1100280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3174" y="643466"/>
            <a:ext cx="4038879" cy="5225627"/>
          </a:xfrm>
        </p:spPr>
        <p:txBody>
          <a:bodyPr anchor="ctr">
            <a:normAutofit/>
          </a:bodyPr>
          <a:lstStyle/>
          <a:p>
            <a:pPr algn="ctr">
              <a:defRPr/>
            </a:pPr>
            <a:r>
              <a:rPr lang="en-US" sz="6000" b="1" dirty="0">
                <a:latin typeface="Maiandra GD" panose="020E0502030308020204" pitchFamily="34" charset="0"/>
              </a:rPr>
              <a:t>Application Software</a:t>
            </a: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042052" y="385011"/>
            <a:ext cx="7989527" cy="5807242"/>
          </a:xfrm>
        </p:spPr>
        <p:txBody>
          <a:bodyPr anchor="ctr">
            <a:noAutofit/>
          </a:bodyPr>
          <a:lstStyle/>
          <a:p>
            <a:pPr algn="just">
              <a:lnSpc>
                <a:spcPct val="150000"/>
              </a:lnSpc>
              <a:spcBef>
                <a:spcPts val="0"/>
              </a:spcBef>
              <a:spcAft>
                <a:spcPts val="800"/>
              </a:spcAft>
              <a:buFont typeface="Wingdings" panose="05000000000000000000" pitchFamily="2" charset="2"/>
              <a:buChar char="v"/>
            </a:pPr>
            <a:r>
              <a:rPr lang="en-US" sz="2800" dirty="0">
                <a:latin typeface="Maiandra GD" panose="020E0502030308020204" pitchFamily="34" charset="0"/>
                <a:cs typeface="Arial" panose="020B0604020202020204" pitchFamily="34" charset="0"/>
              </a:rPr>
              <a:t>Application software consists of programs designed to make users more productive and/ or assist them with personal tasks.</a:t>
            </a:r>
          </a:p>
          <a:p>
            <a:pPr algn="just">
              <a:lnSpc>
                <a:spcPct val="150000"/>
              </a:lnSpc>
              <a:spcBef>
                <a:spcPts val="0"/>
              </a:spcBef>
              <a:spcAft>
                <a:spcPts val="800"/>
              </a:spcAft>
              <a:buFont typeface="Wingdings" panose="05000000000000000000" pitchFamily="2" charset="2"/>
              <a:buChar char="v"/>
            </a:pPr>
            <a:r>
              <a:rPr lang="en-US" sz="2800" dirty="0">
                <a:latin typeface="Maiandra GD" panose="020E0502030308020204" pitchFamily="34" charset="0"/>
                <a:cs typeface="Arial" panose="020B0604020202020204" pitchFamily="34" charset="0"/>
              </a:rPr>
              <a:t>Application software is also called end-user programs</a:t>
            </a:r>
          </a:p>
          <a:p>
            <a:pPr algn="just">
              <a:lnSpc>
                <a:spcPct val="150000"/>
              </a:lnSpc>
              <a:spcBef>
                <a:spcPts val="0"/>
              </a:spcBef>
              <a:spcAft>
                <a:spcPts val="800"/>
              </a:spcAft>
              <a:buFont typeface="Wingdings" panose="05000000000000000000" pitchFamily="2" charset="2"/>
              <a:buChar char="v"/>
            </a:pPr>
            <a:r>
              <a:rPr lang="en-US" sz="2800" dirty="0">
                <a:latin typeface="Maiandra GD" panose="020E0502030308020204" pitchFamily="34" charset="0"/>
                <a:cs typeface="Arial" panose="020B0604020202020204" pitchFamily="34" charset="0"/>
              </a:rPr>
              <a:t>A widely used type of application software related to communications is a Web browser, which allows users with an Internet connection to access and view Web pages or access programs</a:t>
            </a:r>
            <a:r>
              <a:rPr lang="en-US" sz="2800" dirty="0" smtClean="0">
                <a:latin typeface="Maiandra GD" panose="020E0502030308020204" pitchFamily="34" charset="0"/>
                <a:cs typeface="Arial" panose="020B0604020202020204" pitchFamily="34" charset="0"/>
              </a:rPr>
              <a:t>.</a:t>
            </a:r>
            <a:endParaRPr lang="en-US" sz="2800" dirty="0">
              <a:latin typeface="Maiandra GD" panose="020E0502030308020204" pitchFamily="34" charset="0"/>
              <a:cs typeface="Arial" panose="020B0604020202020204" pitchFamily="34" charset="0"/>
            </a:endParaRP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72629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3174" y="643466"/>
            <a:ext cx="4038879" cy="5225627"/>
          </a:xfrm>
        </p:spPr>
        <p:txBody>
          <a:bodyPr anchor="ctr">
            <a:normAutofit/>
          </a:bodyPr>
          <a:lstStyle/>
          <a:p>
            <a:pPr algn="ctr">
              <a:defRPr/>
            </a:pPr>
            <a:r>
              <a:rPr lang="en-US" sz="6000" b="1" dirty="0">
                <a:latin typeface="Maiandra GD" panose="020E0502030308020204" pitchFamily="34" charset="0"/>
              </a:rPr>
              <a:t>Application </a:t>
            </a:r>
            <a:r>
              <a:rPr lang="en-US" sz="6000" b="1" dirty="0" smtClean="0">
                <a:latin typeface="Maiandra GD" panose="020E0502030308020204" pitchFamily="34" charset="0"/>
              </a:rPr>
              <a:t>Software….</a:t>
            </a:r>
            <a:endParaRPr lang="en-US" sz="6000" b="1" dirty="0">
              <a:latin typeface="Maiandra GD" panose="020E0502030308020204" pitchFamily="34" charset="0"/>
            </a:endParaRP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042052" y="385011"/>
            <a:ext cx="7989527" cy="5807242"/>
          </a:xfrm>
        </p:spPr>
        <p:txBody>
          <a:bodyPr anchor="ctr">
            <a:noAutofit/>
          </a:bodyPr>
          <a:lstStyle/>
          <a:p>
            <a:pPr algn="just">
              <a:lnSpc>
                <a:spcPct val="150000"/>
              </a:lnSpc>
              <a:spcBef>
                <a:spcPts val="0"/>
              </a:spcBef>
              <a:spcAft>
                <a:spcPts val="800"/>
              </a:spcAft>
              <a:buFont typeface="Wingdings" panose="05000000000000000000" pitchFamily="2" charset="2"/>
              <a:buChar char="v"/>
            </a:pPr>
            <a:r>
              <a:rPr lang="en-US" sz="2800" dirty="0">
                <a:latin typeface="Maiandra GD" panose="020E0502030308020204" pitchFamily="34" charset="0"/>
                <a:cs typeface="Arial" panose="020B0604020202020204" pitchFamily="34" charset="0"/>
              </a:rPr>
              <a:t>Other popular application software includes word processing software, spreadsheet software, database software, and presentation software.</a:t>
            </a:r>
          </a:p>
          <a:p>
            <a:pPr algn="just">
              <a:lnSpc>
                <a:spcPct val="150000"/>
              </a:lnSpc>
              <a:spcBef>
                <a:spcPts val="0"/>
              </a:spcBef>
              <a:spcAft>
                <a:spcPts val="800"/>
              </a:spcAft>
              <a:buFont typeface="Wingdings" panose="05000000000000000000" pitchFamily="2" charset="2"/>
              <a:buChar char="v"/>
            </a:pPr>
            <a:r>
              <a:rPr lang="en-US" sz="2800" dirty="0">
                <a:latin typeface="Maiandra GD" panose="020E0502030308020204" pitchFamily="34" charset="0"/>
                <a:cs typeface="Arial" panose="020B0604020202020204" pitchFamily="34" charset="0"/>
              </a:rPr>
              <a:t>Examples of word processing application software include Microsoft word, Office writer, </a:t>
            </a:r>
            <a:r>
              <a:rPr lang="en-US" sz="2800" dirty="0" err="1">
                <a:latin typeface="Maiandra GD" panose="020E0502030308020204" pitchFamily="34" charset="0"/>
                <a:cs typeface="Arial" panose="020B0604020202020204" pitchFamily="34" charset="0"/>
              </a:rPr>
              <a:t>Zaho</a:t>
            </a:r>
            <a:r>
              <a:rPr lang="en-US" sz="2800" dirty="0">
                <a:latin typeface="Maiandra GD" panose="020E0502030308020204" pitchFamily="34" charset="0"/>
                <a:cs typeface="Arial" panose="020B0604020202020204" pitchFamily="34" charset="0"/>
              </a:rPr>
              <a:t> writer and Google Docs.</a:t>
            </a:r>
          </a:p>
          <a:p>
            <a:pPr algn="just">
              <a:lnSpc>
                <a:spcPct val="150000"/>
              </a:lnSpc>
              <a:spcBef>
                <a:spcPts val="0"/>
              </a:spcBef>
              <a:spcAft>
                <a:spcPts val="800"/>
              </a:spcAft>
              <a:buFont typeface="Wingdings" panose="05000000000000000000" pitchFamily="2" charset="2"/>
              <a:buChar char="v"/>
            </a:pPr>
            <a:r>
              <a:rPr lang="en-US" sz="2800" dirty="0">
                <a:latin typeface="Maiandra GD" panose="020E0502030308020204" pitchFamily="34" charset="0"/>
                <a:cs typeface="Arial" panose="020B0604020202020204" pitchFamily="34" charset="0"/>
              </a:rPr>
              <a:t>Examples of spreadsheet software include Microsoft Excel, Google sheets, iWork Numbers, </a:t>
            </a:r>
            <a:r>
              <a:rPr lang="en-US" sz="2800" dirty="0" err="1">
                <a:latin typeface="Maiandra GD" panose="020E0502030308020204" pitchFamily="34" charset="0"/>
                <a:cs typeface="Arial" panose="020B0604020202020204" pitchFamily="34" charset="0"/>
              </a:rPr>
              <a:t>Libre</a:t>
            </a:r>
            <a:r>
              <a:rPr lang="en-US" sz="2800" dirty="0">
                <a:latin typeface="Maiandra GD" panose="020E0502030308020204" pitchFamily="34" charset="0"/>
                <a:cs typeface="Arial" panose="020B0604020202020204" pitchFamily="34" charset="0"/>
              </a:rPr>
              <a:t> Office, Open Office, etc.</a:t>
            </a: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50344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aiandra GD" panose="020E0502030308020204" pitchFamily="34" charset="0"/>
              </a:rPr>
              <a:t>PRESENTATION</a:t>
            </a:r>
            <a:endParaRPr lang="en-US" sz="6000" dirty="0">
              <a:latin typeface="Maiandra GD" panose="020E0502030308020204" pitchFamily="34" charset="0"/>
            </a:endParaRPr>
          </a:p>
        </p:txBody>
      </p:sp>
      <p:sp>
        <p:nvSpPr>
          <p:cNvPr id="3" name="Content Placeholder 2"/>
          <p:cNvSpPr>
            <a:spLocks noGrp="1"/>
          </p:cNvSpPr>
          <p:nvPr>
            <p:ph idx="1"/>
          </p:nvPr>
        </p:nvSpPr>
        <p:spPr>
          <a:xfrm>
            <a:off x="433137" y="1845734"/>
            <a:ext cx="11582399" cy="4023360"/>
          </a:xfrm>
        </p:spPr>
        <p:txBody>
          <a:bodyPr>
            <a:noAutofit/>
          </a:bodyPr>
          <a:lstStyle/>
          <a:p>
            <a:pPr>
              <a:buFont typeface="Wingdings" panose="05000000000000000000" pitchFamily="2" charset="2"/>
              <a:buChar char="q"/>
            </a:pPr>
            <a:r>
              <a:rPr lang="en-US" sz="3600" dirty="0">
                <a:latin typeface="Maiandra GD" panose="020E0502030308020204" pitchFamily="34" charset="0"/>
              </a:rPr>
              <a:t>Presentation software refers computer programs that are used to display information in a slide show format.</a:t>
            </a:r>
          </a:p>
          <a:p>
            <a:pPr>
              <a:buFont typeface="Wingdings" panose="05000000000000000000" pitchFamily="2" charset="2"/>
              <a:buChar char="q"/>
            </a:pPr>
            <a:r>
              <a:rPr lang="en-US" sz="3600" dirty="0">
                <a:latin typeface="Maiandra GD" panose="020E0502030308020204" pitchFamily="34" charset="0"/>
              </a:rPr>
              <a:t>Presentation software enables computer users to create a sequence of text and images that tells a story.</a:t>
            </a:r>
          </a:p>
          <a:p>
            <a:pPr>
              <a:buFont typeface="Wingdings" panose="05000000000000000000" pitchFamily="2" charset="2"/>
              <a:buChar char="q"/>
            </a:pPr>
            <a:r>
              <a:rPr lang="en-US" sz="3600" dirty="0">
                <a:latin typeface="Maiandra GD" panose="020E0502030308020204" pitchFamily="34" charset="0"/>
              </a:rPr>
              <a:t>The most commonly used presentation software is Microsoft </a:t>
            </a:r>
            <a:r>
              <a:rPr lang="en-US" sz="3600" b="1" dirty="0" smtClean="0">
                <a:latin typeface="Maiandra GD" panose="020E0502030308020204" pitchFamily="34" charset="0"/>
              </a:rPr>
              <a:t>PowerPoint</a:t>
            </a:r>
            <a:r>
              <a:rPr lang="en-US" sz="3600" dirty="0">
                <a:latin typeface="Maiandra GD" panose="020E0502030308020204" pitchFamily="34" charset="0"/>
              </a:rPr>
              <a:t>, others include Apple keynote, Open office Impress, </a:t>
            </a:r>
            <a:r>
              <a:rPr lang="en-US" sz="3600" dirty="0" err="1">
                <a:latin typeface="Maiandra GD" panose="020E0502030308020204" pitchFamily="34" charset="0"/>
              </a:rPr>
              <a:t>Flowboard</a:t>
            </a:r>
            <a:r>
              <a:rPr lang="en-US" sz="3600" dirty="0">
                <a:latin typeface="Maiandra GD" panose="020E0502030308020204" pitchFamily="34" charset="0"/>
              </a:rPr>
              <a:t>, Adobe </a:t>
            </a:r>
            <a:r>
              <a:rPr lang="en-US" sz="3600" dirty="0" err="1">
                <a:latin typeface="Maiandra GD" panose="020E0502030308020204" pitchFamily="34" charset="0"/>
              </a:rPr>
              <a:t>Persuation</a:t>
            </a:r>
            <a:r>
              <a:rPr lang="en-US" sz="3600" dirty="0">
                <a:latin typeface="Maiandra GD" panose="020E0502030308020204" pitchFamily="34" charset="0"/>
              </a:rPr>
              <a:t>, etc.</a:t>
            </a:r>
          </a:p>
        </p:txBody>
      </p:sp>
    </p:spTree>
    <p:extLst>
      <p:ext uri="{BB962C8B-B14F-4D97-AF65-F5344CB8AC3E}">
        <p14:creationId xmlns:p14="http://schemas.microsoft.com/office/powerpoint/2010/main" val="2646587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b="1" dirty="0">
                <a:solidFill>
                  <a:srgbClr val="000000"/>
                </a:solidFill>
                <a:latin typeface="Maiandra GD" panose="020E0502030308020204" pitchFamily="34" charset="0"/>
              </a:rPr>
              <a:t>STORAGE DEVICES </a:t>
            </a:r>
            <a:endParaRPr lang="en-US" sz="8800" dirty="0">
              <a:latin typeface="Maiandra GD" panose="020E0502030308020204" pitchFamily="34" charset="0"/>
            </a:endParaRPr>
          </a:p>
        </p:txBody>
      </p:sp>
      <p:sp>
        <p:nvSpPr>
          <p:cNvPr id="3" name="Content Placeholder 2"/>
          <p:cNvSpPr>
            <a:spLocks noGrp="1"/>
          </p:cNvSpPr>
          <p:nvPr>
            <p:ph idx="1"/>
          </p:nvPr>
        </p:nvSpPr>
        <p:spPr/>
        <p:txBody>
          <a:bodyPr>
            <a:noAutofit/>
          </a:bodyPr>
          <a:lstStyle/>
          <a:p>
            <a:r>
              <a:rPr lang="en-US" sz="3200" dirty="0">
                <a:latin typeface="Maiandra GD" panose="020E0502030308020204" pitchFamily="34" charset="0"/>
              </a:rPr>
              <a:t>Storage devices holds data, instructions, and information for future use.</a:t>
            </a:r>
          </a:p>
          <a:p>
            <a:r>
              <a:rPr lang="en-US" sz="3200" dirty="0">
                <a:latin typeface="Maiandra GD" panose="020E0502030308020204" pitchFamily="34" charset="0"/>
              </a:rPr>
              <a:t>For example, computers can store hundreds or millions of customer names and addresses. Storage holds these items permanently.</a:t>
            </a:r>
          </a:p>
          <a:p>
            <a:r>
              <a:rPr lang="en-US" sz="3200" dirty="0" smtClean="0">
                <a:latin typeface="Maiandra GD" panose="020E0502030308020204" pitchFamily="34" charset="0"/>
              </a:rPr>
              <a:t>d/or </a:t>
            </a:r>
            <a:r>
              <a:rPr lang="en-US" sz="3200" dirty="0">
                <a:latin typeface="Maiandra GD" panose="020E0502030308020204" pitchFamily="34" charset="0"/>
              </a:rPr>
              <a:t>retrieves (reads) items to and from storage media.</a:t>
            </a:r>
          </a:p>
        </p:txBody>
      </p:sp>
    </p:spTree>
    <p:extLst>
      <p:ext uri="{BB962C8B-B14F-4D97-AF65-F5344CB8AC3E}">
        <p14:creationId xmlns:p14="http://schemas.microsoft.com/office/powerpoint/2010/main" val="508226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b="1" dirty="0" smtClean="0">
                <a:latin typeface="Maiandra GD" panose="020E0502030308020204" pitchFamily="34" charset="0"/>
              </a:rPr>
              <a:t>Computer Memory cont’d….</a:t>
            </a:r>
            <a:endParaRPr lang="en-US" sz="6600" b="1" dirty="0">
              <a:latin typeface="Maiandra GD" panose="020E0502030308020204" pitchFamily="34" charset="0"/>
            </a:endParaRPr>
          </a:p>
        </p:txBody>
      </p:sp>
      <p:sp>
        <p:nvSpPr>
          <p:cNvPr id="3" name="Content Placeholder 2"/>
          <p:cNvSpPr>
            <a:spLocks noGrp="1"/>
          </p:cNvSpPr>
          <p:nvPr>
            <p:ph idx="1"/>
          </p:nvPr>
        </p:nvSpPr>
        <p:spPr/>
        <p:txBody>
          <a:bodyPr>
            <a:normAutofit/>
          </a:bodyPr>
          <a:lstStyle/>
          <a:p>
            <a:pPr lvl="0">
              <a:buClr>
                <a:srgbClr val="E48312"/>
              </a:buClr>
              <a:buFont typeface="Wingdings" panose="05000000000000000000" pitchFamily="2" charset="2"/>
              <a:buChar char="q"/>
            </a:pPr>
            <a:r>
              <a:rPr lang="en-US" sz="3600" dirty="0">
                <a:solidFill>
                  <a:srgbClr val="000000">
                    <a:lumMod val="75000"/>
                    <a:lumOff val="25000"/>
                  </a:srgbClr>
                </a:solidFill>
                <a:latin typeface="Maiandra GD" panose="020E0502030308020204" pitchFamily="34" charset="0"/>
              </a:rPr>
              <a:t>The difference between Computer memory and Storage is that computer memory is volatile </a:t>
            </a:r>
            <a:r>
              <a:rPr lang="en-US" sz="3600" dirty="0" err="1">
                <a:solidFill>
                  <a:srgbClr val="000000">
                    <a:lumMod val="75000"/>
                    <a:lumOff val="25000"/>
                  </a:srgbClr>
                </a:solidFill>
                <a:latin typeface="Maiandra GD" panose="020E0502030308020204" pitchFamily="34" charset="0"/>
              </a:rPr>
              <a:t>i.e</a:t>
            </a:r>
            <a:r>
              <a:rPr lang="en-US" sz="3600" dirty="0">
                <a:solidFill>
                  <a:srgbClr val="000000">
                    <a:lumMod val="75000"/>
                    <a:lumOff val="25000"/>
                  </a:srgbClr>
                </a:solidFill>
                <a:latin typeface="Maiandra GD" panose="020E0502030308020204" pitchFamily="34" charset="0"/>
              </a:rPr>
              <a:t> it losses all the information when power goes off while storage stores information </a:t>
            </a:r>
            <a:r>
              <a:rPr lang="en-US" sz="3600">
                <a:solidFill>
                  <a:srgbClr val="000000">
                    <a:lumMod val="75000"/>
                    <a:lumOff val="25000"/>
                  </a:srgbClr>
                </a:solidFill>
                <a:latin typeface="Maiandra GD" panose="020E0502030308020204" pitchFamily="34" charset="0"/>
              </a:rPr>
              <a:t>permanently</a:t>
            </a:r>
            <a:r>
              <a:rPr lang="en-US" sz="3600" smtClean="0">
                <a:solidFill>
                  <a:srgbClr val="000000">
                    <a:lumMod val="75000"/>
                    <a:lumOff val="25000"/>
                  </a:srgbClr>
                </a:solidFill>
                <a:latin typeface="Maiandra GD" panose="020E0502030308020204" pitchFamily="34" charset="0"/>
              </a:rPr>
              <a:t>.</a:t>
            </a:r>
          </a:p>
          <a:p>
            <a:pPr lvl="0">
              <a:buClr>
                <a:srgbClr val="E48312"/>
              </a:buClr>
              <a:buFont typeface="Wingdings" panose="05000000000000000000" pitchFamily="2" charset="2"/>
              <a:buChar char="q"/>
            </a:pPr>
            <a:endParaRPr lang="en-US" sz="3600" dirty="0">
              <a:solidFill>
                <a:srgbClr val="000000">
                  <a:lumMod val="75000"/>
                  <a:lumOff val="25000"/>
                </a:srgbClr>
              </a:solidFill>
              <a:latin typeface="Maiandra GD" panose="020E0502030308020204" pitchFamily="34" charset="0"/>
            </a:endParaRPr>
          </a:p>
          <a:p>
            <a:pPr lvl="0">
              <a:buClr>
                <a:srgbClr val="E48312"/>
              </a:buClr>
              <a:buFont typeface="Wingdings" panose="05000000000000000000" pitchFamily="2" charset="2"/>
              <a:buChar char="q"/>
            </a:pPr>
            <a:r>
              <a:rPr lang="en-US" sz="3600" dirty="0">
                <a:solidFill>
                  <a:srgbClr val="000000">
                    <a:lumMod val="75000"/>
                    <a:lumOff val="25000"/>
                  </a:srgbClr>
                </a:solidFill>
                <a:latin typeface="Maiandra GD" panose="020E0502030308020204" pitchFamily="34" charset="0"/>
              </a:rPr>
              <a:t>Examples of storage media are USB flash drives, hard disks, optical discs, and memory cards. </a:t>
            </a:r>
            <a:endParaRPr lang="en-US" sz="2400" dirty="0"/>
          </a:p>
        </p:txBody>
      </p:sp>
    </p:spTree>
    <p:extLst>
      <p:ext uri="{BB962C8B-B14F-4D97-AF65-F5344CB8AC3E}">
        <p14:creationId xmlns:p14="http://schemas.microsoft.com/office/powerpoint/2010/main" val="1645036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4848" y="10"/>
            <a:ext cx="7517152" cy="1860874"/>
          </a:xfrm>
        </p:spPr>
        <p:txBody>
          <a:bodyPr vert="horz" lIns="91440" tIns="45720" rIns="91440" bIns="45720" rtlCol="0" anchor="b">
            <a:noAutofit/>
          </a:bodyPr>
          <a:lstStyle/>
          <a:p>
            <a:pPr marL="342900" marR="0" lvl="0" indent="-342900" algn="ctr">
              <a:spcAft>
                <a:spcPts val="800"/>
              </a:spcAft>
            </a:pPr>
            <a:r>
              <a:rPr lang="en-US" b="1" dirty="0">
                <a:solidFill>
                  <a:srgbClr val="000000"/>
                </a:solidFill>
                <a:latin typeface="Maiandra GD" panose="020E0502030308020204" pitchFamily="34" charset="0"/>
              </a:rPr>
              <a:t>COMPUTER NETWORKS AND THE INTERNET</a:t>
            </a:r>
            <a:endParaRPr lang="en-US" dirty="0">
              <a:solidFill>
                <a:schemeClr val="tx1">
                  <a:lumMod val="85000"/>
                  <a:lumOff val="15000"/>
                </a:schemeClr>
              </a:solidFill>
              <a:latin typeface="Maiandra GD" panose="020E0502030308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2D27AC1C-62B2-0196-A6CC-05DFCDDEE438}"/>
              </a:ext>
            </a:extLst>
          </p:cNvPr>
          <p:cNvPicPr>
            <a:picLocks noChangeAspect="1"/>
          </p:cNvPicPr>
          <p:nvPr/>
        </p:nvPicPr>
        <p:blipFill rotWithShape="1">
          <a:blip r:embed="rId2"/>
          <a:srcRect l="20667" r="13434" b="2"/>
          <a:stretch/>
        </p:blipFill>
        <p:spPr>
          <a:xfrm>
            <a:off x="0" y="10"/>
            <a:ext cx="3192379" cy="6857989"/>
          </a:xfrm>
          <a:prstGeom prst="rect">
            <a:avLst/>
          </a:prstGeom>
        </p:spPr>
      </p:pic>
      <p:sp>
        <p:nvSpPr>
          <p:cNvPr id="6" name="Rectangle 5"/>
          <p:cNvSpPr/>
          <p:nvPr/>
        </p:nvSpPr>
        <p:spPr>
          <a:xfrm>
            <a:off x="3192379" y="1860884"/>
            <a:ext cx="8999621" cy="4524315"/>
          </a:xfrm>
          <a:prstGeom prst="rect">
            <a:avLst/>
          </a:prstGeom>
        </p:spPr>
        <p:txBody>
          <a:bodyPr wrap="square">
            <a:spAutoFit/>
          </a:bodyPr>
          <a:lstStyle/>
          <a:p>
            <a:pPr marL="285750" indent="-285750">
              <a:buFont typeface="Arial" panose="020B0604020202020204" pitchFamily="34" charset="0"/>
              <a:buChar char="•"/>
            </a:pPr>
            <a:r>
              <a:rPr lang="en-US" sz="3200" dirty="0">
                <a:latin typeface="Maiandra GD" panose="020E0502030308020204" pitchFamily="34" charset="0"/>
              </a:rPr>
              <a:t>A computer network refer to collection of computers that are connected together.</a:t>
            </a:r>
          </a:p>
          <a:p>
            <a:pPr marL="285750" indent="-285750">
              <a:buFont typeface="Arial" panose="020B0604020202020204" pitchFamily="34" charset="0"/>
              <a:buChar char="•"/>
            </a:pPr>
            <a:r>
              <a:rPr lang="en-US" sz="3200" dirty="0">
                <a:latin typeface="Maiandra GD" panose="020E0502030308020204" pitchFamily="34" charset="0"/>
              </a:rPr>
              <a:t>This connection can be either through, Data cables, Bluetooth, wireless network and infrared.</a:t>
            </a:r>
          </a:p>
          <a:p>
            <a:pPr marL="285750" indent="-285750">
              <a:buFont typeface="Arial" panose="020B0604020202020204" pitchFamily="34" charset="0"/>
              <a:buChar char="•"/>
            </a:pPr>
            <a:r>
              <a:rPr lang="en-US" sz="3200" dirty="0">
                <a:latin typeface="Maiandra GD" panose="020E0502030308020204" pitchFamily="34" charset="0"/>
              </a:rPr>
              <a:t>Computers in a network are able to communicate with each other.</a:t>
            </a:r>
          </a:p>
          <a:p>
            <a:pPr marL="285750" indent="-285750">
              <a:buFont typeface="Arial" panose="020B0604020202020204" pitchFamily="34" charset="0"/>
              <a:buChar char="•"/>
            </a:pPr>
            <a:r>
              <a:rPr lang="en-US" sz="3200" dirty="0">
                <a:latin typeface="Maiandra GD" panose="020E0502030308020204" pitchFamily="34" charset="0"/>
              </a:rPr>
              <a:t>Computers in a network are able to share resources, data and instructions</a:t>
            </a:r>
          </a:p>
        </p:txBody>
      </p:sp>
    </p:spTree>
    <p:extLst>
      <p:ext uri="{BB962C8B-B14F-4D97-AF65-F5344CB8AC3E}">
        <p14:creationId xmlns:p14="http://schemas.microsoft.com/office/powerpoint/2010/main" val="2001849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4848" y="10"/>
            <a:ext cx="7517152" cy="1860874"/>
          </a:xfrm>
        </p:spPr>
        <p:txBody>
          <a:bodyPr vert="horz" lIns="91440" tIns="45720" rIns="91440" bIns="45720" rtlCol="0" anchor="b">
            <a:noAutofit/>
          </a:bodyPr>
          <a:lstStyle/>
          <a:p>
            <a:pPr marL="342900" marR="0" lvl="0" indent="-342900" algn="ctr">
              <a:spcAft>
                <a:spcPts val="800"/>
              </a:spcAft>
            </a:pPr>
            <a:r>
              <a:rPr lang="en-US" b="1" dirty="0">
                <a:solidFill>
                  <a:srgbClr val="000000"/>
                </a:solidFill>
                <a:latin typeface="Maiandra GD" panose="020E0502030308020204" pitchFamily="34" charset="0"/>
              </a:rPr>
              <a:t>COMPUTER NETWORKS AND THE </a:t>
            </a:r>
            <a:r>
              <a:rPr lang="en-US" b="1" dirty="0" smtClean="0">
                <a:solidFill>
                  <a:srgbClr val="000000"/>
                </a:solidFill>
                <a:latin typeface="Maiandra GD" panose="020E0502030308020204" pitchFamily="34" charset="0"/>
              </a:rPr>
              <a:t>INTERNET cont’d….</a:t>
            </a:r>
            <a:endParaRPr lang="en-US" dirty="0">
              <a:solidFill>
                <a:schemeClr val="tx1">
                  <a:lumMod val="85000"/>
                  <a:lumOff val="15000"/>
                </a:schemeClr>
              </a:solidFill>
              <a:latin typeface="Maiandra GD" panose="020E0502030308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2D27AC1C-62B2-0196-A6CC-05DFCDDEE438}"/>
              </a:ext>
            </a:extLst>
          </p:cNvPr>
          <p:cNvPicPr>
            <a:picLocks noChangeAspect="1"/>
          </p:cNvPicPr>
          <p:nvPr/>
        </p:nvPicPr>
        <p:blipFill rotWithShape="1">
          <a:blip r:embed="rId2"/>
          <a:srcRect l="20667" r="13434" b="2"/>
          <a:stretch/>
        </p:blipFill>
        <p:spPr>
          <a:xfrm>
            <a:off x="0" y="10"/>
            <a:ext cx="3192379" cy="6857989"/>
          </a:xfrm>
          <a:prstGeom prst="rect">
            <a:avLst/>
          </a:prstGeom>
        </p:spPr>
      </p:pic>
      <p:sp>
        <p:nvSpPr>
          <p:cNvPr id="7" name="Rectangle 6"/>
          <p:cNvSpPr/>
          <p:nvPr/>
        </p:nvSpPr>
        <p:spPr>
          <a:xfrm>
            <a:off x="3705726" y="1652337"/>
            <a:ext cx="8486273" cy="4247317"/>
          </a:xfrm>
          <a:prstGeom prst="rect">
            <a:avLst/>
          </a:prstGeom>
        </p:spPr>
        <p:txBody>
          <a:bodyPr wrap="square">
            <a:spAutoFit/>
          </a:bodyPr>
          <a:lstStyle/>
          <a:p>
            <a:pPr marL="571500" indent="-571500">
              <a:buFont typeface="Arial" panose="020B0604020202020204" pitchFamily="34" charset="0"/>
              <a:buChar char="•"/>
            </a:pPr>
            <a:r>
              <a:rPr lang="en-US" sz="5400" dirty="0">
                <a:latin typeface="Maiandra GD" panose="020E0502030308020204" pitchFamily="34" charset="0"/>
              </a:rPr>
              <a:t>In a network one computer must work as a server.</a:t>
            </a:r>
          </a:p>
          <a:p>
            <a:pPr marL="571500" indent="-571500">
              <a:buFont typeface="Arial" panose="020B0604020202020204" pitchFamily="34" charset="0"/>
              <a:buChar char="•"/>
            </a:pPr>
            <a:r>
              <a:rPr lang="en-US" sz="5400" dirty="0">
                <a:latin typeface="Maiandra GD" panose="020E0502030308020204" pitchFamily="34" charset="0"/>
              </a:rPr>
              <a:t>A server controls access of resources in a network</a:t>
            </a:r>
          </a:p>
        </p:txBody>
      </p:sp>
    </p:spTree>
    <p:extLst>
      <p:ext uri="{BB962C8B-B14F-4D97-AF65-F5344CB8AC3E}">
        <p14:creationId xmlns:p14="http://schemas.microsoft.com/office/powerpoint/2010/main" val="23814336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4848" y="10"/>
            <a:ext cx="7517152" cy="1860874"/>
          </a:xfrm>
        </p:spPr>
        <p:txBody>
          <a:bodyPr vert="horz" lIns="91440" tIns="45720" rIns="91440" bIns="45720" rtlCol="0" anchor="b">
            <a:noAutofit/>
          </a:bodyPr>
          <a:lstStyle/>
          <a:p>
            <a:pPr marL="342900" marR="0" lvl="0" indent="-342900" algn="ctr">
              <a:spcAft>
                <a:spcPts val="800"/>
              </a:spcAft>
            </a:pPr>
            <a:r>
              <a:rPr lang="en-US" b="1" dirty="0" smtClean="0">
                <a:solidFill>
                  <a:srgbClr val="000000"/>
                </a:solidFill>
                <a:latin typeface="Maiandra GD" panose="020E0502030308020204" pitchFamily="34" charset="0"/>
              </a:rPr>
              <a:t>IMPORTANCE OF COMPUTER NETWORKS</a:t>
            </a:r>
            <a:endParaRPr lang="en-US" dirty="0">
              <a:solidFill>
                <a:schemeClr val="tx1">
                  <a:lumMod val="85000"/>
                  <a:lumOff val="15000"/>
                </a:schemeClr>
              </a:solidFill>
              <a:latin typeface="Maiandra GD" panose="020E0502030308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2D27AC1C-62B2-0196-A6CC-05DFCDDEE438}"/>
              </a:ext>
            </a:extLst>
          </p:cNvPr>
          <p:cNvPicPr>
            <a:picLocks noChangeAspect="1"/>
          </p:cNvPicPr>
          <p:nvPr/>
        </p:nvPicPr>
        <p:blipFill rotWithShape="1">
          <a:blip r:embed="rId2"/>
          <a:srcRect l="20667" r="13434" b="2"/>
          <a:stretch/>
        </p:blipFill>
        <p:spPr>
          <a:xfrm>
            <a:off x="0" y="10"/>
            <a:ext cx="3192379" cy="6857989"/>
          </a:xfrm>
          <a:prstGeom prst="rect">
            <a:avLst/>
          </a:prstGeom>
        </p:spPr>
      </p:pic>
      <p:sp>
        <p:nvSpPr>
          <p:cNvPr id="7" name="Rectangle 6"/>
          <p:cNvSpPr/>
          <p:nvPr/>
        </p:nvSpPr>
        <p:spPr>
          <a:xfrm>
            <a:off x="3192380" y="2053389"/>
            <a:ext cx="8871284" cy="4401205"/>
          </a:xfrm>
          <a:prstGeom prst="rect">
            <a:avLst/>
          </a:prstGeom>
        </p:spPr>
        <p:txBody>
          <a:bodyPr wrap="square">
            <a:spAutoFit/>
          </a:bodyPr>
          <a:lstStyle/>
          <a:p>
            <a:pPr marL="571500" indent="-571500">
              <a:buFont typeface="Arial" panose="020B0604020202020204" pitchFamily="34" charset="0"/>
              <a:buChar char="•"/>
            </a:pPr>
            <a:r>
              <a:rPr lang="en-US" sz="4000" dirty="0" smtClean="0">
                <a:latin typeface="Maiandra GD" panose="020E0502030308020204" pitchFamily="34" charset="0"/>
              </a:rPr>
              <a:t>Networks </a:t>
            </a:r>
            <a:r>
              <a:rPr lang="en-US" sz="4000" dirty="0">
                <a:latin typeface="Maiandra GD" panose="020E0502030308020204" pitchFamily="34" charset="0"/>
              </a:rPr>
              <a:t>allow sharing of resources between connected computers.</a:t>
            </a:r>
          </a:p>
          <a:p>
            <a:pPr marL="571500" indent="-571500">
              <a:buFont typeface="Arial" panose="020B0604020202020204" pitchFamily="34" charset="0"/>
              <a:buChar char="•"/>
            </a:pPr>
            <a:r>
              <a:rPr lang="en-US" sz="4000" dirty="0" smtClean="0">
                <a:latin typeface="Maiandra GD" panose="020E0502030308020204" pitchFamily="34" charset="0"/>
              </a:rPr>
              <a:t>Computer </a:t>
            </a:r>
            <a:r>
              <a:rPr lang="en-US" sz="4000" dirty="0">
                <a:latin typeface="Maiandra GD" panose="020E0502030308020204" pitchFamily="34" charset="0"/>
              </a:rPr>
              <a:t>network offer a cheaper means of communication.</a:t>
            </a:r>
          </a:p>
          <a:p>
            <a:pPr marL="571500" indent="-571500">
              <a:buFont typeface="Arial" panose="020B0604020202020204" pitchFamily="34" charset="0"/>
              <a:buChar char="•"/>
            </a:pPr>
            <a:r>
              <a:rPr lang="en-US" sz="4000" dirty="0" smtClean="0">
                <a:latin typeface="Maiandra GD" panose="020E0502030308020204" pitchFamily="34" charset="0"/>
              </a:rPr>
              <a:t>Computer </a:t>
            </a:r>
            <a:r>
              <a:rPr lang="en-US" sz="4000" dirty="0">
                <a:latin typeface="Maiandra GD" panose="020E0502030308020204" pitchFamily="34" charset="0"/>
              </a:rPr>
              <a:t>networks allows easy and cheap sharing of information and data</a:t>
            </a:r>
          </a:p>
        </p:txBody>
      </p:sp>
    </p:spTree>
    <p:extLst>
      <p:ext uri="{BB962C8B-B14F-4D97-AF65-F5344CB8AC3E}">
        <p14:creationId xmlns:p14="http://schemas.microsoft.com/office/powerpoint/2010/main" val="25846499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320842" y="643466"/>
            <a:ext cx="3721211" cy="5225627"/>
          </a:xfrm>
        </p:spPr>
        <p:txBody>
          <a:bodyPr anchor="ctr">
            <a:normAutofit/>
          </a:bodyPr>
          <a:lstStyle/>
          <a:p>
            <a:pPr algn="ctr">
              <a:defRPr/>
            </a:pPr>
            <a:r>
              <a:rPr lang="en-US" sz="5400" b="1" dirty="0">
                <a:latin typeface="Maiandra GD" panose="020E0502030308020204" pitchFamily="34" charset="0"/>
              </a:rPr>
              <a:t>THE INTERNET</a:t>
            </a: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042052" y="385011"/>
            <a:ext cx="7989527" cy="5807242"/>
          </a:xfrm>
        </p:spPr>
        <p:txBody>
          <a:bodyPr anchor="ctr">
            <a:normAutofit fontScale="92500" lnSpcReduction="10000"/>
          </a:bodyPr>
          <a:lstStyle/>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Internet is the worldwide collection of </a:t>
            </a:r>
            <a:r>
              <a:rPr lang="en-US" sz="3200" dirty="0" smtClean="0">
                <a:latin typeface="Maiandra GD" panose="020E0502030308020204" pitchFamily="34" charset="0"/>
                <a:ea typeface="Calibri" panose="020F0502020204030204" pitchFamily="34" charset="0"/>
                <a:cs typeface="Arial" panose="020B0604020202020204" pitchFamily="34" charset="0"/>
              </a:rPr>
              <a:t>networks.</a:t>
            </a:r>
            <a:endParaRPr lang="en-US" sz="3200" dirty="0">
              <a:latin typeface="Maiandra GD" panose="020E0502030308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People connect to the internet to share resources.</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The world wide web, www, is the most popular service on the internet.</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 web is a global library of information available to anyone connected to the internet.</a:t>
            </a:r>
            <a:endParaRPr lang="en-US" sz="3200" dirty="0">
              <a:latin typeface="Maiandra GD" panose="020E0502030308020204" pitchFamily="34" charset="0"/>
              <a:cs typeface="Arial" panose="020B0604020202020204" pitchFamily="34" charset="0"/>
            </a:endParaRP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58800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86906"/>
            <a:ext cx="10058400" cy="1450757"/>
          </a:xfrm>
        </p:spPr>
        <p:txBody>
          <a:bodyPr>
            <a:noAutofit/>
          </a:bodyPr>
          <a:lstStyle/>
          <a:p>
            <a:r>
              <a:rPr lang="en-US" sz="6600" b="1" dirty="0" smtClean="0">
                <a:latin typeface="Maiandra GD" panose="020E0502030308020204" pitchFamily="34" charset="0"/>
                <a:cs typeface="Arial" panose="020B0604020202020204" pitchFamily="34" charset="0"/>
              </a:rPr>
              <a:t>Terms and definitions…</a:t>
            </a:r>
            <a:endParaRPr lang="en-US" sz="6600" b="1" dirty="0">
              <a:latin typeface="Maiandra GD" panose="020E0502030308020204" pitchFamily="34" charset="0"/>
              <a:cs typeface="Arial" panose="020B0604020202020204" pitchFamily="34" charset="0"/>
            </a:endParaRPr>
          </a:p>
        </p:txBody>
      </p:sp>
      <p:sp>
        <p:nvSpPr>
          <p:cNvPr id="3" name="Content Placeholder 2"/>
          <p:cNvSpPr>
            <a:spLocks noGrp="1"/>
          </p:cNvSpPr>
          <p:nvPr>
            <p:ph idx="1"/>
          </p:nvPr>
        </p:nvSpPr>
        <p:spPr>
          <a:xfrm>
            <a:off x="256674" y="1772529"/>
            <a:ext cx="8664753" cy="4529797"/>
          </a:xfrm>
        </p:spPr>
        <p:txBody>
          <a:bodyPr>
            <a:noAutofit/>
          </a:bodyPr>
          <a:lstStyle/>
          <a:p>
            <a:pPr marL="274320" lvl="0" indent="-274320">
              <a:lnSpc>
                <a:spcPct val="150000"/>
              </a:lnSpc>
              <a:spcBef>
                <a:spcPct val="20000"/>
              </a:spcBef>
              <a:spcAft>
                <a:spcPts val="0"/>
              </a:spcAft>
              <a:buClr>
                <a:srgbClr val="D16349"/>
              </a:buClr>
              <a:buSzPct val="85000"/>
              <a:buFont typeface="Wingdings 2" panose="05020102010507070707"/>
              <a:buChar char=""/>
            </a:pPr>
            <a:r>
              <a:rPr lang="en-US" sz="2700" dirty="0">
                <a:solidFill>
                  <a:prstClr val="black"/>
                </a:solidFill>
                <a:latin typeface="Maiandra GD" panose="020E0502030308020204" pitchFamily="34" charset="0"/>
              </a:rPr>
              <a:t>RAM: Random Access Memory, which is the computer’s short term memory used whenever an action is performed by a program.</a:t>
            </a:r>
          </a:p>
          <a:p>
            <a:pPr marL="274320" lvl="0" indent="-274320">
              <a:lnSpc>
                <a:spcPct val="150000"/>
              </a:lnSpc>
              <a:spcBef>
                <a:spcPct val="20000"/>
              </a:spcBef>
              <a:spcAft>
                <a:spcPts val="0"/>
              </a:spcAft>
              <a:buClr>
                <a:srgbClr val="D16349"/>
              </a:buClr>
              <a:buSzPct val="85000"/>
              <a:buFont typeface="Wingdings 2" panose="05020102010507070707"/>
              <a:buChar char=""/>
            </a:pPr>
            <a:r>
              <a:rPr lang="en-US" sz="2700" dirty="0">
                <a:solidFill>
                  <a:prstClr val="black"/>
                </a:solidFill>
                <a:latin typeface="Maiandra GD" panose="020E0502030308020204" pitchFamily="34" charset="0"/>
              </a:rPr>
              <a:t>DATA: these are individual facts such as name, quantity or price of goods that can be entered in a computer or be taken out from the computer.</a:t>
            </a:r>
          </a:p>
          <a:p>
            <a:pPr marL="274320" lvl="0" indent="-274320">
              <a:lnSpc>
                <a:spcPct val="150000"/>
              </a:lnSpc>
              <a:spcBef>
                <a:spcPct val="20000"/>
              </a:spcBef>
              <a:spcAft>
                <a:spcPts val="0"/>
              </a:spcAft>
              <a:buClr>
                <a:srgbClr val="D16349"/>
              </a:buClr>
              <a:buSzPct val="85000"/>
              <a:buFont typeface="Wingdings 2" panose="05020102010507070707"/>
              <a:buChar char=""/>
            </a:pPr>
            <a:r>
              <a:rPr lang="en-US" sz="2700" dirty="0">
                <a:solidFill>
                  <a:prstClr val="black"/>
                </a:solidFill>
                <a:latin typeface="Maiandra GD" panose="020E0502030308020204" pitchFamily="34" charset="0"/>
              </a:rPr>
              <a:t>INFORMATION: refers to data that has been processed into useful form like a graph. </a:t>
            </a:r>
          </a:p>
          <a:p>
            <a:pPr>
              <a:lnSpc>
                <a:spcPct val="150000"/>
              </a:lnSpc>
            </a:pPr>
            <a:endParaRPr lang="en-US" sz="2800" dirty="0">
              <a:latin typeface="Maiandra GD" panose="020E0502030308020204" pitchFamily="34" charset="0"/>
              <a:cs typeface="Arial" panose="020B0604020202020204" pitchFamily="34" charset="0"/>
            </a:endParaRPr>
          </a:p>
        </p:txBody>
      </p:sp>
      <p:pic>
        <p:nvPicPr>
          <p:cNvPr id="7" name="Graphic 6" descr="Suburban scene">
            <a:extLst>
              <a:ext uri="{FF2B5EF4-FFF2-40B4-BE49-F238E27FC236}">
                <a16:creationId xmlns="" xmlns:a16="http://schemas.microsoft.com/office/drawing/2014/main" id="{C9D83CA1-909C-221D-6EA6-0EB705BFC9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921427" y="2084270"/>
            <a:ext cx="3008236" cy="3008236"/>
          </a:xfrm>
          <a:prstGeom prst="rect">
            <a:avLst/>
          </a:prstGeom>
        </p:spPr>
      </p:pic>
    </p:spTree>
    <p:extLst>
      <p:ext uri="{BB962C8B-B14F-4D97-AF65-F5344CB8AC3E}">
        <p14:creationId xmlns:p14="http://schemas.microsoft.com/office/powerpoint/2010/main" val="8837737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DD82D3-D002-45B0-B16A-82B3DA4EFD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320842" y="643466"/>
            <a:ext cx="3721211" cy="5225627"/>
          </a:xfrm>
        </p:spPr>
        <p:txBody>
          <a:bodyPr anchor="ctr">
            <a:normAutofit/>
          </a:bodyPr>
          <a:lstStyle/>
          <a:p>
            <a:pPr algn="ctr">
              <a:defRPr/>
            </a:pPr>
            <a:r>
              <a:rPr lang="en-US" sz="7200" b="1" dirty="0" smtClean="0">
                <a:latin typeface="Maiandra GD" panose="020E0502030308020204" pitchFamily="34" charset="0"/>
              </a:rPr>
              <a:t>WEBSITE</a:t>
            </a:r>
            <a:endParaRPr lang="en-US" sz="7200" b="1" dirty="0">
              <a:latin typeface="Maiandra GD" panose="020E0502030308020204" pitchFamily="34" charset="0"/>
            </a:endParaRPr>
          </a:p>
        </p:txBody>
      </p:sp>
      <p:cxnSp>
        <p:nvCxnSpPr>
          <p:cNvPr id="10" name="Straight Connector 9">
            <a:extLst>
              <a:ext uri="{FF2B5EF4-FFF2-40B4-BE49-F238E27FC236}">
                <a16:creationId xmlns="" xmlns:a16="http://schemas.microsoft.com/office/drawing/2014/main" id="{9F09C252-16FE-4557-AD6D-BB5CA773496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042052" y="385010"/>
            <a:ext cx="7989527" cy="5951781"/>
          </a:xfrm>
        </p:spPr>
        <p:txBody>
          <a:bodyPr anchor="ctr">
            <a:noAutofit/>
          </a:bodyPr>
          <a:lstStyle/>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 web contains billions of documents called web pages.</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 collection of related web pages is called a website.</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Web pages of a website are kept in a server.</a:t>
            </a:r>
          </a:p>
          <a:p>
            <a:pPr algn="just">
              <a:lnSpc>
                <a:spcPct val="150000"/>
              </a:lnSpc>
              <a:spcBef>
                <a:spcPts val="0"/>
              </a:spcBef>
              <a:spcAft>
                <a:spcPts val="800"/>
              </a:spcAft>
              <a:buFont typeface="Wingdings" panose="05000000000000000000" pitchFamily="2" charset="2"/>
              <a:buChar char="v"/>
            </a:pPr>
            <a:r>
              <a:rPr lang="en-US" sz="3200" dirty="0">
                <a:latin typeface="Maiandra GD" panose="020E0502030308020204" pitchFamily="34" charset="0"/>
                <a:ea typeface="Calibri" panose="020F0502020204030204" pitchFamily="34" charset="0"/>
                <a:cs typeface="Arial" panose="020B0604020202020204" pitchFamily="34" charset="0"/>
              </a:rPr>
              <a:t>A web server can be accessed by everyone connected to the internet.</a:t>
            </a:r>
            <a:endParaRPr lang="en-US" sz="3200" dirty="0">
              <a:latin typeface="Maiandra GD" panose="020E0502030308020204" pitchFamily="34" charset="0"/>
              <a:cs typeface="Arial" panose="020B0604020202020204" pitchFamily="34" charset="0"/>
            </a:endParaRPr>
          </a:p>
        </p:txBody>
      </p:sp>
      <p:sp>
        <p:nvSpPr>
          <p:cNvPr id="12" name="Rectangle 11">
            <a:extLst>
              <a:ext uri="{FF2B5EF4-FFF2-40B4-BE49-F238E27FC236}">
                <a16:creationId xmlns="" xmlns:a16="http://schemas.microsoft.com/office/drawing/2014/main" id="{4C15B19B-E7BB-4060-B12F-3CDA8EF16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35164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800" b="1" dirty="0">
                <a:latin typeface="Maiandra GD" panose="020E0502030308020204" pitchFamily="34" charset="0"/>
              </a:rPr>
              <a:t>Internet and Emails</a:t>
            </a:r>
          </a:p>
        </p:txBody>
      </p:sp>
      <p:sp>
        <p:nvSpPr>
          <p:cNvPr id="3" name="Content Placeholder 2"/>
          <p:cNvSpPr>
            <a:spLocks noGrp="1"/>
          </p:cNvSpPr>
          <p:nvPr>
            <p:ph idx="1"/>
          </p:nvPr>
        </p:nvSpPr>
        <p:spPr>
          <a:xfrm>
            <a:off x="1097279" y="1737360"/>
            <a:ext cx="10982425" cy="4679482"/>
          </a:xfrm>
        </p:spPr>
        <p:txBody>
          <a:bodyPr>
            <a:noAutofit/>
          </a:bodyPr>
          <a:lstStyle/>
          <a:p>
            <a:pPr>
              <a:buFont typeface="Wingdings" panose="05000000000000000000" pitchFamily="2" charset="2"/>
              <a:buChar char="q"/>
            </a:pPr>
            <a:r>
              <a:rPr lang="en-US" sz="3200" dirty="0">
                <a:latin typeface="Maiandra GD" panose="020E0502030308020204" pitchFamily="34" charset="0"/>
              </a:rPr>
              <a:t>Internet refers to the global collection of all networks. </a:t>
            </a:r>
            <a:endParaRPr lang="en-US" sz="3200" dirty="0" smtClean="0">
              <a:latin typeface="Maiandra GD" panose="020E0502030308020204" pitchFamily="34" charset="0"/>
            </a:endParaRPr>
          </a:p>
          <a:p>
            <a:pPr>
              <a:buFont typeface="Wingdings" panose="05000000000000000000" pitchFamily="2" charset="2"/>
              <a:buChar char="q"/>
            </a:pPr>
            <a:r>
              <a:rPr lang="en-US" sz="3200" dirty="0" smtClean="0">
                <a:latin typeface="Maiandra GD" panose="020E0502030308020204" pitchFamily="34" charset="0"/>
              </a:rPr>
              <a:t>World </a:t>
            </a:r>
            <a:r>
              <a:rPr lang="en-US" sz="3200" dirty="0">
                <a:latin typeface="Maiandra GD" panose="020E0502030308020204" pitchFamily="34" charset="0"/>
              </a:rPr>
              <a:t>Wide Web is one of the famous internet services. </a:t>
            </a:r>
            <a:endParaRPr lang="en-US" sz="3200" dirty="0" smtClean="0">
              <a:latin typeface="Maiandra GD" panose="020E0502030308020204" pitchFamily="34" charset="0"/>
            </a:endParaRPr>
          </a:p>
          <a:p>
            <a:pPr>
              <a:buFont typeface="Wingdings" panose="05000000000000000000" pitchFamily="2" charset="2"/>
              <a:buChar char="q"/>
            </a:pPr>
            <a:r>
              <a:rPr lang="en-US" sz="3200" dirty="0" smtClean="0">
                <a:latin typeface="Maiandra GD" panose="020E0502030308020204" pitchFamily="34" charset="0"/>
              </a:rPr>
              <a:t>World </a:t>
            </a:r>
            <a:r>
              <a:rPr lang="en-US" sz="3200" dirty="0">
                <a:latin typeface="Maiandra GD" panose="020E0502030308020204" pitchFamily="34" charset="0"/>
              </a:rPr>
              <a:t>Wide Web allows as to access a library of web pages</a:t>
            </a:r>
            <a:r>
              <a:rPr lang="en-US" sz="3200" dirty="0" smtClean="0">
                <a:latin typeface="Maiandra GD" panose="020E0502030308020204" pitchFamily="34" charset="0"/>
              </a:rPr>
              <a:t>.</a:t>
            </a:r>
            <a:endParaRPr lang="en-US" sz="3200" dirty="0">
              <a:latin typeface="Maiandra GD" panose="020E0502030308020204" pitchFamily="34" charset="0"/>
            </a:endParaRPr>
          </a:p>
        </p:txBody>
      </p:sp>
    </p:spTree>
    <p:extLst>
      <p:ext uri="{BB962C8B-B14F-4D97-AF65-F5344CB8AC3E}">
        <p14:creationId xmlns:p14="http://schemas.microsoft.com/office/powerpoint/2010/main" val="8570443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1500" b="1" dirty="0" smtClean="0">
                <a:latin typeface="Maiandra GD" panose="020E0502030308020204" pitchFamily="34" charset="0"/>
              </a:rPr>
              <a:t>EMAIL</a:t>
            </a:r>
            <a:endParaRPr lang="en-US" sz="11500" b="1" dirty="0">
              <a:latin typeface="Maiandra GD" panose="020E0502030308020204" pitchFamily="34" charset="0"/>
            </a:endParaRPr>
          </a:p>
        </p:txBody>
      </p:sp>
      <p:sp>
        <p:nvSpPr>
          <p:cNvPr id="3" name="Content Placeholder 2"/>
          <p:cNvSpPr>
            <a:spLocks noGrp="1"/>
          </p:cNvSpPr>
          <p:nvPr>
            <p:ph idx="1"/>
          </p:nvPr>
        </p:nvSpPr>
        <p:spPr>
          <a:xfrm>
            <a:off x="1097280" y="1845733"/>
            <a:ext cx="10058400" cy="4410687"/>
          </a:xfrm>
        </p:spPr>
        <p:txBody>
          <a:bodyPr>
            <a:noAutofit/>
          </a:bodyPr>
          <a:lstStyle/>
          <a:p>
            <a:pPr lvl="0">
              <a:buClr>
                <a:srgbClr val="E48312"/>
              </a:buClr>
              <a:buFont typeface="Wingdings" panose="05000000000000000000" pitchFamily="2" charset="2"/>
              <a:buChar char="q"/>
            </a:pPr>
            <a:r>
              <a:rPr lang="en-US" sz="4000" dirty="0" smtClean="0">
                <a:solidFill>
                  <a:srgbClr val="000000">
                    <a:lumMod val="75000"/>
                    <a:lumOff val="25000"/>
                  </a:srgbClr>
                </a:solidFill>
                <a:latin typeface="Maiandra GD" panose="020E0502030308020204" pitchFamily="34" charset="0"/>
              </a:rPr>
              <a:t>Short form for </a:t>
            </a:r>
            <a:r>
              <a:rPr lang="en-US" sz="4000" b="1" dirty="0" smtClean="0">
                <a:solidFill>
                  <a:srgbClr val="000000">
                    <a:lumMod val="75000"/>
                    <a:lumOff val="25000"/>
                  </a:srgbClr>
                </a:solidFill>
                <a:latin typeface="Maiandra GD" panose="020E0502030308020204" pitchFamily="34" charset="0"/>
              </a:rPr>
              <a:t>“electronic mail”</a:t>
            </a:r>
          </a:p>
          <a:p>
            <a:pPr lvl="0">
              <a:buClr>
                <a:srgbClr val="E48312"/>
              </a:buClr>
              <a:buFont typeface="Wingdings" panose="05000000000000000000" pitchFamily="2" charset="2"/>
              <a:buChar char="q"/>
            </a:pPr>
            <a:r>
              <a:rPr lang="en-US" sz="4000" dirty="0" smtClean="0">
                <a:solidFill>
                  <a:srgbClr val="000000">
                    <a:lumMod val="75000"/>
                    <a:lumOff val="25000"/>
                  </a:srgbClr>
                </a:solidFill>
                <a:latin typeface="Maiandra GD" panose="020E0502030308020204" pitchFamily="34" charset="0"/>
              </a:rPr>
              <a:t>Email </a:t>
            </a:r>
            <a:r>
              <a:rPr lang="en-US" sz="4000" dirty="0">
                <a:solidFill>
                  <a:srgbClr val="000000">
                    <a:lumMod val="75000"/>
                    <a:lumOff val="25000"/>
                  </a:srgbClr>
                </a:solidFill>
                <a:latin typeface="Maiandra GD" panose="020E0502030308020204" pitchFamily="34" charset="0"/>
              </a:rPr>
              <a:t>is the exchange of computer stored messages by telecommunication. </a:t>
            </a:r>
          </a:p>
          <a:p>
            <a:pPr lvl="0">
              <a:buClr>
                <a:srgbClr val="E48312"/>
              </a:buClr>
              <a:buFont typeface="Wingdings" panose="05000000000000000000" pitchFamily="2" charset="2"/>
              <a:buChar char="q"/>
            </a:pPr>
            <a:r>
              <a:rPr lang="en-US" sz="4000" dirty="0">
                <a:solidFill>
                  <a:srgbClr val="000000">
                    <a:lumMod val="75000"/>
                    <a:lumOff val="25000"/>
                  </a:srgbClr>
                </a:solidFill>
                <a:latin typeface="Maiandra GD" panose="020E0502030308020204" pitchFamily="34" charset="0"/>
              </a:rPr>
              <a:t>Email messages are sent and accessed through web pages. </a:t>
            </a:r>
          </a:p>
          <a:p>
            <a:pPr lvl="0">
              <a:buClr>
                <a:srgbClr val="E48312"/>
              </a:buClr>
              <a:buFont typeface="Wingdings" panose="05000000000000000000" pitchFamily="2" charset="2"/>
              <a:buChar char="q"/>
            </a:pPr>
            <a:r>
              <a:rPr lang="en-US" sz="4000" dirty="0">
                <a:solidFill>
                  <a:srgbClr val="000000">
                    <a:lumMod val="75000"/>
                    <a:lumOff val="25000"/>
                  </a:srgbClr>
                </a:solidFill>
                <a:latin typeface="Maiandra GD" panose="020E0502030308020204" pitchFamily="34" charset="0"/>
              </a:rPr>
              <a:t>As a result, send and receiving emails depends on the availability of internet.</a:t>
            </a:r>
          </a:p>
          <a:p>
            <a:endParaRPr lang="en-US" sz="2800" dirty="0"/>
          </a:p>
        </p:txBody>
      </p:sp>
    </p:spTree>
    <p:extLst>
      <p:ext uri="{BB962C8B-B14F-4D97-AF65-F5344CB8AC3E}">
        <p14:creationId xmlns:p14="http://schemas.microsoft.com/office/powerpoint/2010/main" val="86272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80">
                                          <p:stCondLst>
                                            <p:cond delay="0"/>
                                          </p:stCondLst>
                                        </p:cTn>
                                        <p:tgtEl>
                                          <p:spTgt spid="2"/>
                                        </p:tgtEl>
                                      </p:cBhvr>
                                    </p:animEffect>
                                    <p:anim calcmode="lin" valueType="num">
                                      <p:cBhvr>
                                        <p:cTn id="3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7" dur="26">
                                          <p:stCondLst>
                                            <p:cond delay="650"/>
                                          </p:stCondLst>
                                        </p:cTn>
                                        <p:tgtEl>
                                          <p:spTgt spid="2"/>
                                        </p:tgtEl>
                                      </p:cBhvr>
                                      <p:to x="100000" y="60000"/>
                                    </p:animScale>
                                    <p:animScale>
                                      <p:cBhvr>
                                        <p:cTn id="38" dur="166" decel="50000">
                                          <p:stCondLst>
                                            <p:cond delay="676"/>
                                          </p:stCondLst>
                                        </p:cTn>
                                        <p:tgtEl>
                                          <p:spTgt spid="2"/>
                                        </p:tgtEl>
                                      </p:cBhvr>
                                      <p:to x="100000" y="100000"/>
                                    </p:animScale>
                                    <p:animScale>
                                      <p:cBhvr>
                                        <p:cTn id="39" dur="26">
                                          <p:stCondLst>
                                            <p:cond delay="1312"/>
                                          </p:stCondLst>
                                        </p:cTn>
                                        <p:tgtEl>
                                          <p:spTgt spid="2"/>
                                        </p:tgtEl>
                                      </p:cBhvr>
                                      <p:to x="100000" y="80000"/>
                                    </p:animScale>
                                    <p:animScale>
                                      <p:cBhvr>
                                        <p:cTn id="40" dur="166" decel="50000">
                                          <p:stCondLst>
                                            <p:cond delay="1338"/>
                                          </p:stCondLst>
                                        </p:cTn>
                                        <p:tgtEl>
                                          <p:spTgt spid="2"/>
                                        </p:tgtEl>
                                      </p:cBhvr>
                                      <p:to x="100000" y="100000"/>
                                    </p:animScale>
                                    <p:animScale>
                                      <p:cBhvr>
                                        <p:cTn id="41" dur="26">
                                          <p:stCondLst>
                                            <p:cond delay="1642"/>
                                          </p:stCondLst>
                                        </p:cTn>
                                        <p:tgtEl>
                                          <p:spTgt spid="2"/>
                                        </p:tgtEl>
                                      </p:cBhvr>
                                      <p:to x="100000" y="90000"/>
                                    </p:animScale>
                                    <p:animScale>
                                      <p:cBhvr>
                                        <p:cTn id="42" dur="166" decel="50000">
                                          <p:stCondLst>
                                            <p:cond delay="1668"/>
                                          </p:stCondLst>
                                        </p:cTn>
                                        <p:tgtEl>
                                          <p:spTgt spid="2"/>
                                        </p:tgtEl>
                                      </p:cBhvr>
                                      <p:to x="100000" y="100000"/>
                                    </p:animScale>
                                    <p:animScale>
                                      <p:cBhvr>
                                        <p:cTn id="43" dur="26">
                                          <p:stCondLst>
                                            <p:cond delay="1808"/>
                                          </p:stCondLst>
                                        </p:cTn>
                                        <p:tgtEl>
                                          <p:spTgt spid="2"/>
                                        </p:tgtEl>
                                      </p:cBhvr>
                                      <p:to x="100000" y="95000"/>
                                    </p:animScale>
                                    <p:animScale>
                                      <p:cBhvr>
                                        <p:cTn id="4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b="1" dirty="0" smtClean="0">
                <a:latin typeface="Maiandra GD" panose="020E0502030308020204" pitchFamily="34" charset="0"/>
              </a:rPr>
              <a:t>INTERNET</a:t>
            </a:r>
            <a:endParaRPr lang="en-US" sz="9600" b="1" dirty="0">
              <a:latin typeface="Maiandra GD" panose="020E0502030308020204" pitchFamily="34" charset="0"/>
            </a:endParaRPr>
          </a:p>
        </p:txBody>
      </p:sp>
      <p:sp>
        <p:nvSpPr>
          <p:cNvPr id="3" name="Content Placeholder 2"/>
          <p:cNvSpPr>
            <a:spLocks noGrp="1"/>
          </p:cNvSpPr>
          <p:nvPr>
            <p:ph idx="1"/>
          </p:nvPr>
        </p:nvSpPr>
        <p:spPr>
          <a:xfrm>
            <a:off x="1097280" y="1737360"/>
            <a:ext cx="10805962" cy="4131734"/>
          </a:xfrm>
        </p:spPr>
        <p:txBody>
          <a:bodyPr>
            <a:noAutofit/>
          </a:bodyPr>
          <a:lstStyle/>
          <a:p>
            <a:pPr>
              <a:buFont typeface="Wingdings" panose="05000000000000000000" pitchFamily="2" charset="2"/>
              <a:buChar char="q"/>
            </a:pPr>
            <a:r>
              <a:rPr lang="en-US" sz="3600" dirty="0">
                <a:solidFill>
                  <a:srgbClr val="000000"/>
                </a:solidFill>
                <a:latin typeface="Maiandra GD" panose="020E0502030308020204" pitchFamily="34" charset="0"/>
              </a:rPr>
              <a:t>Internet is the backbone of information technology </a:t>
            </a:r>
          </a:p>
          <a:p>
            <a:pPr>
              <a:buFont typeface="Wingdings" panose="05000000000000000000" pitchFamily="2" charset="2"/>
              <a:buChar char="q"/>
            </a:pPr>
            <a:r>
              <a:rPr lang="en-US" sz="3600" dirty="0">
                <a:solidFill>
                  <a:srgbClr val="000000"/>
                </a:solidFill>
                <a:latin typeface="Maiandra GD" panose="020E0502030308020204" pitchFamily="34" charset="0"/>
              </a:rPr>
              <a:t>Without the internet, all server web pages cannot be accessed. </a:t>
            </a:r>
          </a:p>
          <a:p>
            <a:pPr>
              <a:buFont typeface="Wingdings" panose="05000000000000000000" pitchFamily="2" charset="2"/>
              <a:buChar char="q"/>
            </a:pPr>
            <a:r>
              <a:rPr lang="en-US" sz="3600" dirty="0">
                <a:solidFill>
                  <a:srgbClr val="000000"/>
                </a:solidFill>
                <a:latin typeface="Maiandra GD" panose="020E0502030308020204" pitchFamily="34" charset="0"/>
              </a:rPr>
              <a:t>Internet is provided by internet service providers. </a:t>
            </a:r>
            <a:endParaRPr lang="en-US" sz="3600" dirty="0" smtClean="0">
              <a:solidFill>
                <a:srgbClr val="000000"/>
              </a:solidFill>
              <a:latin typeface="Maiandra GD" panose="020E0502030308020204" pitchFamily="34" charset="0"/>
            </a:endParaRPr>
          </a:p>
          <a:p>
            <a:pPr>
              <a:buFont typeface="Wingdings" panose="05000000000000000000" pitchFamily="2" charset="2"/>
              <a:buChar char="q"/>
            </a:pPr>
            <a:r>
              <a:rPr lang="en-US" sz="3600" dirty="0" smtClean="0">
                <a:solidFill>
                  <a:srgbClr val="000000"/>
                </a:solidFill>
                <a:latin typeface="Maiandra GD" panose="020E0502030308020204" pitchFamily="34" charset="0"/>
              </a:rPr>
              <a:t>In </a:t>
            </a:r>
            <a:r>
              <a:rPr lang="en-US" sz="3600" dirty="0">
                <a:solidFill>
                  <a:srgbClr val="000000"/>
                </a:solidFill>
                <a:latin typeface="Maiandra GD" panose="020E0502030308020204" pitchFamily="34" charset="0"/>
              </a:rPr>
              <a:t>Malawi, our internet providers include TNM, Airtel, MTL, Global Internet, Sky Band, and many more. </a:t>
            </a:r>
            <a:endParaRPr lang="en-US" sz="3600" dirty="0">
              <a:latin typeface="Maiandra GD" panose="020E0502030308020204" pitchFamily="34" charset="0"/>
            </a:endParaRPr>
          </a:p>
        </p:txBody>
      </p:sp>
    </p:spTree>
    <p:extLst>
      <p:ext uri="{BB962C8B-B14F-4D97-AF65-F5344CB8AC3E}">
        <p14:creationId xmlns:p14="http://schemas.microsoft.com/office/powerpoint/2010/main" val="1260767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86906"/>
            <a:ext cx="10058400" cy="1450757"/>
          </a:xfrm>
        </p:spPr>
        <p:txBody>
          <a:bodyPr>
            <a:normAutofit/>
          </a:bodyPr>
          <a:lstStyle/>
          <a:p>
            <a:r>
              <a:rPr lang="en-US" b="1" dirty="0" smtClean="0">
                <a:latin typeface="Arial" panose="020B0604020202020204" pitchFamily="34" charset="0"/>
                <a:cs typeface="Arial" panose="020B0604020202020204" pitchFamily="34" charset="0"/>
              </a:rPr>
              <a:t>Terms and definitions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79133" y="2084270"/>
            <a:ext cx="8664753" cy="4529797"/>
          </a:xfrm>
        </p:spPr>
        <p:txBody>
          <a:bodyPr>
            <a:noAutofit/>
          </a:bodyPr>
          <a:lstStyle/>
          <a:p>
            <a:pPr marL="274320" lvl="0" indent="-274320" algn="just">
              <a:lnSpc>
                <a:spcPct val="100000"/>
              </a:lnSpc>
              <a:spcBef>
                <a:spcPct val="20000"/>
              </a:spcBef>
              <a:spcAft>
                <a:spcPts val="0"/>
              </a:spcAft>
              <a:buClr>
                <a:srgbClr val="D16349"/>
              </a:buClr>
              <a:buSzPct val="85000"/>
              <a:buFont typeface="Wingdings 2" panose="05020102010507070707"/>
              <a:buChar char=""/>
            </a:pPr>
            <a:r>
              <a:rPr lang="en-US" sz="2800" dirty="0">
                <a:solidFill>
                  <a:prstClr val="black"/>
                </a:solidFill>
                <a:latin typeface="Maiandra GD" panose="020E0502030308020204" pitchFamily="34" charset="0"/>
              </a:rPr>
              <a:t>FILE/DOCUMENT: </a:t>
            </a:r>
          </a:p>
          <a:p>
            <a:pPr marL="822960" lvl="2" indent="-228600" algn="just">
              <a:lnSpc>
                <a:spcPct val="100000"/>
              </a:lnSpc>
              <a:spcBef>
                <a:spcPct val="20000"/>
              </a:spcBef>
              <a:spcAft>
                <a:spcPts val="0"/>
              </a:spcAft>
              <a:buClr>
                <a:srgbClr val="8CADAE"/>
              </a:buClr>
              <a:buSzPct val="75000"/>
              <a:buFont typeface="Wingdings 2" panose="05020102010507070707"/>
              <a:buChar char=""/>
            </a:pPr>
            <a:r>
              <a:rPr lang="en-US" sz="2400" dirty="0">
                <a:solidFill>
                  <a:prstClr val="black"/>
                </a:solidFill>
                <a:latin typeface="Maiandra GD" panose="020E0502030308020204" pitchFamily="34" charset="0"/>
              </a:rPr>
              <a:t>refers to any single item created with an application. </a:t>
            </a:r>
          </a:p>
          <a:p>
            <a:pPr marL="822960" lvl="2" indent="-228600" algn="just">
              <a:lnSpc>
                <a:spcPct val="100000"/>
              </a:lnSpc>
              <a:spcBef>
                <a:spcPct val="20000"/>
              </a:spcBef>
              <a:spcAft>
                <a:spcPts val="0"/>
              </a:spcAft>
              <a:buClr>
                <a:srgbClr val="8CADAE"/>
              </a:buClr>
              <a:buSzPct val="75000"/>
              <a:buFont typeface="Wingdings 2" panose="05020102010507070707"/>
              <a:buChar char=""/>
            </a:pPr>
            <a:r>
              <a:rPr lang="en-US" sz="2400" dirty="0">
                <a:solidFill>
                  <a:prstClr val="black"/>
                </a:solidFill>
                <a:latin typeface="Maiandra GD" panose="020E0502030308020204" pitchFamily="34" charset="0"/>
              </a:rPr>
              <a:t>This can be anything saved in your computer such as a research paper, a spreadsheet, pictures, music, and downloaded programs (although usually documents refer only to items with text</a:t>
            </a:r>
            <a:r>
              <a:rPr lang="en-US" sz="2400" dirty="0" smtClean="0">
                <a:solidFill>
                  <a:prstClr val="black"/>
                </a:solidFill>
                <a:latin typeface="Maiandra GD" panose="020E0502030308020204" pitchFamily="34" charset="0"/>
              </a:rPr>
              <a:t>).</a:t>
            </a:r>
            <a:endParaRPr lang="en-US" sz="2400" dirty="0">
              <a:solidFill>
                <a:prstClr val="black"/>
              </a:solidFill>
              <a:latin typeface="Maiandra GD" panose="020E0502030308020204" pitchFamily="34" charset="0"/>
            </a:endParaRPr>
          </a:p>
          <a:p>
            <a:pPr marL="274320" lvl="0" indent="-274320" algn="just">
              <a:lnSpc>
                <a:spcPct val="100000"/>
              </a:lnSpc>
              <a:spcBef>
                <a:spcPct val="20000"/>
              </a:spcBef>
              <a:spcAft>
                <a:spcPts val="0"/>
              </a:spcAft>
              <a:buClr>
                <a:srgbClr val="D16349"/>
              </a:buClr>
              <a:buSzPct val="85000"/>
              <a:buFont typeface="Wingdings 2" panose="05020102010507070707"/>
              <a:buChar char=""/>
            </a:pPr>
            <a:r>
              <a:rPr lang="en-US" sz="2800" dirty="0">
                <a:solidFill>
                  <a:prstClr val="black"/>
                </a:solidFill>
                <a:latin typeface="Maiandra GD" panose="020E0502030308020204" pitchFamily="34" charset="0"/>
              </a:rPr>
              <a:t>FOLDER: </a:t>
            </a:r>
          </a:p>
          <a:p>
            <a:pPr marL="822960" lvl="2" indent="-228600" algn="just">
              <a:lnSpc>
                <a:spcPct val="100000"/>
              </a:lnSpc>
              <a:spcBef>
                <a:spcPct val="20000"/>
              </a:spcBef>
              <a:spcAft>
                <a:spcPts val="0"/>
              </a:spcAft>
              <a:buClr>
                <a:srgbClr val="8CADAE"/>
              </a:buClr>
              <a:buSzPct val="75000"/>
              <a:buFont typeface="Wingdings 2" panose="05020102010507070707"/>
              <a:buChar char=""/>
            </a:pPr>
            <a:r>
              <a:rPr lang="en-US" sz="2400" dirty="0">
                <a:solidFill>
                  <a:prstClr val="black"/>
                </a:solidFill>
                <a:latin typeface="Maiandra GD" panose="020E0502030308020204" pitchFamily="34" charset="0"/>
              </a:rPr>
              <a:t>this is a virtual container within a computer memory in which groups of files and other categories can be kept and organize</a:t>
            </a:r>
            <a:endParaRPr lang="en-US" sz="3200" dirty="0">
              <a:latin typeface="Maiandra GD" panose="020E0502030308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9127958" y="1537663"/>
            <a:ext cx="2743200" cy="2339506"/>
          </a:xfrm>
          <a:prstGeom prst="rect">
            <a:avLst/>
          </a:prstGeom>
        </p:spPr>
      </p:pic>
      <p:pic>
        <p:nvPicPr>
          <p:cNvPr id="5" name="Picture 4"/>
          <p:cNvPicPr>
            <a:picLocks noChangeAspect="1"/>
          </p:cNvPicPr>
          <p:nvPr/>
        </p:nvPicPr>
        <p:blipFill>
          <a:blip r:embed="rId4"/>
          <a:stretch>
            <a:fillRect/>
          </a:stretch>
        </p:blipFill>
        <p:spPr>
          <a:xfrm>
            <a:off x="9127957" y="3901492"/>
            <a:ext cx="2935705" cy="2376523"/>
          </a:xfrm>
          <a:prstGeom prst="rect">
            <a:avLst/>
          </a:prstGeom>
        </p:spPr>
      </p:pic>
    </p:spTree>
    <p:extLst>
      <p:ext uri="{BB962C8B-B14F-4D97-AF65-F5344CB8AC3E}">
        <p14:creationId xmlns:p14="http://schemas.microsoft.com/office/powerpoint/2010/main" val="797601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86906"/>
            <a:ext cx="10058400" cy="1450757"/>
          </a:xfrm>
        </p:spPr>
        <p:txBody>
          <a:bodyPr>
            <a:normAutofit/>
          </a:bodyPr>
          <a:lstStyle/>
          <a:p>
            <a:r>
              <a:rPr lang="en-US" b="1" dirty="0" smtClean="0">
                <a:latin typeface="Arial" panose="020B0604020202020204" pitchFamily="34" charset="0"/>
                <a:cs typeface="Arial" panose="020B0604020202020204" pitchFamily="34" charset="0"/>
              </a:rPr>
              <a:t>Terms and definitions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6674" y="1772529"/>
            <a:ext cx="8664753" cy="4529797"/>
          </a:xfrm>
        </p:spPr>
        <p:txBody>
          <a:bodyPr>
            <a:noAutofit/>
          </a:bodyPr>
          <a:lstStyle/>
          <a:p>
            <a:pPr marL="274320" lvl="0" indent="-274320">
              <a:lnSpc>
                <a:spcPct val="100000"/>
              </a:lnSpc>
              <a:spcBef>
                <a:spcPct val="20000"/>
              </a:spcBef>
              <a:spcAft>
                <a:spcPts val="0"/>
              </a:spcAft>
              <a:buClr>
                <a:srgbClr val="D16349"/>
              </a:buClr>
              <a:buSzPct val="85000"/>
              <a:buFont typeface="Wingdings 2" panose="05020102010507070707"/>
              <a:buChar char=""/>
            </a:pPr>
            <a:r>
              <a:rPr lang="en-US" sz="3200" b="1" dirty="0">
                <a:solidFill>
                  <a:prstClr val="black"/>
                </a:solidFill>
                <a:latin typeface="Maiandra GD" panose="020E0502030308020204" pitchFamily="34" charset="0"/>
              </a:rPr>
              <a:t>Window: </a:t>
            </a:r>
            <a:r>
              <a:rPr lang="en-US" sz="3200" dirty="0">
                <a:solidFill>
                  <a:prstClr val="black"/>
                </a:solidFill>
                <a:latin typeface="Maiandra GD" panose="020E0502030308020204" pitchFamily="34" charset="0"/>
              </a:rPr>
              <a:t>is a visual area containing some user interface.</a:t>
            </a:r>
          </a:p>
          <a:p>
            <a:pPr marL="274320" lvl="0" indent="-274320">
              <a:lnSpc>
                <a:spcPct val="100000"/>
              </a:lnSpc>
              <a:spcBef>
                <a:spcPct val="20000"/>
              </a:spcBef>
              <a:spcAft>
                <a:spcPts val="0"/>
              </a:spcAft>
              <a:buClr>
                <a:srgbClr val="D16349"/>
              </a:buClr>
              <a:buSzPct val="85000"/>
              <a:buFont typeface="Wingdings 2" panose="05020102010507070707"/>
              <a:buChar char=""/>
            </a:pPr>
            <a:r>
              <a:rPr lang="en-US" sz="3200" b="1" dirty="0">
                <a:solidFill>
                  <a:prstClr val="black"/>
                </a:solidFill>
                <a:latin typeface="Maiandra GD" panose="020E0502030308020204" pitchFamily="34" charset="0"/>
              </a:rPr>
              <a:t>Menu: </a:t>
            </a:r>
            <a:r>
              <a:rPr lang="en-US" sz="3200" dirty="0">
                <a:solidFill>
                  <a:prstClr val="black"/>
                </a:solidFill>
                <a:latin typeface="Maiandra GD" panose="020E0502030308020204" pitchFamily="34" charset="0"/>
              </a:rPr>
              <a:t>refers to a list of commands presented to an operator by a computer. They are said to be shortcuts to frequently used commands.</a:t>
            </a:r>
          </a:p>
          <a:p>
            <a:pPr marL="274320" lvl="0" indent="-274320">
              <a:lnSpc>
                <a:spcPct val="100000"/>
              </a:lnSpc>
              <a:spcBef>
                <a:spcPct val="20000"/>
              </a:spcBef>
              <a:spcAft>
                <a:spcPts val="0"/>
              </a:spcAft>
              <a:buClr>
                <a:srgbClr val="D16349"/>
              </a:buClr>
              <a:buSzPct val="85000"/>
              <a:buFont typeface="Wingdings 2" panose="05020102010507070707"/>
              <a:buChar char=""/>
            </a:pPr>
            <a:r>
              <a:rPr lang="en-US" sz="3200" b="1" dirty="0">
                <a:solidFill>
                  <a:prstClr val="black"/>
                </a:solidFill>
                <a:latin typeface="Maiandra GD" panose="020E0502030308020204" pitchFamily="34" charset="0"/>
              </a:rPr>
              <a:t>Icons: </a:t>
            </a:r>
            <a:r>
              <a:rPr lang="en-US" sz="3200" dirty="0">
                <a:solidFill>
                  <a:prstClr val="black"/>
                </a:solidFill>
                <a:latin typeface="Maiandra GD" panose="020E0502030308020204" pitchFamily="34" charset="0"/>
              </a:rPr>
              <a:t>Are pictures that are shortcuts to programs or files. By clicking an icon you start the  program or open the file.</a:t>
            </a:r>
          </a:p>
          <a:p>
            <a:pPr marL="274320" lvl="0" indent="-274320">
              <a:lnSpc>
                <a:spcPct val="100000"/>
              </a:lnSpc>
              <a:spcBef>
                <a:spcPct val="20000"/>
              </a:spcBef>
              <a:spcAft>
                <a:spcPts val="0"/>
              </a:spcAft>
              <a:buClr>
                <a:srgbClr val="D16349"/>
              </a:buClr>
              <a:buSzPct val="85000"/>
              <a:buFont typeface="Wingdings 2" panose="05020102010507070707"/>
              <a:buChar char=""/>
            </a:pPr>
            <a:r>
              <a:rPr lang="en-US" sz="3200" b="1" dirty="0">
                <a:solidFill>
                  <a:prstClr val="black"/>
                </a:solidFill>
                <a:latin typeface="Maiandra GD" panose="020E0502030308020204" pitchFamily="34" charset="0"/>
              </a:rPr>
              <a:t>Default: </a:t>
            </a:r>
            <a:r>
              <a:rPr lang="en-US" sz="3200" dirty="0">
                <a:solidFill>
                  <a:prstClr val="black"/>
                </a:solidFill>
                <a:latin typeface="Maiandra GD" panose="020E0502030308020204" pitchFamily="34" charset="0"/>
              </a:rPr>
              <a:t>original settings i.e. what will happen if you do not change anything. </a:t>
            </a:r>
          </a:p>
          <a:p>
            <a:pPr>
              <a:lnSpc>
                <a:spcPct val="150000"/>
              </a:lnSpc>
            </a:pPr>
            <a:endParaRPr lang="en-US" sz="2800" dirty="0">
              <a:latin typeface="Maiandra GD" panose="020E0502030308020204" pitchFamily="34" charset="0"/>
              <a:cs typeface="Arial" panose="020B0604020202020204" pitchFamily="34" charset="0"/>
            </a:endParaRPr>
          </a:p>
        </p:txBody>
      </p:sp>
      <p:pic>
        <p:nvPicPr>
          <p:cNvPr id="7" name="Graphic 6" descr="Suburban scene">
            <a:extLst>
              <a:ext uri="{FF2B5EF4-FFF2-40B4-BE49-F238E27FC236}">
                <a16:creationId xmlns="" xmlns:a16="http://schemas.microsoft.com/office/drawing/2014/main" id="{C9D83CA1-909C-221D-6EA6-0EB705BFC9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921427" y="2084270"/>
            <a:ext cx="3008236" cy="3008236"/>
          </a:xfrm>
          <a:prstGeom prst="rect">
            <a:avLst/>
          </a:prstGeom>
        </p:spPr>
      </p:pic>
    </p:spTree>
    <p:extLst>
      <p:ext uri="{BB962C8B-B14F-4D97-AF65-F5344CB8AC3E}">
        <p14:creationId xmlns:p14="http://schemas.microsoft.com/office/powerpoint/2010/main" val="3197567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86906"/>
            <a:ext cx="10058400" cy="1450757"/>
          </a:xfrm>
        </p:spPr>
        <p:txBody>
          <a:bodyPr>
            <a:normAutofit/>
          </a:bodyPr>
          <a:lstStyle/>
          <a:p>
            <a:r>
              <a:rPr lang="en-US" b="1" dirty="0" smtClean="0">
                <a:latin typeface="Arial" panose="020B0604020202020204" pitchFamily="34" charset="0"/>
                <a:cs typeface="Arial" panose="020B0604020202020204" pitchFamily="34" charset="0"/>
              </a:rPr>
              <a:t>Terms and definitions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6674" y="1772529"/>
            <a:ext cx="8664753" cy="4529797"/>
          </a:xfrm>
        </p:spPr>
        <p:txBody>
          <a:bodyPr>
            <a:noAutofit/>
          </a:bodyPr>
          <a:lstStyle/>
          <a:p>
            <a:pPr marL="274320" lvl="0" indent="-274320">
              <a:lnSpc>
                <a:spcPct val="100000"/>
              </a:lnSpc>
              <a:spcBef>
                <a:spcPct val="20000"/>
              </a:spcBef>
              <a:spcAft>
                <a:spcPts val="0"/>
              </a:spcAft>
              <a:buClr>
                <a:srgbClr val="D16349"/>
              </a:buClr>
              <a:buSzPct val="85000"/>
              <a:buFont typeface="Wingdings 2" panose="05020102010507070707"/>
              <a:buChar char=""/>
            </a:pPr>
            <a:r>
              <a:rPr lang="en-US" sz="3200" b="1" dirty="0">
                <a:solidFill>
                  <a:prstClr val="black"/>
                </a:solidFill>
                <a:latin typeface="Maiandra GD" panose="020E0502030308020204" pitchFamily="34" charset="0"/>
              </a:rPr>
              <a:t>Server: </a:t>
            </a:r>
            <a:r>
              <a:rPr lang="en-US" sz="3200" dirty="0">
                <a:solidFill>
                  <a:prstClr val="black"/>
                </a:solidFill>
                <a:latin typeface="Maiandra GD" panose="020E0502030308020204" pitchFamily="34" charset="0"/>
              </a:rPr>
              <a:t>is a computer that runs a network of computers. It handles the sharing of </a:t>
            </a:r>
            <a:r>
              <a:rPr lang="en-US" sz="3200" dirty="0" smtClean="0">
                <a:solidFill>
                  <a:prstClr val="black"/>
                </a:solidFill>
                <a:latin typeface="Maiandra GD" panose="020E0502030308020204" pitchFamily="34" charset="0"/>
              </a:rPr>
              <a:t>equipment </a:t>
            </a:r>
            <a:r>
              <a:rPr lang="en-US" sz="3200" dirty="0">
                <a:solidFill>
                  <a:prstClr val="black"/>
                </a:solidFill>
                <a:latin typeface="Maiandra GD" panose="020E0502030308020204" pitchFamily="34" charset="0"/>
              </a:rPr>
              <a:t>like printers and communication between computers on a network.</a:t>
            </a:r>
          </a:p>
          <a:p>
            <a:pPr marL="274320" lvl="0" indent="-274320">
              <a:lnSpc>
                <a:spcPct val="100000"/>
              </a:lnSpc>
              <a:spcBef>
                <a:spcPct val="20000"/>
              </a:spcBef>
              <a:spcAft>
                <a:spcPts val="0"/>
              </a:spcAft>
              <a:buClr>
                <a:srgbClr val="D16349"/>
              </a:buClr>
              <a:buSzPct val="85000"/>
              <a:buFont typeface="Wingdings 2" panose="05020102010507070707"/>
              <a:buChar char=""/>
            </a:pPr>
            <a:r>
              <a:rPr lang="en-US" sz="3200" b="1" dirty="0">
                <a:solidFill>
                  <a:prstClr val="black"/>
                </a:solidFill>
                <a:latin typeface="Maiandra GD" panose="020E0502030308020204" pitchFamily="34" charset="0"/>
              </a:rPr>
              <a:t>Peripherals: </a:t>
            </a:r>
            <a:r>
              <a:rPr lang="en-US" sz="3200" dirty="0">
                <a:solidFill>
                  <a:prstClr val="black"/>
                </a:solidFill>
                <a:latin typeface="Maiandra GD" panose="020E0502030308020204" pitchFamily="34" charset="0"/>
              </a:rPr>
              <a:t>These are devices connected to computers which are not part of the main machine. Examples are </a:t>
            </a:r>
          </a:p>
          <a:p>
            <a:pPr marL="274320" lvl="0" indent="-274320">
              <a:lnSpc>
                <a:spcPct val="100000"/>
              </a:lnSpc>
              <a:spcBef>
                <a:spcPct val="20000"/>
              </a:spcBef>
              <a:spcAft>
                <a:spcPts val="0"/>
              </a:spcAft>
              <a:buClr>
                <a:srgbClr val="D16349"/>
              </a:buClr>
              <a:buSzPct val="85000"/>
              <a:buFont typeface="Wingdings 2" panose="05020102010507070707"/>
              <a:buChar char=""/>
            </a:pPr>
            <a:r>
              <a:rPr lang="en-US" sz="3200" dirty="0">
                <a:solidFill>
                  <a:prstClr val="black"/>
                </a:solidFill>
                <a:latin typeface="Maiandra GD" panose="020E0502030308020204" pitchFamily="34" charset="0"/>
              </a:rPr>
              <a:t>A </a:t>
            </a:r>
            <a:r>
              <a:rPr lang="en-US" sz="3200" dirty="0" smtClean="0">
                <a:solidFill>
                  <a:prstClr val="black"/>
                </a:solidFill>
                <a:latin typeface="Maiandra GD" panose="020E0502030308020204" pitchFamily="34" charset="0"/>
              </a:rPr>
              <a:t>mouse		A keyboard</a:t>
            </a:r>
            <a:endParaRPr lang="en-US" sz="3200" dirty="0">
              <a:solidFill>
                <a:prstClr val="black"/>
              </a:solidFill>
              <a:latin typeface="Maiandra GD" panose="020E0502030308020204" pitchFamily="34" charset="0"/>
            </a:endParaRPr>
          </a:p>
          <a:p>
            <a:pPr marL="274320" lvl="0" indent="-274320">
              <a:lnSpc>
                <a:spcPct val="100000"/>
              </a:lnSpc>
              <a:spcBef>
                <a:spcPct val="20000"/>
              </a:spcBef>
              <a:spcAft>
                <a:spcPts val="0"/>
              </a:spcAft>
              <a:buClr>
                <a:srgbClr val="D16349"/>
              </a:buClr>
              <a:buSzPct val="85000"/>
              <a:buFont typeface="Wingdings 2" panose="05020102010507070707"/>
              <a:buChar char=""/>
            </a:pPr>
            <a:r>
              <a:rPr lang="en-US" sz="3200" dirty="0" smtClean="0">
                <a:solidFill>
                  <a:prstClr val="black"/>
                </a:solidFill>
                <a:latin typeface="Maiandra GD" panose="020E0502030308020204" pitchFamily="34" charset="0"/>
              </a:rPr>
              <a:t>Speakers		Printers		Scanners </a:t>
            </a:r>
            <a:r>
              <a:rPr lang="en-US" sz="3200" dirty="0" err="1">
                <a:solidFill>
                  <a:prstClr val="black"/>
                </a:solidFill>
                <a:latin typeface="Maiandra GD" panose="020E0502030308020204" pitchFamily="34" charset="0"/>
              </a:rPr>
              <a:t>e.t.c</a:t>
            </a:r>
            <a:endParaRPr lang="en-US" sz="3200" dirty="0">
              <a:solidFill>
                <a:prstClr val="black"/>
              </a:solidFill>
              <a:latin typeface="Maiandra GD" panose="020E0502030308020204" pitchFamily="34" charset="0"/>
            </a:endParaRPr>
          </a:p>
          <a:p>
            <a:pPr>
              <a:lnSpc>
                <a:spcPct val="150000"/>
              </a:lnSpc>
            </a:pPr>
            <a:endParaRPr lang="en-US" sz="2800" dirty="0">
              <a:latin typeface="Maiandra GD" panose="020E0502030308020204" pitchFamily="34" charset="0"/>
              <a:cs typeface="Arial" panose="020B0604020202020204" pitchFamily="34" charset="0"/>
            </a:endParaRPr>
          </a:p>
        </p:txBody>
      </p:sp>
      <p:pic>
        <p:nvPicPr>
          <p:cNvPr id="7" name="Graphic 6" descr="Suburban scene">
            <a:extLst>
              <a:ext uri="{FF2B5EF4-FFF2-40B4-BE49-F238E27FC236}">
                <a16:creationId xmlns="" xmlns:a16="http://schemas.microsoft.com/office/drawing/2014/main" id="{C9D83CA1-909C-221D-6EA6-0EB705BFC9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921427" y="2084270"/>
            <a:ext cx="3008236" cy="3008236"/>
          </a:xfrm>
          <a:prstGeom prst="rect">
            <a:avLst/>
          </a:prstGeom>
        </p:spPr>
      </p:pic>
    </p:spTree>
    <p:extLst>
      <p:ext uri="{BB962C8B-B14F-4D97-AF65-F5344CB8AC3E}">
        <p14:creationId xmlns:p14="http://schemas.microsoft.com/office/powerpoint/2010/main" val="1951508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25102"/>
          </a:xfrm>
        </p:spPr>
        <p:txBody>
          <a:bodyPr/>
          <a:lstStyle/>
          <a:p>
            <a:r>
              <a:rPr lang="en-US" dirty="0" smtClean="0">
                <a:latin typeface="Maiandra GD" panose="020E0502030308020204" pitchFamily="34" charset="0"/>
              </a:rPr>
              <a:t>Common Windows items</a:t>
            </a:r>
            <a:endParaRPr lang="en-US" dirty="0">
              <a:latin typeface="Maiandra GD" panose="020E0502030308020204" pitchFamily="34" charset="0"/>
            </a:endParaRPr>
          </a:p>
        </p:txBody>
      </p:sp>
      <p:sp>
        <p:nvSpPr>
          <p:cNvPr id="3" name="Content Placeholder 2"/>
          <p:cNvSpPr>
            <a:spLocks noGrp="1"/>
          </p:cNvSpPr>
          <p:nvPr>
            <p:ph idx="1"/>
          </p:nvPr>
        </p:nvSpPr>
        <p:spPr>
          <a:xfrm>
            <a:off x="1097280" y="1861775"/>
            <a:ext cx="10058400" cy="4715488"/>
          </a:xfrm>
        </p:spPr>
        <p:txBody>
          <a:bodyPr>
            <a:normAutofit/>
          </a:bodyPr>
          <a:lstStyle/>
          <a:p>
            <a:r>
              <a:rPr lang="en-US" sz="2400" dirty="0" smtClean="0">
                <a:latin typeface="Maiandra GD" panose="020E0502030308020204" pitchFamily="34" charset="0"/>
              </a:rPr>
              <a:t>The following are just some of the terms used to describe the Windows desktop you are likely to run into. Most are indicated in the diagram below the list:</a:t>
            </a:r>
          </a:p>
          <a:p>
            <a:pPr>
              <a:buFont typeface="Arial" panose="020B0604020202020204" pitchFamily="34" charset="0"/>
              <a:buChar char="•"/>
            </a:pPr>
            <a:r>
              <a:rPr lang="en-US" sz="2400" b="1" dirty="0" smtClean="0">
                <a:latin typeface="Maiandra GD" panose="020E0502030308020204" pitchFamily="34" charset="0"/>
              </a:rPr>
              <a:t>Desktop</a:t>
            </a:r>
            <a:r>
              <a:rPr lang="en-US" sz="2400" dirty="0" smtClean="0">
                <a:latin typeface="Maiandra GD" panose="020E0502030308020204" pitchFamily="34" charset="0"/>
              </a:rPr>
              <a:t> </a:t>
            </a:r>
            <a:r>
              <a:rPr lang="en-US" sz="2400" dirty="0">
                <a:latin typeface="Maiandra GD" panose="020E0502030308020204" pitchFamily="34" charset="0"/>
              </a:rPr>
              <a:t>refers to the background of your screen on which the various programs run. Think of your computer screen as your electronic desktop.</a:t>
            </a:r>
          </a:p>
          <a:p>
            <a:pPr>
              <a:buFont typeface="Arial" panose="020B0604020202020204" pitchFamily="34" charset="0"/>
              <a:buChar char="•"/>
            </a:pPr>
            <a:r>
              <a:rPr lang="en-US" sz="2400" b="1" dirty="0">
                <a:latin typeface="Maiandra GD" panose="020E0502030308020204" pitchFamily="34" charset="0"/>
              </a:rPr>
              <a:t>Icons</a:t>
            </a:r>
            <a:r>
              <a:rPr lang="en-US" sz="2400" dirty="0">
                <a:latin typeface="Maiandra GD" panose="020E0502030308020204" pitchFamily="34" charset="0"/>
              </a:rPr>
              <a:t> are those small pictures on the desktop and inside folders that represent various programs, specialized folders, etc.</a:t>
            </a:r>
          </a:p>
          <a:p>
            <a:pPr>
              <a:buFont typeface="Arial" panose="020B0604020202020204" pitchFamily="34" charset="0"/>
              <a:buChar char="•"/>
            </a:pPr>
            <a:r>
              <a:rPr lang="en-US" sz="2400" b="1" dirty="0">
                <a:latin typeface="Maiandra GD" panose="020E0502030308020204" pitchFamily="34" charset="0"/>
              </a:rPr>
              <a:t>Folders</a:t>
            </a:r>
            <a:r>
              <a:rPr lang="en-US" sz="2400" dirty="0">
                <a:latin typeface="Maiandra GD" panose="020E0502030308020204" pitchFamily="34" charset="0"/>
              </a:rPr>
              <a:t> </a:t>
            </a:r>
            <a:r>
              <a:rPr lang="en-US" sz="2400" dirty="0" smtClean="0">
                <a:latin typeface="Maiandra GD" panose="020E0502030308020204" pitchFamily="34" charset="0"/>
              </a:rPr>
              <a:t>are virtual </a:t>
            </a:r>
            <a:r>
              <a:rPr lang="en-US" sz="2400" dirty="0">
                <a:latin typeface="Maiandra GD" panose="020E0502030308020204" pitchFamily="34" charset="0"/>
              </a:rPr>
              <a:t>containers that can contain icons, programs, data or other folders (sub-folders). </a:t>
            </a:r>
          </a:p>
        </p:txBody>
      </p:sp>
    </p:spTree>
    <p:extLst>
      <p:ext uri="{BB962C8B-B14F-4D97-AF65-F5344CB8AC3E}">
        <p14:creationId xmlns:p14="http://schemas.microsoft.com/office/powerpoint/2010/main" val="1218257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4048</TotalTime>
  <Words>2611</Words>
  <Application>Microsoft Office PowerPoint</Application>
  <PresentationFormat>Widescreen</PresentationFormat>
  <Paragraphs>249</Paragraphs>
  <Slides>53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Maiandra GD</vt:lpstr>
      <vt:lpstr>Wingdings</vt:lpstr>
      <vt:lpstr>Wingdings 2</vt:lpstr>
      <vt:lpstr>Retrospect</vt:lpstr>
      <vt:lpstr>Computer Applications</vt:lpstr>
      <vt:lpstr>Course content</vt:lpstr>
      <vt:lpstr>Introduction</vt:lpstr>
      <vt:lpstr>Terms and definitions</vt:lpstr>
      <vt:lpstr>Terms and definitions…</vt:lpstr>
      <vt:lpstr>Terms and definitions</vt:lpstr>
      <vt:lpstr>Terms and definitions</vt:lpstr>
      <vt:lpstr>Terms and definitions</vt:lpstr>
      <vt:lpstr>Common Windows items</vt:lpstr>
      <vt:lpstr>Common Window items</vt:lpstr>
      <vt:lpstr>Common Window Items</vt:lpstr>
      <vt:lpstr>PowerPoint Presentation</vt:lpstr>
      <vt:lpstr>PowerPoint Presentation</vt:lpstr>
      <vt:lpstr>PowerPoint Presentation</vt:lpstr>
      <vt:lpstr>PowerPoint Presentation</vt:lpstr>
      <vt:lpstr>PowerPoint Presentation</vt:lpstr>
      <vt:lpstr>PowerPoint Presentation</vt:lpstr>
      <vt:lpstr>Types of computers</vt:lpstr>
      <vt:lpstr>Analogue computers</vt:lpstr>
      <vt:lpstr>Examples of Analogue computers</vt:lpstr>
      <vt:lpstr>Digital computers</vt:lpstr>
      <vt:lpstr>Examples of Digital computers</vt:lpstr>
      <vt:lpstr>Hybrid  computers</vt:lpstr>
      <vt:lpstr>PowerPoint Presentation</vt:lpstr>
      <vt:lpstr>PowerPoint Presentation</vt:lpstr>
      <vt:lpstr>COMPUTER COMPONENTS</vt:lpstr>
      <vt:lpstr>Hardware Components </vt:lpstr>
      <vt:lpstr>INPUT DEVICES</vt:lpstr>
      <vt:lpstr>Key Board</vt:lpstr>
      <vt:lpstr>Mouse &amp; Microphone</vt:lpstr>
      <vt:lpstr>Scanner &amp; Webcam</vt:lpstr>
      <vt:lpstr>Scanner &amp; Webcam</vt:lpstr>
      <vt:lpstr>Word processing</vt:lpstr>
      <vt:lpstr>Word processer</vt:lpstr>
      <vt:lpstr>PowerPoint Presentation</vt:lpstr>
      <vt:lpstr>Practical</vt:lpstr>
      <vt:lpstr>COMPUTER SOFTWARE COMPONENTS</vt:lpstr>
      <vt:lpstr>COMPUTER SOFTWARE TYPES</vt:lpstr>
      <vt:lpstr>SYTEMS SOFTWARE</vt:lpstr>
      <vt:lpstr>Operating Systems </vt:lpstr>
      <vt:lpstr>Application Software</vt:lpstr>
      <vt:lpstr>Application Software….</vt:lpstr>
      <vt:lpstr>PRESENTATION</vt:lpstr>
      <vt:lpstr>STORAGE DEVICES </vt:lpstr>
      <vt:lpstr>Computer Memory cont’d….</vt:lpstr>
      <vt:lpstr>COMPUTER NETWORKS AND THE INTERNET</vt:lpstr>
      <vt:lpstr>COMPUTER NETWORKS AND THE INTERNET cont’d….</vt:lpstr>
      <vt:lpstr>IMPORTANCE OF COMPUTER NETWORKS</vt:lpstr>
      <vt:lpstr>THE INTERNET</vt:lpstr>
      <vt:lpstr>WEBSITE</vt:lpstr>
      <vt:lpstr>Internet and Emails</vt:lpstr>
      <vt:lpstr>EMAIL</vt:lpstr>
      <vt:lpstr>INTERNET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Poultry Dual-Purpose Breeds in Malawi</dc:title>
  <dc:creator>Mwalukomo</dc:creator>
  <cp:lastModifiedBy>Mwalukomo</cp:lastModifiedBy>
  <cp:revision>149</cp:revision>
  <dcterms:created xsi:type="dcterms:W3CDTF">2022-03-30T12:15:32Z</dcterms:created>
  <dcterms:modified xsi:type="dcterms:W3CDTF">2023-03-13T07:28:16Z</dcterms:modified>
</cp:coreProperties>
</file>