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309" r:id="rId9"/>
    <p:sldId id="310" r:id="rId10"/>
    <p:sldId id="311" r:id="rId11"/>
    <p:sldId id="321" r:id="rId12"/>
    <p:sldId id="319" r:id="rId13"/>
    <p:sldId id="312" r:id="rId14"/>
    <p:sldId id="320" r:id="rId15"/>
    <p:sldId id="313" r:id="rId16"/>
    <p:sldId id="314" r:id="rId17"/>
    <p:sldId id="316" r:id="rId18"/>
    <p:sldId id="302" r:id="rId19"/>
    <p:sldId id="318" r:id="rId20"/>
    <p:sldId id="303" r:id="rId21"/>
    <p:sldId id="285" r:id="rId22"/>
    <p:sldId id="286" r:id="rId23"/>
    <p:sldId id="287" r:id="rId24"/>
    <p:sldId id="288" r:id="rId25"/>
    <p:sldId id="305" r:id="rId26"/>
    <p:sldId id="289" r:id="rId27"/>
    <p:sldId id="306" r:id="rId28"/>
    <p:sldId id="290" r:id="rId29"/>
    <p:sldId id="291" r:id="rId30"/>
    <p:sldId id="307" r:id="rId31"/>
    <p:sldId id="300" r:id="rId32"/>
    <p:sldId id="30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7" autoAdjust="0"/>
  </p:normalViewPr>
  <p:slideViewPr>
    <p:cSldViewPr>
      <p:cViewPr varScale="1">
        <p:scale>
          <a:sx n="65" d="100"/>
          <a:sy n="65" d="100"/>
        </p:scale>
        <p:origin x="3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96F7F-8194-4780-A4FB-DE9D24CBFE73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B081-39D6-4A9A-82CA-4BEB9B833A4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B081-39D6-4A9A-82CA-4BEB9B833A4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4A3ABB8-2727-460A-B935-6DFD3637F616}" type="datetimeFigureOut">
              <a:rPr lang="ru-RU" smtClean="0"/>
              <a:pPr/>
              <a:t>02.09.2022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D3FA83D-5DC1-4768-B531-EB4775BFF0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2967107"/>
            <a:ext cx="8305800" cy="1143000"/>
          </a:xfrm>
        </p:spPr>
        <p:txBody>
          <a:bodyPr/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Тема 1:</a:t>
            </a:r>
          </a:p>
          <a:p>
            <a:r>
              <a:rPr lang="ru-RU" sz="3200" dirty="0">
                <a:solidFill>
                  <a:schemeClr val="tx1"/>
                </a:solidFill>
              </a:rPr>
              <a:t>Основные положения Строевого устава Вооруженных Сил Республики </a:t>
            </a:r>
            <a:r>
              <a:rPr lang="ru-RU" sz="3200" dirty="0" smtClean="0">
                <a:solidFill>
                  <a:schemeClr val="tx1"/>
                </a:solidFill>
              </a:rPr>
              <a:t>Беларусь</a:t>
            </a:r>
          </a:p>
          <a:p>
            <a:r>
              <a:rPr lang="ru-RU" sz="3200" u="sng" dirty="0" smtClean="0">
                <a:solidFill>
                  <a:srgbClr val="FFFF00"/>
                </a:solidFill>
              </a:rPr>
              <a:t>Занятие 1:</a:t>
            </a:r>
          </a:p>
          <a:p>
            <a:r>
              <a:rPr lang="ru-RU" sz="3200" dirty="0">
                <a:solidFill>
                  <a:schemeClr val="tx1"/>
                </a:solidFill>
              </a:rPr>
              <a:t>Основные положения Строевого устава Вооруженных Сил Республики </a:t>
            </a:r>
            <a:r>
              <a:rPr lang="ru-RU" sz="3200" dirty="0" smtClean="0">
                <a:solidFill>
                  <a:schemeClr val="tx1"/>
                </a:solidFill>
              </a:rPr>
              <a:t>Беларусь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484784"/>
            <a:ext cx="8305800" cy="1131172"/>
          </a:xfrm>
        </p:spPr>
        <p:txBody>
          <a:bodyPr/>
          <a:lstStyle/>
          <a:p>
            <a:r>
              <a:rPr lang="ru-RU" altLang="ru-RU" b="1" dirty="0" smtClean="0">
                <a:solidFill>
                  <a:srgbClr val="550B0B"/>
                </a:solidFill>
              </a:rPr>
              <a:t>Строевая подготовка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308"/>
            <a:ext cx="1656184" cy="92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1242" y="210081"/>
            <a:ext cx="923552" cy="92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1296144"/>
          </a:xfrm>
        </p:spPr>
        <p:txBody>
          <a:bodyPr>
            <a:normAutofit fontScale="92500" lnSpcReduction="20000"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ряд</a:t>
            </a:r>
            <a:r>
              <a:rPr lang="ru-RU" sz="2400" dirty="0"/>
              <a:t> – два военнослужащих, стоящих в двухшереножном строю в затылок один другому.</a:t>
            </a:r>
          </a:p>
          <a:p>
            <a:r>
              <a:rPr lang="ru-RU" sz="2400" b="1" dirty="0">
                <a:solidFill>
                  <a:srgbClr val="FFC000"/>
                </a:solidFill>
              </a:rPr>
              <a:t>шеренга</a:t>
            </a:r>
            <a:r>
              <a:rPr lang="ru-RU" sz="2400" dirty="0"/>
              <a:t> – строй, в котором военнослужащие размещены один возле другого на одной линии.</a:t>
            </a:r>
            <a:endParaRPr lang="ru-RU" sz="2400" dirty="0"/>
          </a:p>
        </p:txBody>
      </p:sp>
      <p:pic>
        <p:nvPicPr>
          <p:cNvPr id="6" name="Picture 2" descr="C:\Users\User\Desktop\hello_html_m7a55b19e.png"/>
          <p:cNvPicPr>
            <a:picLocks noChangeAspect="1" noChangeArrowheads="1"/>
          </p:cNvPicPr>
          <p:nvPr/>
        </p:nvPicPr>
        <p:blipFill rotWithShape="1">
          <a:blip r:embed="rId2" cstate="print"/>
          <a:srcRect l="7671" t="10225" r="7673" b="22341"/>
          <a:stretch/>
        </p:blipFill>
        <p:spPr bwMode="auto">
          <a:xfrm>
            <a:off x="1171701" y="2060848"/>
            <a:ext cx="6872605" cy="3486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43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1656184"/>
          </a:xfrm>
        </p:spPr>
        <p:txBody>
          <a:bodyPr>
            <a:normAutofit fontScale="85000" lnSpcReduction="10000"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колонна</a:t>
            </a:r>
            <a:r>
              <a:rPr lang="ru-RU" sz="2400" dirty="0"/>
              <a:t> – строй, в котором военнослужащие расположены в затылок друг другу, а подразделения (машины) – одно за другим на дистанциях, установленных в Строевом уставе или по решению </a:t>
            </a:r>
            <a:r>
              <a:rPr lang="ru-RU" sz="2400" dirty="0" smtClean="0"/>
              <a:t>командира. </a:t>
            </a:r>
          </a:p>
          <a:p>
            <a:r>
              <a:rPr lang="ru-RU" sz="2400" dirty="0" smtClean="0">
                <a:latin typeface="Times New Roman"/>
                <a:ea typeface="Times New Roman"/>
              </a:rPr>
              <a:t>Колонны </a:t>
            </a:r>
            <a:r>
              <a:rPr lang="ru-RU" sz="2400" dirty="0">
                <a:latin typeface="Times New Roman"/>
                <a:ea typeface="Times New Roman"/>
              </a:rPr>
              <a:t>могут быть по одному, по два, по три, по четыре и более.</a:t>
            </a:r>
          </a:p>
          <a:p>
            <a:endParaRPr lang="ru-RU" sz="2400" dirty="0"/>
          </a:p>
        </p:txBody>
      </p:sp>
      <p:pic>
        <p:nvPicPr>
          <p:cNvPr id="5" name="Picture 3" descr="C:\Users\Admin\Desktop\02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865" y="2276872"/>
            <a:ext cx="6370277" cy="4106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129614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фланг</a:t>
            </a:r>
            <a:r>
              <a:rPr lang="ru-RU" sz="2400" dirty="0"/>
              <a:t> – правая (левая) оконечность строя, при поворотах строя названия флангов не </a:t>
            </a:r>
            <a:r>
              <a:rPr lang="ru-RU" sz="2400" dirty="0" smtClean="0"/>
              <a:t>изменяются.</a:t>
            </a:r>
            <a:endParaRPr lang="ru-RU" sz="2400" dirty="0"/>
          </a:p>
        </p:txBody>
      </p:sp>
      <p:pic>
        <p:nvPicPr>
          <p:cNvPr id="6" name="Picture 2" descr="C:\Users\User\Desktop\hello_html_m7a55b19e.png"/>
          <p:cNvPicPr>
            <a:picLocks noChangeAspect="1" noChangeArrowheads="1"/>
          </p:cNvPicPr>
          <p:nvPr/>
        </p:nvPicPr>
        <p:blipFill rotWithShape="1">
          <a:blip r:embed="rId2" cstate="print"/>
          <a:srcRect l="7671" t="10225" r="7673"/>
          <a:stretch/>
        </p:blipFill>
        <p:spPr bwMode="auto">
          <a:xfrm>
            <a:off x="1171701" y="1742881"/>
            <a:ext cx="6872605" cy="4641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86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129614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фронт</a:t>
            </a:r>
            <a:r>
              <a:rPr lang="ru-RU" sz="2400" dirty="0"/>
              <a:t> – сторона строя, в которую военнослужащие обращены лицом (машины – лобовой частью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pic>
        <p:nvPicPr>
          <p:cNvPr id="4" name="Picture 2" descr="C:\Users\User\Desktop\hello_html_m7a55b19e.png"/>
          <p:cNvPicPr>
            <a:picLocks noChangeAspect="1" noChangeArrowheads="1"/>
          </p:cNvPicPr>
          <p:nvPr/>
        </p:nvPicPr>
        <p:blipFill rotWithShape="1">
          <a:blip r:embed="rId2" cstate="print"/>
          <a:srcRect l="7671" t="10225" r="7673"/>
          <a:stretch/>
        </p:blipFill>
        <p:spPr bwMode="auto">
          <a:xfrm>
            <a:off x="1171701" y="1742881"/>
            <a:ext cx="6872605" cy="4641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82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122413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C000"/>
                </a:solidFill>
              </a:rPr>
              <a:t>тыльная </a:t>
            </a:r>
            <a:r>
              <a:rPr lang="ru-RU" b="1" dirty="0">
                <a:solidFill>
                  <a:srgbClr val="FFC000"/>
                </a:solidFill>
              </a:rPr>
              <a:t>сторона строя</a:t>
            </a:r>
            <a:r>
              <a:rPr lang="ru-RU" dirty="0"/>
              <a:t> – сторона, противоположная </a:t>
            </a:r>
            <a:r>
              <a:rPr lang="ru-RU" dirty="0" smtClean="0"/>
              <a:t>фронту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3" name="Picture 2" descr="C:\Users\User\Desktop\hello_html_m7a55b19e.png"/>
          <p:cNvPicPr>
            <a:picLocks noChangeAspect="1" noChangeArrowheads="1"/>
          </p:cNvPicPr>
          <p:nvPr/>
        </p:nvPicPr>
        <p:blipFill rotWithShape="1">
          <a:blip r:embed="rId2" cstate="print"/>
          <a:srcRect l="7671" t="10225" r="7673"/>
          <a:stretch/>
        </p:blipFill>
        <p:spPr bwMode="auto">
          <a:xfrm>
            <a:off x="1171701" y="1742881"/>
            <a:ext cx="6872605" cy="4641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94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129614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интервал</a:t>
            </a:r>
            <a:r>
              <a:rPr lang="ru-RU" sz="2400" dirty="0"/>
              <a:t> – расстояние по фронту между военнослужащими (машинами), подразделениями и воинскими </a:t>
            </a:r>
            <a:r>
              <a:rPr lang="ru-RU" sz="2400" dirty="0" smtClean="0"/>
              <a:t>частями.</a:t>
            </a:r>
            <a:endParaRPr lang="ru-RU" sz="2400" dirty="0"/>
          </a:p>
        </p:txBody>
      </p:sp>
      <p:pic>
        <p:nvPicPr>
          <p:cNvPr id="5" name="Picture 2" descr="C:\Users\User\Desktop\chto-takoe-stro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4536504" cy="4572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10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129614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дистанция</a:t>
            </a:r>
            <a:r>
              <a:rPr lang="ru-RU" sz="2400" dirty="0"/>
              <a:t> – расстояние в глубину между военнослужащими (машинами), подразделениями и воинскими </a:t>
            </a:r>
            <a:r>
              <a:rPr lang="ru-RU" sz="2400" dirty="0" smtClean="0"/>
              <a:t>частями.</a:t>
            </a:r>
            <a:endParaRPr lang="ru-RU" sz="2400" dirty="0"/>
          </a:p>
        </p:txBody>
      </p:sp>
      <p:pic>
        <p:nvPicPr>
          <p:cNvPr id="4" name="Picture 2" descr="C:\Users\User\Desktop\дист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186883" cy="4371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54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1944216"/>
          </a:xfrm>
        </p:spPr>
        <p:txBody>
          <a:bodyPr>
            <a:normAutofit fontScale="85000" lnSpcReduction="10000"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направляющий</a:t>
            </a:r>
            <a:r>
              <a:rPr lang="ru-RU" sz="2400" dirty="0"/>
              <a:t> – военнослужащий (подразделение, машина), который движется головным в указанном направлении. По направляющему сообразуют свое движение остальные военнослужащие (подразделения, машины</a:t>
            </a:r>
            <a:r>
              <a:rPr lang="ru-RU" sz="2400" dirty="0" smtClean="0"/>
              <a:t>).</a:t>
            </a:r>
          </a:p>
          <a:p>
            <a:r>
              <a:rPr lang="ru-RU" sz="2400" b="1" dirty="0">
                <a:solidFill>
                  <a:srgbClr val="FFC000"/>
                </a:solidFill>
              </a:rPr>
              <a:t>замыкающий</a:t>
            </a:r>
            <a:r>
              <a:rPr lang="ru-RU" sz="2400" dirty="0"/>
              <a:t> – военнослужащий (подразделение, машина), который движется последним в </a:t>
            </a:r>
            <a:r>
              <a:rPr lang="ru-RU" sz="2400" dirty="0" smtClean="0"/>
              <a:t>колонне.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4" name="Picture 2" descr="C:\Users\Admin\Desktop\023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3922" r="5106" b="12923"/>
          <a:stretch/>
        </p:blipFill>
        <p:spPr bwMode="auto">
          <a:xfrm>
            <a:off x="2483768" y="2420888"/>
            <a:ext cx="3816424" cy="404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2016224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FFC000"/>
                </a:solidFill>
              </a:rPr>
              <a:t>глубина строя</a:t>
            </a:r>
            <a:r>
              <a:rPr lang="ru-RU" sz="2000" dirty="0"/>
              <a:t> – расстояние от первой шеренги (впереди стоящего военнослужащего) до последней шеренги (позади стоящего военнослужащего), а при действиях на машинах – расстояние от первой линии машин (впереди стоящей машины) до последней линии машин (позади стоящей машины</a:t>
            </a:r>
            <a:r>
              <a:rPr lang="ru-RU" sz="2000" dirty="0" smtClean="0"/>
              <a:t>).</a:t>
            </a:r>
          </a:p>
          <a:p>
            <a:endParaRPr lang="ru-RU" sz="2000" dirty="0"/>
          </a:p>
        </p:txBody>
      </p:sp>
      <p:pic>
        <p:nvPicPr>
          <p:cNvPr id="3" name="Picture 3" descr="C:\Users\Admin\Desktop\023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26" b="17581"/>
          <a:stretch/>
        </p:blipFill>
        <p:spPr bwMode="auto">
          <a:xfrm>
            <a:off x="2683740" y="2132856"/>
            <a:ext cx="3941223" cy="4438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51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93610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ширина строя</a:t>
            </a:r>
            <a:r>
              <a:rPr lang="ru-RU" sz="2400" dirty="0"/>
              <a:t> – расстояние между флангами.</a:t>
            </a:r>
            <a:endParaRPr lang="ru-RU" sz="2400" dirty="0"/>
          </a:p>
        </p:txBody>
      </p:sp>
      <p:pic>
        <p:nvPicPr>
          <p:cNvPr id="4" name="Picture 2" descr="C:\Users\User\Desktop\hello_html_m7a55b19e.png"/>
          <p:cNvPicPr>
            <a:picLocks noChangeAspect="1" noChangeArrowheads="1"/>
          </p:cNvPicPr>
          <p:nvPr/>
        </p:nvPicPr>
        <p:blipFill rotWithShape="1">
          <a:blip r:embed="rId2" cstate="print"/>
          <a:srcRect l="7671" t="10225" r="7673"/>
          <a:stretch/>
        </p:blipFill>
        <p:spPr bwMode="auto">
          <a:xfrm>
            <a:off x="1218049" y="1628800"/>
            <a:ext cx="6872605" cy="4641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62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/>
              <a:t>1. </a:t>
            </a:r>
            <a:r>
              <a:rPr lang="ru-RU" dirty="0"/>
              <a:t>Дать систематизированные основы знаний обучающимся об основных положениях Строевого устава Вооруженных Сил Республики Беларусь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Учебные цели:</a:t>
            </a:r>
            <a:endParaRPr lang="ru-RU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83264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C000"/>
                </a:solidFill>
              </a:rPr>
              <a:t>походный </a:t>
            </a:r>
            <a:r>
              <a:rPr lang="ru-RU" b="1" dirty="0">
                <a:solidFill>
                  <a:srgbClr val="FFC000"/>
                </a:solidFill>
              </a:rPr>
              <a:t>строй</a:t>
            </a:r>
            <a:r>
              <a:rPr lang="ru-RU" dirty="0"/>
              <a:t> – строй, в котором военнослужащие (машины) подразделений построены в колонну или подразделения в колоннах расположены одно за другим на дистанциях, установленных в </a:t>
            </a:r>
            <a:r>
              <a:rPr lang="ru-RU" dirty="0" smtClean="0"/>
              <a:t>Строевом </a:t>
            </a:r>
            <a:r>
              <a:rPr lang="ru-RU" dirty="0"/>
              <a:t>уставе или по решению командира;</a:t>
            </a:r>
          </a:p>
          <a:p>
            <a:r>
              <a:rPr lang="ru-RU" b="1" dirty="0">
                <a:solidFill>
                  <a:srgbClr val="FFC000"/>
                </a:solidFill>
              </a:rPr>
              <a:t>развернутый строй</a:t>
            </a:r>
            <a:r>
              <a:rPr lang="ru-RU" dirty="0"/>
              <a:t> – строй, в котором военнослужащие (машины) подразделений построены на одной линии по фронту в одношереножном или двухшереножном строю (в линию машин) либо в линию колонн</a:t>
            </a:r>
            <a:br>
              <a:rPr lang="ru-RU" dirty="0"/>
            </a:br>
            <a:r>
              <a:rPr lang="ru-RU" dirty="0"/>
              <a:t>на интервалах, установленных в </a:t>
            </a:r>
            <a:r>
              <a:rPr lang="ru-RU" dirty="0" smtClean="0"/>
              <a:t>Строевом </a:t>
            </a:r>
            <a:r>
              <a:rPr lang="ru-RU" dirty="0"/>
              <a:t>уставе </a:t>
            </a:r>
            <a:br>
              <a:rPr lang="ru-RU" dirty="0"/>
            </a:br>
            <a:r>
              <a:rPr lang="ru-RU" dirty="0"/>
              <a:t>или по решению командира;</a:t>
            </a:r>
          </a:p>
        </p:txBody>
      </p:sp>
    </p:spTree>
    <p:extLst>
      <p:ext uri="{BB962C8B-B14F-4D97-AF65-F5344CB8AC3E}">
        <p14:creationId xmlns:p14="http://schemas.microsoft.com/office/powerpoint/2010/main" val="10207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/>
          </a:bodyPr>
          <a:lstStyle/>
          <a:p>
            <a:r>
              <a:rPr lang="ru-RU" sz="2500" dirty="0"/>
              <a:t>Управление строем командир осуществляет посредством отдания команд, которые подаются голосом и сигналами, а также передаются с применением технических средств. Команды могут передаваться по колонне через командиров подразделений (старших машин) и назначенных наблюдателей.</a:t>
            </a:r>
          </a:p>
          <a:p>
            <a:r>
              <a:rPr lang="ru-RU" sz="2500" dirty="0"/>
              <a:t>В строю старший командир находится там, откуда ему удобнее командовать. Остальные командиры подают команды, оставаясь на местах, установленных в Строевом уставе или по решению старшего командира.</a:t>
            </a:r>
          </a:p>
          <a:p>
            <a:r>
              <a:rPr lang="ru-RU" sz="2500" dirty="0"/>
              <a:t>Командирам подразделений от роты и выше при нахождении в походном строю воинской части разрешается выходить из него только для подачи команд и проверки их выполнения</a:t>
            </a:r>
            <a:r>
              <a:rPr lang="ru-RU" sz="2500" dirty="0" smtClean="0"/>
              <a:t>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456370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192688"/>
          </a:xfrm>
        </p:spPr>
        <p:txBody>
          <a:bodyPr>
            <a:noAutofit/>
          </a:bodyPr>
          <a:lstStyle/>
          <a:p>
            <a:r>
              <a:rPr lang="ru-RU" sz="2400" dirty="0"/>
              <a:t>Команда может быть </a:t>
            </a:r>
            <a:r>
              <a:rPr lang="ru-RU" sz="2400" dirty="0">
                <a:solidFill>
                  <a:srgbClr val="FFC000"/>
                </a:solidFill>
              </a:rPr>
              <a:t>предварительной</a:t>
            </a:r>
            <a:r>
              <a:rPr lang="ru-RU" sz="2400" dirty="0"/>
              <a:t> и </a:t>
            </a:r>
            <a:r>
              <a:rPr lang="ru-RU" sz="2400" dirty="0">
                <a:solidFill>
                  <a:srgbClr val="FFFF00"/>
                </a:solidFill>
              </a:rPr>
              <a:t>исполнительной</a:t>
            </a:r>
            <a:r>
              <a:rPr lang="ru-RU" sz="2400" dirty="0"/>
              <a:t> </a:t>
            </a:r>
            <a:r>
              <a:rPr lang="ru-RU" sz="2400" u="sng" dirty="0"/>
              <a:t>или только исполнительной</a:t>
            </a:r>
            <a:r>
              <a:rPr lang="ru-RU" sz="2400" dirty="0"/>
              <a:t>.</a:t>
            </a:r>
          </a:p>
          <a:p>
            <a:r>
              <a:rPr lang="ru-RU" sz="2400" b="1" dirty="0">
                <a:solidFill>
                  <a:srgbClr val="FFFF00"/>
                </a:solidFill>
              </a:rPr>
              <a:t>Предварительная команда</a:t>
            </a:r>
            <a:r>
              <a:rPr lang="ru-RU" sz="2400" dirty="0"/>
              <a:t> подается отчетливо, громко и протяжно, чтобы находящиеся в строю военнослужащие поняли, каких действий от них требует командир.</a:t>
            </a:r>
          </a:p>
          <a:p>
            <a:r>
              <a:rPr lang="ru-RU" sz="2400" dirty="0"/>
              <a:t>По предварительной команде военнослужащие, находящиеся в строю на месте, принимают строевую стойку, а в движении переходят на строевой шаг. Военнослужащие, находящиеся вне строя, по предварительной команде поворачиваются в сторону начальника и принимают строевую стойку.</a:t>
            </a:r>
          </a:p>
          <a:p>
            <a:r>
              <a:rPr lang="ru-RU" sz="2400" b="1" dirty="0">
                <a:solidFill>
                  <a:srgbClr val="FFFF00"/>
                </a:solidFill>
              </a:rPr>
              <a:t>Исполнительная команда</a:t>
            </a:r>
            <a:r>
              <a:rPr lang="ru-RU" sz="2400" dirty="0"/>
              <a:t> подается после паузы громко, отрывисто и четко (в Строевом уставе напечатана прописными буквами). По исполнительной команде осуществляется немедленное и точное ее выполнение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56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/>
          </a:bodyPr>
          <a:lstStyle/>
          <a:p>
            <a:r>
              <a:rPr lang="ru-RU" dirty="0"/>
              <a:t>С целью привлечь внимание личного состава подразделения или отдельного военнослужащего в предварительной команде при необходимости называется наименование подразделения или воинское звание и фамилия военнослужащего.</a:t>
            </a:r>
          </a:p>
          <a:p>
            <a:r>
              <a:rPr lang="ru-RU" dirty="0"/>
              <a:t>Например: «Взвод (3-й взвод), СТОЙ»; «Рядовой Жук, </a:t>
            </a:r>
            <a:r>
              <a:rPr lang="ru-RU" dirty="0" err="1"/>
              <a:t>кру</a:t>
            </a:r>
            <a:r>
              <a:rPr lang="ru-RU" dirty="0"/>
              <a:t>-ГОМ».</a:t>
            </a:r>
          </a:p>
          <a:p>
            <a:r>
              <a:rPr lang="ru-RU" dirty="0"/>
              <a:t>Голос при подаче команд должен соразмеряться с шириной и глубиной строя, а доклад произносится четко, без резкого повышения голоса.</a:t>
            </a:r>
          </a:p>
          <a:p>
            <a:r>
              <a:rPr lang="ru-RU" dirty="0"/>
              <a:t>Сигналы для управления строем и машиной указаны в таблицах согласно приложениям 2, 3 к Строевому уставу. 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604448" cy="43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471487"/>
            <a:ext cx="44767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7056784"/>
          </a:xfrm>
        </p:spPr>
        <p:txBody>
          <a:bodyPr>
            <a:normAutofit/>
          </a:bodyPr>
          <a:lstStyle/>
          <a:p>
            <a:r>
              <a:rPr lang="ru-RU" u="sng" dirty="0">
                <a:solidFill>
                  <a:srgbClr val="FFC000"/>
                </a:solidFill>
              </a:rPr>
              <a:t>Чтобы отменить или прекратить</a:t>
            </a:r>
            <a:r>
              <a:rPr lang="ru-RU" dirty="0"/>
              <a:t> выполнение приема подается команда: «</a:t>
            </a:r>
            <a:r>
              <a:rPr lang="ru-RU" dirty="0">
                <a:solidFill>
                  <a:srgbClr val="FFFF00"/>
                </a:solidFill>
              </a:rPr>
              <a:t>ОТСТАВИТЬ</a:t>
            </a:r>
            <a:r>
              <a:rPr lang="ru-RU" dirty="0"/>
              <a:t>». По данной команде принимается положение, которое было до выполнения приема.</a:t>
            </a:r>
          </a:p>
          <a:p>
            <a:r>
              <a:rPr lang="ru-RU" dirty="0"/>
              <a:t>При обучении допускается выполнение указанных в Строевом уставе приемов, а также поворотов и движений по разделениям. Для этого подаются соответствующие команды.</a:t>
            </a:r>
          </a:p>
          <a:p>
            <a:r>
              <a:rPr lang="ru-RU" dirty="0"/>
              <a:t>Например: «Автомат на грудь, по разделениям: делай – РАЗ, делай – ДВА, делай – ТРИ», «Направо, по разделениям: делай – РАЗ, делай – ДВА».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187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>
                <a:solidFill>
                  <a:srgbClr val="FFFF00"/>
                </a:solidFill>
              </a:rPr>
              <a:t>Обязанности командиров и военнослужащих перед построением и в строю.</a:t>
            </a:r>
            <a:endParaRPr lang="ru-RU" sz="4800" dirty="0">
              <a:solidFill>
                <a:srgbClr val="FFFF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rgbClr val="FFFF00"/>
                </a:solidFill>
              </a:rPr>
              <a:t>-й учебный вопрос: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247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>
                <a:solidFill>
                  <a:srgbClr val="FFFF00"/>
                </a:solidFill>
              </a:rPr>
              <a:t>Командир обязан:</a:t>
            </a:r>
            <a:endParaRPr lang="ru-RU" b="1" dirty="0">
              <a:solidFill>
                <a:srgbClr val="FFFF00"/>
              </a:solidFill>
            </a:endParaRPr>
          </a:p>
          <a:p>
            <a:r>
              <a:rPr lang="ru-RU" dirty="0"/>
              <a:t>указать место, время, порядок построения, военную форму одежды и снаряжение, какие иметь вооружение, военную и специальную технику; при необходимости назначить наблюдателя;</a:t>
            </a:r>
          </a:p>
          <a:p>
            <a:r>
              <a:rPr lang="ru-RU" dirty="0"/>
              <a:t>проверить и знать наличие в строю военнослужащих подчиненного подразделения (воинской части), вооружения, военной и специальной техники, боеприпасов, средств защиты и шанцевого инструмента;</a:t>
            </a:r>
          </a:p>
          <a:p>
            <a:r>
              <a:rPr lang="ru-RU" dirty="0"/>
              <a:t>проверить внешний вид подчиненных, наличие снаряжения и правильность его подгонки;</a:t>
            </a:r>
          </a:p>
          <a:p>
            <a:r>
              <a:rPr lang="ru-RU" dirty="0"/>
              <a:t>поддерживать дисциплину строя и требовать точного выполнения подразделениями команд, а военнослужащими своих обязанностей в строю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260648"/>
            <a:ext cx="8568952" cy="6912768"/>
          </a:xfrm>
        </p:spPr>
        <p:txBody>
          <a:bodyPr>
            <a:normAutofit/>
          </a:bodyPr>
          <a:lstStyle/>
          <a:p>
            <a:r>
              <a:rPr lang="ru-RU" dirty="0"/>
              <a:t>при подаче команд в пеших строях на месте принимать строевую стойку;</a:t>
            </a:r>
          </a:p>
          <a:p>
            <a:r>
              <a:rPr lang="ru-RU" dirty="0"/>
              <a:t>при построении в составе подразделений с вооружением, военной и специальной техникой провести их внешний осмотр, проверить наличие и исправность оборудования для перевозки личного состава, правильность крепления перевозимых (буксируемых) вооружения, военной и специальной техники и укладки военного имущества; напомнить личному составу требования безопасности; в движении соблюдать установленные дистанцию, скорость и правила движения;</a:t>
            </a:r>
          </a:p>
          <a:p>
            <a:r>
              <a:rPr lang="ru-RU" dirty="0"/>
              <a:t>иметь строевую записку по форме согласно приложению 4 к Строевому уставу (от командира роты (отдельного взвода) и выше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1. </a:t>
            </a:r>
            <a:r>
              <a:rPr lang="ru-RU" dirty="0"/>
              <a:t>Общие положения. Управление строем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2. </a:t>
            </a:r>
            <a:r>
              <a:rPr lang="ru-RU" dirty="0"/>
              <a:t>Обязанности командиров и военнослужащих перед построением и в строю.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Учебные вопросы:</a:t>
            </a:r>
            <a:endParaRPr lang="ru-RU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u="sng" dirty="0">
                <a:solidFill>
                  <a:srgbClr val="FFFF00"/>
                </a:solidFill>
              </a:rPr>
              <a:t>Военнослужащий обязан:</a:t>
            </a:r>
            <a:endParaRPr lang="ru-RU" b="1" dirty="0">
              <a:solidFill>
                <a:srgbClr val="FFFF00"/>
              </a:solidFill>
            </a:endParaRPr>
          </a:p>
          <a:p>
            <a:r>
              <a:rPr lang="ru-RU" dirty="0"/>
              <a:t>проверить исправность и наличие закрепленных за ним оружия, военной и специальной техники, боеприпасов, индивидуальных средств защиты, шанцевого инструмента, обмундирования и снаряжения;</a:t>
            </a:r>
          </a:p>
          <a:p>
            <a:r>
              <a:rPr lang="ru-RU" dirty="0"/>
              <a:t>иметь аккуратную прическу и опрятный внешний вид;</a:t>
            </a:r>
          </a:p>
          <a:p>
            <a:r>
              <a:rPr lang="ru-RU" dirty="0"/>
              <a:t>заправить обмундирование, правильно надеть и подогнать снаряжение, помочь рядом стоящим военнослужащим устранить замеченные недостатки;</a:t>
            </a:r>
          </a:p>
          <a:p>
            <a:r>
              <a:rPr lang="ru-RU" dirty="0"/>
              <a:t>знать свое место в строю, быстро и без суеты занимать его;</a:t>
            </a:r>
          </a:p>
          <a:p>
            <a:r>
              <a:rPr lang="ru-RU" dirty="0"/>
              <a:t>в движении сохранять равнение, установленные интервал и дистанцию; </a:t>
            </a:r>
          </a:p>
          <a:p>
            <a:r>
              <a:rPr lang="ru-RU" dirty="0"/>
              <a:t>не выходить из строя (машины) без разрешения; соблюдать требования безопасности;</a:t>
            </a:r>
          </a:p>
          <a:p>
            <a:r>
              <a:rPr lang="ru-RU" dirty="0"/>
              <a:t>не разговаривать в строю без разрешения, быть внимательным, быстро и точно выполнять команды (сигналы) своего командира, передавать их без искажений, громко и четко.</a:t>
            </a:r>
          </a:p>
        </p:txBody>
      </p:sp>
    </p:spTree>
    <p:extLst>
      <p:ext uri="{BB962C8B-B14F-4D97-AF65-F5344CB8AC3E}">
        <p14:creationId xmlns:p14="http://schemas.microsoft.com/office/powerpoint/2010/main" val="10692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 smtClean="0">
                <a:solidFill>
                  <a:schemeClr val="accent2"/>
                </a:solidFill>
              </a:rPr>
              <a:t>изучить:</a:t>
            </a:r>
          </a:p>
          <a:p>
            <a:r>
              <a:rPr lang="ru-RU" dirty="0"/>
              <a:t>основные положения Строевого устава Вооруженных Сил Республики Беларусь.</a:t>
            </a:r>
            <a:endParaRPr lang="ru-RU" b="1" dirty="0"/>
          </a:p>
          <a:p>
            <a:pPr marL="0" indent="0">
              <a:buNone/>
            </a:pPr>
            <a:r>
              <a:rPr lang="ru-RU" b="1" u="sng" dirty="0" smtClean="0">
                <a:solidFill>
                  <a:schemeClr val="accent2"/>
                </a:solidFill>
              </a:rPr>
              <a:t>использовать:</a:t>
            </a:r>
          </a:p>
          <a:p>
            <a:pPr lvl="0"/>
            <a:r>
              <a:rPr lang="ru-RU" dirty="0"/>
              <a:t>Строевой устав Вооруженных Сил Республики Беларусь.</a:t>
            </a:r>
          </a:p>
          <a:p>
            <a:pPr lvl="0"/>
            <a:r>
              <a:rPr lang="ru-RU" dirty="0"/>
              <a:t>Электронный учебно-методический комплекс по дисциплине «Строевая подготовка».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Задание на самостоятельную работу: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8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FFFF00"/>
                </a:solidFill>
              </a:rPr>
              <a:t>Спасибо за внимание!</a:t>
            </a:r>
            <a:endParaRPr lang="ru-RU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2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Строевой устав Вооруженных Сил Республики Беларусь.</a:t>
            </a:r>
          </a:p>
          <a:p>
            <a:pPr lvl="0"/>
            <a:r>
              <a:rPr lang="ru-RU" dirty="0"/>
              <a:t>Электронный учебно-методический комплекс по дисциплине «Строевая подготовка».</a:t>
            </a:r>
          </a:p>
          <a:p>
            <a:pPr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Литература:</a:t>
            </a:r>
            <a:endParaRPr lang="ru-RU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3208040"/>
            <a:ext cx="8229600" cy="31291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>
                <a:solidFill>
                  <a:srgbClr val="FFFF00"/>
                </a:solidFill>
              </a:rPr>
              <a:t>Общие положения. Управление строем.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219200"/>
          </a:xfrm>
        </p:spPr>
        <p:txBody>
          <a:bodyPr/>
          <a:lstStyle/>
          <a:p>
            <a:pPr algn="ctr"/>
            <a:r>
              <a:rPr lang="ru-RU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u="sng" dirty="0" smtClean="0">
                <a:solidFill>
                  <a:srgbClr val="FFFF00"/>
                </a:solidFill>
              </a:rPr>
              <a:t>-й учебный вопрос:</a:t>
            </a:r>
            <a:endParaRPr lang="ru-RU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3240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00" dirty="0">
                <a:solidFill>
                  <a:srgbClr val="FFFF00"/>
                </a:solidFill>
              </a:rPr>
              <a:t>Для целей Строевого устава используются основные термины и их определения</a:t>
            </a:r>
            <a:r>
              <a:rPr lang="ru-RU" sz="3300" dirty="0" smtClean="0">
                <a:solidFill>
                  <a:srgbClr val="FFFF00"/>
                </a:solidFill>
              </a:rPr>
              <a:t>:</a:t>
            </a:r>
          </a:p>
          <a:p>
            <a:pPr marL="0" indent="0" algn="ctr">
              <a:buNone/>
            </a:pPr>
            <a:endParaRPr lang="ru-RU" dirty="0">
              <a:solidFill>
                <a:srgbClr val="FFFF00"/>
              </a:solidFill>
            </a:endParaRPr>
          </a:p>
          <a:p>
            <a:r>
              <a:rPr lang="ru-RU" sz="2400" b="1" dirty="0">
                <a:solidFill>
                  <a:srgbClr val="FFC000"/>
                </a:solidFill>
              </a:rPr>
              <a:t>строй</a:t>
            </a:r>
            <a:r>
              <a:rPr lang="ru-RU" sz="2400" dirty="0"/>
              <a:t> – установленное в Строевом уставе размещение военнослужащих, подразделений и воинских частей для их совместных действий в пешем порядке и на </a:t>
            </a:r>
            <a:r>
              <a:rPr lang="ru-RU" sz="2400" dirty="0" smtClean="0"/>
              <a:t>машинах.</a:t>
            </a:r>
            <a:endParaRPr lang="ru-RU" sz="2400" dirty="0"/>
          </a:p>
        </p:txBody>
      </p:sp>
      <p:pic>
        <p:nvPicPr>
          <p:cNvPr id="3" name="Picture 2" descr="C:\Users\Admin\Desktop\1f63a889a7b8b12645086b8f99ed545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"/>
          <a:stretch/>
        </p:blipFill>
        <p:spPr bwMode="auto">
          <a:xfrm>
            <a:off x="827583" y="3607316"/>
            <a:ext cx="3555951" cy="2524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\Desktop\960133b1070bc848b671f001947bc8f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8"/>
          <a:stretch/>
        </p:blipFill>
        <p:spPr bwMode="auto">
          <a:xfrm>
            <a:off x="4690698" y="3607316"/>
            <a:ext cx="3999150" cy="2524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83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>
              <a:solidFill>
                <a:srgbClr val="FFFF00"/>
              </a:solidFill>
            </a:endParaRPr>
          </a:p>
          <a:p>
            <a:r>
              <a:rPr lang="x-none" sz="3100" b="1" dirty="0" smtClean="0">
                <a:solidFill>
                  <a:srgbClr val="FFC000"/>
                </a:solidFill>
              </a:rPr>
              <a:t>двухшереножный </a:t>
            </a:r>
            <a:r>
              <a:rPr lang="x-none" sz="3100" b="1" dirty="0">
                <a:solidFill>
                  <a:srgbClr val="FFC000"/>
                </a:solidFill>
              </a:rPr>
              <a:t>строй</a:t>
            </a:r>
            <a:r>
              <a:rPr lang="x-none" sz="3100" dirty="0"/>
              <a:t> – строй, в котором военнослужащие одной шеренги расположены в затылок военнослужащим другой </a:t>
            </a:r>
            <a:r>
              <a:rPr lang="x-none" sz="3100" dirty="0" smtClean="0"/>
              <a:t>шеренги</a:t>
            </a:r>
            <a:r>
              <a:rPr lang="ru-RU" sz="3100" dirty="0" smtClean="0"/>
              <a:t> </a:t>
            </a:r>
            <a:r>
              <a:rPr lang="x-none" sz="3100" dirty="0" smtClean="0"/>
              <a:t>на </a:t>
            </a:r>
            <a:r>
              <a:rPr lang="x-none" sz="3100" dirty="0"/>
              <a:t>дистанции одного шага (вытянутой руки, наложенной </a:t>
            </a:r>
            <a:r>
              <a:rPr lang="x-none" sz="3100" dirty="0" smtClean="0"/>
              <a:t>ладонью</a:t>
            </a:r>
            <a:r>
              <a:rPr lang="ru-RU" sz="3100" dirty="0" smtClean="0"/>
              <a:t> </a:t>
            </a:r>
            <a:r>
              <a:rPr lang="x-none" sz="3100" dirty="0" smtClean="0"/>
              <a:t>на </a:t>
            </a:r>
            <a:r>
              <a:rPr lang="x-none" sz="3100" dirty="0"/>
              <a:t>плечо впереди стоящего военнослужащего</a:t>
            </a:r>
            <a:r>
              <a:rPr lang="x-none" sz="3100" dirty="0" smtClean="0"/>
              <a:t>)</a:t>
            </a:r>
            <a:r>
              <a:rPr lang="ru-RU" sz="3100" dirty="0" smtClean="0"/>
              <a:t>.</a:t>
            </a:r>
          </a:p>
          <a:p>
            <a:pPr marL="0" indent="0">
              <a:buNone/>
            </a:pP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56740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4096564" cy="5881064"/>
          </a:xfrm>
        </p:spPr>
        <p:txBody>
          <a:bodyPr>
            <a:normAutofit/>
          </a:bodyPr>
          <a:lstStyle/>
          <a:p>
            <a:pPr marL="273050" indent="-273050" algn="just"/>
            <a:r>
              <a:rPr lang="ru-RU" sz="2400" dirty="0">
                <a:solidFill>
                  <a:srgbClr val="FFC000"/>
                </a:solidFill>
              </a:rPr>
              <a:t>одношереножный строй </a:t>
            </a:r>
            <a:r>
              <a:rPr lang="ru-RU" sz="2400" dirty="0"/>
              <a:t>– строй, в котором военнослужащие располагаются в одной </a:t>
            </a:r>
            <a:r>
              <a:rPr lang="ru-RU" sz="2400" dirty="0" smtClean="0"/>
              <a:t>шеренге.</a:t>
            </a:r>
          </a:p>
          <a:p>
            <a:pPr marL="273050" indent="-273050" algn="just"/>
            <a:r>
              <a:rPr lang="ru-RU" sz="2400" dirty="0" smtClean="0"/>
              <a:t>Одношереножный </a:t>
            </a:r>
            <a:r>
              <a:rPr lang="ru-RU" sz="2400" dirty="0"/>
              <a:t>строй может быть </a:t>
            </a:r>
            <a:r>
              <a:rPr lang="ru-RU" sz="2400" i="1" dirty="0">
                <a:solidFill>
                  <a:srgbClr val="002060"/>
                </a:solidFill>
              </a:rPr>
              <a:t>сомкнутым</a:t>
            </a:r>
            <a:r>
              <a:rPr lang="ru-RU" sz="2400" dirty="0"/>
              <a:t> или </a:t>
            </a:r>
            <a:r>
              <a:rPr lang="ru-RU" sz="2400" i="1" dirty="0">
                <a:solidFill>
                  <a:srgbClr val="002060"/>
                </a:solidFill>
              </a:rPr>
              <a:t>разомкнутым</a:t>
            </a:r>
            <a:r>
              <a:rPr lang="ru-RU" sz="2400" dirty="0"/>
              <a:t>. </a:t>
            </a:r>
            <a:endParaRPr lang="ru-RU" sz="2400" dirty="0" smtClean="0"/>
          </a:p>
          <a:p>
            <a:pPr marL="273050" indent="-273050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b="1" u="sng" dirty="0">
                <a:latin typeface="Times New Roman" pitchFamily="18" charset="0"/>
                <a:cs typeface="Times New Roman" pitchFamily="18" charset="0"/>
              </a:rPr>
              <a:t>омкнутом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строю военнослужащие в шеренгах расположены по фронту один от другого на интервалах, равных ширине ладони между локтями.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E:\ДДТ\Дистанционное обучение 2020 Быбин А.П\chto-takoe-stro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20788"/>
            <a:ext cx="4093056" cy="3792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129614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линия машин</a:t>
            </a:r>
            <a:r>
              <a:rPr lang="ru-RU" sz="2400" dirty="0"/>
              <a:t> – строй, в котором машины размещены одна возле другой на одной </a:t>
            </a:r>
            <a:r>
              <a:rPr lang="ru-RU" sz="2400" dirty="0" smtClean="0"/>
              <a:t>линии.</a:t>
            </a:r>
            <a:endParaRPr lang="ru-RU" sz="2400" dirty="0"/>
          </a:p>
        </p:txBody>
      </p:sp>
      <p:pic>
        <p:nvPicPr>
          <p:cNvPr id="4" name="Picture 2" descr="C:\Users\Admin\Desktop\yb6P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848872" cy="4421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4281</TotalTime>
  <Words>857</Words>
  <Application>Microsoft Office PowerPoint</Application>
  <PresentationFormat>Экран (4:3)</PresentationFormat>
  <Paragraphs>79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Calibri</vt:lpstr>
      <vt:lpstr>Constantia</vt:lpstr>
      <vt:lpstr>Times New Roman</vt:lpstr>
      <vt:lpstr>Wingdings 2</vt:lpstr>
      <vt:lpstr>Бумажная</vt:lpstr>
      <vt:lpstr>Строевая подготовка</vt:lpstr>
      <vt:lpstr>Учебные цели:</vt:lpstr>
      <vt:lpstr>Учебные вопросы:</vt:lpstr>
      <vt:lpstr>Литература:</vt:lpstr>
      <vt:lpstr>1-й учебный вопрос: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2-й учебный вопрос:</vt:lpstr>
      <vt:lpstr>Презентация PowerPoint</vt:lpstr>
      <vt:lpstr>Презентация PowerPoint</vt:lpstr>
      <vt:lpstr>Презентация PowerPoint</vt:lpstr>
      <vt:lpstr>Задание на самостоятельную работу:</vt:lpstr>
      <vt:lpstr>Спасибо за внимание!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Общевоинские уставы Вооружённых Сил Республики Беларусь</dc:title>
  <dc:creator>Admin</dc:creator>
  <cp:lastModifiedBy>Mironyuk</cp:lastModifiedBy>
  <cp:revision>85</cp:revision>
  <dcterms:created xsi:type="dcterms:W3CDTF">2021-09-17T10:22:05Z</dcterms:created>
  <dcterms:modified xsi:type="dcterms:W3CDTF">2022-09-05T04:48:52Z</dcterms:modified>
</cp:coreProperties>
</file>