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  <p:sldId id="272" r:id="rId4"/>
    <p:sldId id="273" r:id="rId5"/>
    <p:sldId id="285" r:id="rId6"/>
    <p:sldId id="274" r:id="rId7"/>
    <p:sldId id="258" r:id="rId8"/>
    <p:sldId id="276" r:id="rId9"/>
    <p:sldId id="277" r:id="rId10"/>
    <p:sldId id="278" r:id="rId11"/>
    <p:sldId id="279" r:id="rId12"/>
    <p:sldId id="280" r:id="rId13"/>
    <p:sldId id="259" r:id="rId14"/>
    <p:sldId id="281" r:id="rId15"/>
    <p:sldId id="282" r:id="rId16"/>
    <p:sldId id="284" r:id="rId17"/>
    <p:sldId id="260" r:id="rId18"/>
    <p:sldId id="290" r:id="rId19"/>
    <p:sldId id="261" r:id="rId20"/>
    <p:sldId id="287" r:id="rId21"/>
    <p:sldId id="286" r:id="rId22"/>
    <p:sldId id="288" r:id="rId23"/>
    <p:sldId id="289" r:id="rId24"/>
    <p:sldId id="262" r:id="rId25"/>
    <p:sldId id="291" r:id="rId26"/>
    <p:sldId id="292" r:id="rId27"/>
    <p:sldId id="293" r:id="rId28"/>
    <p:sldId id="294" r:id="rId29"/>
    <p:sldId id="295" r:id="rId30"/>
    <p:sldId id="296" r:id="rId31"/>
    <p:sldId id="268" r:id="rId32"/>
    <p:sldId id="297" r:id="rId33"/>
    <p:sldId id="298" r:id="rId34"/>
    <p:sldId id="269" r:id="rId35"/>
    <p:sldId id="300" r:id="rId36"/>
    <p:sldId id="301" r:id="rId37"/>
    <p:sldId id="270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0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AE26A9C-071E-4864-AA5A-B33D9B64FC83}" type="datetimeFigureOut">
              <a:rPr lang="ru-RU" smtClean="0"/>
              <a:pPr/>
              <a:t>31.08.2022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18142E2-6D23-47A4-A3F5-3A2B0B4AA2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42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6A9C-071E-4864-AA5A-B33D9B64FC83}" type="datetimeFigureOut">
              <a:rPr lang="ru-RU" smtClean="0"/>
              <a:pPr/>
              <a:t>31.08.2022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42E2-6D23-47A4-A3F5-3A2B0B4AA2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6A9C-071E-4864-AA5A-B33D9B64FC83}" type="datetimeFigureOut">
              <a:rPr lang="ru-RU" smtClean="0"/>
              <a:pPr/>
              <a:t>31.08.2022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42E2-6D23-47A4-A3F5-3A2B0B4AA2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41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6A9C-071E-4864-AA5A-B33D9B64FC83}" type="datetimeFigureOut">
              <a:rPr lang="ru-RU" smtClean="0"/>
              <a:pPr/>
              <a:t>31.08.2022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42E2-6D23-47A4-A3F5-3A2B0B4AA2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993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6A9C-071E-4864-AA5A-B33D9B64FC83}" type="datetimeFigureOut">
              <a:rPr lang="ru-RU" smtClean="0"/>
              <a:pPr/>
              <a:t>31.08.2022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42E2-6D23-47A4-A3F5-3A2B0B4AA2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562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6A9C-071E-4864-AA5A-B33D9B64FC83}" type="datetimeFigureOut">
              <a:rPr lang="ru-RU" smtClean="0"/>
              <a:pPr/>
              <a:t>31.08.2022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42E2-6D23-47A4-A3F5-3A2B0B4AA2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37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6A9C-071E-4864-AA5A-B33D9B64FC83}" type="datetimeFigureOut">
              <a:rPr lang="ru-RU" smtClean="0"/>
              <a:pPr/>
              <a:t>31.08.2022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42E2-6D23-47A4-A3F5-3A2B0B4AA2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562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AE26A9C-071E-4864-AA5A-B33D9B64FC83}" type="datetimeFigureOut">
              <a:rPr lang="ru-RU" smtClean="0"/>
              <a:pPr/>
              <a:t>31.08.2022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42E2-6D23-47A4-A3F5-3A2B0B4AA2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295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AE26A9C-071E-4864-AA5A-B33D9B64FC83}" type="datetimeFigureOut">
              <a:rPr lang="ru-RU" smtClean="0"/>
              <a:pPr/>
              <a:t>31.08.2022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42E2-6D23-47A4-A3F5-3A2B0B4AA2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25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6A9C-071E-4864-AA5A-B33D9B64FC83}" type="datetimeFigureOut">
              <a:rPr lang="ru-RU" smtClean="0"/>
              <a:pPr/>
              <a:t>31.08.2022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42E2-6D23-47A4-A3F5-3A2B0B4AA2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15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6A9C-071E-4864-AA5A-B33D9B64FC83}" type="datetimeFigureOut">
              <a:rPr lang="ru-RU" smtClean="0"/>
              <a:pPr/>
              <a:t>31.08.2022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42E2-6D23-47A4-A3F5-3A2B0B4AA2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7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6A9C-071E-4864-AA5A-B33D9B64FC83}" type="datetimeFigureOut">
              <a:rPr lang="ru-RU" smtClean="0"/>
              <a:pPr/>
              <a:t>31.08.2022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42E2-6D23-47A4-A3F5-3A2B0B4AA2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1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6A9C-071E-4864-AA5A-B33D9B64FC83}" type="datetimeFigureOut">
              <a:rPr lang="ru-RU" smtClean="0"/>
              <a:pPr/>
              <a:t>31.08.2022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42E2-6D23-47A4-A3F5-3A2B0B4AA2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9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6A9C-071E-4864-AA5A-B33D9B64FC83}" type="datetimeFigureOut">
              <a:rPr lang="ru-RU" smtClean="0"/>
              <a:pPr/>
              <a:t>31.08.2022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42E2-6D23-47A4-A3F5-3A2B0B4AA2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23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6A9C-071E-4864-AA5A-B33D9B64FC83}" type="datetimeFigureOut">
              <a:rPr lang="ru-RU" smtClean="0"/>
              <a:pPr/>
              <a:t>31.08.2022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42E2-6D23-47A4-A3F5-3A2B0B4AA2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0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6A9C-071E-4864-AA5A-B33D9B64FC83}" type="datetimeFigureOut">
              <a:rPr lang="ru-RU" smtClean="0"/>
              <a:pPr/>
              <a:t>31.08.2022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42E2-6D23-47A4-A3F5-3A2B0B4AA2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44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6A9C-071E-4864-AA5A-B33D9B64FC83}" type="datetimeFigureOut">
              <a:rPr lang="ru-RU" smtClean="0"/>
              <a:pPr/>
              <a:t>31.08.2022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42E2-6D23-47A4-A3F5-3A2B0B4AA2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75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AE26A9C-071E-4864-AA5A-B33D9B64FC83}" type="datetimeFigureOut">
              <a:rPr lang="ru-RU" smtClean="0"/>
              <a:pPr/>
              <a:t>31.08.2022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18142E2-6D23-47A4-A3F5-3A2B0B4AA2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89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natural-medicine.ru/uploads/posts/2013-12/1388157508_89874.jpg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72" y="4043679"/>
            <a:ext cx="2264429" cy="2247445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 bwMode="gray">
          <a:xfrm>
            <a:off x="548137" y="879026"/>
            <a:ext cx="8496300" cy="54721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altLang="ru-RU" sz="3100" b="1" dirty="0" smtClean="0">
                <a:solidFill>
                  <a:srgbClr val="FF0000"/>
                </a:solidFill>
              </a:rPr>
              <a:t>ТЕМА 1:</a:t>
            </a:r>
            <a:r>
              <a:rPr lang="en-US" altLang="ru-RU" sz="3100" b="1" dirty="0" smtClean="0">
                <a:solidFill>
                  <a:srgbClr val="002060"/>
                </a:solidFill>
              </a:rPr>
              <a:t/>
            </a:r>
            <a:br>
              <a:rPr lang="en-US" altLang="ru-RU" sz="3100" b="1" dirty="0" smtClean="0">
                <a:solidFill>
                  <a:srgbClr val="002060"/>
                </a:solidFill>
              </a:rPr>
            </a:br>
            <a:r>
              <a:rPr lang="ru-RU" altLang="ru-RU" sz="3100" b="1" dirty="0" smtClean="0">
                <a:solidFill>
                  <a:srgbClr val="002060"/>
                </a:solidFill>
              </a:rPr>
              <a:t>Табельные средства индивидуального медицинского оснащения, их назначение и порядок использования</a:t>
            </a:r>
            <a:r>
              <a:rPr lang="en-US" altLang="ru-RU" sz="3100" b="1" dirty="0" smtClean="0">
                <a:solidFill>
                  <a:srgbClr val="002060"/>
                </a:solidFill>
              </a:rPr>
              <a:t>.</a:t>
            </a:r>
            <a:br>
              <a:rPr lang="en-US" altLang="ru-RU" sz="3100" b="1" dirty="0" smtClean="0">
                <a:solidFill>
                  <a:srgbClr val="002060"/>
                </a:solidFill>
              </a:rPr>
            </a:br>
            <a:r>
              <a:rPr lang="ru-RU" altLang="ru-RU" sz="3100" b="1" dirty="0" smtClean="0">
                <a:solidFill>
                  <a:srgbClr val="002060"/>
                </a:solidFill>
              </a:rPr>
              <a:t/>
            </a:r>
            <a:br>
              <a:rPr lang="ru-RU" altLang="ru-RU" sz="3100" b="1" dirty="0" smtClean="0">
                <a:solidFill>
                  <a:srgbClr val="002060"/>
                </a:solidFill>
              </a:rPr>
            </a:br>
            <a:r>
              <a:rPr lang="ru-RU" altLang="ru-RU" sz="3100" b="1" dirty="0" smtClean="0">
                <a:solidFill>
                  <a:srgbClr val="FF0000"/>
                </a:solidFill>
              </a:rPr>
              <a:t>ЗАНЯТИЕ 2:</a:t>
            </a:r>
            <a:r>
              <a:rPr lang="ru-RU" altLang="ru-RU" sz="3100" b="1" dirty="0" smtClean="0">
                <a:solidFill>
                  <a:srgbClr val="002060"/>
                </a:solidFill>
              </a:rPr>
              <a:t/>
            </a:r>
            <a:br>
              <a:rPr lang="ru-RU" altLang="ru-RU" sz="3100" b="1" dirty="0" smtClean="0">
                <a:solidFill>
                  <a:srgbClr val="002060"/>
                </a:solidFill>
              </a:rPr>
            </a:br>
            <a:r>
              <a:rPr lang="ru-RU" sz="3100" b="1" dirty="0" smtClean="0">
                <a:solidFill>
                  <a:srgbClr val="002060"/>
                </a:solidFill>
              </a:rPr>
              <a:t>Основы оказания первой медицинской помощи при кровотечении и травматическом шоке, переломах, вывихах и ушибах, обморожениях, тепловом и солнечном ударах и других несчастных случаях</a:t>
            </a:r>
            <a:r>
              <a:rPr lang="ru-RU" altLang="ru-RU" sz="3100" b="1" dirty="0" smtClean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581" y="440690"/>
            <a:ext cx="702310" cy="70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1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800" b="1" dirty="0" smtClean="0">
                <a:solidFill>
                  <a:srgbClr val="FF0000"/>
                </a:solidFill>
              </a:rPr>
              <a:t>Виды кровотечений</a:t>
            </a:r>
            <a:endParaRPr lang="ru-RU" sz="4800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1" y="2603499"/>
            <a:ext cx="9001966" cy="3909247"/>
          </a:xfrm>
        </p:spPr>
        <p:txBody>
          <a:bodyPr>
            <a:normAutofit/>
          </a:bodyPr>
          <a:lstStyle/>
          <a:p>
            <a:pPr algn="just"/>
            <a:r>
              <a:rPr lang="ru-RU" b="1" i="1" dirty="0">
                <a:solidFill>
                  <a:srgbClr val="FF0000"/>
                </a:solidFill>
              </a:rPr>
              <a:t>Паренхиматозное</a:t>
            </a:r>
            <a:r>
              <a:rPr lang="ru-RU" i="1" dirty="0"/>
              <a:t> </a:t>
            </a:r>
            <a:r>
              <a:rPr lang="ru-RU" dirty="0"/>
              <a:t>кровотечение</a:t>
            </a:r>
            <a:r>
              <a:rPr lang="ru-RU" i="1" dirty="0"/>
              <a:t> </a:t>
            </a:r>
            <a:r>
              <a:rPr lang="ru-RU" dirty="0"/>
              <a:t>наблюдается при ранениях паренхиматозных органов (печень, поджелудочная железа, легкие, почки), губчатого вещества костей и пещеристой ткани. Остановить такое кровотечение очень трудно</a:t>
            </a:r>
            <a:r>
              <a:rPr lang="ru-RU" dirty="0" smtClean="0"/>
              <a:t>.</a:t>
            </a:r>
          </a:p>
          <a:p>
            <a:pPr algn="just"/>
            <a:r>
              <a:rPr lang="ru-RU" b="1" i="1" dirty="0">
                <a:solidFill>
                  <a:srgbClr val="FF0000"/>
                </a:solidFill>
              </a:rPr>
              <a:t>Смешанное</a:t>
            </a:r>
            <a:r>
              <a:rPr lang="ru-RU" dirty="0"/>
              <a:t> кровотечение имеет признаки как венозного, так</a:t>
            </a:r>
            <a:br>
              <a:rPr lang="ru-RU" dirty="0"/>
            </a:br>
            <a:r>
              <a:rPr lang="ru-RU" dirty="0"/>
              <a:t>и артериального.</a:t>
            </a:r>
          </a:p>
          <a:p>
            <a:pPr algn="just"/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581" y="440690"/>
            <a:ext cx="702310" cy="70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9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800" b="1" dirty="0" smtClean="0">
                <a:solidFill>
                  <a:srgbClr val="FF0000"/>
                </a:solidFill>
              </a:rPr>
              <a:t>Виды кровотечений</a:t>
            </a:r>
            <a:endParaRPr lang="ru-RU" sz="4800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1" y="2603499"/>
            <a:ext cx="9001966" cy="3909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u="sng" dirty="0"/>
              <a:t>По степени тяжести </a:t>
            </a:r>
            <a:r>
              <a:rPr lang="ru-RU" b="1" u="sng" dirty="0" smtClean="0"/>
              <a:t>различают: </a:t>
            </a:r>
          </a:p>
          <a:p>
            <a:r>
              <a:rPr lang="ru-RU" i="1" dirty="0" smtClean="0">
                <a:solidFill>
                  <a:srgbClr val="FF0000"/>
                </a:solidFill>
              </a:rPr>
              <a:t>легкое</a:t>
            </a:r>
            <a:r>
              <a:rPr lang="ru-RU" i="1" dirty="0" smtClean="0"/>
              <a:t> </a:t>
            </a:r>
            <a:r>
              <a:rPr lang="ru-RU" dirty="0"/>
              <a:t>(потеря 10–15 % объема циркулирующей крови (ОЦК)), до 500 мл</a:t>
            </a:r>
            <a:r>
              <a:rPr lang="ru-RU" dirty="0" smtClean="0"/>
              <a:t>;</a:t>
            </a:r>
          </a:p>
          <a:p>
            <a:r>
              <a:rPr lang="ru-RU" i="1" dirty="0" smtClean="0">
                <a:solidFill>
                  <a:srgbClr val="FF0000"/>
                </a:solidFill>
              </a:rPr>
              <a:t>среднее</a:t>
            </a:r>
            <a:r>
              <a:rPr lang="ru-RU" i="1" dirty="0" smtClean="0"/>
              <a:t> </a:t>
            </a:r>
            <a:r>
              <a:rPr lang="ru-RU" dirty="0"/>
              <a:t>(потеря 16–20 % ОЦК), от 500 до 1 000 мл; </a:t>
            </a:r>
            <a:endParaRPr lang="ru-RU" dirty="0" smtClean="0"/>
          </a:p>
          <a:p>
            <a:r>
              <a:rPr lang="ru-RU" i="1" dirty="0" smtClean="0">
                <a:solidFill>
                  <a:srgbClr val="FF0000"/>
                </a:solidFill>
              </a:rPr>
              <a:t>тяжелое</a:t>
            </a:r>
            <a:r>
              <a:rPr lang="ru-RU" dirty="0" smtClean="0"/>
              <a:t> </a:t>
            </a:r>
            <a:r>
              <a:rPr lang="ru-RU" dirty="0"/>
              <a:t>(потеря 21–30 % ОЦК), от 1 000 до 1 500 мл; </a:t>
            </a:r>
            <a:endParaRPr lang="ru-RU" dirty="0" smtClean="0"/>
          </a:p>
          <a:p>
            <a:r>
              <a:rPr lang="ru-RU" i="1" dirty="0" smtClean="0">
                <a:solidFill>
                  <a:srgbClr val="FF0000"/>
                </a:solidFill>
              </a:rPr>
              <a:t>массивное</a:t>
            </a:r>
            <a:r>
              <a:rPr lang="ru-RU" dirty="0" smtClean="0"/>
              <a:t> </a:t>
            </a:r>
            <a:r>
              <a:rPr lang="ru-RU" dirty="0"/>
              <a:t>(потеря &gt; 31 % ОЦК), более 1 500 мл.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581" y="440690"/>
            <a:ext cx="702310" cy="70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4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800" b="1" dirty="0" smtClean="0">
                <a:solidFill>
                  <a:srgbClr val="FF0000"/>
                </a:solidFill>
              </a:rPr>
              <a:t>Виды кровотечений</a:t>
            </a:r>
            <a:endParaRPr lang="ru-RU" sz="4800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1" y="2603499"/>
            <a:ext cx="9001966" cy="3909247"/>
          </a:xfrm>
        </p:spPr>
        <p:txBody>
          <a:bodyPr>
            <a:normAutofit fontScale="92500" lnSpcReduction="10000"/>
          </a:bodyPr>
          <a:lstStyle/>
          <a:p>
            <a:r>
              <a:rPr lang="ru-RU" b="1" u="sng" dirty="0"/>
              <a:t>По происхождению</a:t>
            </a:r>
            <a:r>
              <a:rPr lang="ru-RU" u="sng" dirty="0"/>
              <a:t> </a:t>
            </a:r>
            <a:r>
              <a:rPr lang="ru-RU" dirty="0"/>
              <a:t>кровотечения бывают </a:t>
            </a:r>
            <a:r>
              <a:rPr lang="ru-RU" b="1" i="1" dirty="0" smtClean="0">
                <a:solidFill>
                  <a:srgbClr val="FF0000"/>
                </a:solidFill>
              </a:rPr>
              <a:t>травматические</a:t>
            </a:r>
            <a:r>
              <a:rPr lang="ru-RU" i="1" dirty="0" smtClean="0"/>
              <a:t>, </a:t>
            </a:r>
            <a:r>
              <a:rPr lang="ru-RU" dirty="0" smtClean="0"/>
              <a:t>вызванные </a:t>
            </a:r>
            <a:r>
              <a:rPr lang="ru-RU" dirty="0"/>
              <a:t>повреждением сосудов, и </a:t>
            </a:r>
            <a:r>
              <a:rPr lang="ru-RU" b="1" i="1" dirty="0">
                <a:solidFill>
                  <a:srgbClr val="FF0000"/>
                </a:solidFill>
              </a:rPr>
              <a:t>нетравматическими</a:t>
            </a:r>
            <a:r>
              <a:rPr lang="ru-RU" dirty="0"/>
              <a:t>, </a:t>
            </a:r>
            <a:r>
              <a:rPr lang="ru-RU" dirty="0" smtClean="0"/>
              <a:t>связанные </a:t>
            </a:r>
            <a:r>
              <a:rPr lang="ru-RU" dirty="0"/>
              <a:t>с их разрушением каким-либо нетравматическим (патологическим) процессом или с повышенной проницаемостью сосудистой стенки.</a:t>
            </a:r>
          </a:p>
          <a:p>
            <a:r>
              <a:rPr lang="ru-RU" i="1" dirty="0">
                <a:solidFill>
                  <a:srgbClr val="FF0000"/>
                </a:solidFill>
              </a:rPr>
              <a:t>Травматическое</a:t>
            </a:r>
            <a:r>
              <a:rPr lang="ru-RU" dirty="0"/>
              <a:t> кровотечение возникает в результате травмирующего воздействия на органы и ткани, превышающего их прочностные характеристики. При травматическом кровотечении под действием внешних факторов развивается острое нарушение структуры сосудистой сети в месте поражения.</a:t>
            </a:r>
          </a:p>
          <a:p>
            <a:r>
              <a:rPr lang="ru-RU" i="1" dirty="0">
                <a:solidFill>
                  <a:srgbClr val="FF0000"/>
                </a:solidFill>
              </a:rPr>
              <a:t>Патологическое</a:t>
            </a:r>
            <a:r>
              <a:rPr lang="ru-RU" dirty="0"/>
              <a:t> кровотечение является следствием патофизиологических процессов, протекающих в организме больного. Причиной его может являться нарушение работы любого из компонентов сердечно-сосудистой и свертывающей системы крови. Данный вид кровотечений развивается при минимальном провоцирующем воздействии или же вовсе без него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581" y="440690"/>
            <a:ext cx="702310" cy="70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0435" y="920090"/>
            <a:ext cx="8761413" cy="706964"/>
          </a:xfrm>
        </p:spPr>
        <p:txBody>
          <a:bodyPr/>
          <a:lstStyle/>
          <a:p>
            <a:pPr algn="ctr"/>
            <a:r>
              <a:rPr lang="ru-RU" sz="4400" b="1" dirty="0" smtClean="0">
                <a:solidFill>
                  <a:srgbClr val="FF0000"/>
                </a:solidFill>
              </a:rPr>
              <a:t>Способы временной остановки кровотечения</a:t>
            </a:r>
            <a:endParaRPr lang="ru-RU" sz="4400" b="1" dirty="0">
              <a:solidFill>
                <a:srgbClr val="FF000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581" y="440690"/>
            <a:ext cx="702310" cy="7023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995680" y="2519676"/>
            <a:ext cx="3738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Century Gothic (Основной текст)"/>
                <a:ea typeface="Times New Roman" panose="02020603050405020304" pitchFamily="18" charset="0"/>
              </a:rPr>
              <a:t>Временная (предварительная) остановка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715760" y="2519676"/>
            <a:ext cx="37138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Century Gothic (Основной текст)"/>
                <a:ea typeface="Times New Roman" panose="02020603050405020304" pitchFamily="18" charset="0"/>
              </a:rPr>
              <a:t>Постоянная (окончательная) остановка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72981" y="3326898"/>
            <a:ext cx="5598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9EC544"/>
              </a:buClr>
              <a:buSzPct val="80000"/>
              <a:buFont typeface="Wingdings 3" charset="2"/>
              <a:buChar char=""/>
            </a:pPr>
            <a:r>
              <a:rPr lang="ru-RU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пальцевое 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прижатие </a:t>
            </a:r>
            <a:r>
              <a:rPr lang="ru-RU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сосудов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217920" y="3326898"/>
            <a:ext cx="5598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9EC544"/>
              </a:buClr>
              <a:buSzPct val="80000"/>
              <a:buFont typeface="Wingdings 3" charset="2"/>
              <a:buChar char=""/>
            </a:pPr>
            <a:r>
              <a:rPr lang="ru-RU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наложение лигатуры на сосуд (перевязка сосуда)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6217920" y="4012271"/>
            <a:ext cx="5598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9EC544"/>
              </a:buClr>
              <a:buSzPct val="80000"/>
              <a:buFont typeface="Wingdings 3" charset="2"/>
              <a:buChar char=""/>
            </a:pP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наложение сосудистого шва в месте дефекта сосуда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372981" y="369623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9EC544"/>
              </a:buClr>
              <a:buSzPct val="80000"/>
              <a:buFont typeface="Wingdings 3" charset="2"/>
              <a:buChar char=""/>
            </a:pP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форсированное сгибание </a:t>
            </a:r>
            <a:r>
              <a:rPr lang="ru-RU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конечности</a:t>
            </a:r>
            <a:endParaRPr lang="ru-RU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72981" y="405862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9EC544"/>
              </a:buClr>
              <a:buSzPct val="80000"/>
              <a:buFont typeface="Wingdings 3" charset="2"/>
              <a:buChar char=""/>
            </a:pP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наложение давящей повязки 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2981" y="44561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9EC544"/>
              </a:buClr>
              <a:buSzPct val="80000"/>
              <a:buFont typeface="Wingdings 3" charset="2"/>
              <a:buChar char=""/>
            </a:pP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наложение кровоостанавливающего жгута (турникета, жгут-закрутки</a:t>
            </a:r>
            <a:r>
              <a:rPr lang="ru-RU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ru-RU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72981" y="5102505"/>
            <a:ext cx="5413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9EC544"/>
              </a:buClr>
              <a:buSzPct val="80000"/>
              <a:buFont typeface="Wingdings 3" charset="2"/>
              <a:buChar char=""/>
            </a:pP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использование гемостатических средств </a:t>
            </a:r>
          </a:p>
        </p:txBody>
      </p:sp>
    </p:spTree>
    <p:extLst>
      <p:ext uri="{BB962C8B-B14F-4D97-AF65-F5344CB8AC3E}">
        <p14:creationId xmlns:p14="http://schemas.microsoft.com/office/powerpoint/2010/main" val="358390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0435" y="920090"/>
            <a:ext cx="8761413" cy="706964"/>
          </a:xfrm>
        </p:spPr>
        <p:txBody>
          <a:bodyPr/>
          <a:lstStyle/>
          <a:p>
            <a:pPr algn="ctr"/>
            <a:r>
              <a:rPr lang="ru-RU" sz="4400" b="1" dirty="0" smtClean="0">
                <a:solidFill>
                  <a:srgbClr val="FF0000"/>
                </a:solidFill>
              </a:rPr>
              <a:t>Способы временной остановки кровотечения</a:t>
            </a:r>
            <a:endParaRPr lang="ru-RU" sz="4400" b="1" dirty="0">
              <a:solidFill>
                <a:srgbClr val="FF0000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41" y="2559279"/>
            <a:ext cx="5672868" cy="3917825"/>
          </a:xfrm>
        </p:spPr>
      </p:pic>
      <p:pic>
        <p:nvPicPr>
          <p:cNvPr id="4" name="Рисунок 3" descr="https://natural-medicine.ru/uploads/posts/2013-12/thumbs/1388157508_89874.jpg">
            <a:hlinkClick r:id="rId3" tgtFrame="&quot;_blank&quot;"/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2780683"/>
            <a:ext cx="3780603" cy="30979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111171" y="5878670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Капиллярное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581" y="440690"/>
            <a:ext cx="702310" cy="70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8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9298" y="623091"/>
            <a:ext cx="7125419" cy="1483360"/>
          </a:xfrm>
        </p:spPr>
        <p:txBody>
          <a:bodyPr/>
          <a:lstStyle/>
          <a:p>
            <a:pPr algn="ctr"/>
            <a:r>
              <a:rPr lang="ru-RU" sz="3200" b="1" dirty="0">
                <a:solidFill>
                  <a:srgbClr val="FF0000"/>
                </a:solidFill>
              </a:rPr>
              <a:t>Вопрос </a:t>
            </a:r>
            <a:r>
              <a:rPr lang="ru-RU" sz="3200" b="1" dirty="0" smtClean="0">
                <a:solidFill>
                  <a:srgbClr val="FF0000"/>
                </a:solidFill>
              </a:rPr>
              <a:t>2</a:t>
            </a:r>
            <a:r>
              <a:rPr lang="ru-RU" sz="3200" b="1" dirty="0">
                <a:solidFill>
                  <a:srgbClr val="FF0000"/>
                </a:solidFill>
              </a:rPr>
              <a:t>. </a:t>
            </a:r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581" y="440690"/>
            <a:ext cx="702310" cy="7023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86597" y="2826928"/>
            <a:ext cx="1111082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b="1" dirty="0">
                <a:solidFill>
                  <a:srgbClr val="FF0000"/>
                </a:solidFill>
              </a:rPr>
              <a:t>Виды переломов. Оказание первой медицинской помощи при переломах. </a:t>
            </a:r>
            <a:endParaRPr lang="ru-RU" sz="2200" b="1" dirty="0" smtClean="0">
              <a:solidFill>
                <a:srgbClr val="FF0000"/>
              </a:solidFill>
            </a:endParaRPr>
          </a:p>
          <a:p>
            <a:pPr algn="ctr"/>
            <a:r>
              <a:rPr lang="ru-RU" sz="2200" b="1" dirty="0" smtClean="0">
                <a:solidFill>
                  <a:srgbClr val="FF0000"/>
                </a:solidFill>
              </a:rPr>
              <a:t>Ушибы</a:t>
            </a:r>
            <a:r>
              <a:rPr lang="ru-RU" sz="2200" b="1" dirty="0">
                <a:solidFill>
                  <a:srgbClr val="FF0000"/>
                </a:solidFill>
              </a:rPr>
              <a:t>, растяжения и вывихи. Использование подручных средств для иммобилизации переломов. Общие правила эвакуации раненых с наложенными транспортными шинами. Наложение иммобилизующих повязок на различные области конечности.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87542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9317" y="554079"/>
            <a:ext cx="9410700" cy="1483360"/>
          </a:xfrm>
        </p:spPr>
        <p:txBody>
          <a:bodyPr/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</a:rPr>
              <a:t>ПЕРЕЛОМ</a:t>
            </a:r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581" y="440690"/>
            <a:ext cx="702310" cy="702310"/>
          </a:xfrm>
          <a:prstGeom prst="rect">
            <a:avLst/>
          </a:prstGeom>
        </p:spPr>
      </p:pic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77328" y="2445744"/>
            <a:ext cx="11168332" cy="1188360"/>
          </a:xfrm>
        </p:spPr>
        <p:txBody>
          <a:bodyPr>
            <a:normAutofit lnSpcReduction="10000"/>
          </a:bodyPr>
          <a:lstStyle/>
          <a:p>
            <a:pPr marL="0" indent="361950" algn="just"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FF0000"/>
                </a:solidFill>
              </a:rPr>
              <a:t>Перелом</a:t>
            </a:r>
            <a:r>
              <a:rPr lang="ru-RU" dirty="0" smtClean="0"/>
              <a:t> – </a:t>
            </a:r>
            <a:r>
              <a:rPr lang="ru-RU" dirty="0"/>
              <a:t>это полное или неполное нарушение целости кости, возникающее под влиянием внешней травмы или вследствие болезненных изменений кости, обычно сопровождается повреждением мягких тканей (мышц, кровеносных сосудов, сухожилий, нервов</a:t>
            </a:r>
            <a:r>
              <a:rPr lang="ru-RU" dirty="0" smtClean="0"/>
              <a:t>).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305" y="3634104"/>
            <a:ext cx="2366611" cy="3008235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477328" y="3726957"/>
            <a:ext cx="82008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361950" defTabSz="457200">
              <a:buClr>
                <a:srgbClr val="9EC544"/>
              </a:buClr>
              <a:buSzPct val="80000"/>
            </a:pPr>
            <a:r>
              <a:rPr lang="ru-RU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Признаки переломов костей:</a:t>
            </a:r>
          </a:p>
          <a:p>
            <a:pPr marL="342900" lvl="0" indent="-342900" defTabSz="457200">
              <a:buClr>
                <a:srgbClr val="9EC544"/>
              </a:buClr>
              <a:buSzPct val="80000"/>
              <a:buFont typeface="Wingdings 3" charset="2"/>
              <a:buChar char=""/>
            </a:pP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боль, строго локализованная в месте перелома;</a:t>
            </a:r>
          </a:p>
          <a:p>
            <a:pPr marL="342900" lvl="0" indent="-342900" defTabSz="457200">
              <a:buClr>
                <a:srgbClr val="9EC544"/>
              </a:buClr>
              <a:buSzPct val="80000"/>
              <a:buFont typeface="Wingdings 3" charset="2"/>
              <a:buChar char=""/>
            </a:pP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припухлость в месте перелома, кровоизлияние;</a:t>
            </a:r>
          </a:p>
          <a:p>
            <a:pPr marL="342900" lvl="0" indent="-342900" defTabSz="457200">
              <a:buClr>
                <a:srgbClr val="9EC544"/>
              </a:buClr>
              <a:buSzPct val="80000"/>
              <a:buFont typeface="Wingdings 3" charset="2"/>
              <a:buChar char=""/>
            </a:pP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нарушение функции поврежденной конечности;</a:t>
            </a:r>
          </a:p>
          <a:p>
            <a:pPr marL="342900" lvl="0" indent="-342900" defTabSz="457200">
              <a:buClr>
                <a:srgbClr val="9EC544"/>
              </a:buClr>
              <a:buSzPct val="80000"/>
              <a:buFont typeface="Wingdings 3" charset="2"/>
              <a:buChar char=""/>
            </a:pP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неправильная, необычная форма конечности (деформация), иногда укорочение конечности;</a:t>
            </a:r>
          </a:p>
          <a:p>
            <a:pPr marL="342900" lvl="0" indent="-342900" defTabSz="457200">
              <a:buClr>
                <a:srgbClr val="9EC544"/>
              </a:buClr>
              <a:buSzPct val="80000"/>
              <a:buFont typeface="Wingdings 3" charset="2"/>
              <a:buChar char=""/>
            </a:pP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ненормальная (патологическая) подвижность (подвижность конечности там, где нет сустава);</a:t>
            </a:r>
          </a:p>
          <a:p>
            <a:pPr marL="342900" lvl="0" indent="-342900" defTabSz="457200">
              <a:buClr>
                <a:srgbClr val="9EC544"/>
              </a:buClr>
              <a:buSzPct val="80000"/>
              <a:buFont typeface="Wingdings 3" charset="2"/>
              <a:buChar char=""/>
            </a:pP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крепитация (хруст) в месте перелома.</a:t>
            </a:r>
          </a:p>
        </p:txBody>
      </p:sp>
    </p:spTree>
    <p:extLst>
      <p:ext uri="{BB962C8B-B14F-4D97-AF65-F5344CB8AC3E}">
        <p14:creationId xmlns:p14="http://schemas.microsoft.com/office/powerpoint/2010/main" val="35114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</a:rPr>
              <a:t>ПЕРВАЯ ПОМОЩЬ ПРИ ПЕРЕЛОМЕ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59" y="2302495"/>
            <a:ext cx="9200271" cy="828484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-RU" b="1" u="sng" dirty="0">
                <a:solidFill>
                  <a:srgbClr val="FF0000"/>
                </a:solidFill>
              </a:rPr>
              <a:t>Основная задача оказания первой помощи при переломе</a:t>
            </a:r>
            <a:r>
              <a:rPr lang="ru-RU" dirty="0"/>
              <a:t> – сделать отломки кости неподвижными, придать конечности неподвижное </a:t>
            </a:r>
            <a:r>
              <a:rPr lang="ru-RU" dirty="0" smtClean="0"/>
              <a:t>положение.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581" y="440690"/>
            <a:ext cx="702310" cy="702310"/>
          </a:xfrm>
          <a:prstGeom prst="rect">
            <a:avLst/>
          </a:prstGeom>
        </p:spPr>
      </p:pic>
      <p:pic>
        <p:nvPicPr>
          <p:cNvPr id="6" name="Рисунок 5" descr="переломы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59925" y="4122048"/>
            <a:ext cx="4581897" cy="2590846"/>
          </a:xfrm>
          <a:prstGeom prst="rect">
            <a:avLst/>
          </a:prstGeom>
        </p:spPr>
      </p:pic>
      <p:pic>
        <p:nvPicPr>
          <p:cNvPr id="7" name="Рисунок 6" descr="перелом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39119" y="2215819"/>
            <a:ext cx="1702703" cy="1751351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495359" y="3091495"/>
            <a:ext cx="6474784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buClr>
                <a:srgbClr val="9EC544"/>
              </a:buClr>
              <a:buSzPct val="80000"/>
            </a:pPr>
            <a:r>
              <a:rPr lang="ru-RU" b="1" u="sng" dirty="0">
                <a:solidFill>
                  <a:srgbClr val="002060"/>
                </a:solidFill>
              </a:rPr>
              <a:t>Первая помощь при открытом переломе</a:t>
            </a:r>
            <a:r>
              <a:rPr lang="ru-RU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endParaRPr lang="ru-RU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 defTabSz="457200">
              <a:buClr>
                <a:srgbClr val="9EC544"/>
              </a:buClr>
              <a:buSzPct val="80000"/>
              <a:buFont typeface="Wingdings 3" charset="2"/>
              <a:buChar char=""/>
            </a:pP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временная остановка кровотечения из раны в месте перелома;</a:t>
            </a:r>
          </a:p>
          <a:p>
            <a:pPr marL="342900" lvl="0" indent="-342900" defTabSz="457200">
              <a:buClr>
                <a:srgbClr val="9EC544"/>
              </a:buClr>
              <a:buSzPct val="80000"/>
              <a:buFont typeface="Wingdings 3" charset="2"/>
              <a:buChar char=""/>
            </a:pP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обезболивание;</a:t>
            </a:r>
          </a:p>
          <a:p>
            <a:pPr marL="342900" lvl="0" indent="-342900" defTabSz="457200">
              <a:buClr>
                <a:srgbClr val="9EC544"/>
              </a:buClr>
              <a:buSzPct val="80000"/>
              <a:buFont typeface="Wingdings 3" charset="2"/>
              <a:buChar char=""/>
            </a:pP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наложение асептической повязки на рану;</a:t>
            </a:r>
          </a:p>
          <a:p>
            <a:pPr marL="342900" lvl="0" indent="-342900" defTabSz="457200">
              <a:buClr>
                <a:srgbClr val="9EC544"/>
              </a:buClr>
              <a:buSzPct val="80000"/>
              <a:buFont typeface="Wingdings 3" charset="2"/>
              <a:buChar char=""/>
            </a:pP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транспортная иммобилизация (обездвиживание);</a:t>
            </a:r>
          </a:p>
          <a:p>
            <a:pPr marL="342900" lvl="0" indent="-342900" defTabSz="457200">
              <a:spcAft>
                <a:spcPts val="1200"/>
              </a:spcAft>
              <a:buClr>
                <a:srgbClr val="9EC544"/>
              </a:buClr>
              <a:buSzPct val="80000"/>
              <a:buFont typeface="Wingdings 3" charset="2"/>
              <a:buChar char=""/>
            </a:pP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выдача антибиотика.</a:t>
            </a:r>
          </a:p>
          <a:p>
            <a:pPr lvl="0" defTabSz="457200">
              <a:buClr>
                <a:srgbClr val="9EC544"/>
              </a:buClr>
              <a:buSzPct val="80000"/>
            </a:pPr>
            <a:r>
              <a:rPr lang="ru-RU" b="1" u="sng" dirty="0">
                <a:solidFill>
                  <a:srgbClr val="002060"/>
                </a:solidFill>
              </a:rPr>
              <a:t>При закрытом переломе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в процессе оказания первой помощи проводят </a:t>
            </a:r>
            <a:r>
              <a:rPr lang="ru-RU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обезболивание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 и </a:t>
            </a:r>
            <a:r>
              <a:rPr lang="ru-RU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транспортную иммобилизацию</a:t>
            </a:r>
            <a:r>
              <a:rPr lang="ru-RU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ru-RU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74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b="1" dirty="0">
                <a:solidFill>
                  <a:srgbClr val="FF0000"/>
                </a:solidFill>
              </a:rPr>
              <a:t>ПЕРВАЯ ПОМОЩЬ ПРИ ПЕРЕЛОМЕ</a:t>
            </a:r>
            <a:endParaRPr lang="ru-RU" sz="54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332" y="2327455"/>
            <a:ext cx="8350370" cy="385629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600" b="1" dirty="0" smtClean="0"/>
              <a:t>Переломы свода черепа </a:t>
            </a:r>
            <a:r>
              <a:rPr lang="ru-RU" sz="1600" dirty="0" smtClean="0"/>
              <a:t>бывают в виде вдавлений, трещин и их сочетаний с одновременным нарушением одной или нескольких костей.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600" dirty="0" smtClean="0"/>
              <a:t>Внешне отмечается незначительная отечность или рана. Больной жалуется на нарастающую головную боль и на потерю сознания в момент травмы.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600" b="1" dirty="0" smtClean="0"/>
              <a:t>Перелом основания черепа </a:t>
            </a:r>
            <a:r>
              <a:rPr lang="ru-RU" sz="1600" dirty="0" smtClean="0"/>
              <a:t>- это проникающее ранение черепа относится к весьма тяжелым и опасным повреждениям головного мозга, мозговых оболочек и черепно-мозговых нервов.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600" dirty="0" smtClean="0"/>
              <a:t>После травмы из ушей или носа выделяется кровь и светлая мозговая жидкость, а также появляется расстройство слуха и перекос лица в одну сторону.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600" b="1" dirty="0" smtClean="0"/>
              <a:t>Первая помощь</a:t>
            </a:r>
            <a:r>
              <a:rPr lang="ru-RU" sz="1600" dirty="0" smtClean="0"/>
              <a:t> при всех переломах черепа направлена на защиту от инфекции и на предупреждение возможной закупорки дыхательных путей кровью или рвотными массами. Больному придается обязательное лежачее положение.</a:t>
            </a:r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581" y="440690"/>
            <a:ext cx="702310" cy="7023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647" y="3416060"/>
            <a:ext cx="3873353" cy="227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</a:rPr>
              <a:t>УШИБЫ</a:t>
            </a:r>
            <a:endParaRPr lang="ru-RU" sz="4400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690" y="2603500"/>
            <a:ext cx="7093975" cy="3797300"/>
          </a:xfrm>
        </p:spPr>
        <p:txBody>
          <a:bodyPr>
            <a:normAutofit lnSpcReduction="10000"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Ушиб</a:t>
            </a:r>
            <a:r>
              <a:rPr lang="ru-RU" dirty="0" smtClean="0"/>
              <a:t> – это закрытое повреждение мягких тканей (органов) и кровеносных сосудов с образованием кровоподтеков, </a:t>
            </a:r>
            <a:r>
              <a:rPr lang="ru-RU" dirty="0"/>
              <a:t>не сопровождающееся видимым нарушением их целости</a:t>
            </a:r>
            <a:r>
              <a:rPr lang="ru-RU" dirty="0" smtClean="0"/>
              <a:t>.</a:t>
            </a:r>
          </a:p>
          <a:p>
            <a:r>
              <a:rPr lang="ru-RU" b="1" dirty="0"/>
              <a:t>Для ушиба характерны </a:t>
            </a:r>
            <a:r>
              <a:rPr lang="ru-RU" i="1" dirty="0"/>
              <a:t>припухлость</a:t>
            </a:r>
            <a:r>
              <a:rPr lang="ru-RU" dirty="0"/>
              <a:t>, </a:t>
            </a:r>
            <a:r>
              <a:rPr lang="ru-RU" i="1" dirty="0"/>
              <a:t>боль</a:t>
            </a:r>
            <a:r>
              <a:rPr lang="ru-RU" dirty="0"/>
              <a:t>, </a:t>
            </a:r>
            <a:r>
              <a:rPr lang="ru-RU" i="1" dirty="0"/>
              <a:t>расстройство функции</a:t>
            </a:r>
            <a:r>
              <a:rPr lang="ru-RU" dirty="0"/>
              <a:t> в области повреждения и </a:t>
            </a:r>
            <a:r>
              <a:rPr lang="ru-RU" i="1" dirty="0"/>
              <a:t>подкожное кровоизлияние (гематома)</a:t>
            </a:r>
            <a:r>
              <a:rPr lang="ru-RU" dirty="0"/>
              <a:t> – пропитывание кожи и подкожной клетчатки излившейся кровью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Первая помощь</a:t>
            </a:r>
            <a:r>
              <a:rPr lang="ru-RU" dirty="0" smtClean="0"/>
              <a:t> направлена на уменьшение кровоизлияния и снятие боли. Для остановки внутреннего кровотечения накладывают давящую повязку, придают возвышенное положение и охлаждают место ушиба.</a:t>
            </a:r>
          </a:p>
          <a:p>
            <a:endParaRPr lang="ru-RU" dirty="0"/>
          </a:p>
        </p:txBody>
      </p:sp>
      <p:pic>
        <p:nvPicPr>
          <p:cNvPr id="4" name="Рисунок 3" descr="ушибы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71619" y="2880647"/>
            <a:ext cx="3810000" cy="29845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581" y="440690"/>
            <a:ext cx="702310" cy="70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0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sz="6600" b="1" dirty="0">
                <a:solidFill>
                  <a:srgbClr val="FF0000"/>
                </a:solidFill>
              </a:rPr>
              <a:t>УЧЕБНЫЕ ЦЕЛИ</a:t>
            </a:r>
            <a:endParaRPr lang="ru-RU" sz="6600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581" y="440690"/>
            <a:ext cx="702310" cy="7023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876300" y="2323236"/>
            <a:ext cx="10477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1. Дать систематизированные основы знаний обучающимся о первой медицинской помощи при кровотечении и травматическом шоке, переломах, вывихах и ушибах, обморожениях, тепловом и солнечном ударах и других несчастных случаях.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950" y="4429263"/>
            <a:ext cx="2419350" cy="224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</a:rPr>
              <a:t>УШИБЫ</a:t>
            </a:r>
            <a:endParaRPr lang="ru-RU" sz="4400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690" y="2603500"/>
            <a:ext cx="7093975" cy="2986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>
                <a:solidFill>
                  <a:srgbClr val="FF0000"/>
                </a:solidFill>
              </a:rPr>
              <a:t>ОСОБОЕ ВНИМАНИЕ СЛЕДУЕТ УДЕЛЯТЬ </a:t>
            </a:r>
            <a:r>
              <a:rPr lang="ru-RU" sz="2400" b="1" i="1" dirty="0" smtClean="0">
                <a:solidFill>
                  <a:schemeClr val="tx1"/>
                </a:solidFill>
              </a:rPr>
              <a:t>сильным </a:t>
            </a:r>
            <a:r>
              <a:rPr lang="ru-RU" sz="2400" b="1" i="1" dirty="0">
                <a:solidFill>
                  <a:schemeClr val="tx1"/>
                </a:solidFill>
              </a:rPr>
              <a:t>ушибам </a:t>
            </a:r>
            <a:r>
              <a:rPr lang="ru-RU" sz="2400" b="1" i="1" u="sng" dirty="0"/>
              <a:t>головы</a:t>
            </a:r>
            <a:r>
              <a:rPr lang="ru-RU" sz="2400" b="1" i="1" dirty="0"/>
              <a:t>,</a:t>
            </a:r>
            <a:r>
              <a:rPr lang="ru-RU" sz="2400" dirty="0"/>
              <a:t> </a:t>
            </a:r>
            <a:r>
              <a:rPr lang="ru-RU" sz="2400" b="1" i="1" u="sng" dirty="0"/>
              <a:t>груди</a:t>
            </a:r>
            <a:r>
              <a:rPr lang="ru-RU" sz="2400" b="1" i="1" dirty="0"/>
              <a:t> и </a:t>
            </a:r>
            <a:r>
              <a:rPr lang="ru-RU" sz="2400" b="1" i="1" u="sng" dirty="0"/>
              <a:t>живота</a:t>
            </a:r>
            <a:r>
              <a:rPr lang="ru-RU" sz="2400" b="1" i="1" dirty="0"/>
              <a:t>,</a:t>
            </a:r>
            <a:r>
              <a:rPr lang="ru-RU" sz="2400" dirty="0"/>
              <a:t> которые могут давать тяжелые осложнения и нередко требовать оказания неотложной медицинской помощи.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581" y="440690"/>
            <a:ext cx="702310" cy="70231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12"/>
          <a:stretch/>
        </p:blipFill>
        <p:spPr>
          <a:xfrm>
            <a:off x="7639665" y="3045125"/>
            <a:ext cx="3715109" cy="259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0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658" y="973668"/>
            <a:ext cx="10087897" cy="706964"/>
          </a:xfrm>
        </p:spPr>
        <p:txBody>
          <a:bodyPr/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</a:rPr>
              <a:t>УШИБ ГОЛОВЫ </a:t>
            </a:r>
            <a:br>
              <a:rPr lang="ru-RU" sz="3200" b="1" dirty="0" smtClean="0">
                <a:solidFill>
                  <a:srgbClr val="FF0000"/>
                </a:solidFill>
              </a:rPr>
            </a:br>
            <a:r>
              <a:rPr lang="ru-RU" sz="3200" b="1" dirty="0" smtClean="0">
                <a:solidFill>
                  <a:srgbClr val="FF0000"/>
                </a:solidFill>
              </a:rPr>
              <a:t>(ЧЕРЕПНО-МОЗГОВАЯ ТРАВМА)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60439" y="2433484"/>
            <a:ext cx="7860889" cy="4424516"/>
          </a:xfrm>
        </p:spPr>
        <p:txBody>
          <a:bodyPr>
            <a:normAutofit/>
          </a:bodyPr>
          <a:lstStyle/>
          <a:p>
            <a:pPr>
              <a:buNone/>
            </a:pPr>
            <a:endParaRPr lang="ru-RU" dirty="0" smtClean="0"/>
          </a:p>
          <a:p>
            <a:r>
              <a:rPr lang="ru-RU" b="1" dirty="0" smtClean="0">
                <a:solidFill>
                  <a:schemeClr val="tx1"/>
                </a:solidFill>
              </a:rPr>
              <a:t>Сотрясение головного мозга </a:t>
            </a:r>
            <a:r>
              <a:rPr lang="ru-RU" dirty="0" smtClean="0"/>
              <a:t>— серьезное повреждение. Возникает при закрытых травмах черепа тупыми предметами и часто сочетается с ушибом головного мозга.</a:t>
            </a:r>
          </a:p>
          <a:p>
            <a:r>
              <a:rPr lang="ru-RU" dirty="0" smtClean="0"/>
              <a:t>Жалобы на головную боль, шум в ушах, головокружение и тошноту. Внешне отмечается бледность кожных покровов, вялость и сонливость. </a:t>
            </a:r>
          </a:p>
          <a:p>
            <a:r>
              <a:rPr lang="ru-RU" b="1" dirty="0" smtClean="0"/>
              <a:t>Первая помощь</a:t>
            </a:r>
            <a:r>
              <a:rPr lang="ru-RU" dirty="0" smtClean="0"/>
              <a:t> направлена на предупреждение попадания рвотных масс в дыхательные пути при рвоте. Пострадавшему обязательно придается лежачее положение и кладется холод на голову. </a:t>
            </a:r>
            <a:endParaRPr lang="ru-RU" dirty="0"/>
          </a:p>
        </p:txBody>
      </p:sp>
      <p:pic>
        <p:nvPicPr>
          <p:cNvPr id="4" name="Рисунок 3" descr="сотрясение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87539" y="3411887"/>
            <a:ext cx="3132188" cy="313218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581" y="440690"/>
            <a:ext cx="702310" cy="70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8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658" y="973668"/>
            <a:ext cx="10087897" cy="706964"/>
          </a:xfrm>
        </p:spPr>
        <p:txBody>
          <a:bodyPr/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</a:rPr>
              <a:t>УШИБ ГРУДНОЙ КЛЕТКИ 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60439" y="2433484"/>
            <a:ext cx="7860889" cy="4424516"/>
          </a:xfrm>
        </p:spPr>
        <p:txBody>
          <a:bodyPr>
            <a:normAutofit/>
          </a:bodyPr>
          <a:lstStyle/>
          <a:p>
            <a:pPr>
              <a:buNone/>
            </a:pPr>
            <a:endParaRPr lang="ru-RU" dirty="0" smtClean="0"/>
          </a:p>
          <a:p>
            <a:r>
              <a:rPr lang="ru-RU" b="1" dirty="0"/>
              <a:t>Ушиб грудной клетки </a:t>
            </a:r>
            <a:r>
              <a:rPr lang="ru-RU" dirty="0"/>
              <a:t>может сопровождаться повреждением не только мягких тканей и костей, но и расположенных в грудной полости важных для жизни органов: сердца, легких, пищевода, крупных сосудов и др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Отмечается ухудшение общего состояния, </a:t>
            </a:r>
            <a:r>
              <a:rPr lang="ru-RU" dirty="0"/>
              <a:t>появляется одышка, пульс слабеет, кожные покровы </a:t>
            </a:r>
            <a:r>
              <a:rPr lang="ru-RU" dirty="0" smtClean="0"/>
              <a:t>бледнеют</a:t>
            </a:r>
            <a:r>
              <a:rPr lang="ru-RU" dirty="0"/>
              <a:t>.</a:t>
            </a:r>
            <a:endParaRPr lang="ru-RU" dirty="0" smtClean="0"/>
          </a:p>
          <a:p>
            <a:r>
              <a:rPr lang="ru-RU" b="1" dirty="0" smtClean="0"/>
              <a:t>Первая помощь</a:t>
            </a:r>
            <a:r>
              <a:rPr lang="ru-RU" dirty="0" smtClean="0"/>
              <a:t> при </a:t>
            </a:r>
            <a:r>
              <a:rPr lang="ru-RU" dirty="0"/>
              <a:t>ушибе грудной клетки заключается в вызове квалифицированной медицинской помощи и полной иммобилизации пострадавшего человека. На место травмы </a:t>
            </a:r>
            <a:r>
              <a:rPr lang="ru-RU" dirty="0" smtClean="0"/>
              <a:t>накладывается давящая </a:t>
            </a:r>
            <a:r>
              <a:rPr lang="ru-RU" dirty="0"/>
              <a:t>повязку, чтобы уменьшить </a:t>
            </a:r>
            <a:r>
              <a:rPr lang="ru-RU" dirty="0" smtClean="0"/>
              <a:t>боль.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581" y="440690"/>
            <a:ext cx="702310" cy="70231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330" y="3485073"/>
            <a:ext cx="2822347" cy="232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658" y="973668"/>
            <a:ext cx="10087897" cy="706964"/>
          </a:xfrm>
        </p:spPr>
        <p:txBody>
          <a:bodyPr/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</a:rPr>
              <a:t>УШИБ ЖИВОТА 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6922" y="2433484"/>
            <a:ext cx="8203999" cy="4424516"/>
          </a:xfrm>
        </p:spPr>
        <p:txBody>
          <a:bodyPr>
            <a:normAutofit lnSpcReduction="10000"/>
          </a:bodyPr>
          <a:lstStyle/>
          <a:p>
            <a:r>
              <a:rPr lang="ru-RU" b="1" dirty="0" smtClean="0"/>
              <a:t>Ушиб живота </a:t>
            </a:r>
            <a:r>
              <a:rPr lang="ru-RU" dirty="0"/>
              <a:t>может привести к закрытым повреждениям брюшной стенки и внутренних органов (желудка, тонкого и толстого кишечника, мочевого пузыря, печени, селезенки, поджелудочной железы)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Отмечается острая </a:t>
            </a:r>
            <a:r>
              <a:rPr lang="ru-RU" dirty="0"/>
              <a:t>боль по всему животу, сухость во рту, </a:t>
            </a:r>
            <a:r>
              <a:rPr lang="ru-RU" dirty="0" smtClean="0"/>
              <a:t>тошнота </a:t>
            </a:r>
            <a:r>
              <a:rPr lang="ru-RU" dirty="0"/>
              <a:t>и </a:t>
            </a:r>
            <a:r>
              <a:rPr lang="ru-RU" dirty="0" smtClean="0"/>
              <a:t>рвота. Кроме того, отмечаются признаки кровопотери: </a:t>
            </a:r>
            <a:r>
              <a:rPr lang="ru-RU" dirty="0"/>
              <a:t>резкая общая слабость, чувство жажды, головокружение, мелькание «мушек» перед глазами, обморок (чаще при попытке встать), бледная, влажная и холодная кожа, учащённое дыхание и сердцебиение</a:t>
            </a:r>
            <a:r>
              <a:rPr lang="ru-RU" dirty="0" smtClean="0"/>
              <a:t>. </a:t>
            </a:r>
          </a:p>
          <a:p>
            <a:r>
              <a:rPr lang="ru-RU" b="1" dirty="0" smtClean="0"/>
              <a:t>Первая помощь</a:t>
            </a:r>
            <a:r>
              <a:rPr lang="ru-RU" dirty="0" smtClean="0"/>
              <a:t> при </a:t>
            </a:r>
            <a:r>
              <a:rPr lang="ru-RU" dirty="0"/>
              <a:t>ушибе </a:t>
            </a:r>
            <a:r>
              <a:rPr lang="ru-RU" dirty="0" smtClean="0"/>
              <a:t>живота заключается в остановке кровотечения (прямым давлением на рану или наложением давящей повязки), использовании местного охлаждения и придании пострадавшему «</a:t>
            </a:r>
            <a:r>
              <a:rPr lang="ru-RU" dirty="0" err="1" smtClean="0"/>
              <a:t>противотошнотного</a:t>
            </a:r>
            <a:r>
              <a:rPr lang="ru-RU" dirty="0" smtClean="0"/>
              <a:t> положения»</a:t>
            </a:r>
            <a:r>
              <a:rPr lang="en-US" dirty="0" smtClean="0"/>
              <a:t> (</a:t>
            </a:r>
            <a:r>
              <a:rPr lang="ru-RU" dirty="0" smtClean="0"/>
              <a:t>на спине с приподнятыми ногами).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581" y="440690"/>
            <a:ext cx="702310" cy="70231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51" y="4579502"/>
            <a:ext cx="3452712" cy="127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0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</a:rPr>
              <a:t>РАСТЯЖЕНИЕ (РАЗРЫВ) СВЯЗОК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27329" y="2603499"/>
            <a:ext cx="7492181" cy="3753055"/>
          </a:xfrm>
        </p:spPr>
        <p:txBody>
          <a:bodyPr>
            <a:normAutofit/>
          </a:bodyPr>
          <a:lstStyle/>
          <a:p>
            <a:r>
              <a:rPr lang="ru-RU" b="1" dirty="0" smtClean="0"/>
              <a:t>Растяжение </a:t>
            </a:r>
            <a:r>
              <a:rPr lang="ru-RU" dirty="0" smtClean="0"/>
              <a:t>— разрыв волокон связок сустава.</a:t>
            </a:r>
          </a:p>
          <a:p>
            <a:r>
              <a:rPr lang="ru-RU" dirty="0" smtClean="0"/>
              <a:t>Жалобы на резкую боль </a:t>
            </a:r>
            <a:r>
              <a:rPr lang="ru-RU" dirty="0"/>
              <a:t>и припухлость в области сустава, движение в суставе, в отличие от переломов и вывихов, сохраняется. Кровоизлияние проявляется обычно через два-три дня после травмы.</a:t>
            </a:r>
            <a:r>
              <a:rPr lang="ru-RU" dirty="0" smtClean="0"/>
              <a:t> </a:t>
            </a:r>
          </a:p>
          <a:p>
            <a:r>
              <a:rPr lang="ru-RU" b="1" dirty="0" smtClean="0"/>
              <a:t>Первая помощь</a:t>
            </a:r>
            <a:r>
              <a:rPr lang="ru-RU" dirty="0" smtClean="0"/>
              <a:t> </a:t>
            </a:r>
            <a:r>
              <a:rPr lang="ru-RU" dirty="0"/>
              <a:t>заключается в наложении давящей повязки на поврежденный сустав. Повязку не следует накладывать слишком туго, чтобы не ухудшить кровообращение и не усилить боль. При разрыве связок необходимо обеспечить конечности покой.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581" y="440690"/>
            <a:ext cx="702310" cy="70231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510" y="3105508"/>
            <a:ext cx="3986438" cy="18483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</a:rPr>
              <a:t>ВЫВИХИ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89935" y="2603499"/>
            <a:ext cx="7492181" cy="3753055"/>
          </a:xfrm>
        </p:spPr>
        <p:txBody>
          <a:bodyPr>
            <a:normAutofit/>
          </a:bodyPr>
          <a:lstStyle/>
          <a:p>
            <a:r>
              <a:rPr lang="ru-RU" b="1" dirty="0" smtClean="0"/>
              <a:t>Вывихи </a:t>
            </a:r>
            <a:r>
              <a:rPr lang="ru-RU" dirty="0" smtClean="0"/>
              <a:t>— стойкое ненормальное смещение концов костей, входящих в состав любого сустава, происходящее при разрыве суставной сумки.</a:t>
            </a:r>
          </a:p>
          <a:p>
            <a:r>
              <a:rPr lang="ru-RU" dirty="0" smtClean="0"/>
              <a:t>Жалобы на резкую боль в момент травмы и интенсивную в первые часы после нее. Функция конечности нарушена; обычные движения в суставе невозможны. </a:t>
            </a:r>
          </a:p>
          <a:p>
            <a:r>
              <a:rPr lang="ru-RU" b="1" dirty="0" smtClean="0"/>
              <a:t>Первая помощь</a:t>
            </a:r>
            <a:r>
              <a:rPr lang="ru-RU" dirty="0" smtClean="0"/>
              <a:t> направлена на уменьшение боли и на задержку развития отека. Для этого на поврежденный сустав кладут холод и фиксируют конечность — руку подвешивают на косынку или прнипбин6товывают к груди, а ногу обкладывают мягкими предметами в том положении, в котором она оказалась. </a:t>
            </a:r>
            <a:endParaRPr lang="ru-RU" dirty="0"/>
          </a:p>
        </p:txBody>
      </p:sp>
      <p:pic>
        <p:nvPicPr>
          <p:cNvPr id="4" name="Рисунок 3" descr="вывих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74356" y="4599499"/>
            <a:ext cx="3190875" cy="1552575"/>
          </a:xfrm>
          <a:prstGeom prst="rect">
            <a:avLst/>
          </a:prstGeom>
        </p:spPr>
      </p:pic>
      <p:pic>
        <p:nvPicPr>
          <p:cNvPr id="5" name="Рисунок 4" descr="вывихи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81950" y="2536723"/>
            <a:ext cx="4018320" cy="200916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581" y="440690"/>
            <a:ext cx="702310" cy="70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9298" y="623091"/>
            <a:ext cx="7125419" cy="1483360"/>
          </a:xfrm>
        </p:spPr>
        <p:txBody>
          <a:bodyPr/>
          <a:lstStyle/>
          <a:p>
            <a:pPr algn="ctr"/>
            <a:r>
              <a:rPr lang="ru-RU" sz="3200" b="1" dirty="0">
                <a:solidFill>
                  <a:srgbClr val="FF0000"/>
                </a:solidFill>
              </a:rPr>
              <a:t>Вопрос </a:t>
            </a:r>
            <a:r>
              <a:rPr lang="ru-RU" sz="3200" b="1" dirty="0">
                <a:solidFill>
                  <a:srgbClr val="FF0000"/>
                </a:solidFill>
              </a:rPr>
              <a:t>3</a:t>
            </a:r>
            <a:r>
              <a:rPr lang="ru-RU" sz="3200" b="1" dirty="0" smtClean="0">
                <a:solidFill>
                  <a:srgbClr val="FF0000"/>
                </a:solidFill>
              </a:rPr>
              <a:t>. </a:t>
            </a:r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581" y="440690"/>
            <a:ext cx="702310" cy="7023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86597" y="2826928"/>
            <a:ext cx="1111082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b="1" dirty="0">
                <a:solidFill>
                  <a:srgbClr val="FF0000"/>
                </a:solidFill>
              </a:rPr>
              <a:t>Понятие о простейших реанимационных мероприятиях. Обморожения, переохлаждения, озноб. Причины, признаки, классификация. Профилактика и первая помощь при обморожении и замерзании. Тепловой и солнечный удары.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87983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</a:rPr>
              <a:t>ПРОСТЕЙШИЕ РЕАНИМАЦИОННЫЕ МЕРОПРИЯТИЯ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89935" y="2603499"/>
            <a:ext cx="7381004" cy="3753055"/>
          </a:xfrm>
        </p:spPr>
        <p:txBody>
          <a:bodyPr>
            <a:normAutofit fontScale="92500"/>
          </a:bodyPr>
          <a:lstStyle/>
          <a:p>
            <a:r>
              <a:rPr lang="ru-RU" dirty="0"/>
              <a:t>Если пострадавший находится в терминальном состоянии – мнимой смерти (остановилось сердце и прекратилось дыхание), </a:t>
            </a:r>
            <a:r>
              <a:rPr lang="ru-RU" b="1" i="1" dirty="0">
                <a:solidFill>
                  <a:srgbClr val="FF0000"/>
                </a:solidFill>
              </a:rPr>
              <a:t>нужно немедленно на месте происшествия приступить к </a:t>
            </a:r>
            <a:r>
              <a:rPr lang="ru-RU" b="1" i="1" dirty="0" smtClean="0">
                <a:solidFill>
                  <a:srgbClr val="FF0000"/>
                </a:solidFill>
              </a:rPr>
              <a:t>оживлению</a:t>
            </a:r>
            <a:r>
              <a:rPr lang="ru-RU" b="1" i="1" dirty="0">
                <a:solidFill>
                  <a:srgbClr val="FF0000"/>
                </a:solidFill>
              </a:rPr>
              <a:t>!</a:t>
            </a:r>
            <a:endParaRPr lang="ru-RU" b="1" i="1" dirty="0">
              <a:solidFill>
                <a:srgbClr val="FF0000"/>
              </a:solidFill>
            </a:endParaRPr>
          </a:p>
          <a:p>
            <a:r>
              <a:rPr lang="ru-RU" dirty="0"/>
              <a:t>Терминальное состояние может быть следствием различных причин: шок, инфаркт миокарда, массивная кровопотеря, закупорка дыхательных путей (или асфиксия), </a:t>
            </a:r>
            <a:r>
              <a:rPr lang="ru-RU" dirty="0" err="1"/>
              <a:t>электротравма</a:t>
            </a:r>
            <a:r>
              <a:rPr lang="ru-RU" dirty="0"/>
              <a:t>, утопление, заваливание землей и т.д.</a:t>
            </a:r>
          </a:p>
          <a:p>
            <a:r>
              <a:rPr lang="ru-RU" dirty="0"/>
              <a:t>Все состояния, требующие проведения сердечно – легочной реанимации, объединяются понятием «клиническая смерть». Смерть практически никогда не наступает моментально. После остановки сердечной деятельности и дыхания организм человека еще продолжает жить.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581" y="440690"/>
            <a:ext cx="702310" cy="70231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939" y="3266577"/>
            <a:ext cx="3640347" cy="242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9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</a:rPr>
              <a:t>МАССАЖ СЕРДЦА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89935" y="2311879"/>
            <a:ext cx="7381004" cy="4044675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Закрытый (наружный, непрямой) массаж сердца должен проводиться сразу же или в ближайшую минуту после остановки сердца. Через 10 минут он уже вряд ли будет эффективным. Проводится массаж сердца в любых условиях. </a:t>
            </a:r>
            <a:endParaRPr lang="ru-RU" dirty="0" smtClean="0"/>
          </a:p>
          <a:p>
            <a:r>
              <a:rPr lang="ru-RU" dirty="0" smtClean="0"/>
              <a:t>Пострадавший </a:t>
            </a:r>
            <a:r>
              <a:rPr lang="ru-RU" dirty="0"/>
              <a:t>укладывается на спину на ровную плоскость (землю, пол, стол и другую твердую поверхность). Оказывающий помощь становится рядом с ним, лучше справа (если помощь оказывается на полу, то – на колени), кладет обе руки (одна на другую) на нижнюю треть грудины, пальцами к левому соску пострадавшего и ритмично (толчкообразно), всем весом своего тела надавливает на грудную клетку, на глубину не менее 3–4. После каждого надавливания на грудину он поднимает быстро руку. И так 60–70 раз в 1 минуту. Если закрытый массаж сердца эффективен, на сонных и периферических артериях появляется пульс.</a:t>
            </a:r>
          </a:p>
          <a:p>
            <a:r>
              <a:rPr lang="ru-RU" dirty="0"/>
              <a:t>При сочетании массажа сердца с искусственным дыханием на каждые 5–6 надавливаний на грудную клетку делают один «вдох».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581" y="440690"/>
            <a:ext cx="702310" cy="70231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9"/>
          <a:stretch/>
        </p:blipFill>
        <p:spPr>
          <a:xfrm>
            <a:off x="7970939" y="3001992"/>
            <a:ext cx="3890856" cy="269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0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4"/>
          <a:stretch/>
        </p:blipFill>
        <p:spPr>
          <a:xfrm>
            <a:off x="7753142" y="2862665"/>
            <a:ext cx="4326449" cy="310681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</a:rPr>
              <a:t>ИСКУССТВЕННОЕ ДЫХАНИЕ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17406" y="2311879"/>
            <a:ext cx="7381004" cy="4044675"/>
          </a:xfrm>
        </p:spPr>
        <p:txBody>
          <a:bodyPr>
            <a:noAutofit/>
          </a:bodyPr>
          <a:lstStyle/>
          <a:p>
            <a:r>
              <a:rPr lang="ru-RU" sz="1600" dirty="0"/>
              <a:t>При проведении искусственного дыхания способом «изо рта в рот» («изо рта в нос») пострадавшего укладывают на спину, под плечи кладут валик (из шинели, вещмешок), голову </a:t>
            </a:r>
            <a:r>
              <a:rPr lang="ru-RU" sz="1600" dirty="0" smtClean="0"/>
              <a:t>запрокидывают. Пальцем</a:t>
            </a:r>
            <a:r>
              <a:rPr lang="ru-RU" sz="1600" dirty="0"/>
              <a:t>, обернутым платком, куском бинта, очищают ротоглотку от инородных предметов, слизи, крови, рвотных масс.</a:t>
            </a:r>
          </a:p>
          <a:p>
            <a:r>
              <a:rPr lang="ru-RU" sz="1600" dirty="0"/>
              <a:t>Подготовив дыхательные пути пострадавшего, вдувают воздух в рот или нос каждые 5–6 секунд, что соответствует 10–12 дыханиям в минуту. При этом закрывают соответственно нос или рот. После каждого вдувания («вдоха») открывают рот и нос пострадавшего для свободного (пассивного) выхода воздуха из легких – «выдоха». Если одновременно проводится наружный массаж сердца, вдувание воздуха следует приурочить к моменту прекращения надавливания на грудную клетку или же прервать массаж на это время (примерно на одну секунду</a:t>
            </a:r>
            <a:r>
              <a:rPr lang="ru-RU" sz="1600" dirty="0" smtClean="0"/>
              <a:t>).</a:t>
            </a:r>
            <a:endParaRPr lang="ru-RU" sz="1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581" y="440690"/>
            <a:ext cx="702310" cy="70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2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sz="6600" b="1" dirty="0">
                <a:solidFill>
                  <a:srgbClr val="FF0000"/>
                </a:solidFill>
              </a:rPr>
              <a:t>УЧЕБНЫЕ </a:t>
            </a:r>
            <a:r>
              <a:rPr lang="ru-RU" altLang="ru-RU" sz="6600" b="1" dirty="0" smtClean="0">
                <a:solidFill>
                  <a:srgbClr val="FF0000"/>
                </a:solidFill>
              </a:rPr>
              <a:t>ВОПРОСЫ</a:t>
            </a:r>
            <a:endParaRPr lang="ru-RU" sz="6600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581" y="440690"/>
            <a:ext cx="702310" cy="7023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800100" y="2281405"/>
            <a:ext cx="1047750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sz="2200" dirty="0"/>
              <a:t>1. Кровотечения и его виды. Способы временной остановки кровотечения.</a:t>
            </a:r>
          </a:p>
          <a:p>
            <a:pPr algn="just">
              <a:spcAft>
                <a:spcPts val="1200"/>
              </a:spcAft>
            </a:pPr>
            <a:r>
              <a:rPr lang="ru-RU" sz="2200" dirty="0"/>
              <a:t>2. Виды переломов. Оказание первой медицинской помощи при переломах. Ушибы, растяжения и вывихи. Использование подручных средств для иммобилизации переломов. Общие правила эвакуации раненых с наложенными транспортными шинами. Наложение иммобилизующих повязок на различные области конечности. </a:t>
            </a:r>
          </a:p>
          <a:p>
            <a:pPr algn="just">
              <a:spcAft>
                <a:spcPts val="1200"/>
              </a:spcAft>
            </a:pPr>
            <a:r>
              <a:rPr lang="ru-RU" sz="2200" dirty="0"/>
              <a:t>3. Понятие о простейших реанимационных мероприятиях. Обморожения, переохлаждения, озноб. Причины, признаки, классификация. Профилактика и первая помощь при обморожении и замерзании. Тепловой и солнечный удары.</a:t>
            </a:r>
          </a:p>
        </p:txBody>
      </p:sp>
    </p:spTree>
    <p:extLst>
      <p:ext uri="{BB962C8B-B14F-4D97-AF65-F5344CB8AC3E}">
        <p14:creationId xmlns:p14="http://schemas.microsoft.com/office/powerpoint/2010/main" val="29306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4"/>
          <a:stretch/>
        </p:blipFill>
        <p:spPr>
          <a:xfrm>
            <a:off x="7753142" y="2862665"/>
            <a:ext cx="4326449" cy="310681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</a:rPr>
              <a:t>ИСКУССТВЕННОЕ ДЫХАНИЕ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72138" y="2393734"/>
            <a:ext cx="7381004" cy="4044675"/>
          </a:xfrm>
        </p:spPr>
        <p:txBody>
          <a:bodyPr>
            <a:noAutofit/>
          </a:bodyPr>
          <a:lstStyle/>
          <a:p>
            <a:pPr marL="0" indent="36195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b="1" dirty="0">
                <a:solidFill>
                  <a:srgbClr val="FF0000"/>
                </a:solidFill>
              </a:rPr>
              <a:t>Важно!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Реанимационные мероприятия следует проводить до прибытия медицинской помощи, либо до появления явных признаков смерти.</a:t>
            </a:r>
          </a:p>
          <a:p>
            <a:pPr marL="0" indent="0" algn="ctr">
              <a:buNone/>
            </a:pPr>
            <a:r>
              <a:rPr lang="ru-RU" b="1" dirty="0"/>
              <a:t>Эффективность проводимых мероприятий оценивают по признакам:</a:t>
            </a:r>
            <a:endParaRPr lang="ru-RU" dirty="0"/>
          </a:p>
          <a:p>
            <a:pPr lvl="0"/>
            <a:r>
              <a:rPr lang="ru-RU" dirty="0"/>
              <a:t>появление пульса на сонных, бедренных артериях;</a:t>
            </a:r>
          </a:p>
          <a:p>
            <a:pPr lvl="0"/>
            <a:r>
              <a:rPr lang="ru-RU" dirty="0"/>
              <a:t>сужение зрачков и появление реакции их на свет;</a:t>
            </a:r>
          </a:p>
          <a:p>
            <a:pPr lvl="0"/>
            <a:r>
              <a:rPr lang="ru-RU" dirty="0"/>
              <a:t>исчезновение синюшной окраски и «мертвенной» бледности;</a:t>
            </a:r>
          </a:p>
          <a:p>
            <a:pPr lvl="0"/>
            <a:r>
              <a:rPr lang="ru-RU" dirty="0"/>
              <a:t>последующее восстановление самостоятельного дыхания.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581" y="440690"/>
            <a:ext cx="702310" cy="70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6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</a:rPr>
              <a:t>ОБМОРОЖЕНИЕ (ПЕРЕОХЛАЖДЕНИЕ)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44072" y="2379212"/>
            <a:ext cx="7954540" cy="426312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dirty="0"/>
              <a:t>Обморожение (Отморожение) возможно не только при очень низкой, но и при близкой к нулевой (даже выше нуля) температуре, что чаще наблюдается при сильном встречном ветре и высокой влажности воздуха</a:t>
            </a:r>
            <a:r>
              <a:rPr lang="ru-RU" dirty="0" smtClean="0"/>
              <a:t>.</a:t>
            </a:r>
          </a:p>
          <a:p>
            <a:pPr algn="just"/>
            <a:r>
              <a:rPr lang="ru-RU" dirty="0"/>
              <a:t>К отморожению предрасполагают тесная одежда и обувь, затрудняющие кровообращение, общее ослабление организма вследствие ранения, потери крови, заболеваний сердечно-сосудистой системы, опьянения, голодания.</a:t>
            </a:r>
          </a:p>
          <a:p>
            <a:pPr algn="just"/>
            <a:r>
              <a:rPr lang="ru-RU" dirty="0"/>
              <a:t>От воздействия холода снижается температура тела, суживаются периферические кровеносные сосуды, уменьшается приток крови к тканям, происходит расстройство тканевого обмена веществ, наступает гибель клеток.</a:t>
            </a:r>
          </a:p>
          <a:p>
            <a:pPr algn="just"/>
            <a:r>
              <a:rPr lang="ru-RU" dirty="0"/>
              <a:t>Наиболее часто поражаются нижние конечности (кончики пальцев), верхние конечности, реже – кожа носа, щек, подбородка, ушных раковин. При соприкосновении с металлическими частями машин и приборов могут наблюдаться контактные отморожения.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581" y="440690"/>
            <a:ext cx="702310" cy="7023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699" y="2622431"/>
            <a:ext cx="3476446" cy="3476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</a:rPr>
              <a:t>ОБМОРОЖЕНИЕ (ПЕРЕОХЛАЖДЕНИЕ)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81332" y="2584568"/>
            <a:ext cx="6523317" cy="3797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b="1" u="sng" dirty="0" smtClean="0"/>
              <a:t>Различают 4 степени обморожения:</a:t>
            </a:r>
          </a:p>
          <a:p>
            <a:pPr marL="361950" lvl="1">
              <a:buFont typeface="Wingdings" pitchFamily="2" charset="2"/>
              <a:buChar char="§"/>
            </a:pPr>
            <a:r>
              <a:rPr lang="ru-RU" sz="1800" b="1" i="1" dirty="0" smtClean="0"/>
              <a:t>1 степень</a:t>
            </a:r>
            <a:r>
              <a:rPr lang="ru-RU" sz="1800" dirty="0" smtClean="0"/>
              <a:t> развивается после кратковременного действия холода — кожа бледнеет, теряет чувствительность.</a:t>
            </a:r>
          </a:p>
          <a:p>
            <a:pPr marL="361950" lvl="1">
              <a:buFont typeface="Wingdings" pitchFamily="2" charset="2"/>
              <a:buChar char="§"/>
            </a:pPr>
            <a:r>
              <a:rPr lang="ru-RU" sz="1800" b="1" i="1" dirty="0" smtClean="0"/>
              <a:t>2 степень </a:t>
            </a:r>
            <a:r>
              <a:rPr lang="ru-RU" sz="1800" dirty="0" smtClean="0"/>
              <a:t>имеет те же признаки, что и 1 степень, но интенсивнее и через некоторое время образуются пузыри, наполненные светлой жидкостью. </a:t>
            </a:r>
          </a:p>
          <a:p>
            <a:pPr marL="361950" lvl="1">
              <a:buFont typeface="Wingdings" pitchFamily="2" charset="2"/>
              <a:buChar char="§"/>
            </a:pPr>
            <a:r>
              <a:rPr lang="ru-RU" sz="1800" b="1" i="1" dirty="0" smtClean="0"/>
              <a:t>3 степень </a:t>
            </a:r>
            <a:r>
              <a:rPr lang="ru-RU" sz="1800" dirty="0" smtClean="0"/>
              <a:t>— наступает омертвение кожи, образуются пузыри, наполненные кровянистой жидкостью. </a:t>
            </a:r>
          </a:p>
          <a:p>
            <a:pPr marL="361950" lvl="1">
              <a:buFont typeface="Wingdings" pitchFamily="2" charset="2"/>
              <a:buChar char="§"/>
            </a:pPr>
            <a:r>
              <a:rPr lang="ru-RU" sz="1800" b="1" i="1" dirty="0" smtClean="0"/>
              <a:t>4 степень </a:t>
            </a:r>
            <a:r>
              <a:rPr lang="ru-RU" sz="1800" dirty="0" smtClean="0"/>
              <a:t>— омертвение мягких и костных тканей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581" y="440690"/>
            <a:ext cx="702310" cy="7023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5" t="19584" r="9774" b="7358"/>
          <a:stretch/>
        </p:blipFill>
        <p:spPr>
          <a:xfrm>
            <a:off x="6832122" y="2584568"/>
            <a:ext cx="5132628" cy="350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0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</a:rPr>
              <a:t>Обморожение (переохлаждение)</a:t>
            </a:r>
            <a:endParaRPr lang="ru-RU" sz="3200" b="1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581" y="440690"/>
            <a:ext cx="702310" cy="70231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3" b="10303"/>
          <a:stretch/>
        </p:blipFill>
        <p:spPr>
          <a:xfrm>
            <a:off x="414068" y="0"/>
            <a:ext cx="113006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7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</a:rPr>
              <a:t>ТЕПЛОВОЙ И СОЛНЕЧНЫЙ УДАР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19703" y="2536164"/>
            <a:ext cx="7654622" cy="3588591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ru-RU" sz="2000" b="1" i="1" dirty="0"/>
              <a:t>Тепловой удар</a:t>
            </a:r>
            <a:r>
              <a:rPr lang="ru-RU" sz="2000" dirty="0"/>
              <a:t> – патологическое состояние, обусловленное общим перегреванием организма в результате воздействия внешних тепловых факторов. </a:t>
            </a:r>
            <a:endParaRPr lang="ru-RU" sz="2000" dirty="0" smtClean="0"/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ru-RU" sz="2000" dirty="0" smtClean="0"/>
              <a:t>Тепловой </a:t>
            </a:r>
            <a:r>
              <a:rPr lang="ru-RU" sz="2000" dirty="0"/>
              <a:t>удар возникает после пребывания в течении определенного времени в помещении с высокой температурой и влажностью, длительного марша в условиях жаркого климата, при интенсивной физической работе в душных жарких помещениях. Способствующие факторы: теплая одежда, переутомление, нарушение питьевого режима.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581" y="440690"/>
            <a:ext cx="702310" cy="7023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325" y="3157298"/>
            <a:ext cx="3947344" cy="2346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</a:rPr>
              <a:t>ТЕПЛОВОЙ И СОЛНЕЧНЫЙ УДАР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19703" y="2536164"/>
            <a:ext cx="7654622" cy="3588591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ru-RU" sz="2000" b="1" i="1" dirty="0"/>
              <a:t>Солнечный удар</a:t>
            </a:r>
            <a:r>
              <a:rPr lang="ru-RU" sz="2000" dirty="0"/>
              <a:t> – патологическое состояние, обусловленное общим перегреванием организма в результате длительного воздействия на организм прямых солнечных лучей.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ru-RU" sz="2000" dirty="0"/>
              <a:t>Клиническая картина теплового и солнечного удара сходны и характеризуется </a:t>
            </a:r>
            <a:r>
              <a:rPr lang="ru-RU" sz="2000" b="1" i="1" dirty="0"/>
              <a:t>слабостью</a:t>
            </a:r>
            <a:r>
              <a:rPr lang="ru-RU" sz="2000" dirty="0"/>
              <a:t>, </a:t>
            </a:r>
            <a:r>
              <a:rPr lang="ru-RU" sz="2000" b="1" i="1" dirty="0"/>
              <a:t>разбитостью</a:t>
            </a:r>
            <a:r>
              <a:rPr lang="ru-RU" sz="2000" dirty="0"/>
              <a:t>, </a:t>
            </a:r>
            <a:r>
              <a:rPr lang="ru-RU" sz="2000" b="1" i="1" dirty="0"/>
              <a:t>сонливостью</a:t>
            </a:r>
            <a:r>
              <a:rPr lang="ru-RU" sz="2000" dirty="0"/>
              <a:t>, </a:t>
            </a:r>
            <a:r>
              <a:rPr lang="ru-RU" sz="2000" b="1" i="1" dirty="0"/>
              <a:t>головокружением</a:t>
            </a:r>
            <a:r>
              <a:rPr lang="ru-RU" sz="2000" dirty="0"/>
              <a:t>, </a:t>
            </a:r>
            <a:r>
              <a:rPr lang="ru-RU" sz="2000" b="1" i="1" dirty="0"/>
              <a:t>шумом в ушах</a:t>
            </a:r>
            <a:r>
              <a:rPr lang="ru-RU" sz="2000" dirty="0"/>
              <a:t>, </a:t>
            </a:r>
            <a:r>
              <a:rPr lang="ru-RU" sz="2000" b="1" i="1" dirty="0"/>
              <a:t>жаждой</a:t>
            </a:r>
            <a:r>
              <a:rPr lang="ru-RU" sz="2000" dirty="0"/>
              <a:t>, </a:t>
            </a:r>
            <a:r>
              <a:rPr lang="ru-RU" sz="2000" b="1" i="1" dirty="0"/>
              <a:t>тошнотой</a:t>
            </a:r>
            <a:r>
              <a:rPr lang="ru-RU" sz="2000" dirty="0"/>
              <a:t>. Кожные покровы гиперемированы, пульс, частота дыхания повышены, температура тела достигает 40-41ºС.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581" y="440690"/>
            <a:ext cx="702310" cy="70231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4" t="14168" r="23342"/>
          <a:stretch/>
        </p:blipFill>
        <p:spPr>
          <a:xfrm>
            <a:off x="8074325" y="2536164"/>
            <a:ext cx="3767279" cy="326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2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</a:rPr>
              <a:t>ПЕРВАЯ ПОМОЩЬ ПРИ ТЕПЛОВОМ (СОЛНЕЧНОМ) УДАРЕ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19702" y="2398142"/>
            <a:ext cx="5342269" cy="2053089"/>
          </a:xfrm>
        </p:spPr>
        <p:txBody>
          <a:bodyPr>
            <a:noAutofit/>
          </a:bodyPr>
          <a:lstStyle/>
          <a:p>
            <a:pPr algn="just"/>
            <a:r>
              <a:rPr lang="ru-RU" dirty="0" smtClean="0"/>
              <a:t>Больного </a:t>
            </a:r>
            <a:r>
              <a:rPr lang="ru-RU" dirty="0"/>
              <a:t>следует вынести из жаркого помещения (укрыть от прямых солнечных лучей), обеспечить доступ свежего воздуха, дать холодной воды, на голову положить холодный компресс, в более тяжелых случаях – обернуть в простыни, смоченные холодной водой, облить холодной водой, положить лед на голову и паховые области.</a:t>
            </a:r>
          </a:p>
          <a:p>
            <a:pPr algn="just"/>
            <a:r>
              <a:rPr lang="ru-RU" dirty="0"/>
              <a:t>В тяжелых случаях теплового удара больных госпитализируют в реанимационное отделение, в более легких – в терапевтические отделения.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581" y="440690"/>
            <a:ext cx="702310" cy="70231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17" y="2823093"/>
            <a:ext cx="6153983" cy="325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8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800" b="1" dirty="0" smtClean="0">
                <a:solidFill>
                  <a:srgbClr val="FF0000"/>
                </a:solidFill>
              </a:rPr>
              <a:t>ЗАДАНИЕ НА САМОПОДГОТОВКУ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1948" y="2603499"/>
            <a:ext cx="10235381" cy="3974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u="sng" dirty="0" smtClean="0"/>
              <a:t>изучить</a:t>
            </a:r>
            <a:r>
              <a:rPr lang="ru-RU" b="1" u="sng" dirty="0"/>
              <a:t>:</a:t>
            </a:r>
          </a:p>
          <a:p>
            <a:r>
              <a:rPr lang="ru-RU" dirty="0"/>
              <a:t>основы оказания первой медицинской помощи при кровотечении и травматическом шоке, переломах, вывихах и ушибах, обморожениях, тепловом и солнечном ударах и других несчастных случаях</a:t>
            </a:r>
            <a:endParaRPr lang="ru-RU" b="1" dirty="0"/>
          </a:p>
          <a:p>
            <a:pPr marL="0" indent="0">
              <a:buNone/>
            </a:pPr>
            <a:r>
              <a:rPr lang="ru-RU" b="1" u="sng" dirty="0"/>
              <a:t>использовать:</a:t>
            </a:r>
          </a:p>
          <a:p>
            <a:pPr lvl="0"/>
            <a:r>
              <a:rPr lang="ru-RU" dirty="0"/>
              <a:t>Военно-медицинская подготовка (В.Г.Богдан).</a:t>
            </a:r>
          </a:p>
          <a:p>
            <a:pPr lvl="0"/>
            <a:r>
              <a:rPr lang="ru-RU" dirty="0"/>
              <a:t>Электронный учебно-методический комплекс по дисциплине «Тактическая подготовка».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581" y="440690"/>
            <a:ext cx="702310" cy="702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sz="6600" b="1" dirty="0">
                <a:solidFill>
                  <a:srgbClr val="FF0000"/>
                </a:solidFill>
              </a:rPr>
              <a:t>ЛИТЕРАТУРА</a:t>
            </a:r>
            <a:endParaRPr lang="ru-RU" sz="6600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581" y="440690"/>
            <a:ext cx="702310" cy="7023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800100" y="2357605"/>
            <a:ext cx="104775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sz="2800" dirty="0"/>
              <a:t>1.  Военно-медицинская подготовка.</a:t>
            </a:r>
          </a:p>
          <a:p>
            <a:pPr algn="just">
              <a:spcAft>
                <a:spcPts val="1200"/>
              </a:spcAft>
            </a:pPr>
            <a:r>
              <a:rPr lang="ru-RU" sz="2800" dirty="0"/>
              <a:t>2. Электронный учебно-методический комплекс по дисциплине «Тактическая подготовка».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592" y="3603761"/>
            <a:ext cx="4019550" cy="301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9298" y="623091"/>
            <a:ext cx="7125419" cy="1483360"/>
          </a:xfrm>
        </p:spPr>
        <p:txBody>
          <a:bodyPr/>
          <a:lstStyle/>
          <a:p>
            <a:pPr algn="ctr"/>
            <a:r>
              <a:rPr lang="ru-RU" sz="3200" b="1" dirty="0">
                <a:solidFill>
                  <a:srgbClr val="FF0000"/>
                </a:solidFill>
              </a:rPr>
              <a:t>Вопрос 1</a:t>
            </a:r>
            <a:r>
              <a:rPr lang="ru-RU" sz="3200" b="1" dirty="0" smtClean="0">
                <a:solidFill>
                  <a:srgbClr val="FF0000"/>
                </a:solidFill>
              </a:rPr>
              <a:t>. </a:t>
            </a:r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581" y="440690"/>
            <a:ext cx="702310" cy="7023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86597" y="2826928"/>
            <a:ext cx="111108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FF0000"/>
                </a:solidFill>
              </a:rPr>
              <a:t>Кровотечения и его виды. </a:t>
            </a:r>
            <a:endParaRPr lang="ru-RU" sz="2800" b="1" dirty="0" smtClean="0">
              <a:solidFill>
                <a:srgbClr val="FF0000"/>
              </a:solidFill>
            </a:endParaRPr>
          </a:p>
          <a:p>
            <a:pPr algn="ctr"/>
            <a:r>
              <a:rPr lang="ru-RU" sz="2800" b="1" dirty="0" smtClean="0">
                <a:solidFill>
                  <a:srgbClr val="FF0000"/>
                </a:solidFill>
              </a:rPr>
              <a:t>Способы </a:t>
            </a:r>
            <a:r>
              <a:rPr lang="ru-RU" sz="2800" b="1" dirty="0">
                <a:solidFill>
                  <a:srgbClr val="FF0000"/>
                </a:solidFill>
              </a:rPr>
              <a:t>временной остановки кровотечения.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3311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4661" y="450059"/>
            <a:ext cx="8016096" cy="1483360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КРОВОТЕЧЕНИЕ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581" y="440690"/>
            <a:ext cx="702310" cy="702310"/>
          </a:xfrm>
          <a:prstGeom prst="rect">
            <a:avLst/>
          </a:prstGeom>
        </p:spPr>
      </p:pic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859317" y="2445745"/>
            <a:ext cx="9846784" cy="4274543"/>
          </a:xfrm>
        </p:spPr>
        <p:txBody>
          <a:bodyPr>
            <a:normAutofit fontScale="92500" lnSpcReduction="20000"/>
          </a:bodyPr>
          <a:lstStyle/>
          <a:p>
            <a:pPr marL="0" indent="361950"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2200" b="1" dirty="0" smtClean="0"/>
              <a:t>Кровотечение</a:t>
            </a:r>
            <a:r>
              <a:rPr lang="ru-RU" sz="2200" dirty="0" smtClean="0"/>
              <a:t> – излитие крови из кровеносных сосудов при нарушении целостности их стенки.</a:t>
            </a:r>
          </a:p>
          <a:p>
            <a:pPr marL="0" indent="361950">
              <a:buNone/>
            </a:pPr>
            <a:r>
              <a:rPr lang="ru-RU" sz="2200" b="1" dirty="0" smtClean="0"/>
              <a:t>Признаки кровотечения:</a:t>
            </a:r>
          </a:p>
          <a:p>
            <a:r>
              <a:rPr lang="ru-RU" dirty="0" smtClean="0"/>
              <a:t>Наличие крови</a:t>
            </a:r>
          </a:p>
          <a:p>
            <a:r>
              <a:rPr lang="ru-RU" dirty="0" smtClean="0"/>
              <a:t>Бледность слизистых оболочек и кожных покровов</a:t>
            </a:r>
          </a:p>
          <a:p>
            <a:r>
              <a:rPr lang="ru-RU" dirty="0" smtClean="0"/>
              <a:t>Слабость и одышка</a:t>
            </a:r>
          </a:p>
          <a:p>
            <a:r>
              <a:rPr lang="ru-RU" dirty="0" smtClean="0"/>
              <a:t>Головокружение</a:t>
            </a:r>
          </a:p>
          <a:p>
            <a:r>
              <a:rPr lang="ru-RU" dirty="0" smtClean="0"/>
              <a:t>Острое желание пить</a:t>
            </a:r>
          </a:p>
          <a:p>
            <a:r>
              <a:rPr lang="ru-RU" dirty="0" smtClean="0"/>
              <a:t>Падение артериального давления</a:t>
            </a:r>
          </a:p>
          <a:p>
            <a:r>
              <a:rPr lang="ru-RU" dirty="0" smtClean="0"/>
              <a:t>Слабость пульса и тахикардия</a:t>
            </a:r>
          </a:p>
          <a:p>
            <a:r>
              <a:rPr lang="ru-RU" dirty="0" smtClean="0"/>
              <a:t>Потеря сознания</a:t>
            </a:r>
          </a:p>
          <a:p>
            <a:r>
              <a:rPr lang="ru-RU" dirty="0" smtClean="0"/>
              <a:t>Шум в ушах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642" y="4415238"/>
            <a:ext cx="32194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0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800" b="1" dirty="0" smtClean="0">
                <a:solidFill>
                  <a:srgbClr val="FF0000"/>
                </a:solidFill>
              </a:rPr>
              <a:t>Виды кровотечений</a:t>
            </a:r>
            <a:endParaRPr lang="ru-RU" sz="4800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2603499"/>
            <a:ext cx="9066213" cy="3909247"/>
          </a:xfrm>
        </p:spPr>
        <p:txBody>
          <a:bodyPr>
            <a:normAutofit fontScale="77500" lnSpcReduction="20000"/>
          </a:bodyPr>
          <a:lstStyle/>
          <a:p>
            <a:r>
              <a:rPr lang="ru-RU" sz="2800" u="sng" dirty="0" smtClean="0"/>
              <a:t>По направлению тока крови: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400" b="1" i="1" dirty="0" smtClean="0">
                <a:solidFill>
                  <a:srgbClr val="7030A0"/>
                </a:solidFill>
              </a:rPr>
              <a:t>Внутреннее</a:t>
            </a:r>
            <a:r>
              <a:rPr lang="ru-RU" sz="2400" dirty="0" smtClean="0"/>
              <a:t> – кровь поступает во внутренние полости организма или полые органы.</a:t>
            </a:r>
            <a:endParaRPr lang="ru-RU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400" b="1" i="1" dirty="0" smtClean="0">
                <a:solidFill>
                  <a:srgbClr val="7030A0"/>
                </a:solidFill>
              </a:rPr>
              <a:t>Наружное</a:t>
            </a:r>
            <a:r>
              <a:rPr lang="ru-RU" sz="2400" dirty="0" smtClean="0"/>
              <a:t> – кровь поступает во внешнюю среду.</a:t>
            </a:r>
            <a:endParaRPr lang="ru-RU" sz="2400" dirty="0"/>
          </a:p>
          <a:p>
            <a:pPr marL="0" indent="0">
              <a:buNone/>
            </a:pPr>
            <a:endParaRPr lang="ru-RU" sz="2600" dirty="0" smtClean="0"/>
          </a:p>
          <a:p>
            <a:r>
              <a:rPr lang="ru-RU" sz="2800" u="sng" dirty="0" smtClean="0"/>
              <a:t>По повреждённому сосуду</a:t>
            </a:r>
            <a:r>
              <a:rPr lang="ru-RU" sz="2800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400" b="1" i="1" dirty="0" smtClean="0">
                <a:solidFill>
                  <a:srgbClr val="0070C0"/>
                </a:solidFill>
              </a:rPr>
              <a:t>Артериальное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400" b="1" i="1" dirty="0" smtClean="0">
                <a:solidFill>
                  <a:srgbClr val="0070C0"/>
                </a:solidFill>
              </a:rPr>
              <a:t>Венозное</a:t>
            </a:r>
            <a:endParaRPr lang="ru-RU" sz="2400" b="1" i="1" dirty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400" b="1" i="1" dirty="0" smtClean="0">
                <a:solidFill>
                  <a:srgbClr val="0070C0"/>
                </a:solidFill>
              </a:rPr>
              <a:t>Капиллярное</a:t>
            </a:r>
            <a:r>
              <a:rPr lang="ru-RU" sz="2400" i="1" dirty="0" smtClean="0">
                <a:solidFill>
                  <a:srgbClr val="7030A0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400" b="1" i="1" dirty="0" smtClean="0">
                <a:solidFill>
                  <a:srgbClr val="0070C0"/>
                </a:solidFill>
              </a:rPr>
              <a:t>Паренхиматозное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400" b="1" i="1" dirty="0" smtClean="0">
                <a:solidFill>
                  <a:srgbClr val="0070C0"/>
                </a:solidFill>
              </a:rPr>
              <a:t>Смешанное</a:t>
            </a:r>
            <a:r>
              <a:rPr lang="ru-RU" sz="2400" i="1" dirty="0" smtClean="0">
                <a:solidFill>
                  <a:srgbClr val="7030A0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581" y="440690"/>
            <a:ext cx="702310" cy="70231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0" y="3949751"/>
            <a:ext cx="3854791" cy="269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2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800" b="1" dirty="0" smtClean="0">
                <a:solidFill>
                  <a:srgbClr val="FF0000"/>
                </a:solidFill>
              </a:rPr>
              <a:t>Виды кровотечений</a:t>
            </a:r>
            <a:endParaRPr lang="ru-RU" sz="4800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1" y="2603499"/>
            <a:ext cx="9515180" cy="3909247"/>
          </a:xfrm>
        </p:spPr>
        <p:txBody>
          <a:bodyPr>
            <a:normAutofit fontScale="92500"/>
          </a:bodyPr>
          <a:lstStyle/>
          <a:p>
            <a:pPr algn="just"/>
            <a:r>
              <a:rPr lang="ru-RU" dirty="0"/>
              <a:t>При </a:t>
            </a:r>
            <a:r>
              <a:rPr lang="ru-RU" b="1" i="1" dirty="0">
                <a:solidFill>
                  <a:srgbClr val="FF0000"/>
                </a:solidFill>
              </a:rPr>
              <a:t>артериальном</a:t>
            </a:r>
            <a:r>
              <a:rPr lang="ru-RU" dirty="0"/>
              <a:t> кровотечении изливающаяся кровь имеет ярко-красный цвет, бьет сильной прерывистой струей (фонтаном), выбросы крови соответствуют ритму сердечных сокращений</a:t>
            </a:r>
            <a:r>
              <a:rPr lang="ru-RU" dirty="0" smtClean="0"/>
              <a:t>. </a:t>
            </a:r>
          </a:p>
          <a:p>
            <a:pPr algn="just"/>
            <a:r>
              <a:rPr lang="ru-RU" dirty="0"/>
              <a:t>При </a:t>
            </a:r>
            <a:r>
              <a:rPr lang="ru-RU" b="1" i="1" dirty="0">
                <a:solidFill>
                  <a:srgbClr val="FF0000"/>
                </a:solidFill>
              </a:rPr>
              <a:t>венозном</a:t>
            </a:r>
            <a:r>
              <a:rPr lang="ru-RU" i="1" dirty="0"/>
              <a:t> </a:t>
            </a:r>
            <a:r>
              <a:rPr lang="ru-RU" dirty="0"/>
              <a:t>кровотечении кровь вытекает равномерной струей, имеет темно-вишневую окраску (в случае повреждения крупной вены может отмечаться пульсирование струи крови в ритме дыхания). Сгустки крови, возникающие при повреждении, могут смываться током крови, поэтому возможна кровопотеря</a:t>
            </a:r>
            <a:r>
              <a:rPr lang="ru-RU" dirty="0" smtClean="0"/>
              <a:t>.</a:t>
            </a:r>
          </a:p>
          <a:p>
            <a:pPr algn="just"/>
            <a:r>
              <a:rPr lang="ru-RU" dirty="0"/>
              <a:t>При </a:t>
            </a:r>
            <a:r>
              <a:rPr lang="ru-RU" b="1" i="1" dirty="0">
                <a:solidFill>
                  <a:srgbClr val="FF0000"/>
                </a:solidFill>
              </a:rPr>
              <a:t>наружном капиллярном </a:t>
            </a:r>
            <a:r>
              <a:rPr lang="ru-RU" dirty="0"/>
              <a:t>кровотечении</a:t>
            </a:r>
            <a:r>
              <a:rPr lang="ru-RU" i="1" dirty="0"/>
              <a:t> </a:t>
            </a:r>
            <a:r>
              <a:rPr lang="ru-RU" dirty="0"/>
              <a:t>кровь выделяется равномерно из всей раны (как из губки). Капиллярное кровотечение поверхностное, кровь по цвету близка к артериальной (насыщенно красная жидкость). Кровь вытекает в небольшом объеме, медленно. Наблюдается так называемый симптом кровавой росы, когда кровь появляется на пораженной поверхности медленно, в виде небольших растущих капель, напоминающих капли росы или конденсата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581" y="440690"/>
            <a:ext cx="702310" cy="70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0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800" b="1" dirty="0" smtClean="0">
                <a:solidFill>
                  <a:srgbClr val="FF0000"/>
                </a:solidFill>
              </a:rPr>
              <a:t>Виды кровотечений</a:t>
            </a:r>
            <a:endParaRPr lang="ru-RU" sz="4800" b="1" dirty="0">
              <a:solidFill>
                <a:srgbClr val="FF000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581" y="440690"/>
            <a:ext cx="702310" cy="7023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779" y="3257551"/>
            <a:ext cx="8406316" cy="239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4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Другая 3">
      <a:dk1>
        <a:sysClr val="windowText" lastClr="000000"/>
      </a:dk1>
      <a:lt1>
        <a:sysClr val="window" lastClr="FFFFFF"/>
      </a:lt1>
      <a:dk2>
        <a:srgbClr val="CBDFEE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Ион (конференц-зал)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1465</TotalTime>
  <Words>2384</Words>
  <Application>Microsoft Office PowerPoint</Application>
  <PresentationFormat>Широкоэкранный</PresentationFormat>
  <Paragraphs>168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4" baseType="lpstr">
      <vt:lpstr>Arial</vt:lpstr>
      <vt:lpstr>Century Gothic</vt:lpstr>
      <vt:lpstr>Century Gothic (Основной текст)</vt:lpstr>
      <vt:lpstr>Times New Roman</vt:lpstr>
      <vt:lpstr>Wingdings</vt:lpstr>
      <vt:lpstr>Wingdings 3</vt:lpstr>
      <vt:lpstr>Ион (конференц-зал)</vt:lpstr>
      <vt:lpstr>Презентация PowerPoint</vt:lpstr>
      <vt:lpstr>УЧЕБНЫЕ ЦЕЛИ</vt:lpstr>
      <vt:lpstr>УЧЕБНЫЕ ВОПРОСЫ</vt:lpstr>
      <vt:lpstr>ЛИТЕРАТУРА</vt:lpstr>
      <vt:lpstr>Вопрос 1. </vt:lpstr>
      <vt:lpstr>КРОВОТЕЧЕНИЕ</vt:lpstr>
      <vt:lpstr>Виды кровотечений</vt:lpstr>
      <vt:lpstr>Виды кровотечений</vt:lpstr>
      <vt:lpstr>Виды кровотечений</vt:lpstr>
      <vt:lpstr>Виды кровотечений</vt:lpstr>
      <vt:lpstr>Виды кровотечений</vt:lpstr>
      <vt:lpstr>Виды кровотечений</vt:lpstr>
      <vt:lpstr>Способы временной остановки кровотечения</vt:lpstr>
      <vt:lpstr>Способы временной остановки кровотечения</vt:lpstr>
      <vt:lpstr>Вопрос 2. </vt:lpstr>
      <vt:lpstr>ПЕРЕЛОМ</vt:lpstr>
      <vt:lpstr>ПЕРВАЯ ПОМОЩЬ ПРИ ПЕРЕЛОМЕ</vt:lpstr>
      <vt:lpstr>ПЕРВАЯ ПОМОЩЬ ПРИ ПЕРЕЛОМЕ</vt:lpstr>
      <vt:lpstr>УШИБЫ</vt:lpstr>
      <vt:lpstr>УШИБЫ</vt:lpstr>
      <vt:lpstr>УШИБ ГОЛОВЫ  (ЧЕРЕПНО-МОЗГОВАЯ ТРАВМА)</vt:lpstr>
      <vt:lpstr>УШИБ ГРУДНОЙ КЛЕТКИ </vt:lpstr>
      <vt:lpstr>УШИБ ЖИВОТА </vt:lpstr>
      <vt:lpstr>РАСТЯЖЕНИЕ (РАЗРЫВ) СВЯЗОК</vt:lpstr>
      <vt:lpstr>ВЫВИХИ</vt:lpstr>
      <vt:lpstr>Вопрос 3. </vt:lpstr>
      <vt:lpstr>ПРОСТЕЙШИЕ РЕАНИМАЦИОННЫЕ МЕРОПРИЯТИЯ</vt:lpstr>
      <vt:lpstr>МАССАЖ СЕРДЦА</vt:lpstr>
      <vt:lpstr>ИСКУССТВЕННОЕ ДЫХАНИЕ</vt:lpstr>
      <vt:lpstr>ИСКУССТВЕННОЕ ДЫХАНИЕ</vt:lpstr>
      <vt:lpstr>ОБМОРОЖЕНИЕ (ПЕРЕОХЛАЖДЕНИЕ)</vt:lpstr>
      <vt:lpstr>ОБМОРОЖЕНИЕ (ПЕРЕОХЛАЖДЕНИЕ)</vt:lpstr>
      <vt:lpstr>Обморожение (переохлаждение)</vt:lpstr>
      <vt:lpstr>ТЕПЛОВОЙ И СОЛНЕЧНЫЙ УДАР</vt:lpstr>
      <vt:lpstr>ТЕПЛОВОЙ И СОЛНЕЧНЫЙ УДАР</vt:lpstr>
      <vt:lpstr>ПЕРВАЯ ПОМОЩЬ ПРИ ТЕПЛОВОМ (СОЛНЕЧНОМ) УДАРЕ</vt:lpstr>
      <vt:lpstr>ЗАДАНИЕ НА САМОПОДГОТОВКУ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Меры безопасности при обращении с взрывоопасными предметами и АХОВ</dc:title>
  <dc:creator>Алексей</dc:creator>
  <cp:lastModifiedBy>Mironyuk</cp:lastModifiedBy>
  <cp:revision>183</cp:revision>
  <dcterms:created xsi:type="dcterms:W3CDTF">2017-10-02T14:11:28Z</dcterms:created>
  <dcterms:modified xsi:type="dcterms:W3CDTF">2022-08-31T14:09:29Z</dcterms:modified>
</cp:coreProperties>
</file>