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59" r:id="rId5"/>
    <p:sldId id="260" r:id="rId6"/>
    <p:sldId id="261" r:id="rId7"/>
    <p:sldId id="299" r:id="rId8"/>
    <p:sldId id="294" r:id="rId9"/>
    <p:sldId id="295" r:id="rId10"/>
    <p:sldId id="296" r:id="rId11"/>
    <p:sldId id="297" r:id="rId12"/>
    <p:sldId id="298" r:id="rId13"/>
    <p:sldId id="262" r:id="rId14"/>
    <p:sldId id="285" r:id="rId15"/>
    <p:sldId id="286" r:id="rId16"/>
    <p:sldId id="287" r:id="rId17"/>
    <p:sldId id="288" r:id="rId18"/>
    <p:sldId id="289" r:id="rId19"/>
    <p:sldId id="290" r:id="rId20"/>
    <p:sldId id="291" r:id="rId21"/>
    <p:sldId id="292" r:id="rId22"/>
    <p:sldId id="293" r:id="rId23"/>
    <p:sldId id="267" r:id="rId24"/>
    <p:sldId id="268" r:id="rId25"/>
    <p:sldId id="302" r:id="rId26"/>
    <p:sldId id="300" r:id="rId27"/>
    <p:sldId id="301"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7" autoAdjust="0"/>
  </p:normalViewPr>
  <p:slideViewPr>
    <p:cSldViewPr>
      <p:cViewPr varScale="1">
        <p:scale>
          <a:sx n="84" d="100"/>
          <a:sy n="84" d="100"/>
        </p:scale>
        <p:origin x="150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96F7F-8194-4780-A4FB-DE9D24CBFE73}" type="datetimeFigureOut">
              <a:rPr lang="ru-RU" smtClean="0"/>
              <a:pPr/>
              <a:t>17.08.2022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E5B081-39D6-4A9A-82CA-4BEB9B833A4B}"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4E5B081-39D6-4A9A-82CA-4BEB9B833A4B}" type="slidenum">
              <a:rPr lang="ru-RU" smtClean="0"/>
              <a:pPr/>
              <a:t>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16" name="Номер слайда 15"/>
          <p:cNvSpPr>
            <a:spLocks noGrp="1"/>
          </p:cNvSpPr>
          <p:nvPr>
            <p:ph type="sldNum" sz="quarter" idx="11"/>
          </p:nvPr>
        </p:nvSpPr>
        <p:spPr/>
        <p:txBody>
          <a:bodyPr/>
          <a:lstStyle/>
          <a:p>
            <a:fld id="{CD3FA83D-5DC1-4768-B531-EB4775BFF0E6}" type="slidenum">
              <a:rPr lang="ru-RU" smtClean="0"/>
              <a:pPr/>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3FA83D-5DC1-4768-B531-EB4775BFF0E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3FA83D-5DC1-4768-B531-EB4775BFF0E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Содержимое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54A3ABB8-2727-460A-B935-6DFD3637F616}" type="datetimeFigureOut">
              <a:rPr lang="ru-RU" smtClean="0"/>
              <a:pPr/>
              <a:t>17.08.2022</a:t>
            </a:fld>
            <a:endParaRPr lang="ru-RU"/>
          </a:p>
        </p:txBody>
      </p:sp>
      <p:sp>
        <p:nvSpPr>
          <p:cNvPr id="15" name="Номер слайда 14"/>
          <p:cNvSpPr>
            <a:spLocks noGrp="1"/>
          </p:cNvSpPr>
          <p:nvPr>
            <p:ph type="sldNum" sz="quarter" idx="15"/>
          </p:nvPr>
        </p:nvSpPr>
        <p:spPr/>
        <p:txBody>
          <a:bodyPr/>
          <a:lstStyle>
            <a:lvl1pPr algn="ctr">
              <a:defRPr/>
            </a:lvl1pPr>
          </a:lstStyle>
          <a:p>
            <a:fld id="{CD3FA83D-5DC1-4768-B531-EB4775BFF0E6}" type="slidenum">
              <a:rPr lang="ru-RU" smtClean="0"/>
              <a:pPr/>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3FA83D-5DC1-4768-B531-EB4775BFF0E6}" type="slidenum">
              <a:rPr lang="ru-RU" smtClean="0"/>
              <a:pPr/>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3FA83D-5DC1-4768-B531-EB4775BFF0E6}" type="slidenum">
              <a:rPr lang="ru-RU" smtClean="0"/>
              <a:pPr/>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Содержимое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CD3FA83D-5DC1-4768-B531-EB4775BFF0E6}" type="slidenum">
              <a:rPr lang="ru-RU" smtClean="0"/>
              <a:pPr/>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Содержимое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Содержимое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D3FA83D-5DC1-4768-B531-EB4775BFF0E6}" type="slidenum">
              <a:rPr lang="ru-RU" smtClean="0"/>
              <a:pPr/>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D3FA83D-5DC1-4768-B531-EB4775BFF0E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Содержимое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54A3ABB8-2727-460A-B935-6DFD3637F616}" type="datetimeFigureOut">
              <a:rPr lang="ru-RU" smtClean="0"/>
              <a:pPr/>
              <a:t>17.08.2022</a:t>
            </a:fld>
            <a:endParaRPr lang="ru-RU"/>
          </a:p>
        </p:txBody>
      </p:sp>
      <p:sp>
        <p:nvSpPr>
          <p:cNvPr id="9" name="Номер слайда 8"/>
          <p:cNvSpPr>
            <a:spLocks noGrp="1"/>
          </p:cNvSpPr>
          <p:nvPr>
            <p:ph type="sldNum" sz="quarter" idx="15"/>
          </p:nvPr>
        </p:nvSpPr>
        <p:spPr/>
        <p:txBody>
          <a:bodyPr/>
          <a:lstStyle/>
          <a:p>
            <a:fld id="{CD3FA83D-5DC1-4768-B531-EB4775BFF0E6}" type="slidenum">
              <a:rPr lang="ru-RU" smtClean="0"/>
              <a:pPr/>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54A3ABB8-2727-460A-B935-6DFD3637F616}" type="datetimeFigureOut">
              <a:rPr lang="ru-RU" smtClean="0"/>
              <a:pPr/>
              <a:t>17.08.2022</a:t>
            </a:fld>
            <a:endParaRPr lang="ru-RU"/>
          </a:p>
        </p:txBody>
      </p:sp>
      <p:sp>
        <p:nvSpPr>
          <p:cNvPr id="9" name="Номер слайда 8"/>
          <p:cNvSpPr>
            <a:spLocks noGrp="1"/>
          </p:cNvSpPr>
          <p:nvPr>
            <p:ph type="sldNum" sz="quarter" idx="11"/>
          </p:nvPr>
        </p:nvSpPr>
        <p:spPr/>
        <p:txBody>
          <a:bodyPr/>
          <a:lstStyle/>
          <a:p>
            <a:fld id="{CD3FA83D-5DC1-4768-B531-EB4775BFF0E6}" type="slidenum">
              <a:rPr lang="ru-RU" smtClean="0"/>
              <a:pPr/>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4A3ABB8-2727-460A-B935-6DFD3637F616}" type="datetimeFigureOut">
              <a:rPr lang="ru-RU" smtClean="0"/>
              <a:pPr/>
              <a:t>17.08.2022</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D3FA83D-5DC1-4768-B531-EB4775BFF0E6}" type="slidenum">
              <a:rPr lang="ru-RU" smtClean="0"/>
              <a:pPr/>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odeksy-by.com/ugolovnyj_kodeks_rb/437.htm" TargetMode="External"/><Relationship Id="rId2" Type="http://schemas.openxmlformats.org/officeDocument/2006/relationships/hyperlink" Target="http://kodeksy-by.com/ugolovnyj_kodeks_rb/436.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pPr algn="l"/>
            <a:r>
              <a:rPr lang="ru-RU" sz="3200" u="sng" dirty="0" smtClean="0">
                <a:solidFill>
                  <a:srgbClr val="FFFF00"/>
                </a:solidFill>
              </a:rPr>
              <a:t>Тема 2:</a:t>
            </a:r>
          </a:p>
          <a:p>
            <a:pPr algn="l"/>
            <a:r>
              <a:rPr lang="ru-RU" sz="3200" dirty="0" smtClean="0">
                <a:solidFill>
                  <a:schemeClr val="tx1"/>
                </a:solidFill>
              </a:rPr>
              <a:t>Военнослужащие и взаимоотношения между ними.</a:t>
            </a:r>
          </a:p>
          <a:p>
            <a:pPr algn="l"/>
            <a:r>
              <a:rPr lang="ru-RU" sz="3200" u="sng" dirty="0" smtClean="0">
                <a:solidFill>
                  <a:srgbClr val="FFFF00"/>
                </a:solidFill>
              </a:rPr>
              <a:t>Занятие 3:</a:t>
            </a:r>
          </a:p>
          <a:p>
            <a:pPr algn="l"/>
            <a:r>
              <a:rPr lang="ru-RU" sz="3200" dirty="0" smtClean="0">
                <a:solidFill>
                  <a:schemeClr val="tx1"/>
                </a:solidFill>
              </a:rPr>
              <a:t>Ответственность военнослужащих.</a:t>
            </a:r>
          </a:p>
          <a:p>
            <a:endParaRPr lang="ru-RU" dirty="0"/>
          </a:p>
        </p:txBody>
      </p:sp>
      <p:sp>
        <p:nvSpPr>
          <p:cNvPr id="2" name="Заголовок 1"/>
          <p:cNvSpPr>
            <a:spLocks noGrp="1"/>
          </p:cNvSpPr>
          <p:nvPr>
            <p:ph type="ctrTitle"/>
          </p:nvPr>
        </p:nvSpPr>
        <p:spPr/>
        <p:txBody>
          <a:bodyPr/>
          <a:lstStyle/>
          <a:p>
            <a:r>
              <a:rPr lang="ru-RU" altLang="ru-RU" sz="4400" b="1" dirty="0" smtClean="0">
                <a:solidFill>
                  <a:srgbClr val="550B0B"/>
                </a:solidFill>
              </a:rPr>
              <a:t>Общевоинские уставы</a:t>
            </a:r>
            <a:br>
              <a:rPr lang="ru-RU" altLang="ru-RU" sz="4400" b="1" dirty="0" smtClean="0">
                <a:solidFill>
                  <a:srgbClr val="550B0B"/>
                </a:solidFill>
              </a:rPr>
            </a:br>
            <a:r>
              <a:rPr lang="ru-RU" altLang="ru-RU" sz="4400" b="1" dirty="0" smtClean="0">
                <a:solidFill>
                  <a:srgbClr val="550B0B"/>
                </a:solidFill>
              </a:rPr>
              <a:t>Вооруженных </a:t>
            </a:r>
            <a:r>
              <a:rPr lang="ru-RU" altLang="ru-RU" sz="4400" b="1" dirty="0" smtClean="0">
                <a:solidFill>
                  <a:srgbClr val="550B0B"/>
                </a:solidFill>
              </a:rPr>
              <a:t>Сил Республики Беларусь</a:t>
            </a:r>
            <a:endParaRPr lang="ru-RU" sz="4400"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524328" y="29726"/>
            <a:ext cx="1619672" cy="161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188640"/>
            <a:ext cx="2016224" cy="112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332656"/>
            <a:ext cx="8229600" cy="6192688"/>
          </a:xfrm>
        </p:spPr>
        <p:txBody>
          <a:bodyPr/>
          <a:lstStyle/>
          <a:p>
            <a:pPr>
              <a:buNone/>
            </a:pPr>
            <a:r>
              <a:rPr lang="ru-RU" dirty="0" smtClean="0"/>
              <a:t>	Военнослужащие, как правило, несут полную материальную ответственность за ущерб, причиненный по их вине государству.</a:t>
            </a:r>
          </a:p>
          <a:p>
            <a:pPr>
              <a:buNone/>
            </a:pPr>
            <a:r>
              <a:rPr lang="ru-RU" dirty="0" smtClean="0"/>
              <a:t>	</a:t>
            </a:r>
            <a:r>
              <a:rPr lang="ru-RU" dirty="0" smtClean="0">
                <a:solidFill>
                  <a:srgbClr val="FFFF00"/>
                </a:solidFill>
              </a:rPr>
              <a:t>Ограниченную материальную ответственность несут:</a:t>
            </a:r>
          </a:p>
          <a:p>
            <a:pPr>
              <a:buNone/>
            </a:pPr>
            <a:r>
              <a:rPr lang="ru-RU" dirty="0" smtClean="0"/>
              <a:t> - военнослужащие, проходящие военную службу офицеров по призыву, - в размере ущерба, причиненного по их вине государству, но </a:t>
            </a:r>
            <a:r>
              <a:rPr lang="ru-RU" dirty="0" smtClean="0">
                <a:solidFill>
                  <a:srgbClr val="FFFF00"/>
                </a:solidFill>
              </a:rPr>
              <a:t>не свыше своего среднего месячного денежного довольствия </a:t>
            </a:r>
            <a:r>
              <a:rPr lang="ru-RU" dirty="0" smtClean="0"/>
              <a:t>за порчу или уничтожение по небрежности имущества, выданного указанным военнослужащим в пользование для исполнения обязанностей военной службы;</a:t>
            </a:r>
          </a:p>
          <a:p>
            <a:pPr>
              <a:buNone/>
            </a:pPr>
            <a:endParaRPr lang="ru-RU" dirty="0" smtClean="0"/>
          </a:p>
          <a:p>
            <a:pPr>
              <a:buNone/>
            </a:pPr>
            <a:endParaRPr lang="ru-RU" dirty="0"/>
          </a:p>
        </p:txBody>
      </p:sp>
    </p:spTree>
    <p:extLst>
      <p:ext uri="{BB962C8B-B14F-4D97-AF65-F5344CB8AC3E}">
        <p14:creationId xmlns:p14="http://schemas.microsoft.com/office/powerpoint/2010/main" val="387571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404664"/>
            <a:ext cx="8229600" cy="6048672"/>
          </a:xfrm>
        </p:spPr>
        <p:txBody>
          <a:bodyPr>
            <a:normAutofit fontScale="85000" lnSpcReduction="20000"/>
          </a:bodyPr>
          <a:lstStyle/>
          <a:p>
            <a:pPr algn="just">
              <a:buNone/>
            </a:pPr>
            <a:r>
              <a:rPr lang="ru-RU" dirty="0" smtClean="0"/>
              <a:t>	Военнослужащие несут материальную ответственность </a:t>
            </a:r>
            <a:r>
              <a:rPr lang="ru-RU" dirty="0" smtClean="0">
                <a:solidFill>
                  <a:srgbClr val="FFFF00"/>
                </a:solidFill>
              </a:rPr>
              <a:t>в полном размере ущерба</a:t>
            </a:r>
            <a:r>
              <a:rPr lang="ru-RU" dirty="0" smtClean="0"/>
              <a:t>, причиненного по их вине государству, в случаях, когда ущерб причинен:</a:t>
            </a:r>
          </a:p>
          <a:p>
            <a:r>
              <a:rPr lang="ru-RU" dirty="0" smtClean="0"/>
              <a:t>военнослужащим, которым имущество было </a:t>
            </a:r>
            <a:r>
              <a:rPr lang="ru-RU" dirty="0" smtClean="0">
                <a:solidFill>
                  <a:srgbClr val="FFFF00"/>
                </a:solidFill>
              </a:rPr>
              <a:t>передано под отче</a:t>
            </a:r>
            <a:r>
              <a:rPr lang="ru-RU" dirty="0" smtClean="0"/>
              <a:t>т по разовой доверенности или по другим разовым документам для хранения, перевозки, выдачи, пользования и других целей;</a:t>
            </a:r>
          </a:p>
          <a:p>
            <a:r>
              <a:rPr lang="ru-RU" dirty="0" smtClean="0"/>
              <a:t>противоправным поведением военнослужащего, содержащим </a:t>
            </a:r>
            <a:r>
              <a:rPr lang="ru-RU" dirty="0" smtClean="0">
                <a:solidFill>
                  <a:srgbClr val="FFFF00"/>
                </a:solidFill>
              </a:rPr>
              <a:t>признаки преступления</a:t>
            </a:r>
            <a:r>
              <a:rPr lang="ru-RU" dirty="0" smtClean="0"/>
              <a:t>. Освобождение военнослужащего от уголовной ответственности по </a:t>
            </a:r>
            <a:r>
              <a:rPr lang="ru-RU" dirty="0" err="1" smtClean="0"/>
              <a:t>нереабилитирующим</a:t>
            </a:r>
            <a:r>
              <a:rPr lang="ru-RU" dirty="0" smtClean="0"/>
              <a:t> основаниям не освобождает его от материальной ответственности;</a:t>
            </a:r>
          </a:p>
          <a:p>
            <a:r>
              <a:rPr lang="ru-RU" dirty="0" smtClean="0">
                <a:solidFill>
                  <a:srgbClr val="FFFF00"/>
                </a:solidFill>
              </a:rPr>
              <a:t>умышленным</a:t>
            </a:r>
            <a:r>
              <a:rPr lang="ru-RU" dirty="0" smtClean="0"/>
              <a:t> уничтожением или </a:t>
            </a:r>
            <a:r>
              <a:rPr lang="ru-RU" dirty="0" smtClean="0">
                <a:solidFill>
                  <a:srgbClr val="FFFF00"/>
                </a:solidFill>
              </a:rPr>
              <a:t>умышленным</a:t>
            </a:r>
            <a:r>
              <a:rPr lang="ru-RU" dirty="0" smtClean="0"/>
              <a:t> повреждением (порчей) или другими </a:t>
            </a:r>
            <a:r>
              <a:rPr lang="ru-RU" dirty="0" smtClean="0">
                <a:solidFill>
                  <a:srgbClr val="FFFF00"/>
                </a:solidFill>
              </a:rPr>
              <a:t>умышленными</a:t>
            </a:r>
            <a:r>
              <a:rPr lang="ru-RU" dirty="0" smtClean="0"/>
              <a:t> действиями, независимо от того, содержат ли они признаки преступления;</a:t>
            </a:r>
          </a:p>
          <a:p>
            <a:r>
              <a:rPr lang="ru-RU" dirty="0" smtClean="0">
                <a:solidFill>
                  <a:srgbClr val="FFFF00"/>
                </a:solidFill>
              </a:rPr>
              <a:t>недостачей</a:t>
            </a:r>
            <a:r>
              <a:rPr lang="ru-RU" dirty="0" smtClean="0"/>
              <a:t> имущества, выданного военнослужащим в пользование для исполнения обязанностей военной службы;</a:t>
            </a:r>
          </a:p>
          <a:p>
            <a:r>
              <a:rPr lang="ru-RU" dirty="0" smtClean="0"/>
              <a:t>военнослужащим, </a:t>
            </a:r>
            <a:r>
              <a:rPr lang="ru-RU" dirty="0" smtClean="0">
                <a:solidFill>
                  <a:srgbClr val="FFFF00"/>
                </a:solidFill>
              </a:rPr>
              <a:t>находившимся в состоянии </a:t>
            </a:r>
            <a:r>
              <a:rPr lang="ru-RU" dirty="0" smtClean="0"/>
              <a:t>алкогольного, наркотического или токсического </a:t>
            </a:r>
            <a:r>
              <a:rPr lang="ru-RU" dirty="0" smtClean="0">
                <a:solidFill>
                  <a:srgbClr val="FFFF00"/>
                </a:solidFill>
              </a:rPr>
              <a:t>опьянения</a:t>
            </a:r>
            <a:r>
              <a:rPr lang="ru-RU" dirty="0" smtClean="0"/>
              <a:t>.</a:t>
            </a:r>
          </a:p>
          <a:p>
            <a:endParaRPr lang="ru-RU" dirty="0"/>
          </a:p>
        </p:txBody>
      </p:sp>
    </p:spTree>
    <p:extLst>
      <p:ext uri="{BB962C8B-B14F-4D97-AF65-F5344CB8AC3E}">
        <p14:creationId xmlns:p14="http://schemas.microsoft.com/office/powerpoint/2010/main" val="354913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764704"/>
            <a:ext cx="8229600" cy="5331296"/>
          </a:xfrm>
        </p:spPr>
        <p:txBody>
          <a:bodyPr>
            <a:noAutofit/>
          </a:bodyPr>
          <a:lstStyle/>
          <a:p>
            <a:pPr algn="just"/>
            <a:r>
              <a:rPr lang="ru-RU" sz="2800" dirty="0" smtClean="0"/>
              <a:t>Ежемесячные денежные удержания для возмещения причиненного военнослужащим ущерба осуществляются в размере </a:t>
            </a:r>
            <a:r>
              <a:rPr lang="ru-RU" sz="2800" dirty="0" smtClean="0">
                <a:solidFill>
                  <a:srgbClr val="FFFF00"/>
                </a:solidFill>
              </a:rPr>
              <a:t>20 процентов </a:t>
            </a:r>
            <a:r>
              <a:rPr lang="ru-RU" sz="2800" dirty="0" smtClean="0"/>
              <a:t>от суммы денежного довольствия военнослужащего.</a:t>
            </a:r>
          </a:p>
          <a:p>
            <a:pPr algn="just"/>
            <a:r>
              <a:rPr lang="ru-RU" sz="2800" dirty="0" smtClean="0"/>
              <a:t>Если из денежного довольствия военнослужащего осуществляются другие денежные удержания, предусмотренные законодательством Республики Беларусь, то общий размер всех денежных удержаний не может превышать </a:t>
            </a:r>
            <a:r>
              <a:rPr lang="ru-RU" sz="2800" dirty="0" smtClean="0">
                <a:solidFill>
                  <a:srgbClr val="FFFF00"/>
                </a:solidFill>
              </a:rPr>
              <a:t>50 процентов </a:t>
            </a:r>
            <a:r>
              <a:rPr lang="ru-RU" sz="2800" dirty="0" smtClean="0"/>
              <a:t>от суммы денежного довольствия военнослужащего.</a:t>
            </a:r>
            <a:endParaRPr lang="ru-RU" sz="2800" dirty="0"/>
          </a:p>
        </p:txBody>
      </p:sp>
    </p:spTree>
    <p:extLst>
      <p:ext uri="{BB962C8B-B14F-4D97-AF65-F5344CB8AC3E}">
        <p14:creationId xmlns:p14="http://schemas.microsoft.com/office/powerpoint/2010/main" val="313433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a:bodyPr>
          <a:lstStyle/>
          <a:p>
            <a:pPr algn="ctr">
              <a:buNone/>
            </a:pPr>
            <a:r>
              <a:rPr lang="ru-RU" sz="4000" dirty="0" smtClean="0">
                <a:solidFill>
                  <a:srgbClr val="FFFF00"/>
                </a:solidFill>
              </a:rPr>
              <a:t>Уголовная </a:t>
            </a:r>
            <a:r>
              <a:rPr lang="ru-RU" sz="4000" dirty="0" smtClean="0">
                <a:solidFill>
                  <a:srgbClr val="FFFF00"/>
                </a:solidFill>
              </a:rPr>
              <a:t>ответственность военнослужащих</a:t>
            </a:r>
            <a:r>
              <a:rPr lang="ru-RU" sz="4800" dirty="0" smtClean="0">
                <a:solidFill>
                  <a:srgbClr val="FFFF00"/>
                </a:solidFill>
              </a:rPr>
              <a:t>.</a:t>
            </a:r>
            <a:endParaRPr lang="ru-RU" sz="4800" dirty="0">
              <a:solidFill>
                <a:srgbClr val="FFFF00"/>
              </a:solidFill>
            </a:endParaRPr>
          </a:p>
        </p:txBody>
      </p:sp>
      <p:sp>
        <p:nvSpPr>
          <p:cNvPr id="3" name="Заголовок 2"/>
          <p:cNvSpPr>
            <a:spLocks noGrp="1"/>
          </p:cNvSpPr>
          <p:nvPr>
            <p:ph type="title"/>
          </p:nvPr>
        </p:nvSpPr>
        <p:spPr/>
        <p:txBody>
          <a:bodyPr/>
          <a:lstStyle/>
          <a:p>
            <a:pPr algn="ctr"/>
            <a:r>
              <a:rPr lang="ru-RU" b="1" u="sng" dirty="0" smtClean="0">
                <a:solidFill>
                  <a:srgbClr val="FFFF00"/>
                </a:solidFill>
                <a:latin typeface="Times New Roman" pitchFamily="18" charset="0"/>
                <a:cs typeface="Times New Roman" pitchFamily="18" charset="0"/>
              </a:rPr>
              <a:t>2</a:t>
            </a:r>
            <a:r>
              <a:rPr lang="ru-RU" b="1" u="sng" dirty="0" smtClean="0">
                <a:solidFill>
                  <a:srgbClr val="FFFF00"/>
                </a:solidFill>
              </a:rPr>
              <a:t>-й учебный вопрос:</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260648"/>
            <a:ext cx="8229600" cy="6597352"/>
          </a:xfrm>
        </p:spPr>
        <p:txBody>
          <a:bodyPr>
            <a:normAutofit fontScale="32500" lnSpcReduction="20000"/>
          </a:bodyPr>
          <a:lstStyle/>
          <a:p>
            <a:pPr algn="ctr">
              <a:buNone/>
            </a:pPr>
            <a:r>
              <a:rPr lang="ru-RU" sz="3500" dirty="0" smtClean="0">
                <a:latin typeface="Times New Roman" pitchFamily="18" charset="0"/>
                <a:cs typeface="Times New Roman" pitchFamily="18" charset="0"/>
              </a:rPr>
              <a:t>	</a:t>
            </a:r>
            <a:r>
              <a:rPr lang="ru-RU" sz="4300" dirty="0" smtClean="0">
                <a:solidFill>
                  <a:srgbClr val="FFFF00"/>
                </a:solidFill>
                <a:latin typeface="Times New Roman" pitchFamily="18" charset="0"/>
                <a:cs typeface="Times New Roman" pitchFamily="18" charset="0"/>
              </a:rPr>
              <a:t>Согласно Уголовного Кодекса Республики Беларусь</a:t>
            </a:r>
            <a:r>
              <a:rPr lang="ru-RU" sz="4300" b="1" dirty="0" smtClean="0">
                <a:solidFill>
                  <a:srgbClr val="FFFF00"/>
                </a:solidFill>
                <a:latin typeface="Times New Roman" pitchFamily="18" charset="0"/>
                <a:cs typeface="Times New Roman" pitchFamily="18" charset="0"/>
              </a:rPr>
              <a:t> </a:t>
            </a:r>
          </a:p>
          <a:p>
            <a:pPr algn="ctr">
              <a:buNone/>
            </a:pPr>
            <a:r>
              <a:rPr lang="ru-RU" sz="4300" dirty="0" smtClean="0">
                <a:solidFill>
                  <a:srgbClr val="FFFF00"/>
                </a:solidFill>
                <a:latin typeface="Times New Roman" pitchFamily="18" charset="0"/>
                <a:cs typeface="Times New Roman" pitchFamily="18" charset="0"/>
              </a:rPr>
              <a:t>ГЛАВЫ 36</a:t>
            </a:r>
            <a:br>
              <a:rPr lang="ru-RU" sz="4300" dirty="0" smtClean="0">
                <a:solidFill>
                  <a:srgbClr val="FFFF00"/>
                </a:solidFill>
                <a:latin typeface="Times New Roman" pitchFamily="18" charset="0"/>
                <a:cs typeface="Times New Roman" pitchFamily="18" charset="0"/>
              </a:rPr>
            </a:br>
            <a:r>
              <a:rPr lang="ru-RU" sz="4300" dirty="0" smtClean="0">
                <a:solidFill>
                  <a:srgbClr val="FFFF00"/>
                </a:solidFill>
                <a:latin typeface="Times New Roman" pitchFamily="18" charset="0"/>
                <a:cs typeface="Times New Roman" pitchFamily="18" charset="0"/>
              </a:rPr>
              <a:t>ПРЕСТУПЛЕНИЯ ПРИЗЫВНИКОВ, РЕЗЕРВИСТОВ И ВОЕННООБЯЗАННЫХ</a:t>
            </a:r>
          </a:p>
          <a:p>
            <a:pPr algn="just">
              <a:lnSpc>
                <a:spcPts val="1320"/>
              </a:lnSpc>
            </a:pPr>
            <a:r>
              <a:rPr lang="ru-RU" sz="4300" b="1" dirty="0" smtClean="0">
                <a:latin typeface="Times New Roman" pitchFamily="18" charset="0"/>
                <a:cs typeface="Times New Roman" pitchFamily="18" charset="0"/>
              </a:rPr>
              <a:t>Статья 434.</a:t>
            </a:r>
            <a:r>
              <a:rPr lang="ru-RU" sz="4300" dirty="0" smtClean="0">
                <a:latin typeface="Times New Roman" pitchFamily="18" charset="0"/>
                <a:cs typeface="Times New Roman" pitchFamily="18" charset="0"/>
              </a:rPr>
              <a:t> Уклонение от мероприятий по призыву на военную службу по мобилизации</a:t>
            </a:r>
          </a:p>
          <a:p>
            <a:pPr algn="just">
              <a:lnSpc>
                <a:spcPts val="1320"/>
              </a:lnSpc>
              <a:buNone/>
            </a:pPr>
            <a:r>
              <a:rPr lang="ru-RU" sz="4300" dirty="0" smtClean="0">
                <a:latin typeface="Times New Roman" pitchFamily="18" charset="0"/>
                <a:cs typeface="Times New Roman" pitchFamily="18" charset="0"/>
              </a:rPr>
              <a:t>	Уклонение от мероприятий по призыву на военную службу по мобилизации – наказывается лишением свободы на срок от двух до семи лет.</a:t>
            </a:r>
          </a:p>
          <a:p>
            <a:pPr algn="just">
              <a:lnSpc>
                <a:spcPts val="1320"/>
              </a:lnSpc>
            </a:pPr>
            <a:r>
              <a:rPr lang="ru-RU" sz="4300" b="1" dirty="0" smtClean="0">
                <a:latin typeface="Times New Roman" pitchFamily="18" charset="0"/>
                <a:cs typeface="Times New Roman" pitchFamily="18" charset="0"/>
              </a:rPr>
              <a:t>Статья 435.</a:t>
            </a:r>
            <a:r>
              <a:rPr lang="ru-RU" sz="4300" dirty="0" smtClean="0">
                <a:latin typeface="Times New Roman" pitchFamily="18" charset="0"/>
                <a:cs typeface="Times New Roman" pitchFamily="18" charset="0"/>
              </a:rPr>
              <a:t> Уклонение от мероприятий по призыву на воинскую службу</a:t>
            </a:r>
          </a:p>
          <a:p>
            <a:pPr algn="just">
              <a:lnSpc>
                <a:spcPts val="1320"/>
              </a:lnSpc>
              <a:buNone/>
            </a:pPr>
            <a:r>
              <a:rPr lang="ru-RU" sz="4300" dirty="0" smtClean="0">
                <a:latin typeface="Times New Roman" pitchFamily="18" charset="0"/>
                <a:cs typeface="Times New Roman" pitchFamily="18" charset="0"/>
              </a:rPr>
              <a:t>	1. Уклонение от мероприятий по призыву на воинскую службу –</a:t>
            </a:r>
          </a:p>
          <a:p>
            <a:pPr algn="just">
              <a:lnSpc>
                <a:spcPts val="1320"/>
              </a:lnSpc>
              <a:buNone/>
            </a:pPr>
            <a:r>
              <a:rPr lang="ru-RU" sz="4300" dirty="0" smtClean="0">
                <a:latin typeface="Times New Roman" pitchFamily="18" charset="0"/>
                <a:cs typeface="Times New Roman" pitchFamily="18" charset="0"/>
              </a:rPr>
              <a:t>	наказывается общественными работами, или штрафом, или арестом, или ограничением свободы на срок до двух лет, или лишением свободы на тот же срок.</a:t>
            </a:r>
          </a:p>
          <a:p>
            <a:pPr algn="just">
              <a:lnSpc>
                <a:spcPts val="1320"/>
              </a:lnSpc>
              <a:buNone/>
            </a:pPr>
            <a:r>
              <a:rPr lang="ru-RU" sz="4300" dirty="0" smtClean="0">
                <a:latin typeface="Times New Roman" pitchFamily="18" charset="0"/>
                <a:cs typeface="Times New Roman" pitchFamily="18" charset="0"/>
              </a:rPr>
              <a:t>	2. Уклонение от мероприятий по призыву на воинскую службу, совершенное путем умышленного причинения себе телесного повреждения, либо симуляции заболевания, либо подлога документов или иного обмана, –</a:t>
            </a:r>
          </a:p>
          <a:p>
            <a:pPr algn="just">
              <a:lnSpc>
                <a:spcPts val="1320"/>
              </a:lnSpc>
              <a:buNone/>
            </a:pPr>
            <a:r>
              <a:rPr lang="ru-RU" sz="4300" dirty="0" smtClean="0">
                <a:latin typeface="Times New Roman" pitchFamily="18" charset="0"/>
                <a:cs typeface="Times New Roman" pitchFamily="18" charset="0"/>
              </a:rPr>
              <a:t>	наказывается ограничением свободы на срок до пяти лет или лишением свободы на тот же срок.</a:t>
            </a:r>
          </a:p>
          <a:p>
            <a:pPr algn="just">
              <a:lnSpc>
                <a:spcPts val="1320"/>
              </a:lnSpc>
              <a:buNone/>
            </a:pPr>
            <a:r>
              <a:rPr lang="ru-RU" sz="4300" dirty="0" smtClean="0">
                <a:latin typeface="Times New Roman" pitchFamily="18" charset="0"/>
                <a:cs typeface="Times New Roman" pitchFamily="18" charset="0"/>
              </a:rPr>
              <a:t>	</a:t>
            </a:r>
            <a:r>
              <a:rPr lang="ru-RU" sz="4300" u="sng" dirty="0" smtClean="0">
                <a:latin typeface="Times New Roman" pitchFamily="18" charset="0"/>
                <a:cs typeface="Times New Roman" pitchFamily="18" charset="0"/>
              </a:rPr>
              <a:t>Примечание. Призывник, резервист или военнообязанный, впервые совершившие деяния, предусмотренные частью 1 настоящей статьи, частью 1 </a:t>
            </a:r>
            <a:r>
              <a:rPr lang="ru-RU" sz="4300" u="sng" dirty="0" smtClean="0">
                <a:latin typeface="Times New Roman" pitchFamily="18" charset="0"/>
                <a:cs typeface="Times New Roman" pitchFamily="18" charset="0"/>
                <a:hlinkClick r:id="rId2"/>
              </a:rPr>
              <a:t>статьи 436</a:t>
            </a:r>
            <a:r>
              <a:rPr lang="ru-RU" sz="4300" u="sng" dirty="0" smtClean="0">
                <a:latin typeface="Times New Roman" pitchFamily="18" charset="0"/>
                <a:cs typeface="Times New Roman" pitchFamily="18" charset="0"/>
              </a:rPr>
              <a:t>, </a:t>
            </a:r>
            <a:r>
              <a:rPr lang="ru-RU" sz="4300" u="sng" dirty="0" smtClean="0">
                <a:latin typeface="Times New Roman" pitchFamily="18" charset="0"/>
                <a:cs typeface="Times New Roman" pitchFamily="18" charset="0"/>
                <a:hlinkClick r:id="rId3"/>
              </a:rPr>
              <a:t>статьей 437 настоящего Кодекса</a:t>
            </a:r>
            <a:r>
              <a:rPr lang="ru-RU" sz="4300" u="sng" dirty="0" smtClean="0">
                <a:latin typeface="Times New Roman" pitchFamily="18" charset="0"/>
                <a:cs typeface="Times New Roman" pitchFamily="18" charset="0"/>
              </a:rPr>
              <a:t>, могут быть освобождены от уголовной ответственности, если содеянное явилось следствием стечения тяжелых обстоятельств.</a:t>
            </a:r>
          </a:p>
          <a:p>
            <a:pPr algn="just">
              <a:lnSpc>
                <a:spcPts val="1320"/>
              </a:lnSpc>
            </a:pPr>
            <a:r>
              <a:rPr lang="ru-RU" sz="4300" b="1" dirty="0" smtClean="0">
                <a:latin typeface="Times New Roman" pitchFamily="18" charset="0"/>
                <a:cs typeface="Times New Roman" pitchFamily="18" charset="0"/>
              </a:rPr>
              <a:t>Статья 436.</a:t>
            </a:r>
            <a:r>
              <a:rPr lang="ru-RU" sz="4300" dirty="0" smtClean="0">
                <a:latin typeface="Times New Roman" pitchFamily="18" charset="0"/>
                <a:cs typeface="Times New Roman" pitchFamily="18" charset="0"/>
              </a:rPr>
              <a:t> Уклонение резервиста или военнообязанного от явки на сборы (занятия)</a:t>
            </a:r>
          </a:p>
          <a:p>
            <a:pPr algn="just">
              <a:lnSpc>
                <a:spcPts val="1320"/>
              </a:lnSpc>
              <a:buNone/>
            </a:pPr>
            <a:r>
              <a:rPr lang="ru-RU" sz="4300" dirty="0" smtClean="0">
                <a:latin typeface="Times New Roman" pitchFamily="18" charset="0"/>
                <a:cs typeface="Times New Roman" pitchFamily="18" charset="0"/>
              </a:rPr>
              <a:t>	1. Уклонение резервиста или военнообязанного от явки на сборы (занятия) –</a:t>
            </a:r>
          </a:p>
          <a:p>
            <a:pPr algn="just">
              <a:lnSpc>
                <a:spcPts val="1320"/>
              </a:lnSpc>
              <a:buNone/>
            </a:pPr>
            <a:r>
              <a:rPr lang="ru-RU" sz="4300" dirty="0" smtClean="0">
                <a:latin typeface="Times New Roman" pitchFamily="18" charset="0"/>
                <a:cs typeface="Times New Roman" pitchFamily="18" charset="0"/>
              </a:rPr>
              <a:t>	наказывается штрафом, или исправительными работами на срок до одного года, или арестом.</a:t>
            </a:r>
          </a:p>
          <a:p>
            <a:pPr algn="just">
              <a:lnSpc>
                <a:spcPts val="1320"/>
              </a:lnSpc>
              <a:buNone/>
            </a:pPr>
            <a:r>
              <a:rPr lang="ru-RU" sz="4300" dirty="0" smtClean="0">
                <a:latin typeface="Times New Roman" pitchFamily="18" charset="0"/>
                <a:cs typeface="Times New Roman" pitchFamily="18" charset="0"/>
              </a:rPr>
              <a:t>	2. Уклонение резервиста или военнообязанного от явки на сборы (занятия), совершенное путем умышленного причинения себе телесного повреждения, либо симуляции заболевания, либо подлога документов или иного обмана, –</a:t>
            </a:r>
          </a:p>
          <a:p>
            <a:pPr algn="just">
              <a:lnSpc>
                <a:spcPts val="1320"/>
              </a:lnSpc>
              <a:buNone/>
            </a:pPr>
            <a:r>
              <a:rPr lang="ru-RU" sz="4300" dirty="0" smtClean="0">
                <a:latin typeface="Times New Roman" pitchFamily="18" charset="0"/>
                <a:cs typeface="Times New Roman" pitchFamily="18" charset="0"/>
              </a:rPr>
              <a:t>	наказывается штрафом, или арестом, или ограничением свободы на срок до двух лет.</a:t>
            </a:r>
          </a:p>
          <a:p>
            <a:pPr algn="just">
              <a:lnSpc>
                <a:spcPts val="1320"/>
              </a:lnSpc>
            </a:pPr>
            <a:r>
              <a:rPr lang="ru-RU" sz="4300" b="1" dirty="0" smtClean="0">
                <a:latin typeface="Times New Roman" pitchFamily="18" charset="0"/>
                <a:cs typeface="Times New Roman" pitchFamily="18" charset="0"/>
              </a:rPr>
              <a:t>Статья 437.</a:t>
            </a:r>
            <a:r>
              <a:rPr lang="ru-RU" sz="4300" dirty="0" smtClean="0">
                <a:latin typeface="Times New Roman" pitchFamily="18" charset="0"/>
                <a:cs typeface="Times New Roman" pitchFamily="18" charset="0"/>
              </a:rPr>
              <a:t> Уклонение призывника или военнообязанного от воинского учета</a:t>
            </a:r>
          </a:p>
          <a:p>
            <a:pPr algn="just">
              <a:lnSpc>
                <a:spcPts val="1320"/>
              </a:lnSpc>
              <a:buNone/>
            </a:pPr>
            <a:r>
              <a:rPr lang="ru-RU" sz="4300" dirty="0" smtClean="0">
                <a:latin typeface="Times New Roman" pitchFamily="18" charset="0"/>
                <a:cs typeface="Times New Roman" pitchFamily="18" charset="0"/>
              </a:rPr>
              <a:t>	Уклонение призывника или военнообязанного от воинского учета –</a:t>
            </a:r>
          </a:p>
          <a:p>
            <a:pPr algn="just">
              <a:lnSpc>
                <a:spcPts val="1320"/>
              </a:lnSpc>
              <a:buNone/>
            </a:pPr>
            <a:r>
              <a:rPr lang="ru-RU" sz="4300" dirty="0" smtClean="0">
                <a:latin typeface="Times New Roman" pitchFamily="18" charset="0"/>
                <a:cs typeface="Times New Roman" pitchFamily="18" charset="0"/>
              </a:rPr>
              <a:t>	наказывается общественными работами, или штрафом, или арестом.</a:t>
            </a:r>
          </a:p>
          <a:p>
            <a:endParaRPr lang="ru-RU" sz="4300" dirty="0"/>
          </a:p>
        </p:txBody>
      </p:sp>
    </p:spTree>
    <p:extLst>
      <p:ext uri="{BB962C8B-B14F-4D97-AF65-F5344CB8AC3E}">
        <p14:creationId xmlns:p14="http://schemas.microsoft.com/office/powerpoint/2010/main" val="2456370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251520" y="260648"/>
            <a:ext cx="8640960" cy="6768752"/>
          </a:xfrm>
        </p:spPr>
        <p:txBody>
          <a:bodyPr>
            <a:noAutofit/>
          </a:bodyPr>
          <a:lstStyle/>
          <a:p>
            <a:pPr algn="ctr">
              <a:buNone/>
            </a:pPr>
            <a:r>
              <a:rPr lang="ru-RU" sz="1400" dirty="0" smtClean="0">
                <a:latin typeface="Times New Roman" pitchFamily="18" charset="0"/>
                <a:cs typeface="Times New Roman" pitchFamily="18" charset="0"/>
              </a:rPr>
              <a:t>	</a:t>
            </a:r>
            <a:r>
              <a:rPr lang="ru-RU" sz="1400" dirty="0" smtClean="0">
                <a:solidFill>
                  <a:srgbClr val="FFFF00"/>
                </a:solidFill>
                <a:latin typeface="Times New Roman" pitchFamily="18" charset="0"/>
                <a:cs typeface="Times New Roman" pitchFamily="18" charset="0"/>
              </a:rPr>
              <a:t>Согласно ГЛАВЫ 37 ПРЕСТУПЛЕНИЯ ПРОТИВ ВОИНСКОЙ СЛУЖБЫ</a:t>
            </a:r>
          </a:p>
          <a:p>
            <a:r>
              <a:rPr lang="ru-RU" sz="1400" b="1" dirty="0" smtClean="0">
                <a:latin typeface="Times New Roman" pitchFamily="18" charset="0"/>
                <a:cs typeface="Times New Roman" pitchFamily="18" charset="0"/>
              </a:rPr>
              <a:t>Статья 438.</a:t>
            </a:r>
            <a:r>
              <a:rPr lang="ru-RU" sz="1400" dirty="0" smtClean="0">
                <a:latin typeface="Times New Roman" pitchFamily="18" charset="0"/>
                <a:cs typeface="Times New Roman" pitchFamily="18" charset="0"/>
              </a:rPr>
              <a:t> Неповиновение</a:t>
            </a:r>
          </a:p>
          <a:p>
            <a:pPr>
              <a:buNone/>
            </a:pPr>
            <a:r>
              <a:rPr lang="ru-RU" sz="1400" dirty="0" smtClean="0">
                <a:latin typeface="Times New Roman" pitchFamily="18" charset="0"/>
                <a:cs typeface="Times New Roman" pitchFamily="18" charset="0"/>
              </a:rPr>
              <a:t>	1. Открытый отказ от исполнения приказа начальника либо иное умышленное неисполнение приказа (неповиновение), за исключением случаев, когда подчиненный отказался исполнить заведомо преступный приказ, –</a:t>
            </a:r>
          </a:p>
          <a:p>
            <a:pPr>
              <a:buNone/>
            </a:pPr>
            <a:r>
              <a:rPr lang="ru-RU" sz="1400" dirty="0" smtClean="0">
                <a:latin typeface="Times New Roman" pitchFamily="18" charset="0"/>
                <a:cs typeface="Times New Roman" pitchFamily="18" charset="0"/>
              </a:rPr>
              <a:t>	наказываются ограничением по военной службе на срок до двух лет, или арестом, или лишением свободы на срок до двух лет.</a:t>
            </a:r>
          </a:p>
          <a:p>
            <a:pPr>
              <a:buNone/>
            </a:pPr>
            <a:r>
              <a:rPr lang="ru-RU" sz="1400" dirty="0" smtClean="0">
                <a:latin typeface="Times New Roman" pitchFamily="18" charset="0"/>
                <a:cs typeface="Times New Roman" pitchFamily="18" charset="0"/>
              </a:rPr>
              <a:t>	2. Неповиновение, совершенное группой лиц, либо в военное время или в боевой обстановке, либо повлекшее тяжкие последствия, –</a:t>
            </a:r>
          </a:p>
          <a:p>
            <a:pPr>
              <a:buNone/>
            </a:pPr>
            <a:r>
              <a:rPr lang="ru-RU" sz="1400" dirty="0" smtClean="0">
                <a:latin typeface="Times New Roman" pitchFamily="18" charset="0"/>
                <a:cs typeface="Times New Roman" pitchFamily="18" charset="0"/>
              </a:rPr>
              <a:t>	наказывается лишением свободы на срок до семи лет.</a:t>
            </a:r>
          </a:p>
          <a:p>
            <a:r>
              <a:rPr lang="ru-RU" sz="1400" b="1" dirty="0" smtClean="0">
                <a:latin typeface="Times New Roman" pitchFamily="18" charset="0"/>
                <a:cs typeface="Times New Roman" pitchFamily="18" charset="0"/>
              </a:rPr>
              <a:t>Статья 439.</a:t>
            </a:r>
            <a:r>
              <a:rPr lang="ru-RU" sz="1400" dirty="0" smtClean="0">
                <a:latin typeface="Times New Roman" pitchFamily="18" charset="0"/>
                <a:cs typeface="Times New Roman" pitchFamily="18" charset="0"/>
              </a:rPr>
              <a:t> Неисполнение приказа</a:t>
            </a:r>
          </a:p>
          <a:p>
            <a:pPr>
              <a:buNone/>
            </a:pPr>
            <a:r>
              <a:rPr lang="ru-RU" sz="1400" dirty="0" smtClean="0">
                <a:latin typeface="Times New Roman" pitchFamily="18" charset="0"/>
                <a:cs typeface="Times New Roman" pitchFamily="18" charset="0"/>
              </a:rPr>
              <a:t>	1. Неисполнение приказа начальника, совершенное по небрежности или легкомыслию, –</a:t>
            </a:r>
          </a:p>
          <a:p>
            <a:pPr>
              <a:buNone/>
            </a:pPr>
            <a:r>
              <a:rPr lang="ru-RU" sz="1400" dirty="0" smtClean="0">
                <a:latin typeface="Times New Roman" pitchFamily="18" charset="0"/>
                <a:cs typeface="Times New Roman" pitchFamily="18" charset="0"/>
              </a:rPr>
              <a:t>	наказывается ограничением по военной службе на срок до одного года, или арестом, или лишением свободы на срок до одного года.</a:t>
            </a:r>
          </a:p>
          <a:p>
            <a:pPr>
              <a:buNone/>
            </a:pPr>
            <a:r>
              <a:rPr lang="ru-RU" sz="1400" dirty="0" smtClean="0">
                <a:latin typeface="Times New Roman" pitchFamily="18" charset="0"/>
                <a:cs typeface="Times New Roman" pitchFamily="18" charset="0"/>
              </a:rPr>
              <a:t>	2. То же деяние, повлекшее тяжкие последствия, –</a:t>
            </a:r>
          </a:p>
          <a:p>
            <a:pPr>
              <a:buNone/>
            </a:pPr>
            <a:r>
              <a:rPr lang="ru-RU" sz="1400" dirty="0" smtClean="0">
                <a:latin typeface="Times New Roman" pitchFamily="18" charset="0"/>
                <a:cs typeface="Times New Roman" pitchFamily="18" charset="0"/>
              </a:rPr>
              <a:t>	наказывается ограничением по военной службе на срок до двух лет или лишением свободы на срок до трех лет.</a:t>
            </a:r>
          </a:p>
          <a:p>
            <a:r>
              <a:rPr lang="ru-RU" sz="1400" b="1" dirty="0" smtClean="0">
                <a:latin typeface="Times New Roman" pitchFamily="18" charset="0"/>
                <a:cs typeface="Times New Roman" pitchFamily="18" charset="0"/>
              </a:rPr>
              <a:t>Статья 440.</a:t>
            </a:r>
            <a:r>
              <a:rPr lang="ru-RU" sz="1400" dirty="0" smtClean="0">
                <a:latin typeface="Times New Roman" pitchFamily="18" charset="0"/>
                <a:cs typeface="Times New Roman" pitchFamily="18" charset="0"/>
              </a:rPr>
              <a:t> Сопротивление начальнику либо принуждение его к нарушению служебных обязанностей</a:t>
            </a:r>
          </a:p>
          <a:p>
            <a:pPr>
              <a:buNone/>
            </a:pPr>
            <a:r>
              <a:rPr lang="ru-RU" sz="1400" dirty="0" smtClean="0">
                <a:latin typeface="Times New Roman" pitchFamily="18" charset="0"/>
                <a:cs typeface="Times New Roman" pitchFamily="18" charset="0"/>
              </a:rPr>
              <a:t>	1. Сопротивление начальнику или иному лицу, исполняющему возложенные на него обязанности по воинской службе, либо принуждение их к нарушению этих обязанностей –</a:t>
            </a:r>
          </a:p>
          <a:p>
            <a:pPr>
              <a:buNone/>
            </a:pPr>
            <a:r>
              <a:rPr lang="ru-RU" sz="1400" dirty="0" smtClean="0">
                <a:latin typeface="Times New Roman" pitchFamily="18" charset="0"/>
                <a:cs typeface="Times New Roman" pitchFamily="18" charset="0"/>
              </a:rPr>
              <a:t>	наказываются ограничением по военной службе на срок до двух лет, или арестом, или лишением свободы на срок до пяти лет.</a:t>
            </a:r>
          </a:p>
          <a:p>
            <a:pPr>
              <a:buNone/>
            </a:pPr>
            <a:r>
              <a:rPr lang="ru-RU" sz="1400" dirty="0" smtClean="0">
                <a:latin typeface="Times New Roman" pitchFamily="18" charset="0"/>
                <a:cs typeface="Times New Roman" pitchFamily="18" charset="0"/>
              </a:rPr>
              <a:t>	2. Те же действия, совершенные группой лиц, либо с применением оружия, либо в военное время или в боевой обстановке, либо повлекшие тяжкие последствия, –</a:t>
            </a:r>
          </a:p>
          <a:p>
            <a:pPr>
              <a:buNone/>
            </a:pPr>
            <a:r>
              <a:rPr lang="ru-RU" sz="1400" dirty="0" smtClean="0">
                <a:latin typeface="Times New Roman" pitchFamily="18" charset="0"/>
                <a:cs typeface="Times New Roman" pitchFamily="18" charset="0"/>
              </a:rPr>
              <a:t>	наказываются лишением свободы на срок от двух до двенадцати лет.</a:t>
            </a:r>
          </a:p>
          <a:p>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val="3715614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260648"/>
            <a:ext cx="8229600" cy="7128792"/>
          </a:xfrm>
        </p:spPr>
        <p:txBody>
          <a:bodyPr>
            <a:normAutofit/>
          </a:bodyPr>
          <a:lstStyle/>
          <a:p>
            <a:pPr>
              <a:lnSpc>
                <a:spcPts val="1560"/>
              </a:lnSpc>
              <a:spcBef>
                <a:spcPts val="0"/>
              </a:spcBef>
            </a:pPr>
            <a:r>
              <a:rPr lang="ru-RU" sz="1400" b="1" dirty="0" smtClean="0">
                <a:latin typeface="Times New Roman" pitchFamily="18" charset="0"/>
                <a:cs typeface="Times New Roman" pitchFamily="18" charset="0"/>
              </a:rPr>
              <a:t>Статья 441.</a:t>
            </a:r>
            <a:r>
              <a:rPr lang="ru-RU" sz="1400" dirty="0" smtClean="0">
                <a:latin typeface="Times New Roman" pitchFamily="18" charset="0"/>
                <a:cs typeface="Times New Roman" pitchFamily="18" charset="0"/>
              </a:rPr>
              <a:t> Насильственные действия в отношении начальника</a:t>
            </a:r>
          </a:p>
          <a:p>
            <a:pPr>
              <a:lnSpc>
                <a:spcPts val="1560"/>
              </a:lnSpc>
              <a:spcBef>
                <a:spcPts val="0"/>
              </a:spcBef>
              <a:buNone/>
            </a:pPr>
            <a:r>
              <a:rPr lang="ru-RU" sz="1400" dirty="0" smtClean="0">
                <a:latin typeface="Times New Roman" pitchFamily="18" charset="0"/>
                <a:cs typeface="Times New Roman" pitchFamily="18" charset="0"/>
              </a:rPr>
              <a:t>	1. Насильственные действия в отношении начальника в связи с исполнением им обязанностей по воинской службе –</a:t>
            </a:r>
          </a:p>
          <a:p>
            <a:pPr>
              <a:lnSpc>
                <a:spcPts val="1560"/>
              </a:lnSpc>
              <a:spcBef>
                <a:spcPts val="0"/>
              </a:spcBef>
              <a:buNone/>
            </a:pPr>
            <a:r>
              <a:rPr lang="ru-RU" sz="1400" dirty="0" smtClean="0">
                <a:latin typeface="Times New Roman" pitchFamily="18" charset="0"/>
                <a:cs typeface="Times New Roman" pitchFamily="18" charset="0"/>
              </a:rPr>
              <a:t>	наказываются ограничением по военной службе на срок до двух лет, или арестом, или лишением свободы на срок до пяти лет.</a:t>
            </a:r>
          </a:p>
          <a:p>
            <a:pPr>
              <a:lnSpc>
                <a:spcPts val="1560"/>
              </a:lnSpc>
              <a:spcBef>
                <a:spcPts val="0"/>
              </a:spcBef>
              <a:buNone/>
            </a:pPr>
            <a:r>
              <a:rPr lang="ru-RU" sz="1400" dirty="0" smtClean="0">
                <a:latin typeface="Times New Roman" pitchFamily="18" charset="0"/>
                <a:cs typeface="Times New Roman" pitchFamily="18" charset="0"/>
              </a:rPr>
              <a:t>	2. Те же действия, совершенные группой лиц, либо с применением оружия, либо в военное время или в боевой обстановке, либо повлекшие тяжкие последствия, –</a:t>
            </a:r>
          </a:p>
          <a:p>
            <a:pPr>
              <a:lnSpc>
                <a:spcPts val="1560"/>
              </a:lnSpc>
              <a:spcBef>
                <a:spcPts val="0"/>
              </a:spcBef>
              <a:buNone/>
            </a:pPr>
            <a:r>
              <a:rPr lang="ru-RU" sz="1400" dirty="0" smtClean="0">
                <a:latin typeface="Times New Roman" pitchFamily="18" charset="0"/>
                <a:cs typeface="Times New Roman" pitchFamily="18" charset="0"/>
              </a:rPr>
              <a:t>	наказываются лишением свободы на срок от двух до двенадцати лет.</a:t>
            </a:r>
          </a:p>
          <a:p>
            <a:pPr>
              <a:lnSpc>
                <a:spcPts val="1560"/>
              </a:lnSpc>
              <a:spcBef>
                <a:spcPts val="0"/>
              </a:spcBef>
            </a:pPr>
            <a:r>
              <a:rPr lang="ru-RU" sz="1400" b="1" dirty="0" smtClean="0">
                <a:latin typeface="Times New Roman" pitchFamily="18" charset="0"/>
                <a:cs typeface="Times New Roman" pitchFamily="18" charset="0"/>
              </a:rPr>
              <a:t>Статья 442.</a:t>
            </a:r>
            <a:r>
              <a:rPr lang="ru-RU" sz="1400" dirty="0" smtClean="0">
                <a:latin typeface="Times New Roman" pitchFamily="18" charset="0"/>
                <a:cs typeface="Times New Roman" pitchFamily="18" charset="0"/>
              </a:rPr>
              <a:t> Угроза начальнику</a:t>
            </a:r>
          </a:p>
          <a:p>
            <a:pPr>
              <a:lnSpc>
                <a:spcPts val="1560"/>
              </a:lnSpc>
              <a:spcBef>
                <a:spcPts val="0"/>
              </a:spcBef>
              <a:buNone/>
            </a:pPr>
            <a:r>
              <a:rPr lang="ru-RU" sz="1400" dirty="0" smtClean="0">
                <a:latin typeface="Times New Roman" pitchFamily="18" charset="0"/>
                <a:cs typeface="Times New Roman" pitchFamily="18" charset="0"/>
              </a:rPr>
              <a:t>	Угроза начальнику убийством, причинением телесных повреждений, уничтожением или повреждением имущества в связи с исполнением им обязанностей по воинской службе, если имелись основания опасаться ее осуществления, –</a:t>
            </a:r>
          </a:p>
          <a:p>
            <a:pPr>
              <a:lnSpc>
                <a:spcPts val="1560"/>
              </a:lnSpc>
              <a:spcBef>
                <a:spcPts val="0"/>
              </a:spcBef>
              <a:buNone/>
            </a:pPr>
            <a:r>
              <a:rPr lang="ru-RU" sz="1400" dirty="0" smtClean="0">
                <a:latin typeface="Times New Roman" pitchFamily="18" charset="0"/>
                <a:cs typeface="Times New Roman" pitchFamily="18" charset="0"/>
              </a:rPr>
              <a:t>	наказывается штрафом, или ограничением по военной службе на срок до двух лет, или лишением свободы на тот же срок.</a:t>
            </a:r>
          </a:p>
          <a:p>
            <a:pPr>
              <a:lnSpc>
                <a:spcPts val="1560"/>
              </a:lnSpc>
              <a:spcBef>
                <a:spcPts val="0"/>
              </a:spcBef>
            </a:pPr>
            <a:r>
              <a:rPr lang="ru-RU" sz="1400" b="1" dirty="0" smtClean="0">
                <a:latin typeface="Times New Roman" pitchFamily="18" charset="0"/>
                <a:cs typeface="Times New Roman" pitchFamily="18" charset="0"/>
              </a:rPr>
              <a:t>Статья 443.</a:t>
            </a:r>
            <a:r>
              <a:rPr lang="ru-RU" sz="1400" dirty="0" smtClean="0">
                <a:latin typeface="Times New Roman" pitchFamily="18" charset="0"/>
                <a:cs typeface="Times New Roman" pitchFamily="18" charset="0"/>
              </a:rPr>
              <a:t> Нарушение уставных правил взаимоотношений между лицами, на которых распространяется статус военнослужащего, при отсутствии отношений подчиненности</a:t>
            </a:r>
          </a:p>
          <a:p>
            <a:pPr>
              <a:lnSpc>
                <a:spcPts val="1560"/>
              </a:lnSpc>
              <a:spcBef>
                <a:spcPts val="0"/>
              </a:spcBef>
              <a:buNone/>
            </a:pPr>
            <a:r>
              <a:rPr lang="ru-RU" sz="1400" dirty="0" smtClean="0">
                <a:latin typeface="Times New Roman" pitchFamily="18" charset="0"/>
                <a:cs typeface="Times New Roman" pitchFamily="18" charset="0"/>
              </a:rPr>
              <a:t>	1. Насилие, издевательство над лицом, на которое распространяется статус военнослужащего, либо жестокое обращение с ним, либо принудительное использование лица, на которое распространяется статус военнослужащего, в личных интересах, либо вымогательство или отобрание у него предметов военного довольствия, совершенные лицом, на которое распространяется статус военнослужащего, не состоящим в отношении подчиненности с потерпевшим, –</a:t>
            </a:r>
          </a:p>
          <a:p>
            <a:pPr>
              <a:lnSpc>
                <a:spcPts val="1560"/>
              </a:lnSpc>
              <a:spcBef>
                <a:spcPts val="0"/>
              </a:spcBef>
              <a:buNone/>
            </a:pPr>
            <a:r>
              <a:rPr lang="ru-RU" sz="1400" dirty="0" smtClean="0">
                <a:latin typeface="Times New Roman" pitchFamily="18" charset="0"/>
                <a:cs typeface="Times New Roman" pitchFamily="18" charset="0"/>
              </a:rPr>
              <a:t>	наказываются арестом или лишением свободы на срок до четырех лет.</a:t>
            </a:r>
          </a:p>
          <a:p>
            <a:pPr>
              <a:lnSpc>
                <a:spcPts val="1560"/>
              </a:lnSpc>
              <a:spcBef>
                <a:spcPts val="0"/>
              </a:spcBef>
              <a:buNone/>
            </a:pPr>
            <a:r>
              <a:rPr lang="ru-RU" sz="1400" dirty="0" smtClean="0">
                <a:latin typeface="Times New Roman" pitchFamily="18" charset="0"/>
                <a:cs typeface="Times New Roman" pitchFamily="18" charset="0"/>
              </a:rPr>
              <a:t>	2. Те же действия, совершенные повторно, либо по мотивам расовой, национальной, религиозной вражды или розни, политической или идеологической вражды, а равно по мотивам вражды или розни в отношении какой-либо социальной группы, либо в отношении нескольких лиц, либо группой лиц, либо повлекшие причинение потерпевшему менее тяжкого телесного повреждения, –</a:t>
            </a:r>
          </a:p>
          <a:p>
            <a:pPr>
              <a:lnSpc>
                <a:spcPts val="1560"/>
              </a:lnSpc>
              <a:spcBef>
                <a:spcPts val="0"/>
              </a:spcBef>
              <a:buNone/>
            </a:pPr>
            <a:r>
              <a:rPr lang="ru-RU" sz="1400" dirty="0" smtClean="0">
                <a:latin typeface="Times New Roman" pitchFamily="18" charset="0"/>
                <a:cs typeface="Times New Roman" pitchFamily="18" charset="0"/>
              </a:rPr>
              <a:t>	наказываются арестом, или ограничением свободы на срок до трех лет, или лишением свободы на срок до пяти лет.</a:t>
            </a:r>
          </a:p>
          <a:p>
            <a:pPr>
              <a:lnSpc>
                <a:spcPts val="1560"/>
              </a:lnSpc>
              <a:spcBef>
                <a:spcPts val="0"/>
              </a:spcBef>
              <a:buNone/>
            </a:pPr>
            <a:r>
              <a:rPr lang="ru-RU" sz="1400" dirty="0" smtClean="0">
                <a:latin typeface="Times New Roman" pitchFamily="18" charset="0"/>
                <a:cs typeface="Times New Roman" pitchFamily="18" charset="0"/>
              </a:rPr>
              <a:t>	3. Действия, предусмотренные частями 1 или 2 настоящей статьи, совершенные с применением оружия либо повлекшие тяжкие последствия, –</a:t>
            </a:r>
          </a:p>
          <a:p>
            <a:pPr>
              <a:lnSpc>
                <a:spcPts val="1560"/>
              </a:lnSpc>
              <a:spcBef>
                <a:spcPts val="0"/>
              </a:spcBef>
              <a:buNone/>
            </a:pPr>
            <a:r>
              <a:rPr lang="ru-RU" sz="1400" dirty="0" smtClean="0">
                <a:latin typeface="Times New Roman" pitchFamily="18" charset="0"/>
                <a:cs typeface="Times New Roman" pitchFamily="18" charset="0"/>
              </a:rPr>
              <a:t>	наказываются лишением свободы на срок от трех до двенадцати лет.</a:t>
            </a:r>
          </a:p>
          <a:p>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val="585739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251520" y="260648"/>
            <a:ext cx="8712968" cy="6840760"/>
          </a:xfrm>
        </p:spPr>
        <p:txBody>
          <a:bodyPr>
            <a:noAutofit/>
          </a:bodyPr>
          <a:lstStyle/>
          <a:p>
            <a:pPr algn="just">
              <a:lnSpc>
                <a:spcPts val="1680"/>
              </a:lnSpc>
              <a:spcBef>
                <a:spcPts val="0"/>
              </a:spcBef>
            </a:pPr>
            <a:r>
              <a:rPr lang="ru-RU" sz="1400" b="1" dirty="0" smtClean="0">
                <a:latin typeface="Times New Roman" pitchFamily="18" charset="0"/>
                <a:cs typeface="Times New Roman" pitchFamily="18" charset="0"/>
              </a:rPr>
              <a:t>Статья 444.</a:t>
            </a:r>
            <a:r>
              <a:rPr lang="ru-RU" sz="1400" dirty="0" smtClean="0">
                <a:latin typeface="Times New Roman" pitchFamily="18" charset="0"/>
                <a:cs typeface="Times New Roman" pitchFamily="18" charset="0"/>
              </a:rPr>
              <a:t> Оскорбление подчиненным начальника или начальником подчиненного</a:t>
            </a:r>
          </a:p>
          <a:p>
            <a:pPr algn="just">
              <a:lnSpc>
                <a:spcPts val="1680"/>
              </a:lnSpc>
              <a:spcBef>
                <a:spcPts val="0"/>
              </a:spcBef>
              <a:buNone/>
            </a:pPr>
            <a:r>
              <a:rPr lang="ru-RU" sz="1400" dirty="0" smtClean="0">
                <a:latin typeface="Times New Roman" pitchFamily="18" charset="0"/>
                <a:cs typeface="Times New Roman" pitchFamily="18" charset="0"/>
              </a:rPr>
              <a:t>	Оскорбление подчиненным начальника или начальником подчиненного, совершенное в связи с исполнением ими обязанностей воинской службы, –</a:t>
            </a:r>
          </a:p>
          <a:p>
            <a:pPr algn="just">
              <a:lnSpc>
                <a:spcPts val="1680"/>
              </a:lnSpc>
              <a:spcBef>
                <a:spcPts val="0"/>
              </a:spcBef>
              <a:buNone/>
            </a:pPr>
            <a:r>
              <a:rPr lang="ru-RU" sz="1400" dirty="0" smtClean="0">
                <a:latin typeface="Times New Roman" pitchFamily="18" charset="0"/>
                <a:cs typeface="Times New Roman" pitchFamily="18" charset="0"/>
              </a:rPr>
              <a:t>	наказывается ограничением по военной службе на срок до одного года или арестом.</a:t>
            </a:r>
          </a:p>
          <a:p>
            <a:pPr algn="just">
              <a:lnSpc>
                <a:spcPts val="1680"/>
              </a:lnSpc>
              <a:spcBef>
                <a:spcPts val="0"/>
              </a:spcBef>
            </a:pPr>
            <a:r>
              <a:rPr lang="ru-RU" sz="1400" b="1" dirty="0" smtClean="0">
                <a:latin typeface="Times New Roman" pitchFamily="18" charset="0"/>
                <a:cs typeface="Times New Roman" pitchFamily="18" charset="0"/>
              </a:rPr>
              <a:t>Статья 445.</a:t>
            </a:r>
            <a:r>
              <a:rPr lang="ru-RU" sz="1400" dirty="0" smtClean="0">
                <a:latin typeface="Times New Roman" pitchFamily="18" charset="0"/>
                <a:cs typeface="Times New Roman" pitchFamily="18" charset="0"/>
              </a:rPr>
              <a:t> Самовольное оставление части или места службы</a:t>
            </a:r>
          </a:p>
          <a:p>
            <a:pPr algn="just">
              <a:lnSpc>
                <a:spcPts val="1680"/>
              </a:lnSpc>
              <a:spcBef>
                <a:spcPts val="0"/>
              </a:spcBef>
              <a:buNone/>
            </a:pPr>
            <a:r>
              <a:rPr lang="ru-RU" sz="1400" dirty="0" smtClean="0">
                <a:latin typeface="Times New Roman" pitchFamily="18" charset="0"/>
                <a:cs typeface="Times New Roman" pitchFamily="18" charset="0"/>
              </a:rPr>
              <a:t>	1. Самовольное оставление части или места службы военнослужащим срочной военной службы, резервистом при нахождении на занятиях или учебных сборах, военнообязанным, проходящим военные или специальные сборы, из числа рядового и сержантского состава, либо неявка его в срок без уважительных причин при увольнении из части, при назначении, переводе, из командировки, отпуска или организации здравоохранения продолжительностью свыше двух суток, но не более десяти суток, либо уклонение от воинской службы на тот же срок путем подлога документов или иного обмана –</a:t>
            </a:r>
          </a:p>
          <a:p>
            <a:pPr algn="just">
              <a:lnSpc>
                <a:spcPts val="1680"/>
              </a:lnSpc>
              <a:spcBef>
                <a:spcPts val="0"/>
              </a:spcBef>
              <a:buNone/>
            </a:pPr>
            <a:r>
              <a:rPr lang="ru-RU" sz="1400" dirty="0" smtClean="0">
                <a:latin typeface="Times New Roman" pitchFamily="18" charset="0"/>
                <a:cs typeface="Times New Roman" pitchFamily="18" charset="0"/>
              </a:rPr>
              <a:t>	наказываются арестом.</a:t>
            </a:r>
          </a:p>
          <a:p>
            <a:pPr algn="just">
              <a:lnSpc>
                <a:spcPts val="1680"/>
              </a:lnSpc>
              <a:spcBef>
                <a:spcPts val="0"/>
              </a:spcBef>
              <a:buNone/>
            </a:pPr>
            <a:r>
              <a:rPr lang="ru-RU" sz="1400" dirty="0" smtClean="0">
                <a:latin typeface="Times New Roman" pitchFamily="18" charset="0"/>
                <a:cs typeface="Times New Roman" pitchFamily="18" charset="0"/>
              </a:rPr>
              <a:t>	2. Самовольное оставление части или места службы лицом, на которое распространяется статус военнослужащего, либо неявка его в срок на службу без уважительных причин продолжительностью свыше десяти суток, но не более месяца, либо уклонение от воинской службы на тот же срок путем подлога документов или иного обмана –</a:t>
            </a:r>
          </a:p>
          <a:p>
            <a:pPr algn="just">
              <a:lnSpc>
                <a:spcPts val="1680"/>
              </a:lnSpc>
              <a:spcBef>
                <a:spcPts val="0"/>
              </a:spcBef>
              <a:buNone/>
            </a:pPr>
            <a:r>
              <a:rPr lang="ru-RU" sz="1400" dirty="0" smtClean="0">
                <a:latin typeface="Times New Roman" pitchFamily="18" charset="0"/>
                <a:cs typeface="Times New Roman" pitchFamily="18" charset="0"/>
              </a:rPr>
              <a:t>	наказываются ограничением по военной службе на срок до двух лет или лишением свободы на срок до трех лет.</a:t>
            </a:r>
          </a:p>
          <a:p>
            <a:pPr algn="just">
              <a:lnSpc>
                <a:spcPts val="1680"/>
              </a:lnSpc>
              <a:spcBef>
                <a:spcPts val="0"/>
              </a:spcBef>
              <a:buNone/>
            </a:pPr>
            <a:r>
              <a:rPr lang="ru-RU" sz="1400" dirty="0" smtClean="0">
                <a:latin typeface="Times New Roman" pitchFamily="18" charset="0"/>
                <a:cs typeface="Times New Roman" pitchFamily="18" charset="0"/>
              </a:rPr>
              <a:t>	3. Деяния, предусмотренные частями 1 или 2 настоящей статьи, если самовольное отсутствие продолжалось свыше месяца, –</a:t>
            </a:r>
          </a:p>
          <a:p>
            <a:pPr algn="just">
              <a:lnSpc>
                <a:spcPts val="1680"/>
              </a:lnSpc>
              <a:spcBef>
                <a:spcPts val="0"/>
              </a:spcBef>
              <a:buNone/>
            </a:pPr>
            <a:r>
              <a:rPr lang="ru-RU" sz="1400" dirty="0" smtClean="0">
                <a:latin typeface="Times New Roman" pitchFamily="18" charset="0"/>
                <a:cs typeface="Times New Roman" pitchFamily="18" charset="0"/>
              </a:rPr>
              <a:t>	наказываются лишением свободы на срок до пяти лет.</a:t>
            </a:r>
          </a:p>
          <a:p>
            <a:pPr algn="just">
              <a:lnSpc>
                <a:spcPts val="1680"/>
              </a:lnSpc>
              <a:spcBef>
                <a:spcPts val="0"/>
              </a:spcBef>
              <a:buNone/>
            </a:pPr>
            <a:r>
              <a:rPr lang="ru-RU" sz="1400" dirty="0" smtClean="0">
                <a:latin typeface="Times New Roman" pitchFamily="18" charset="0"/>
                <a:cs typeface="Times New Roman" pitchFamily="18" charset="0"/>
              </a:rPr>
              <a:t>	4. Деяния, предусмотренные частями 1, 2 или 3 настоящей статьи, совершенные в военное время, –</a:t>
            </a:r>
          </a:p>
          <a:p>
            <a:pPr algn="just">
              <a:lnSpc>
                <a:spcPts val="1680"/>
              </a:lnSpc>
              <a:spcBef>
                <a:spcPts val="0"/>
              </a:spcBef>
              <a:buNone/>
            </a:pPr>
            <a:r>
              <a:rPr lang="ru-RU" sz="1400" dirty="0" smtClean="0">
                <a:latin typeface="Times New Roman" pitchFamily="18" charset="0"/>
                <a:cs typeface="Times New Roman" pitchFamily="18" charset="0"/>
              </a:rPr>
              <a:t>	наказываются лишением свободы на срок от пяти до десяти лет.</a:t>
            </a:r>
          </a:p>
          <a:p>
            <a:pPr algn="just">
              <a:lnSpc>
                <a:spcPts val="1680"/>
              </a:lnSpc>
              <a:spcBef>
                <a:spcPts val="0"/>
              </a:spcBef>
              <a:buNone/>
            </a:pPr>
            <a:r>
              <a:rPr lang="ru-RU" sz="1400" dirty="0" smtClean="0">
                <a:latin typeface="Times New Roman" pitchFamily="18" charset="0"/>
                <a:cs typeface="Times New Roman" pitchFamily="18" charset="0"/>
              </a:rPr>
              <a:t>	</a:t>
            </a:r>
            <a:endParaRPr lang="ru-RU" sz="1400" u="sng" dirty="0" smtClean="0">
              <a:latin typeface="Times New Roman" pitchFamily="18" charset="0"/>
              <a:cs typeface="Times New Roman" pitchFamily="18" charset="0"/>
            </a:endParaRPr>
          </a:p>
          <a:p>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val="3764675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260648"/>
            <a:ext cx="8507288" cy="7056784"/>
          </a:xfrm>
        </p:spPr>
        <p:txBody>
          <a:bodyPr>
            <a:normAutofit/>
          </a:bodyPr>
          <a:lstStyle/>
          <a:p>
            <a:pPr>
              <a:buNone/>
            </a:pPr>
            <a:r>
              <a:rPr lang="ru-RU" sz="1400" dirty="0" smtClean="0">
                <a:latin typeface="Times New Roman" pitchFamily="18" charset="0"/>
                <a:cs typeface="Times New Roman" pitchFamily="18" charset="0"/>
              </a:rPr>
              <a:t>	</a:t>
            </a:r>
            <a:r>
              <a:rPr lang="ru-RU" sz="1400" u="sng" dirty="0" smtClean="0">
                <a:latin typeface="Times New Roman" pitchFamily="18" charset="0"/>
                <a:cs typeface="Times New Roman" pitchFamily="18" charset="0"/>
              </a:rPr>
              <a:t>Примечание. Лицо, на которое распространяется статус военнослужащего, впервые совершившее деяния, предусмотренные частями 1, 2 или 3 настоящей статьи и частью </a:t>
            </a:r>
            <a:r>
              <a:rPr lang="ru-RU" sz="1400" u="sng" dirty="0" smtClean="0">
                <a:latin typeface="Times New Roman" pitchFamily="18" charset="0"/>
                <a:cs typeface="Times New Roman" pitchFamily="18" charset="0"/>
              </a:rPr>
              <a:t>1 статьи 446 УК РБ, </a:t>
            </a:r>
            <a:r>
              <a:rPr lang="ru-RU" sz="1400" u="sng" dirty="0" smtClean="0">
                <a:latin typeface="Times New Roman" pitchFamily="18" charset="0"/>
                <a:cs typeface="Times New Roman" pitchFamily="18" charset="0"/>
              </a:rPr>
              <a:t>может быть освобождено от уголовной ответственности, если содеянное явилось следствием стечения тяжелых обстоятельств.</a:t>
            </a:r>
          </a:p>
          <a:p>
            <a:r>
              <a:rPr lang="ru-RU" sz="1400" b="1" dirty="0" smtClean="0">
                <a:latin typeface="Times New Roman" pitchFamily="18" charset="0"/>
                <a:cs typeface="Times New Roman" pitchFamily="18" charset="0"/>
              </a:rPr>
              <a:t>Статья 446.</a:t>
            </a:r>
            <a:r>
              <a:rPr lang="ru-RU" sz="1400" dirty="0" smtClean="0">
                <a:latin typeface="Times New Roman" pitchFamily="18" charset="0"/>
                <a:cs typeface="Times New Roman" pitchFamily="18" charset="0"/>
              </a:rPr>
              <a:t> Дезертирство</a:t>
            </a:r>
          </a:p>
          <a:p>
            <a:pPr>
              <a:buNone/>
            </a:pPr>
            <a:r>
              <a:rPr lang="ru-RU" sz="1400" dirty="0" smtClean="0">
                <a:latin typeface="Times New Roman" pitchFamily="18" charset="0"/>
                <a:cs typeface="Times New Roman" pitchFamily="18" charset="0"/>
              </a:rPr>
              <a:t>	1. Самовольное оставление части или места службы с целью вовсе уклониться от воинской службы либо неявка с той же целью на службу при назначении, переводе, из командировки, отпуска или организации здравоохранения (дезертирство) –</a:t>
            </a:r>
          </a:p>
          <a:p>
            <a:pPr>
              <a:buNone/>
            </a:pPr>
            <a:r>
              <a:rPr lang="ru-RU" sz="1400" dirty="0" smtClean="0">
                <a:latin typeface="Times New Roman" pitchFamily="18" charset="0"/>
                <a:cs typeface="Times New Roman" pitchFamily="18" charset="0"/>
              </a:rPr>
              <a:t>	наказываются лишением свободы на срок от двух до семи лет.</a:t>
            </a:r>
          </a:p>
          <a:p>
            <a:pPr>
              <a:buNone/>
            </a:pPr>
            <a:r>
              <a:rPr lang="ru-RU" sz="1400" dirty="0" smtClean="0">
                <a:latin typeface="Times New Roman" pitchFamily="18" charset="0"/>
                <a:cs typeface="Times New Roman" pitchFamily="18" charset="0"/>
              </a:rPr>
              <a:t>	2. Дезертирство, совершенное в военное время или в боевой обстановке, –</a:t>
            </a:r>
          </a:p>
          <a:p>
            <a:pPr>
              <a:buNone/>
            </a:pPr>
            <a:r>
              <a:rPr lang="ru-RU" sz="1400" dirty="0" smtClean="0">
                <a:latin typeface="Times New Roman" pitchFamily="18" charset="0"/>
                <a:cs typeface="Times New Roman" pitchFamily="18" charset="0"/>
              </a:rPr>
              <a:t>	наказывается лишением свободы на срок от восьми до пятнадцати лет.</a:t>
            </a:r>
          </a:p>
          <a:p>
            <a:r>
              <a:rPr lang="ru-RU" sz="1400" b="1" dirty="0" smtClean="0">
                <a:latin typeface="Times New Roman" pitchFamily="18" charset="0"/>
                <a:cs typeface="Times New Roman" pitchFamily="18" charset="0"/>
              </a:rPr>
              <a:t>Статья 447.</a:t>
            </a:r>
            <a:r>
              <a:rPr lang="ru-RU" sz="1400" dirty="0" smtClean="0">
                <a:latin typeface="Times New Roman" pitchFamily="18" charset="0"/>
                <a:cs typeface="Times New Roman" pitchFamily="18" charset="0"/>
              </a:rPr>
              <a:t> Уклонение от воинской службы путем членовредительства или иным способом</a:t>
            </a:r>
          </a:p>
          <a:p>
            <a:pPr>
              <a:buNone/>
            </a:pPr>
            <a:r>
              <a:rPr lang="ru-RU" sz="1400" dirty="0" smtClean="0">
                <a:latin typeface="Times New Roman" pitchFamily="18" charset="0"/>
                <a:cs typeface="Times New Roman" pitchFamily="18" charset="0"/>
              </a:rPr>
              <a:t>	1. Уклонение лица, на которое распространяется статус военнослужащего, от несения обязанностей воинской службы путем умышленного причинения себе телесного повреждения (членовредительство) или симуляции заболевания либо отказ от несения обязанностей воинской службы –</a:t>
            </a:r>
          </a:p>
          <a:p>
            <a:pPr>
              <a:buNone/>
            </a:pPr>
            <a:r>
              <a:rPr lang="ru-RU" sz="1400" dirty="0" smtClean="0">
                <a:latin typeface="Times New Roman" pitchFamily="18" charset="0"/>
                <a:cs typeface="Times New Roman" pitchFamily="18" charset="0"/>
              </a:rPr>
              <a:t>	наказываются лишением свободы на срок до шести лет.</a:t>
            </a:r>
          </a:p>
          <a:p>
            <a:pPr>
              <a:buNone/>
            </a:pPr>
            <a:r>
              <a:rPr lang="ru-RU" sz="1400" dirty="0" smtClean="0">
                <a:latin typeface="Times New Roman" pitchFamily="18" charset="0"/>
                <a:cs typeface="Times New Roman" pitchFamily="18" charset="0"/>
              </a:rPr>
              <a:t>	2. Те же деяния, совершенные в военное время или в боевой обстановке, –</a:t>
            </a:r>
          </a:p>
          <a:p>
            <a:pPr>
              <a:buNone/>
            </a:pPr>
            <a:r>
              <a:rPr lang="ru-RU" sz="1400" dirty="0" smtClean="0">
                <a:latin typeface="Times New Roman" pitchFamily="18" charset="0"/>
                <a:cs typeface="Times New Roman" pitchFamily="18" charset="0"/>
              </a:rPr>
              <a:t>	наказываются лишением свободы на срок от восьми до пятнадцати лет.</a:t>
            </a:r>
          </a:p>
          <a:p>
            <a:r>
              <a:rPr lang="ru-RU" sz="1400" b="1" dirty="0" smtClean="0">
                <a:latin typeface="Times New Roman" pitchFamily="18" charset="0"/>
                <a:cs typeface="Times New Roman" pitchFamily="18" charset="0"/>
              </a:rPr>
              <a:t>Статья 448.</a:t>
            </a:r>
            <a:r>
              <a:rPr lang="ru-RU" sz="1400" dirty="0" smtClean="0">
                <a:latin typeface="Times New Roman" pitchFamily="18" charset="0"/>
                <a:cs typeface="Times New Roman" pitchFamily="18" charset="0"/>
              </a:rPr>
              <a:t> Самовольное оставление места службы в боевой обстановке</a:t>
            </a:r>
          </a:p>
          <a:p>
            <a:pPr>
              <a:buNone/>
            </a:pPr>
            <a:r>
              <a:rPr lang="ru-RU" sz="1400" dirty="0" smtClean="0">
                <a:latin typeface="Times New Roman" pitchFamily="18" charset="0"/>
                <a:cs typeface="Times New Roman" pitchFamily="18" charset="0"/>
              </a:rPr>
              <a:t>	Самовольное оставление части или места службы в боевой обстановке независимо от продолжительности –</a:t>
            </a:r>
          </a:p>
          <a:p>
            <a:pPr>
              <a:buNone/>
            </a:pPr>
            <a:r>
              <a:rPr lang="ru-RU" sz="1400" dirty="0" smtClean="0">
                <a:latin typeface="Times New Roman" pitchFamily="18" charset="0"/>
                <a:cs typeface="Times New Roman" pitchFamily="18" charset="0"/>
              </a:rPr>
              <a:t>	наказывается лишением свободы на срок от трех до десяти лет.</a:t>
            </a:r>
          </a:p>
          <a:p>
            <a:r>
              <a:rPr lang="ru-RU" sz="1400" b="1" dirty="0" smtClean="0">
                <a:latin typeface="Times New Roman" pitchFamily="18" charset="0"/>
                <a:cs typeface="Times New Roman" pitchFamily="18" charset="0"/>
              </a:rPr>
              <a:t>Статья 449.</a:t>
            </a:r>
            <a:r>
              <a:rPr lang="ru-RU" sz="1400" dirty="0" smtClean="0">
                <a:latin typeface="Times New Roman" pitchFamily="18" charset="0"/>
                <a:cs typeface="Times New Roman" pitchFamily="18" charset="0"/>
              </a:rPr>
              <a:t> Самовольное оставление поля боя либо отказ действовать оружием</a:t>
            </a:r>
          </a:p>
          <a:p>
            <a:pPr>
              <a:buNone/>
            </a:pPr>
            <a:r>
              <a:rPr lang="ru-RU" sz="1400" dirty="0" smtClean="0">
                <a:latin typeface="Times New Roman" pitchFamily="18" charset="0"/>
                <a:cs typeface="Times New Roman" pitchFamily="18" charset="0"/>
              </a:rPr>
              <a:t>	Самовольное оставление поля боя либо отказ во время боя действовать оружием –</a:t>
            </a:r>
          </a:p>
          <a:p>
            <a:pPr>
              <a:buNone/>
            </a:pPr>
            <a:r>
              <a:rPr lang="ru-RU" sz="1400" dirty="0" smtClean="0">
                <a:latin typeface="Times New Roman" pitchFamily="18" charset="0"/>
                <a:cs typeface="Times New Roman" pitchFamily="18" charset="0"/>
              </a:rPr>
              <a:t>	наказываются лишением свободы на срок от десяти до пятнадцати лет.</a:t>
            </a:r>
          </a:p>
          <a:p>
            <a:endParaRPr lang="ru-RU" sz="1400" dirty="0"/>
          </a:p>
        </p:txBody>
      </p:sp>
    </p:spTree>
    <p:extLst>
      <p:ext uri="{BB962C8B-B14F-4D97-AF65-F5344CB8AC3E}">
        <p14:creationId xmlns:p14="http://schemas.microsoft.com/office/powerpoint/2010/main" val="1118711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251520" y="188640"/>
            <a:ext cx="8712968" cy="7272808"/>
          </a:xfrm>
        </p:spPr>
        <p:txBody>
          <a:bodyPr>
            <a:normAutofit/>
          </a:bodyPr>
          <a:lstStyle/>
          <a:p>
            <a:pPr>
              <a:lnSpc>
                <a:spcPts val="1700"/>
              </a:lnSpc>
              <a:spcBef>
                <a:spcPts val="0"/>
              </a:spcBef>
            </a:pPr>
            <a:r>
              <a:rPr lang="ru-RU" sz="1400" b="1" dirty="0" smtClean="0">
                <a:latin typeface="Times New Roman" pitchFamily="18" charset="0"/>
                <a:cs typeface="Times New Roman" pitchFamily="18" charset="0"/>
              </a:rPr>
              <a:t>Статья 450.</a:t>
            </a:r>
            <a:r>
              <a:rPr lang="ru-RU" sz="1400" dirty="0" smtClean="0">
                <a:latin typeface="Times New Roman" pitchFamily="18" charset="0"/>
                <a:cs typeface="Times New Roman" pitchFamily="18" charset="0"/>
              </a:rPr>
              <a:t> Нарушение правил несения боевого дежурства</a:t>
            </a:r>
          </a:p>
          <a:p>
            <a:pPr>
              <a:lnSpc>
                <a:spcPts val="1700"/>
              </a:lnSpc>
              <a:spcBef>
                <a:spcPts val="0"/>
              </a:spcBef>
              <a:buNone/>
            </a:pPr>
            <a:r>
              <a:rPr lang="ru-RU" sz="1400" dirty="0" smtClean="0">
                <a:latin typeface="Times New Roman" pitchFamily="18" charset="0"/>
                <a:cs typeface="Times New Roman" pitchFamily="18" charset="0"/>
              </a:rPr>
              <a:t>	1. Нарушение правил несения боевого дежурства (боевой службы) –</a:t>
            </a:r>
          </a:p>
          <a:p>
            <a:pPr>
              <a:lnSpc>
                <a:spcPts val="1700"/>
              </a:lnSpc>
              <a:spcBef>
                <a:spcPts val="0"/>
              </a:spcBef>
              <a:buNone/>
            </a:pPr>
            <a:r>
              <a:rPr lang="ru-RU" sz="1400" dirty="0" smtClean="0">
                <a:latin typeface="Times New Roman" pitchFamily="18" charset="0"/>
                <a:cs typeface="Times New Roman" pitchFamily="18" charset="0"/>
              </a:rPr>
              <a:t>	наказывается ограничением по военной службе на срок до двух лет или лишением свободы на тот же срок.</a:t>
            </a:r>
          </a:p>
          <a:p>
            <a:pPr>
              <a:lnSpc>
                <a:spcPts val="1700"/>
              </a:lnSpc>
              <a:spcBef>
                <a:spcPts val="0"/>
              </a:spcBef>
              <a:buNone/>
            </a:pPr>
            <a:r>
              <a:rPr lang="ru-RU" sz="1400" dirty="0" smtClean="0">
                <a:latin typeface="Times New Roman" pitchFamily="18" charset="0"/>
                <a:cs typeface="Times New Roman" pitchFamily="18" charset="0"/>
              </a:rPr>
              <a:t>	2. То же деяние, повлекшее тяжкие последствия, –</a:t>
            </a:r>
          </a:p>
          <a:p>
            <a:pPr>
              <a:lnSpc>
                <a:spcPts val="1700"/>
              </a:lnSpc>
              <a:spcBef>
                <a:spcPts val="0"/>
              </a:spcBef>
              <a:buNone/>
            </a:pPr>
            <a:r>
              <a:rPr lang="ru-RU" sz="1400" dirty="0" smtClean="0">
                <a:latin typeface="Times New Roman" pitchFamily="18" charset="0"/>
                <a:cs typeface="Times New Roman" pitchFamily="18" charset="0"/>
              </a:rPr>
              <a:t>	наказывается лишением свободы на срок от двух до семи лет.</a:t>
            </a:r>
          </a:p>
          <a:p>
            <a:pPr>
              <a:lnSpc>
                <a:spcPts val="1700"/>
              </a:lnSpc>
              <a:spcBef>
                <a:spcPts val="0"/>
              </a:spcBef>
              <a:buNone/>
            </a:pPr>
            <a:r>
              <a:rPr lang="ru-RU" sz="1400" dirty="0" smtClean="0">
                <a:latin typeface="Times New Roman" pitchFamily="18" charset="0"/>
                <a:cs typeface="Times New Roman" pitchFamily="18" charset="0"/>
              </a:rPr>
              <a:t>	3. Деяния, предусмотренные частями первой или второй настоящей статьи, совершенные в военное время или в боевой обстановке, –</a:t>
            </a:r>
          </a:p>
          <a:p>
            <a:pPr>
              <a:lnSpc>
                <a:spcPts val="1700"/>
              </a:lnSpc>
              <a:spcBef>
                <a:spcPts val="0"/>
              </a:spcBef>
              <a:buNone/>
            </a:pPr>
            <a:r>
              <a:rPr lang="ru-RU" sz="1400" dirty="0" smtClean="0">
                <a:latin typeface="Times New Roman" pitchFamily="18" charset="0"/>
                <a:cs typeface="Times New Roman" pitchFamily="18" charset="0"/>
              </a:rPr>
              <a:t>	наказываются лишением свободы на срок от пяти до пятнадцати лет.</a:t>
            </a:r>
          </a:p>
          <a:p>
            <a:pPr>
              <a:lnSpc>
                <a:spcPts val="1700"/>
              </a:lnSpc>
              <a:spcBef>
                <a:spcPts val="0"/>
              </a:spcBef>
            </a:pPr>
            <a:r>
              <a:rPr lang="ru-RU" sz="1400" b="1" dirty="0" smtClean="0">
                <a:latin typeface="Times New Roman" pitchFamily="18" charset="0"/>
                <a:cs typeface="Times New Roman" pitchFamily="18" charset="0"/>
              </a:rPr>
              <a:t>Статья 451.</a:t>
            </a:r>
            <a:r>
              <a:rPr lang="ru-RU" sz="1400" dirty="0" smtClean="0">
                <a:latin typeface="Times New Roman" pitchFamily="18" charset="0"/>
                <a:cs typeface="Times New Roman" pitchFamily="18" charset="0"/>
              </a:rPr>
              <a:t> Нарушение правил несения караульной службы</a:t>
            </a:r>
          </a:p>
          <a:p>
            <a:pPr>
              <a:lnSpc>
                <a:spcPts val="1700"/>
              </a:lnSpc>
              <a:spcBef>
                <a:spcPts val="0"/>
              </a:spcBef>
              <a:buNone/>
            </a:pPr>
            <a:r>
              <a:rPr lang="ru-RU" sz="1400" dirty="0" smtClean="0">
                <a:latin typeface="Times New Roman" pitchFamily="18" charset="0"/>
                <a:cs typeface="Times New Roman" pitchFamily="18" charset="0"/>
              </a:rPr>
              <a:t>	1. Нарушение правил несения караульной службы –</a:t>
            </a:r>
          </a:p>
          <a:p>
            <a:pPr>
              <a:lnSpc>
                <a:spcPts val="1700"/>
              </a:lnSpc>
              <a:spcBef>
                <a:spcPts val="0"/>
              </a:spcBef>
              <a:buNone/>
            </a:pPr>
            <a:r>
              <a:rPr lang="ru-RU" sz="1400" dirty="0" smtClean="0">
                <a:latin typeface="Times New Roman" pitchFamily="18" charset="0"/>
                <a:cs typeface="Times New Roman" pitchFamily="18" charset="0"/>
              </a:rPr>
              <a:t>	наказывается ограничением по военной службе на срок до одного года или арестом.</a:t>
            </a:r>
          </a:p>
          <a:p>
            <a:pPr>
              <a:lnSpc>
                <a:spcPts val="1700"/>
              </a:lnSpc>
              <a:spcBef>
                <a:spcPts val="0"/>
              </a:spcBef>
              <a:buNone/>
            </a:pPr>
            <a:r>
              <a:rPr lang="ru-RU" sz="1400" dirty="0" smtClean="0">
                <a:latin typeface="Times New Roman" pitchFamily="18" charset="0"/>
                <a:cs typeface="Times New Roman" pitchFamily="18" charset="0"/>
              </a:rPr>
              <a:t>	2. То же деяние, повлекшее последствия, для предупреждения которых назначен данный караул, –</a:t>
            </a:r>
          </a:p>
          <a:p>
            <a:pPr>
              <a:lnSpc>
                <a:spcPts val="1700"/>
              </a:lnSpc>
              <a:spcBef>
                <a:spcPts val="0"/>
              </a:spcBef>
              <a:buNone/>
            </a:pPr>
            <a:r>
              <a:rPr lang="ru-RU" sz="1400" dirty="0" smtClean="0">
                <a:latin typeface="Times New Roman" pitchFamily="18" charset="0"/>
                <a:cs typeface="Times New Roman" pitchFamily="18" charset="0"/>
              </a:rPr>
              <a:t>	наказывается ограничением по военной службе на срок до двух лет, или арестом, или лишением свободы на срок до пяти лет.</a:t>
            </a:r>
          </a:p>
          <a:p>
            <a:pPr>
              <a:lnSpc>
                <a:spcPts val="1700"/>
              </a:lnSpc>
              <a:spcBef>
                <a:spcPts val="0"/>
              </a:spcBef>
              <a:buNone/>
            </a:pPr>
            <a:r>
              <a:rPr lang="ru-RU" sz="1400" dirty="0" smtClean="0">
                <a:latin typeface="Times New Roman" pitchFamily="18" charset="0"/>
                <a:cs typeface="Times New Roman" pitchFamily="18" charset="0"/>
              </a:rPr>
              <a:t>	3. Деяния, предусмотренные частями 1 или 2 настоящей статьи, совершенные в военное время или в боевой обстановке, –</a:t>
            </a:r>
          </a:p>
          <a:p>
            <a:pPr>
              <a:lnSpc>
                <a:spcPts val="1700"/>
              </a:lnSpc>
              <a:spcBef>
                <a:spcPts val="0"/>
              </a:spcBef>
              <a:buNone/>
            </a:pPr>
            <a:r>
              <a:rPr lang="ru-RU" sz="1400" dirty="0" smtClean="0">
                <a:latin typeface="Times New Roman" pitchFamily="18" charset="0"/>
                <a:cs typeface="Times New Roman" pitchFamily="18" charset="0"/>
              </a:rPr>
              <a:t>	наказываются лишением свободы на срок от пяти до пятнадцати лет.</a:t>
            </a:r>
          </a:p>
          <a:p>
            <a:pPr>
              <a:lnSpc>
                <a:spcPts val="1700"/>
              </a:lnSpc>
              <a:spcBef>
                <a:spcPts val="0"/>
              </a:spcBef>
            </a:pPr>
            <a:r>
              <a:rPr lang="ru-RU" sz="1400" b="1" dirty="0" smtClean="0">
                <a:latin typeface="Times New Roman" pitchFamily="18" charset="0"/>
                <a:cs typeface="Times New Roman" pitchFamily="18" charset="0"/>
              </a:rPr>
              <a:t>Статья 452.</a:t>
            </a:r>
            <a:r>
              <a:rPr lang="ru-RU" sz="1400" dirty="0" smtClean="0">
                <a:latin typeface="Times New Roman" pitchFamily="18" charset="0"/>
                <a:cs typeface="Times New Roman" pitchFamily="18" charset="0"/>
              </a:rPr>
              <a:t> Исключена</a:t>
            </a:r>
          </a:p>
          <a:p>
            <a:pPr>
              <a:lnSpc>
                <a:spcPts val="1700"/>
              </a:lnSpc>
              <a:spcBef>
                <a:spcPts val="0"/>
              </a:spcBef>
            </a:pPr>
            <a:r>
              <a:rPr lang="ru-RU" sz="1400" b="1" dirty="0" smtClean="0">
                <a:latin typeface="Times New Roman" pitchFamily="18" charset="0"/>
                <a:cs typeface="Times New Roman" pitchFamily="18" charset="0"/>
              </a:rPr>
              <a:t>Статья 453.</a:t>
            </a:r>
            <a:r>
              <a:rPr lang="ru-RU" sz="1400" dirty="0" smtClean="0">
                <a:latin typeface="Times New Roman" pitchFamily="18" charset="0"/>
                <a:cs typeface="Times New Roman" pitchFamily="18" charset="0"/>
              </a:rPr>
              <a:t> Нарушение правил несения пограничной службы или осуществления пограничного контроля</a:t>
            </a:r>
          </a:p>
          <a:p>
            <a:pPr>
              <a:lnSpc>
                <a:spcPts val="1700"/>
              </a:lnSpc>
              <a:spcBef>
                <a:spcPts val="0"/>
              </a:spcBef>
              <a:buNone/>
            </a:pPr>
            <a:r>
              <a:rPr lang="ru-RU" sz="1400" dirty="0" smtClean="0">
                <a:latin typeface="Times New Roman" pitchFamily="18" charset="0"/>
                <a:cs typeface="Times New Roman" pitchFamily="18" charset="0"/>
              </a:rPr>
              <a:t>	1. Нарушение правил несения пограничной службы или осуществления </a:t>
            </a:r>
            <a:r>
              <a:rPr lang="ru-RU" sz="1400" dirty="0" err="1" smtClean="0">
                <a:latin typeface="Times New Roman" pitchFamily="18" charset="0"/>
                <a:cs typeface="Times New Roman" pitchFamily="18" charset="0"/>
              </a:rPr>
              <a:t>пограничногоконтроля</a:t>
            </a:r>
            <a:r>
              <a:rPr lang="ru-RU" sz="1400" dirty="0" smtClean="0">
                <a:latin typeface="Times New Roman" pitchFamily="18" charset="0"/>
                <a:cs typeface="Times New Roman" pitchFamily="18" charset="0"/>
              </a:rPr>
              <a:t> лицом, входящим в состав наряда по охране Государственной границы Республики Беларусь, повлекшее последствия, для предупреждения которых назначен данный наряд, –</a:t>
            </a:r>
          </a:p>
          <a:p>
            <a:pPr>
              <a:lnSpc>
                <a:spcPts val="1700"/>
              </a:lnSpc>
              <a:spcBef>
                <a:spcPts val="0"/>
              </a:spcBef>
              <a:buNone/>
            </a:pPr>
            <a:r>
              <a:rPr lang="ru-RU" sz="1400" dirty="0" smtClean="0">
                <a:latin typeface="Times New Roman" pitchFamily="18" charset="0"/>
                <a:cs typeface="Times New Roman" pitchFamily="18" charset="0"/>
              </a:rPr>
              <a:t>	наказывается ограничением по военной службе на срок до двух лет, или арестом, или лишением свободы на срок до двух лет.</a:t>
            </a:r>
          </a:p>
          <a:p>
            <a:pPr>
              <a:lnSpc>
                <a:spcPts val="1700"/>
              </a:lnSpc>
              <a:spcBef>
                <a:spcPts val="0"/>
              </a:spcBef>
              <a:buNone/>
            </a:pPr>
            <a:r>
              <a:rPr lang="ru-RU" sz="1400" dirty="0" smtClean="0">
                <a:latin typeface="Times New Roman" pitchFamily="18" charset="0"/>
                <a:cs typeface="Times New Roman" pitchFamily="18" charset="0"/>
              </a:rPr>
              <a:t>	2. То же деяние, повлекшее тяжкие последствия, –</a:t>
            </a:r>
          </a:p>
          <a:p>
            <a:pPr>
              <a:lnSpc>
                <a:spcPts val="1700"/>
              </a:lnSpc>
              <a:spcBef>
                <a:spcPts val="0"/>
              </a:spcBef>
              <a:buNone/>
            </a:pPr>
            <a:r>
              <a:rPr lang="ru-RU" sz="1400" dirty="0" smtClean="0">
                <a:latin typeface="Times New Roman" pitchFamily="18" charset="0"/>
                <a:cs typeface="Times New Roman" pitchFamily="18" charset="0"/>
              </a:rPr>
              <a:t>	наказывается лишением свободы на срок от двух до семи лет.</a:t>
            </a:r>
          </a:p>
          <a:p>
            <a:endParaRPr lang="ru-RU" dirty="0"/>
          </a:p>
        </p:txBody>
      </p:sp>
    </p:spTree>
    <p:extLst>
      <p:ext uri="{BB962C8B-B14F-4D97-AF65-F5344CB8AC3E}">
        <p14:creationId xmlns:p14="http://schemas.microsoft.com/office/powerpoint/2010/main" val="128479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lgn="just">
              <a:buNone/>
            </a:pPr>
            <a:r>
              <a:rPr lang="ru-RU" dirty="0" smtClean="0"/>
              <a:t>1. </a:t>
            </a:r>
            <a:r>
              <a:rPr lang="ru-RU" dirty="0"/>
              <a:t>Дать систематизированные основы знаний обучающимся об ответственности военнослужащих.</a:t>
            </a:r>
          </a:p>
          <a:p>
            <a:endParaRPr lang="ru-RU" dirty="0">
              <a:solidFill>
                <a:srgbClr val="FFFF00"/>
              </a:solidFill>
            </a:endParaRPr>
          </a:p>
        </p:txBody>
      </p:sp>
      <p:sp>
        <p:nvSpPr>
          <p:cNvPr id="3" name="Заголовок 2"/>
          <p:cNvSpPr>
            <a:spLocks noGrp="1"/>
          </p:cNvSpPr>
          <p:nvPr>
            <p:ph type="title"/>
          </p:nvPr>
        </p:nvSpPr>
        <p:spPr/>
        <p:txBody>
          <a:bodyPr/>
          <a:lstStyle/>
          <a:p>
            <a:r>
              <a:rPr lang="ru-RU" dirty="0" smtClean="0">
                <a:solidFill>
                  <a:srgbClr val="FFFF00"/>
                </a:solidFill>
              </a:rPr>
              <a:t>Учебные цели:</a:t>
            </a:r>
            <a:endParaRPr lang="ru-RU"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23528" y="260648"/>
            <a:ext cx="8568952" cy="6912768"/>
          </a:xfrm>
        </p:spPr>
        <p:txBody>
          <a:bodyPr>
            <a:normAutofit fontScale="47500" lnSpcReduction="20000"/>
          </a:bodyPr>
          <a:lstStyle/>
          <a:p>
            <a:pPr algn="just">
              <a:lnSpc>
                <a:spcPts val="1440"/>
              </a:lnSpc>
              <a:spcBef>
                <a:spcPts val="0"/>
              </a:spcBef>
            </a:pPr>
            <a:r>
              <a:rPr lang="ru-RU" sz="2900" b="1" dirty="0" smtClean="0">
                <a:latin typeface="Times New Roman" pitchFamily="18" charset="0"/>
                <a:cs typeface="Times New Roman" pitchFamily="18" charset="0"/>
              </a:rPr>
              <a:t>Статья 454.</a:t>
            </a:r>
            <a:r>
              <a:rPr lang="ru-RU" sz="2900" dirty="0" smtClean="0">
                <a:latin typeface="Times New Roman" pitchFamily="18" charset="0"/>
                <a:cs typeface="Times New Roman" pitchFamily="18" charset="0"/>
              </a:rPr>
              <a:t> Нарушение правил несения внутренней службы</a:t>
            </a:r>
          </a:p>
          <a:p>
            <a:pPr algn="just">
              <a:lnSpc>
                <a:spcPts val="1440"/>
              </a:lnSpc>
              <a:spcBef>
                <a:spcPts val="0"/>
              </a:spcBef>
              <a:buNone/>
            </a:pPr>
            <a:r>
              <a:rPr lang="ru-RU" sz="2900" dirty="0" smtClean="0">
                <a:latin typeface="Times New Roman" pitchFamily="18" charset="0"/>
                <a:cs typeface="Times New Roman" pitchFamily="18" charset="0"/>
              </a:rPr>
              <a:t>	Нарушение правил несения внутренней службы лицом, входящим в суточный наряд части (кроме караула), повлекшее последствия, для предупреждения которых назначен данный наряд, –</a:t>
            </a:r>
          </a:p>
          <a:p>
            <a:pPr algn="just">
              <a:lnSpc>
                <a:spcPts val="1440"/>
              </a:lnSpc>
              <a:spcBef>
                <a:spcPts val="0"/>
              </a:spcBef>
              <a:buNone/>
            </a:pPr>
            <a:r>
              <a:rPr lang="ru-RU" sz="2900" dirty="0" smtClean="0">
                <a:latin typeface="Times New Roman" pitchFamily="18" charset="0"/>
                <a:cs typeface="Times New Roman" pitchFamily="18" charset="0"/>
              </a:rPr>
              <a:t>	наказывается ограничением по военной службе на срок до двух лет, или арестом, или лишением свободы на срок до двух лет.</a:t>
            </a:r>
          </a:p>
          <a:p>
            <a:pPr algn="just">
              <a:lnSpc>
                <a:spcPts val="1440"/>
              </a:lnSpc>
              <a:spcBef>
                <a:spcPts val="0"/>
              </a:spcBef>
            </a:pPr>
            <a:r>
              <a:rPr lang="ru-RU" sz="2900" b="1" dirty="0" smtClean="0">
                <a:latin typeface="Times New Roman" pitchFamily="18" charset="0"/>
                <a:cs typeface="Times New Roman" pitchFamily="18" charset="0"/>
              </a:rPr>
              <a:t>Статья 455.</a:t>
            </a:r>
            <a:r>
              <a:rPr lang="ru-RU" sz="2900" dirty="0" smtClean="0">
                <a:latin typeface="Times New Roman" pitchFamily="18" charset="0"/>
                <a:cs typeface="Times New Roman" pitchFamily="18" charset="0"/>
              </a:rPr>
              <a:t> Злоупотребление властью, бездействие власти либо превышение власти</a:t>
            </a:r>
          </a:p>
          <a:p>
            <a:pPr algn="just">
              <a:lnSpc>
                <a:spcPts val="1440"/>
              </a:lnSpc>
              <a:spcBef>
                <a:spcPts val="0"/>
              </a:spcBef>
              <a:buNone/>
            </a:pPr>
            <a:r>
              <a:rPr lang="ru-RU" sz="2900" dirty="0" smtClean="0">
                <a:latin typeface="Times New Roman" pitchFamily="18" charset="0"/>
                <a:cs typeface="Times New Roman" pitchFamily="18" charset="0"/>
              </a:rPr>
              <a:t>	1. Злоупотребление начальника или должностного лица властью или служебными полномочиями, бездействие власти, совершенные из корыстной или иной личной заинтересованности, превышение власти или служебных полномочий, повлекшие причинение ущерба в крупном размере или существенного вреда правам и законным интересам граждан либо государственным или общественным интересам, –</a:t>
            </a:r>
          </a:p>
          <a:p>
            <a:pPr algn="just">
              <a:lnSpc>
                <a:spcPts val="1440"/>
              </a:lnSpc>
              <a:spcBef>
                <a:spcPts val="0"/>
              </a:spcBef>
              <a:buNone/>
            </a:pPr>
            <a:r>
              <a:rPr lang="ru-RU" sz="2900" dirty="0" smtClean="0">
                <a:latin typeface="Times New Roman" pitchFamily="18" charset="0"/>
                <a:cs typeface="Times New Roman" pitchFamily="18" charset="0"/>
              </a:rPr>
              <a:t>	наказываются ограничением по военной службе на срок до двух лет или лишением свободы на срок от двух до шести лет со штрафом или без штрафа и с лишением права занимать определенные должности или заниматься определенной деятельностью.</a:t>
            </a:r>
          </a:p>
          <a:p>
            <a:pPr algn="just">
              <a:lnSpc>
                <a:spcPts val="1440"/>
              </a:lnSpc>
              <a:spcBef>
                <a:spcPts val="0"/>
              </a:spcBef>
              <a:buNone/>
            </a:pPr>
            <a:r>
              <a:rPr lang="ru-RU" sz="2900" dirty="0" smtClean="0">
                <a:latin typeface="Times New Roman" pitchFamily="18" charset="0"/>
                <a:cs typeface="Times New Roman" pitchFamily="18" charset="0"/>
              </a:rPr>
              <a:t>	2. Деяния, предусмотренные частью 1 настоящей статьи, повлекшие тяжкие последствия, а равно превышение власти или служебных полномочий, сопряженное с насилием, мучением потерпевшего либо применением оружия или специальных средств, –</a:t>
            </a:r>
          </a:p>
          <a:p>
            <a:pPr algn="just">
              <a:lnSpc>
                <a:spcPts val="1440"/>
              </a:lnSpc>
              <a:spcBef>
                <a:spcPts val="0"/>
              </a:spcBef>
              <a:buNone/>
            </a:pPr>
            <a:r>
              <a:rPr lang="ru-RU" sz="2900" dirty="0" smtClean="0">
                <a:latin typeface="Times New Roman" pitchFamily="18" charset="0"/>
                <a:cs typeface="Times New Roman" pitchFamily="18" charset="0"/>
              </a:rPr>
              <a:t>	наказываются лишением свободы на срок от трех до десяти лет со штрафом или без штрафа и с лишением права занимать определенные должности или заниматься определенной деятельностью.</a:t>
            </a:r>
          </a:p>
          <a:p>
            <a:pPr algn="just">
              <a:lnSpc>
                <a:spcPts val="1440"/>
              </a:lnSpc>
              <a:spcBef>
                <a:spcPts val="0"/>
              </a:spcBef>
              <a:buNone/>
            </a:pPr>
            <a:r>
              <a:rPr lang="ru-RU" sz="2900" dirty="0" smtClean="0">
                <a:latin typeface="Times New Roman" pitchFamily="18" charset="0"/>
                <a:cs typeface="Times New Roman" pitchFamily="18" charset="0"/>
              </a:rPr>
              <a:t>	3. Деяния, предусмотренные частями 1 или 2 настоящей статьи, совершенные в военное время или в боевой обстановке, –</a:t>
            </a:r>
          </a:p>
          <a:p>
            <a:pPr algn="just">
              <a:lnSpc>
                <a:spcPts val="1440"/>
              </a:lnSpc>
              <a:spcBef>
                <a:spcPts val="0"/>
              </a:spcBef>
              <a:buNone/>
            </a:pPr>
            <a:r>
              <a:rPr lang="ru-RU" sz="2900" dirty="0" smtClean="0">
                <a:latin typeface="Times New Roman" pitchFamily="18" charset="0"/>
                <a:cs typeface="Times New Roman" pitchFamily="18" charset="0"/>
              </a:rPr>
              <a:t>	наказываются лишением свободы на срок от пяти до двенадцати лет со штрафом или без штрафа и с лишением права занимать определенные должности или заниматься определенной деятельностью.</a:t>
            </a:r>
          </a:p>
          <a:p>
            <a:pPr algn="just">
              <a:lnSpc>
                <a:spcPts val="1440"/>
              </a:lnSpc>
              <a:spcBef>
                <a:spcPts val="0"/>
              </a:spcBef>
            </a:pPr>
            <a:r>
              <a:rPr lang="ru-RU" sz="2900" b="1" dirty="0" smtClean="0">
                <a:latin typeface="Times New Roman" pitchFamily="18" charset="0"/>
                <a:cs typeface="Times New Roman" pitchFamily="18" charset="0"/>
              </a:rPr>
              <a:t>Статья 456.</a:t>
            </a:r>
            <a:r>
              <a:rPr lang="ru-RU" sz="2900" dirty="0" smtClean="0">
                <a:latin typeface="Times New Roman" pitchFamily="18" charset="0"/>
                <a:cs typeface="Times New Roman" pitchFamily="18" charset="0"/>
              </a:rPr>
              <a:t> Халатное отношение к службе</a:t>
            </a:r>
          </a:p>
          <a:p>
            <a:pPr algn="just">
              <a:lnSpc>
                <a:spcPts val="1440"/>
              </a:lnSpc>
              <a:spcBef>
                <a:spcPts val="0"/>
              </a:spcBef>
              <a:buNone/>
            </a:pPr>
            <a:r>
              <a:rPr lang="ru-RU" sz="2900" dirty="0" smtClean="0">
                <a:latin typeface="Times New Roman" pitchFamily="18" charset="0"/>
                <a:cs typeface="Times New Roman" pitchFamily="18" charset="0"/>
              </a:rPr>
              <a:t>	1. Неисполнение либо ненадлежащее исполнение начальником или иным должностным лицом своих обязанностей вследствие недобросовестного или небрежного отношения к службе (халатное отношение к службе), повлекшие причинение ущерба в особо крупном размере, –</a:t>
            </a:r>
          </a:p>
          <a:p>
            <a:pPr algn="just">
              <a:lnSpc>
                <a:spcPts val="1440"/>
              </a:lnSpc>
              <a:spcBef>
                <a:spcPts val="0"/>
              </a:spcBef>
              <a:buNone/>
            </a:pPr>
            <a:r>
              <a:rPr lang="ru-RU" sz="2900" dirty="0" smtClean="0">
                <a:latin typeface="Times New Roman" pitchFamily="18" charset="0"/>
                <a:cs typeface="Times New Roman" pitchFamily="18" charset="0"/>
              </a:rPr>
              <a:t>	наказываются ограничением по военной службе на срок до двух лет или лишением свободы на срок до пяти лет с лишением права занимать определенные должности или заниматься определенной деятельностью.</a:t>
            </a:r>
          </a:p>
          <a:p>
            <a:pPr algn="just">
              <a:lnSpc>
                <a:spcPts val="1440"/>
              </a:lnSpc>
              <a:spcBef>
                <a:spcPts val="0"/>
              </a:spcBef>
              <a:buNone/>
            </a:pPr>
            <a:r>
              <a:rPr lang="ru-RU" sz="2900" dirty="0" smtClean="0">
                <a:latin typeface="Times New Roman" pitchFamily="18" charset="0"/>
                <a:cs typeface="Times New Roman" pitchFamily="18" charset="0"/>
              </a:rPr>
              <a:t>	2. Халатное отношение к службе, повлекшее смерть человека либо иные тяжкие последствия, –</a:t>
            </a:r>
          </a:p>
          <a:p>
            <a:pPr algn="just">
              <a:lnSpc>
                <a:spcPts val="1440"/>
              </a:lnSpc>
              <a:spcBef>
                <a:spcPts val="0"/>
              </a:spcBef>
              <a:buNone/>
            </a:pPr>
            <a:r>
              <a:rPr lang="ru-RU" sz="2900" dirty="0" smtClean="0">
                <a:latin typeface="Times New Roman" pitchFamily="18" charset="0"/>
                <a:cs typeface="Times New Roman" pitchFamily="18" charset="0"/>
              </a:rPr>
              <a:t>	наказывается ограничением по военной службе на срок до двух лет или лишением свободы на срок от двух до шести лет с лишением права занимать определенные должности или заниматься определенной деятельностью.</a:t>
            </a:r>
          </a:p>
          <a:p>
            <a:pPr algn="just">
              <a:lnSpc>
                <a:spcPts val="1440"/>
              </a:lnSpc>
              <a:spcBef>
                <a:spcPts val="0"/>
              </a:spcBef>
              <a:buNone/>
            </a:pPr>
            <a:r>
              <a:rPr lang="ru-RU" sz="2900" dirty="0" smtClean="0">
                <a:latin typeface="Times New Roman" pitchFamily="18" charset="0"/>
                <a:cs typeface="Times New Roman" pitchFamily="18" charset="0"/>
              </a:rPr>
              <a:t>	3. Действия, предусмотренные частями 1 или 2 настоящей статьи, совершенные в военное время или в боевой обстановке, –</a:t>
            </a:r>
          </a:p>
          <a:p>
            <a:pPr algn="just">
              <a:lnSpc>
                <a:spcPts val="1440"/>
              </a:lnSpc>
              <a:spcBef>
                <a:spcPts val="0"/>
              </a:spcBef>
              <a:buNone/>
            </a:pPr>
            <a:r>
              <a:rPr lang="ru-RU" sz="2900" dirty="0" smtClean="0">
                <a:latin typeface="Times New Roman" pitchFamily="18" charset="0"/>
                <a:cs typeface="Times New Roman" pitchFamily="18" charset="0"/>
              </a:rPr>
              <a:t>	наказываются лишением свободы на срок от трех до семи лет.</a:t>
            </a:r>
            <a:endParaRPr lang="ru-RU" dirty="0"/>
          </a:p>
        </p:txBody>
      </p:sp>
    </p:spTree>
    <p:extLst>
      <p:ext uri="{BB962C8B-B14F-4D97-AF65-F5344CB8AC3E}">
        <p14:creationId xmlns:p14="http://schemas.microsoft.com/office/powerpoint/2010/main" val="2661201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23528" y="188640"/>
            <a:ext cx="8640960" cy="7056784"/>
          </a:xfrm>
        </p:spPr>
        <p:txBody>
          <a:bodyPr>
            <a:normAutofit/>
          </a:bodyPr>
          <a:lstStyle/>
          <a:p>
            <a:pPr>
              <a:lnSpc>
                <a:spcPts val="1700"/>
              </a:lnSpc>
              <a:spcBef>
                <a:spcPts val="0"/>
              </a:spcBef>
            </a:pPr>
            <a:r>
              <a:rPr lang="ru-RU" sz="1400" b="1" dirty="0" smtClean="0">
                <a:latin typeface="Times New Roman" pitchFamily="18" charset="0"/>
                <a:cs typeface="Times New Roman" pitchFamily="18" charset="0"/>
              </a:rPr>
              <a:t>Статья 457, 458.</a:t>
            </a:r>
            <a:r>
              <a:rPr lang="ru-RU" sz="1400" dirty="0" smtClean="0">
                <a:latin typeface="Times New Roman" pitchFamily="18" charset="0"/>
                <a:cs typeface="Times New Roman" pitchFamily="18" charset="0"/>
              </a:rPr>
              <a:t> Исключена</a:t>
            </a:r>
          </a:p>
          <a:p>
            <a:pPr>
              <a:lnSpc>
                <a:spcPts val="1700"/>
              </a:lnSpc>
              <a:spcBef>
                <a:spcPts val="0"/>
              </a:spcBef>
            </a:pPr>
            <a:r>
              <a:rPr lang="ru-RU" sz="1400" b="1" dirty="0" smtClean="0">
                <a:latin typeface="Times New Roman" pitchFamily="18" charset="0"/>
                <a:cs typeface="Times New Roman" pitchFamily="18" charset="0"/>
              </a:rPr>
              <a:t>Статья 459.</a:t>
            </a:r>
            <a:r>
              <a:rPr lang="ru-RU" sz="1400" dirty="0" smtClean="0">
                <a:latin typeface="Times New Roman" pitchFamily="18" charset="0"/>
                <a:cs typeface="Times New Roman" pitchFamily="18" charset="0"/>
              </a:rPr>
              <a:t> Умышленные уничтожение либо повреждение военного имущества</a:t>
            </a:r>
          </a:p>
          <a:p>
            <a:pPr>
              <a:lnSpc>
                <a:spcPts val="1700"/>
              </a:lnSpc>
              <a:spcBef>
                <a:spcPts val="0"/>
              </a:spcBef>
              <a:buNone/>
            </a:pPr>
            <a:r>
              <a:rPr lang="ru-RU" sz="1400" dirty="0" smtClean="0">
                <a:latin typeface="Times New Roman" pitchFamily="18" charset="0"/>
                <a:cs typeface="Times New Roman" pitchFamily="18" charset="0"/>
              </a:rPr>
              <a:t>	1. Умышленные уничтожение либо повреждение оружия, боеприпасов, военной техники или иного военного имущества –</a:t>
            </a:r>
          </a:p>
          <a:p>
            <a:pPr>
              <a:lnSpc>
                <a:spcPts val="1700"/>
              </a:lnSpc>
              <a:spcBef>
                <a:spcPts val="0"/>
              </a:spcBef>
              <a:buNone/>
            </a:pPr>
            <a:r>
              <a:rPr lang="ru-RU" sz="1400" dirty="0" smtClean="0">
                <a:latin typeface="Times New Roman" pitchFamily="18" charset="0"/>
                <a:cs typeface="Times New Roman" pitchFamily="18" charset="0"/>
              </a:rPr>
              <a:t>	наказываются штрафом или лишением свободы на срок до трех лет.</a:t>
            </a:r>
          </a:p>
          <a:p>
            <a:pPr>
              <a:lnSpc>
                <a:spcPts val="1700"/>
              </a:lnSpc>
              <a:spcBef>
                <a:spcPts val="0"/>
              </a:spcBef>
              <a:buNone/>
            </a:pPr>
            <a:r>
              <a:rPr lang="ru-RU" sz="1400" dirty="0" smtClean="0">
                <a:latin typeface="Times New Roman" pitchFamily="18" charset="0"/>
                <a:cs typeface="Times New Roman" pitchFamily="18" charset="0"/>
              </a:rPr>
              <a:t>	2. Те же действия, повлекшие тяжкие последствия либо совершенные в военное время или в боевой обстановке, –</a:t>
            </a:r>
          </a:p>
          <a:p>
            <a:pPr>
              <a:lnSpc>
                <a:spcPts val="1700"/>
              </a:lnSpc>
              <a:spcBef>
                <a:spcPts val="0"/>
              </a:spcBef>
              <a:buNone/>
            </a:pPr>
            <a:r>
              <a:rPr lang="ru-RU" sz="1400" dirty="0" smtClean="0">
                <a:latin typeface="Times New Roman" pitchFamily="18" charset="0"/>
                <a:cs typeface="Times New Roman" pitchFamily="18" charset="0"/>
              </a:rPr>
              <a:t>	наказываются лишением свободы на срок от двух до десяти лет.</a:t>
            </a:r>
          </a:p>
          <a:p>
            <a:pPr>
              <a:lnSpc>
                <a:spcPts val="1700"/>
              </a:lnSpc>
              <a:spcBef>
                <a:spcPts val="0"/>
              </a:spcBef>
            </a:pPr>
            <a:r>
              <a:rPr lang="ru-RU" sz="1400" b="1" dirty="0" smtClean="0">
                <a:latin typeface="Times New Roman" pitchFamily="18" charset="0"/>
                <a:cs typeface="Times New Roman" pitchFamily="18" charset="0"/>
              </a:rPr>
              <a:t>Статья 460.</a:t>
            </a:r>
            <a:r>
              <a:rPr lang="ru-RU" sz="1400" dirty="0" smtClean="0">
                <a:latin typeface="Times New Roman" pitchFamily="18" charset="0"/>
                <a:cs typeface="Times New Roman" pitchFamily="18" charset="0"/>
              </a:rPr>
              <a:t> Исключена</a:t>
            </a:r>
          </a:p>
          <a:p>
            <a:pPr>
              <a:lnSpc>
                <a:spcPts val="1700"/>
              </a:lnSpc>
              <a:spcBef>
                <a:spcPts val="0"/>
              </a:spcBef>
            </a:pPr>
            <a:r>
              <a:rPr lang="ru-RU" sz="1400" b="1" dirty="0" smtClean="0">
                <a:latin typeface="Times New Roman" pitchFamily="18" charset="0"/>
                <a:cs typeface="Times New Roman" pitchFamily="18" charset="0"/>
              </a:rPr>
              <a:t>Статья 461.</a:t>
            </a:r>
            <a:r>
              <a:rPr lang="ru-RU" sz="1400" dirty="0" smtClean="0">
                <a:latin typeface="Times New Roman" pitchFamily="18" charset="0"/>
                <a:cs typeface="Times New Roman" pitchFamily="18" charset="0"/>
              </a:rPr>
              <a:t> Уничтожение либо повреждение военного имущества по неосторожности</a:t>
            </a:r>
          </a:p>
          <a:p>
            <a:pPr>
              <a:lnSpc>
                <a:spcPts val="1700"/>
              </a:lnSpc>
              <a:spcBef>
                <a:spcPts val="0"/>
              </a:spcBef>
              <a:buNone/>
            </a:pPr>
            <a:r>
              <a:rPr lang="ru-RU" sz="1400" dirty="0" smtClean="0">
                <a:latin typeface="Times New Roman" pitchFamily="18" charset="0"/>
                <a:cs typeface="Times New Roman" pitchFamily="18" charset="0"/>
              </a:rPr>
              <a:t>	Уничтожение либо повреждение оружия, боеприпасов, военной техники или иного военного имущества, совершенные по неосторожности и повлекшие тяжкие последствия, –</a:t>
            </a:r>
          </a:p>
          <a:p>
            <a:pPr>
              <a:lnSpc>
                <a:spcPts val="1700"/>
              </a:lnSpc>
              <a:spcBef>
                <a:spcPts val="0"/>
              </a:spcBef>
              <a:buNone/>
            </a:pPr>
            <a:r>
              <a:rPr lang="ru-RU" sz="1400" dirty="0" smtClean="0">
                <a:latin typeface="Times New Roman" pitchFamily="18" charset="0"/>
                <a:cs typeface="Times New Roman" pitchFamily="18" charset="0"/>
              </a:rPr>
              <a:t>	наказываются штрафом, или ограничением по военной службе на срок до двух лет, или арестом, или лишением свободы на срок до пяти лет.</a:t>
            </a:r>
          </a:p>
          <a:p>
            <a:pPr>
              <a:lnSpc>
                <a:spcPts val="1700"/>
              </a:lnSpc>
              <a:spcBef>
                <a:spcPts val="0"/>
              </a:spcBef>
            </a:pPr>
            <a:r>
              <a:rPr lang="ru-RU" sz="1400" b="1" dirty="0" smtClean="0">
                <a:latin typeface="Times New Roman" pitchFamily="18" charset="0"/>
                <a:cs typeface="Times New Roman" pitchFamily="18" charset="0"/>
              </a:rPr>
              <a:t>Статья 462.</a:t>
            </a:r>
            <a:r>
              <a:rPr lang="ru-RU" sz="1400" dirty="0" smtClean="0">
                <a:latin typeface="Times New Roman" pitchFamily="18" charset="0"/>
                <a:cs typeface="Times New Roman" pitchFamily="18" charset="0"/>
              </a:rPr>
              <a:t> Утрата военного имущества</a:t>
            </a:r>
          </a:p>
          <a:p>
            <a:pPr>
              <a:lnSpc>
                <a:spcPts val="1700"/>
              </a:lnSpc>
              <a:spcBef>
                <a:spcPts val="0"/>
              </a:spcBef>
              <a:buNone/>
            </a:pPr>
            <a:r>
              <a:rPr lang="ru-RU" sz="1400" dirty="0" smtClean="0">
                <a:latin typeface="Times New Roman" pitchFamily="18" charset="0"/>
                <a:cs typeface="Times New Roman" pitchFamily="18" charset="0"/>
              </a:rPr>
              <a:t>	Утрата оружия, боеприпасов, военной техники, а также иного военного имущества в крупном размере, вверенных для служебного пользования, –</a:t>
            </a:r>
          </a:p>
          <a:p>
            <a:pPr>
              <a:lnSpc>
                <a:spcPts val="1700"/>
              </a:lnSpc>
              <a:spcBef>
                <a:spcPts val="0"/>
              </a:spcBef>
              <a:buNone/>
            </a:pPr>
            <a:r>
              <a:rPr lang="ru-RU" sz="1400" dirty="0" smtClean="0">
                <a:latin typeface="Times New Roman" pitchFamily="18" charset="0"/>
                <a:cs typeface="Times New Roman" pitchFamily="18" charset="0"/>
              </a:rPr>
              <a:t>	наказывается штрафом, или ограничением по военной службе на срок до двух лет, или арестом, или лишением свободы на срок до двух лет.</a:t>
            </a:r>
          </a:p>
          <a:p>
            <a:pPr>
              <a:lnSpc>
                <a:spcPts val="1700"/>
              </a:lnSpc>
              <a:spcBef>
                <a:spcPts val="0"/>
              </a:spcBef>
            </a:pPr>
            <a:r>
              <a:rPr lang="ru-RU" sz="1400" b="1" dirty="0" smtClean="0">
                <a:latin typeface="Times New Roman" pitchFamily="18" charset="0"/>
                <a:cs typeface="Times New Roman" pitchFamily="18" charset="0"/>
              </a:rPr>
              <a:t>Статья 463.</a:t>
            </a:r>
            <a:r>
              <a:rPr lang="ru-RU" sz="1400" dirty="0" smtClean="0">
                <a:latin typeface="Times New Roman" pitchFamily="18" charset="0"/>
                <a:cs typeface="Times New Roman" pitchFamily="18" charset="0"/>
              </a:rPr>
              <a:t> Нарушение правил обращения с оружием, материалами, веществами и предметами, представляющими повышенную опасность для окружающих</a:t>
            </a:r>
          </a:p>
          <a:p>
            <a:pPr>
              <a:lnSpc>
                <a:spcPts val="1700"/>
              </a:lnSpc>
              <a:spcBef>
                <a:spcPts val="0"/>
              </a:spcBef>
              <a:buNone/>
            </a:pPr>
            <a:r>
              <a:rPr lang="ru-RU" sz="1400" dirty="0" smtClean="0">
                <a:latin typeface="Times New Roman" pitchFamily="18" charset="0"/>
                <a:cs typeface="Times New Roman" pitchFamily="18" charset="0"/>
              </a:rPr>
              <a:t>	1. Нарушение правил обращения с оружием, боеприпасами, радиоактивными материалами, взрывчатыми и иными веществами и предметами, представляющими повышенную опасность для окружающих, повлекшее по неосторожности причинение тяжкого или менее тяжкого телесного повреждения либо ущерба в особо крупном размере, –</a:t>
            </a:r>
          </a:p>
          <a:p>
            <a:pPr>
              <a:lnSpc>
                <a:spcPts val="1700"/>
              </a:lnSpc>
              <a:spcBef>
                <a:spcPts val="0"/>
              </a:spcBef>
              <a:buNone/>
            </a:pPr>
            <a:r>
              <a:rPr lang="ru-RU" sz="1400" dirty="0" smtClean="0">
                <a:latin typeface="Times New Roman" pitchFamily="18" charset="0"/>
                <a:cs typeface="Times New Roman" pitchFamily="18" charset="0"/>
              </a:rPr>
              <a:t>	наказывается арестом или лишением свободы на срок до четырех лет.</a:t>
            </a:r>
          </a:p>
          <a:p>
            <a:pPr>
              <a:lnSpc>
                <a:spcPts val="1700"/>
              </a:lnSpc>
              <a:spcBef>
                <a:spcPts val="0"/>
              </a:spcBef>
              <a:buNone/>
            </a:pPr>
            <a:r>
              <a:rPr lang="ru-RU" sz="1400" dirty="0" smtClean="0">
                <a:latin typeface="Times New Roman" pitchFamily="18" charset="0"/>
                <a:cs typeface="Times New Roman" pitchFamily="18" charset="0"/>
              </a:rPr>
              <a:t>	2. То же деяние, повлекшее по неосторожности смерть человека либо иные тяжкие последствия, –</a:t>
            </a:r>
          </a:p>
          <a:p>
            <a:pPr>
              <a:lnSpc>
                <a:spcPts val="1700"/>
              </a:lnSpc>
              <a:spcBef>
                <a:spcPts val="0"/>
              </a:spcBef>
              <a:buNone/>
            </a:pPr>
            <a:r>
              <a:rPr lang="ru-RU" sz="1400" dirty="0" smtClean="0">
                <a:latin typeface="Times New Roman" pitchFamily="18" charset="0"/>
                <a:cs typeface="Times New Roman" pitchFamily="18" charset="0"/>
              </a:rPr>
              <a:t>	наказывается лишением свободы на срок до пяти лет.</a:t>
            </a:r>
          </a:p>
          <a:p>
            <a:pPr>
              <a:lnSpc>
                <a:spcPts val="1700"/>
              </a:lnSpc>
              <a:spcBef>
                <a:spcPts val="0"/>
              </a:spcBef>
              <a:buNone/>
            </a:pPr>
            <a:r>
              <a:rPr lang="ru-RU" sz="1400" dirty="0" smtClean="0">
                <a:latin typeface="Times New Roman" pitchFamily="18" charset="0"/>
                <a:cs typeface="Times New Roman" pitchFamily="18" charset="0"/>
              </a:rPr>
              <a:t>	3. Деяние, предусмотренное частью 1 настоящей статьи, повлекшее по неосторожности смерть двух или более лиц, –</a:t>
            </a:r>
          </a:p>
          <a:p>
            <a:pPr>
              <a:lnSpc>
                <a:spcPts val="1700"/>
              </a:lnSpc>
              <a:spcBef>
                <a:spcPts val="0"/>
              </a:spcBef>
              <a:buNone/>
            </a:pPr>
            <a:r>
              <a:rPr lang="ru-RU" sz="1400" dirty="0" smtClean="0">
                <a:latin typeface="Times New Roman" pitchFamily="18" charset="0"/>
                <a:cs typeface="Times New Roman" pitchFamily="18" charset="0"/>
              </a:rPr>
              <a:t>	наказывается лишением свободы на срок от двух до семи лет.</a:t>
            </a:r>
          </a:p>
          <a:p>
            <a:endParaRPr lang="ru-RU" dirty="0"/>
          </a:p>
        </p:txBody>
      </p:sp>
    </p:spTree>
    <p:extLst>
      <p:ext uri="{BB962C8B-B14F-4D97-AF65-F5344CB8AC3E}">
        <p14:creationId xmlns:p14="http://schemas.microsoft.com/office/powerpoint/2010/main" val="167167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23528" y="260648"/>
            <a:ext cx="8496944" cy="6597352"/>
          </a:xfrm>
        </p:spPr>
        <p:txBody>
          <a:bodyPr>
            <a:normAutofit/>
          </a:bodyPr>
          <a:lstStyle/>
          <a:p>
            <a:r>
              <a:rPr lang="ru-RU" sz="1400" b="1" dirty="0" smtClean="0">
                <a:latin typeface="Times New Roman" pitchFamily="18" charset="0"/>
                <a:cs typeface="Times New Roman" pitchFamily="18" charset="0"/>
              </a:rPr>
              <a:t>Статья 464.</a:t>
            </a:r>
            <a:r>
              <a:rPr lang="ru-RU" sz="1400" dirty="0" smtClean="0">
                <a:latin typeface="Times New Roman" pitchFamily="18" charset="0"/>
                <a:cs typeface="Times New Roman" pitchFamily="18" charset="0"/>
              </a:rPr>
              <a:t> Нарушение правил вождения или эксплуатации машин</a:t>
            </a:r>
          </a:p>
          <a:p>
            <a:pPr>
              <a:buNone/>
            </a:pPr>
            <a:r>
              <a:rPr lang="ru-RU" sz="1400" dirty="0" smtClean="0">
                <a:latin typeface="Times New Roman" pitchFamily="18" charset="0"/>
                <a:cs typeface="Times New Roman" pitchFamily="18" charset="0"/>
              </a:rPr>
              <a:t>	1. Нарушение правил вождения или эксплуатации боевой, специальной или транспортной машины, повлекшее по неосторожности причинение менее тяжкого телесного повреждения, –</a:t>
            </a:r>
          </a:p>
          <a:p>
            <a:pPr>
              <a:buNone/>
            </a:pPr>
            <a:r>
              <a:rPr lang="ru-RU" sz="1400" dirty="0" smtClean="0">
                <a:latin typeface="Times New Roman" pitchFamily="18" charset="0"/>
                <a:cs typeface="Times New Roman" pitchFamily="18" charset="0"/>
              </a:rPr>
              <a:t>	наказывается штрафом, или лишением права занимать определенные должности или заниматься определенной деятельностью, или ограничением по военной службе на срок до двух лет, или арестом, или лишением свободы на срок до двух лет.</a:t>
            </a:r>
          </a:p>
          <a:p>
            <a:pPr>
              <a:buNone/>
            </a:pPr>
            <a:r>
              <a:rPr lang="ru-RU" sz="1400" dirty="0" smtClean="0">
                <a:latin typeface="Times New Roman" pitchFamily="18" charset="0"/>
                <a:cs typeface="Times New Roman" pitchFamily="18" charset="0"/>
              </a:rPr>
              <a:t>	2. То же деяние, повлекшее по неосторожности смерть человека либо причинение тяжкого телесного повреждения, –</a:t>
            </a:r>
          </a:p>
          <a:p>
            <a:pPr>
              <a:buNone/>
            </a:pPr>
            <a:r>
              <a:rPr lang="ru-RU" sz="1400" dirty="0" smtClean="0">
                <a:latin typeface="Times New Roman" pitchFamily="18" charset="0"/>
                <a:cs typeface="Times New Roman" pitchFamily="18" charset="0"/>
              </a:rPr>
              <a:t>	наказывается ограничением по военной службе на срок до двух лет или лишением свободы на срок до пяти лет с лишением права занимать определенные должности или заниматься определенной деятельностью или без лишения.</a:t>
            </a:r>
          </a:p>
          <a:p>
            <a:pPr>
              <a:buNone/>
            </a:pPr>
            <a:r>
              <a:rPr lang="ru-RU" sz="1400" dirty="0" smtClean="0">
                <a:latin typeface="Times New Roman" pitchFamily="18" charset="0"/>
                <a:cs typeface="Times New Roman" pitchFamily="18" charset="0"/>
              </a:rPr>
              <a:t>	3. Деяние, предусмотренное частью 1 настоящей статьи, повлекшее по неосторожности смерть двух или более лиц, –</a:t>
            </a:r>
          </a:p>
          <a:p>
            <a:pPr>
              <a:buNone/>
            </a:pPr>
            <a:r>
              <a:rPr lang="ru-RU" sz="1400" dirty="0" smtClean="0">
                <a:latin typeface="Times New Roman" pitchFamily="18" charset="0"/>
                <a:cs typeface="Times New Roman" pitchFamily="18" charset="0"/>
              </a:rPr>
              <a:t>	наказывается лишением свободы на срок от двух до семи лет с лишением права занимать определенные должности или заниматься определенной деятельностью или без лишения.</a:t>
            </a:r>
          </a:p>
          <a:p>
            <a:pPr>
              <a:buNone/>
            </a:pPr>
            <a:r>
              <a:rPr lang="ru-RU" sz="2000" b="1" dirty="0" smtClean="0">
                <a:latin typeface="Times New Roman" pitchFamily="18" charset="0"/>
                <a:cs typeface="Times New Roman" pitchFamily="18" charset="0"/>
              </a:rPr>
              <a:t>	</a:t>
            </a:r>
            <a:endParaRPr lang="ru-RU" dirty="0"/>
          </a:p>
        </p:txBody>
      </p:sp>
    </p:spTree>
    <p:extLst>
      <p:ext uri="{BB962C8B-B14F-4D97-AF65-F5344CB8AC3E}">
        <p14:creationId xmlns:p14="http://schemas.microsoft.com/office/powerpoint/2010/main" val="273576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23528" y="1524000"/>
            <a:ext cx="8591872" cy="4572000"/>
          </a:xfrm>
        </p:spPr>
        <p:txBody>
          <a:bodyPr/>
          <a:lstStyle/>
          <a:p>
            <a:pPr algn="ctr">
              <a:buNone/>
            </a:pPr>
            <a:r>
              <a:rPr lang="ru-RU" sz="4000" dirty="0" smtClean="0">
                <a:solidFill>
                  <a:srgbClr val="FFFF00"/>
                </a:solidFill>
              </a:rPr>
              <a:t>Административная ответственность военнослужащих</a:t>
            </a:r>
            <a:endParaRPr lang="ru-RU" sz="4000" dirty="0">
              <a:solidFill>
                <a:srgbClr val="FFFF00"/>
              </a:solidFill>
            </a:endParaRPr>
          </a:p>
        </p:txBody>
      </p:sp>
      <p:sp>
        <p:nvSpPr>
          <p:cNvPr id="3" name="Заголовок 2"/>
          <p:cNvSpPr>
            <a:spLocks noGrp="1"/>
          </p:cNvSpPr>
          <p:nvPr>
            <p:ph type="title"/>
          </p:nvPr>
        </p:nvSpPr>
        <p:spPr/>
        <p:txBody>
          <a:bodyPr/>
          <a:lstStyle/>
          <a:p>
            <a:pPr algn="ctr"/>
            <a:r>
              <a:rPr lang="ru-RU" b="1" u="sng" dirty="0" smtClean="0">
                <a:solidFill>
                  <a:srgbClr val="FFFF00"/>
                </a:solidFill>
                <a:latin typeface="Times New Roman" pitchFamily="18" charset="0"/>
                <a:cs typeface="Times New Roman" pitchFamily="18" charset="0"/>
              </a:rPr>
              <a:t>3</a:t>
            </a:r>
            <a:r>
              <a:rPr lang="ru-RU" b="1" u="sng" dirty="0" smtClean="0">
                <a:solidFill>
                  <a:srgbClr val="FFFF00"/>
                </a:solidFill>
              </a:rPr>
              <a:t>-й учебный вопрос:</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buNone/>
            </a:pPr>
            <a:r>
              <a:rPr lang="ru-RU" dirty="0" smtClean="0"/>
              <a:t>	</a:t>
            </a:r>
          </a:p>
          <a:p>
            <a:pPr>
              <a:buNone/>
            </a:pPr>
            <a:r>
              <a:rPr lang="ru-RU" sz="3600" dirty="0" smtClean="0"/>
              <a:t>	Лица, на которых распространяется </a:t>
            </a:r>
            <a:r>
              <a:rPr lang="ru-RU" sz="3600" dirty="0" smtClean="0">
                <a:solidFill>
                  <a:srgbClr val="FFFF00"/>
                </a:solidFill>
              </a:rPr>
              <a:t>статус военнослужащего</a:t>
            </a:r>
            <a:r>
              <a:rPr lang="ru-RU" sz="3600" dirty="0" smtClean="0"/>
              <a:t>, несут ответственность за совершение административных правонарушений на </a:t>
            </a:r>
            <a:r>
              <a:rPr lang="ru-RU" sz="3600" dirty="0" smtClean="0">
                <a:solidFill>
                  <a:srgbClr val="FFFF00"/>
                </a:solidFill>
              </a:rPr>
              <a:t>общих</a:t>
            </a:r>
            <a:r>
              <a:rPr lang="ru-RU" sz="3600" dirty="0" smtClean="0"/>
              <a:t> основаниях.</a:t>
            </a:r>
          </a:p>
          <a:p>
            <a:endParaRPr lang="ru-RU" dirty="0"/>
          </a:p>
        </p:txBody>
      </p:sp>
      <p:sp>
        <p:nvSpPr>
          <p:cNvPr id="3" name="Заголовок 2"/>
          <p:cNvSpPr>
            <a:spLocks noGrp="1"/>
          </p:cNvSpPr>
          <p:nvPr>
            <p:ph type="title"/>
          </p:nvPr>
        </p:nvSpPr>
        <p:spPr/>
        <p:txBody>
          <a:bodyPr>
            <a:normAutofit fontScale="90000"/>
          </a:bodyPr>
          <a:lstStyle/>
          <a:p>
            <a:pPr algn="just"/>
            <a:r>
              <a:rPr lang="ru-RU" sz="2400" b="1" dirty="0" smtClean="0">
                <a:solidFill>
                  <a:srgbClr val="FFFF00"/>
                </a:solidFill>
              </a:rPr>
              <a:t/>
            </a:r>
            <a:br>
              <a:rPr lang="ru-RU" sz="2400" b="1" dirty="0" smtClean="0">
                <a:solidFill>
                  <a:srgbClr val="FFFF00"/>
                </a:solidFill>
              </a:rPr>
            </a:br>
            <a:r>
              <a:rPr lang="ru-RU" sz="2400" b="1" dirty="0" smtClean="0">
                <a:solidFill>
                  <a:srgbClr val="FFFF00"/>
                </a:solidFill>
              </a:rPr>
              <a:t>Согласно КОДЕКСА </a:t>
            </a:r>
            <a:r>
              <a:rPr lang="ru-RU" sz="2400" b="1" dirty="0" smtClean="0">
                <a:solidFill>
                  <a:srgbClr val="FFFF00"/>
                </a:solidFill>
              </a:rPr>
              <a:t>РЕСПУБЛИКИ БЕЛАРУСЬ ОБ АДМИНИСТРАТИВНЫХ ПРАВОНАРУШЕНИЯХ:</a:t>
            </a:r>
            <a:br>
              <a:rPr lang="ru-RU" sz="2400" b="1" dirty="0" smtClean="0">
                <a:solidFill>
                  <a:srgbClr val="FFFF00"/>
                </a:solidFill>
              </a:rPr>
            </a:br>
            <a:endParaRPr lang="ru-RU" sz="2400" b="1" dirty="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92500"/>
          </a:bodyPr>
          <a:lstStyle/>
          <a:p>
            <a:pPr>
              <a:buNone/>
            </a:pPr>
            <a:r>
              <a:rPr lang="ru-RU" sz="2400" dirty="0"/>
              <a:t>При этом на таких лиц </a:t>
            </a:r>
            <a:r>
              <a:rPr lang="ru-RU" sz="2400" dirty="0">
                <a:solidFill>
                  <a:srgbClr val="FF0000"/>
                </a:solidFill>
              </a:rPr>
              <a:t>не могут </a:t>
            </a:r>
            <a:r>
              <a:rPr lang="ru-RU" sz="2400" dirty="0"/>
              <a:t>быть наложены административные взыскания в виде </a:t>
            </a:r>
            <a:r>
              <a:rPr lang="ru-RU" sz="2400" u="sng" dirty="0"/>
              <a:t>общественных работ </a:t>
            </a:r>
            <a:r>
              <a:rPr lang="ru-RU" sz="2400" dirty="0"/>
              <a:t>и </a:t>
            </a:r>
            <a:r>
              <a:rPr lang="ru-RU" sz="2400" u="sng" dirty="0"/>
              <a:t>административного ареста</a:t>
            </a:r>
            <a:r>
              <a:rPr lang="ru-RU" sz="2400" dirty="0"/>
              <a:t>, а на военнослужащих срочной военной службы – также в виде </a:t>
            </a:r>
            <a:r>
              <a:rPr lang="ru-RU" sz="2400" u="sng" dirty="0"/>
              <a:t>штрафа</a:t>
            </a:r>
            <a:r>
              <a:rPr lang="ru-RU" sz="2400" dirty="0"/>
              <a:t>.</a:t>
            </a:r>
            <a:r>
              <a:rPr lang="ru-RU" sz="2400" dirty="0"/>
              <a:t/>
            </a:r>
            <a:br>
              <a:rPr lang="ru-RU" sz="2400" dirty="0"/>
            </a:br>
            <a:endParaRPr lang="ru-RU" sz="2400" dirty="0" smtClean="0"/>
          </a:p>
          <a:p>
            <a:pPr>
              <a:buNone/>
            </a:pPr>
            <a:r>
              <a:rPr lang="ru-RU" sz="2200" dirty="0"/>
              <a:t>В случае, если санкция предусматривает административное взыскание только в виде штрафа, военнослужащие срочной военной службы освобождаются от административной ответственности с передачей материалов соответствующим органам для решения вопроса о привлечении их к дисциплинарной ответственности. Данное положение не применяется, если повторное совершение административного правонарушения влечет уголовную ответственность</a:t>
            </a:r>
            <a:r>
              <a:rPr lang="ru-RU" sz="2200" dirty="0" smtClean="0"/>
              <a:t>.</a:t>
            </a:r>
            <a:endParaRPr lang="ru-RU" sz="1900" dirty="0"/>
          </a:p>
        </p:txBody>
      </p:sp>
      <p:sp>
        <p:nvSpPr>
          <p:cNvPr id="3" name="Заголовок 2"/>
          <p:cNvSpPr>
            <a:spLocks noGrp="1"/>
          </p:cNvSpPr>
          <p:nvPr>
            <p:ph type="title"/>
          </p:nvPr>
        </p:nvSpPr>
        <p:spPr/>
        <p:txBody>
          <a:bodyPr>
            <a:normAutofit fontScale="90000"/>
          </a:bodyPr>
          <a:lstStyle/>
          <a:p>
            <a:pPr algn="just"/>
            <a:r>
              <a:rPr lang="ru-RU" sz="2400" b="1" dirty="0" smtClean="0">
                <a:solidFill>
                  <a:srgbClr val="FFFF00"/>
                </a:solidFill>
              </a:rPr>
              <a:t/>
            </a:r>
            <a:br>
              <a:rPr lang="ru-RU" sz="2400" b="1" dirty="0" smtClean="0">
                <a:solidFill>
                  <a:srgbClr val="FFFF00"/>
                </a:solidFill>
              </a:rPr>
            </a:br>
            <a:r>
              <a:rPr lang="ru-RU" sz="2400" b="1" dirty="0" smtClean="0">
                <a:solidFill>
                  <a:srgbClr val="FFFF00"/>
                </a:solidFill>
              </a:rPr>
              <a:t>Согласно КОДЕКСА </a:t>
            </a:r>
            <a:r>
              <a:rPr lang="ru-RU" sz="2400" b="1" dirty="0" smtClean="0">
                <a:solidFill>
                  <a:srgbClr val="FFFF00"/>
                </a:solidFill>
              </a:rPr>
              <a:t>РЕСПУБЛИКИ БЕЛАРУСЬ ОБ АДМИНИСТРАТИВНЫХ ПРАВОНАРУШЕНИЯХ:</a:t>
            </a:r>
            <a:br>
              <a:rPr lang="ru-RU" sz="2400" b="1" dirty="0" smtClean="0">
                <a:solidFill>
                  <a:srgbClr val="FFFF00"/>
                </a:solidFill>
              </a:rPr>
            </a:br>
            <a:endParaRPr lang="ru-RU" sz="2400" b="1" dirty="0">
              <a:solidFill>
                <a:srgbClr val="FFFF00"/>
              </a:solidFill>
            </a:endParaRPr>
          </a:p>
        </p:txBody>
      </p:sp>
    </p:spTree>
    <p:extLst>
      <p:ext uri="{BB962C8B-B14F-4D97-AF65-F5344CB8AC3E}">
        <p14:creationId xmlns:p14="http://schemas.microsoft.com/office/powerpoint/2010/main" val="177712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77500" lnSpcReduction="20000"/>
          </a:bodyPr>
          <a:lstStyle/>
          <a:p>
            <a:pPr marL="0" indent="0">
              <a:buNone/>
            </a:pPr>
            <a:r>
              <a:rPr lang="ru-RU" b="1" u="sng" dirty="0">
                <a:solidFill>
                  <a:schemeClr val="accent2"/>
                </a:solidFill>
              </a:rPr>
              <a:t>изучить:</a:t>
            </a:r>
          </a:p>
          <a:p>
            <a:r>
              <a:rPr lang="ru-RU" dirty="0"/>
              <a:t>изучить основные положения законодательства Республики Беларусь относительно ответственности военнослужащих. </a:t>
            </a:r>
          </a:p>
          <a:p>
            <a:pPr marL="0" indent="0">
              <a:buNone/>
            </a:pPr>
            <a:r>
              <a:rPr lang="ru-RU" b="1" u="sng" dirty="0">
                <a:solidFill>
                  <a:schemeClr val="accent2"/>
                </a:solidFill>
              </a:rPr>
              <a:t>использовать:</a:t>
            </a:r>
          </a:p>
          <a:p>
            <a:pPr lvl="0"/>
            <a:r>
              <a:rPr lang="ru-RU" dirty="0"/>
              <a:t>Общевоинские уставы Вооруженных Сил Республики Беларусь, Минск, 2015 г.</a:t>
            </a:r>
          </a:p>
          <a:p>
            <a:pPr lvl="0"/>
            <a:r>
              <a:rPr lang="ru-RU" dirty="0"/>
              <a:t>Электронный учебно-методический комплекс по дисциплине «Общевоинские уставы Вооруженных Сил Республики Беларусь».</a:t>
            </a:r>
          </a:p>
          <a:p>
            <a:pPr lvl="0"/>
            <a:r>
              <a:rPr lang="ru-RU" dirty="0"/>
              <a:t>Кодекс Республики Беларусь об административных правонарушениях.</a:t>
            </a:r>
          </a:p>
          <a:p>
            <a:pPr lvl="0"/>
            <a:r>
              <a:rPr lang="ru-RU" dirty="0"/>
              <a:t>Уголовный кодекс Республики Беларусь.</a:t>
            </a:r>
          </a:p>
          <a:p>
            <a:pPr lvl="0"/>
            <a:r>
              <a:rPr lang="ru-RU" dirty="0"/>
              <a:t>Гражданский кодекс Республики Беларусь.</a:t>
            </a:r>
          </a:p>
          <a:p>
            <a:pPr lvl="0"/>
            <a:r>
              <a:rPr lang="ru-RU" dirty="0"/>
              <a:t>Положение о материальной ответственности военнослужащих.</a:t>
            </a:r>
          </a:p>
        </p:txBody>
      </p:sp>
      <p:sp>
        <p:nvSpPr>
          <p:cNvPr id="3" name="Заголовок 2"/>
          <p:cNvSpPr>
            <a:spLocks noGrp="1"/>
          </p:cNvSpPr>
          <p:nvPr>
            <p:ph type="title"/>
          </p:nvPr>
        </p:nvSpPr>
        <p:spPr/>
        <p:txBody>
          <a:bodyPr>
            <a:normAutofit fontScale="90000"/>
          </a:bodyPr>
          <a:lstStyle/>
          <a:p>
            <a:r>
              <a:rPr lang="ru-RU" dirty="0" smtClean="0">
                <a:solidFill>
                  <a:srgbClr val="FFFF00"/>
                </a:solidFill>
              </a:rPr>
              <a:t>Задание на самостоятельную работу:</a:t>
            </a:r>
            <a:endParaRPr lang="ru-RU" dirty="0">
              <a:solidFill>
                <a:srgbClr val="FFFF00"/>
              </a:solidFill>
            </a:endParaRPr>
          </a:p>
        </p:txBody>
      </p:sp>
    </p:spTree>
    <p:extLst>
      <p:ext uri="{BB962C8B-B14F-4D97-AF65-F5344CB8AC3E}">
        <p14:creationId xmlns:p14="http://schemas.microsoft.com/office/powerpoint/2010/main" val="245548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67544" y="2204864"/>
            <a:ext cx="8229600" cy="1219200"/>
          </a:xfrm>
        </p:spPr>
        <p:txBody>
          <a:bodyPr>
            <a:normAutofit/>
          </a:bodyPr>
          <a:lstStyle/>
          <a:p>
            <a:pPr algn="ctr"/>
            <a:r>
              <a:rPr lang="ru-RU" dirty="0" smtClean="0">
                <a:solidFill>
                  <a:srgbClr val="FFFF00"/>
                </a:solidFill>
              </a:rPr>
              <a:t>Спасибо за внимание!</a:t>
            </a:r>
            <a:endParaRPr lang="ru-RU" dirty="0">
              <a:solidFill>
                <a:srgbClr val="FFFF00"/>
              </a:solidFill>
            </a:endParaRPr>
          </a:p>
        </p:txBody>
      </p:sp>
    </p:spTree>
    <p:extLst>
      <p:ext uri="{BB962C8B-B14F-4D97-AF65-F5344CB8AC3E}">
        <p14:creationId xmlns:p14="http://schemas.microsoft.com/office/powerpoint/2010/main" val="226972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buNone/>
            </a:pPr>
            <a:r>
              <a:rPr lang="ru-RU" dirty="0" smtClean="0">
                <a:latin typeface="Times New Roman" pitchFamily="18" charset="0"/>
                <a:cs typeface="Times New Roman" pitchFamily="18" charset="0"/>
              </a:rPr>
              <a:t>1. </a:t>
            </a:r>
            <a:r>
              <a:rPr lang="ru-RU" dirty="0">
                <a:latin typeface="Times New Roman" pitchFamily="18" charset="0"/>
                <a:cs typeface="Times New Roman" pitchFamily="18" charset="0"/>
              </a:rPr>
              <a:t>Виды ответственности военнослужащих. Материальная ответственность военнослужащих.</a:t>
            </a:r>
            <a:endParaRPr lang="ru-RU" dirty="0" smtClean="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2. </a:t>
            </a:r>
            <a:r>
              <a:rPr lang="ru-RU" dirty="0">
                <a:latin typeface="Times New Roman" pitchFamily="18" charset="0"/>
                <a:cs typeface="Times New Roman" pitchFamily="18" charset="0"/>
              </a:rPr>
              <a:t>Уголовная ответственность военнослужащих</a:t>
            </a:r>
            <a:r>
              <a:rPr lang="ru-RU" dirty="0" smtClean="0">
                <a:latin typeface="Times New Roman" pitchFamily="18" charset="0"/>
                <a:cs typeface="Times New Roman" pitchFamily="18" charset="0"/>
              </a:rPr>
              <a:t>.</a:t>
            </a:r>
          </a:p>
          <a:p>
            <a:pPr>
              <a:buNone/>
            </a:pPr>
            <a:r>
              <a:rPr lang="ru-RU" dirty="0" smtClean="0">
                <a:latin typeface="Times New Roman" pitchFamily="18" charset="0"/>
                <a:cs typeface="Times New Roman" pitchFamily="18" charset="0"/>
              </a:rPr>
              <a:t>3</a:t>
            </a:r>
            <a:r>
              <a:rPr lang="ru-RU"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ru-RU" dirty="0">
                <a:latin typeface="Times New Roman" pitchFamily="18" charset="0"/>
                <a:cs typeface="Times New Roman" pitchFamily="18" charset="0"/>
              </a:rPr>
              <a:t>Административная ответственность военнослужащих. </a:t>
            </a:r>
            <a:endParaRPr lang="ru-RU" dirty="0">
              <a:latin typeface="Times New Roman" pitchFamily="18" charset="0"/>
              <a:cs typeface="Times New Roman" pitchFamily="18" charset="0"/>
            </a:endParaRPr>
          </a:p>
        </p:txBody>
      </p:sp>
      <p:sp>
        <p:nvSpPr>
          <p:cNvPr id="3" name="Заголовок 2"/>
          <p:cNvSpPr>
            <a:spLocks noGrp="1"/>
          </p:cNvSpPr>
          <p:nvPr>
            <p:ph type="title"/>
          </p:nvPr>
        </p:nvSpPr>
        <p:spPr/>
        <p:txBody>
          <a:bodyPr/>
          <a:lstStyle/>
          <a:p>
            <a:r>
              <a:rPr lang="ru-RU" dirty="0" smtClean="0">
                <a:solidFill>
                  <a:srgbClr val="FFFF00"/>
                </a:solidFill>
              </a:rPr>
              <a:t>Учебные вопросы:</a:t>
            </a:r>
            <a:endParaRPr lang="ru-RU"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pPr lvl="0"/>
            <a:r>
              <a:rPr lang="ru-RU" dirty="0"/>
              <a:t>Общевоинские уставы Вооруженных Сил Республики Беларусь, Минск, 2015 г.</a:t>
            </a:r>
          </a:p>
          <a:p>
            <a:pPr lvl="0"/>
            <a:r>
              <a:rPr lang="ru-RU" dirty="0"/>
              <a:t>Электронный учебно-методический комплекс по дисциплине «Общевоинские уставы Вооруженных Сил Республики Беларусь».</a:t>
            </a:r>
          </a:p>
          <a:p>
            <a:pPr lvl="0"/>
            <a:r>
              <a:rPr lang="ru-RU" dirty="0"/>
              <a:t>Кодекс Республики Беларусь об административных правонарушениях.</a:t>
            </a:r>
          </a:p>
          <a:p>
            <a:pPr lvl="0"/>
            <a:r>
              <a:rPr lang="ru-RU" dirty="0"/>
              <a:t>Уголовный кодекс Республики Беларусь.</a:t>
            </a:r>
          </a:p>
          <a:p>
            <a:pPr lvl="0"/>
            <a:r>
              <a:rPr lang="ru-RU" dirty="0"/>
              <a:t>Гражданский кодекс Республики Беларусь.</a:t>
            </a:r>
          </a:p>
          <a:p>
            <a:pPr lvl="0"/>
            <a:r>
              <a:rPr lang="ru-RU" dirty="0"/>
              <a:t>Положение о материальной ответственности военнослужащих.</a:t>
            </a:r>
          </a:p>
          <a:p>
            <a:pPr>
              <a:buNone/>
            </a:pPr>
            <a:endParaRPr lang="ru-RU" dirty="0">
              <a:solidFill>
                <a:srgbClr val="FFFF00"/>
              </a:solidFill>
            </a:endParaRPr>
          </a:p>
        </p:txBody>
      </p:sp>
      <p:sp>
        <p:nvSpPr>
          <p:cNvPr id="3" name="Заголовок 2"/>
          <p:cNvSpPr>
            <a:spLocks noGrp="1"/>
          </p:cNvSpPr>
          <p:nvPr>
            <p:ph type="title"/>
          </p:nvPr>
        </p:nvSpPr>
        <p:spPr/>
        <p:txBody>
          <a:bodyPr/>
          <a:lstStyle/>
          <a:p>
            <a:r>
              <a:rPr lang="ru-RU" dirty="0" smtClean="0">
                <a:solidFill>
                  <a:srgbClr val="FFFF00"/>
                </a:solidFill>
              </a:rPr>
              <a:t>Литература</a:t>
            </a:r>
            <a:r>
              <a:rPr lang="ru-RU" dirty="0" smtClean="0">
                <a:solidFill>
                  <a:srgbClr val="FFFF00"/>
                </a:solidFill>
              </a:rPr>
              <a:t>:</a:t>
            </a:r>
            <a:endParaRPr lang="ru-RU" dirty="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1524000"/>
            <a:ext cx="8229600" cy="3129136"/>
          </a:xfrm>
        </p:spPr>
        <p:txBody>
          <a:bodyPr>
            <a:normAutofit/>
          </a:bodyPr>
          <a:lstStyle/>
          <a:p>
            <a:pPr algn="ctr">
              <a:buNone/>
            </a:pPr>
            <a:r>
              <a:rPr lang="ru-RU" sz="3600" dirty="0" smtClean="0">
                <a:solidFill>
                  <a:srgbClr val="FFFF00"/>
                </a:solidFill>
              </a:rPr>
              <a:t>Виды </a:t>
            </a:r>
            <a:r>
              <a:rPr lang="ru-RU" sz="3600" dirty="0">
                <a:solidFill>
                  <a:srgbClr val="FFFF00"/>
                </a:solidFill>
              </a:rPr>
              <a:t>ответственности военнослужащих. </a:t>
            </a:r>
            <a:endParaRPr lang="ru-RU" sz="3600" dirty="0" smtClean="0">
              <a:solidFill>
                <a:srgbClr val="FFFF00"/>
              </a:solidFill>
            </a:endParaRPr>
          </a:p>
          <a:p>
            <a:pPr algn="ctr">
              <a:buNone/>
            </a:pPr>
            <a:r>
              <a:rPr lang="ru-RU" sz="3600" dirty="0" smtClean="0">
                <a:solidFill>
                  <a:srgbClr val="FFFF00"/>
                </a:solidFill>
              </a:rPr>
              <a:t>Материальная </a:t>
            </a:r>
            <a:r>
              <a:rPr lang="ru-RU" sz="3600" dirty="0">
                <a:solidFill>
                  <a:srgbClr val="FFFF00"/>
                </a:solidFill>
              </a:rPr>
              <a:t>ответственность военнослужащих.</a:t>
            </a:r>
            <a:endParaRPr lang="ru-RU" sz="3600" dirty="0">
              <a:solidFill>
                <a:srgbClr val="FFFF00"/>
              </a:solidFill>
            </a:endParaRPr>
          </a:p>
        </p:txBody>
      </p:sp>
      <p:sp>
        <p:nvSpPr>
          <p:cNvPr id="3" name="Заголовок 2"/>
          <p:cNvSpPr>
            <a:spLocks noGrp="1"/>
          </p:cNvSpPr>
          <p:nvPr>
            <p:ph type="title"/>
          </p:nvPr>
        </p:nvSpPr>
        <p:spPr/>
        <p:txBody>
          <a:bodyPr/>
          <a:lstStyle/>
          <a:p>
            <a:pPr algn="ctr"/>
            <a:r>
              <a:rPr lang="ru-RU" b="1" u="sng" dirty="0" smtClean="0">
                <a:solidFill>
                  <a:srgbClr val="FFFF00"/>
                </a:solidFill>
                <a:latin typeface="Times New Roman" pitchFamily="18" charset="0"/>
                <a:cs typeface="Times New Roman" pitchFamily="18" charset="0"/>
              </a:rPr>
              <a:t>1</a:t>
            </a:r>
            <a:r>
              <a:rPr lang="ru-RU" b="1" u="sng" dirty="0" smtClean="0">
                <a:solidFill>
                  <a:srgbClr val="FFFF00"/>
                </a:solidFill>
              </a:rPr>
              <a:t>-й учебный вопрос:</a:t>
            </a:r>
            <a:endParaRPr lang="ru-RU" b="1" u="sng"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539552" y="476672"/>
            <a:ext cx="8229600" cy="4032448"/>
          </a:xfrm>
        </p:spPr>
        <p:txBody>
          <a:bodyPr/>
          <a:lstStyle/>
          <a:p>
            <a:pPr algn="just">
              <a:buNone/>
            </a:pPr>
            <a:r>
              <a:rPr lang="ru-RU" sz="3200" dirty="0"/>
              <a:t>Все военнослужащие независимо от воинского звания и воинской должности равны перед законом и несут ответственность, установленную для граждан Республики Беларусь, с учетом особенностей прохождения военной службы.</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539552" y="476672"/>
            <a:ext cx="8229600" cy="5832648"/>
          </a:xfrm>
        </p:spPr>
        <p:txBody>
          <a:bodyPr>
            <a:normAutofit fontScale="77500" lnSpcReduction="20000"/>
          </a:bodyPr>
          <a:lstStyle/>
          <a:p>
            <a:r>
              <a:rPr lang="ru-RU" sz="2700" b="1" dirty="0">
                <a:solidFill>
                  <a:srgbClr val="FFFF00"/>
                </a:solidFill>
              </a:rPr>
              <a:t>Дисциплинарную ответственность</a:t>
            </a:r>
            <a:r>
              <a:rPr lang="ru-RU" sz="2700" dirty="0">
                <a:solidFill>
                  <a:srgbClr val="FFFF00"/>
                </a:solidFill>
              </a:rPr>
              <a:t> </a:t>
            </a:r>
            <a:r>
              <a:rPr lang="ru-RU" sz="2700" dirty="0"/>
              <a:t>военнослужащие несут за нарушения воинской дисциплины в порядке, установленном в Дисциплинарном уставе Вооруженных Сил.</a:t>
            </a:r>
          </a:p>
          <a:p>
            <a:r>
              <a:rPr lang="ru-RU" sz="2700" b="1" dirty="0" smtClean="0">
                <a:solidFill>
                  <a:srgbClr val="FFFF00"/>
                </a:solidFill>
              </a:rPr>
              <a:t>Административную </a:t>
            </a:r>
            <a:r>
              <a:rPr lang="ru-RU" sz="2700" b="1" dirty="0">
                <a:solidFill>
                  <a:srgbClr val="FFFF00"/>
                </a:solidFill>
              </a:rPr>
              <a:t>ответственность</a:t>
            </a:r>
            <a:r>
              <a:rPr lang="ru-RU" sz="2700" dirty="0"/>
              <a:t> военнослужащие несут в соответствии с Кодексом Республики Беларусь об административных правонарушениях.</a:t>
            </a:r>
          </a:p>
          <a:p>
            <a:r>
              <a:rPr lang="ru-RU" sz="2700" b="1" dirty="0" smtClean="0">
                <a:solidFill>
                  <a:srgbClr val="FFFF00"/>
                </a:solidFill>
              </a:rPr>
              <a:t>Гражданско-правовую </a:t>
            </a:r>
            <a:r>
              <a:rPr lang="ru-RU" sz="2700" b="1" dirty="0">
                <a:solidFill>
                  <a:srgbClr val="FFFF00"/>
                </a:solidFill>
              </a:rPr>
              <a:t>ответственность </a:t>
            </a:r>
            <a:r>
              <a:rPr lang="ru-RU" sz="2700" dirty="0"/>
              <a:t>военнослужащие несут в установленном в законодательстве порядке за неисполнение, ненадлежащее исполнение ими предусмотренных в гражданском законодательстве обязательств, а также за ущерб, причиненный государству, юридическим лицам и гражданам.</a:t>
            </a:r>
          </a:p>
          <a:p>
            <a:r>
              <a:rPr lang="ru-RU" sz="2700" b="1" dirty="0" smtClean="0">
                <a:solidFill>
                  <a:srgbClr val="FFFF00"/>
                </a:solidFill>
              </a:rPr>
              <a:t>Материальную </a:t>
            </a:r>
            <a:r>
              <a:rPr lang="ru-RU" sz="2700" b="1" dirty="0">
                <a:solidFill>
                  <a:srgbClr val="FFFF00"/>
                </a:solidFill>
              </a:rPr>
              <a:t>ответственность </a:t>
            </a:r>
            <a:r>
              <a:rPr lang="ru-RU" sz="2700" dirty="0"/>
              <a:t>военнослужащие несут за материальный ущерб, причиненный государству при исполнении обязанностей военной службы, в соответствии с положением о материальной ответственности военнослужащих, утверждаемым Советом Министров Республики Беларусь.</a:t>
            </a:r>
          </a:p>
          <a:p>
            <a:r>
              <a:rPr lang="ru-RU" sz="2700" b="1" dirty="0" smtClean="0">
                <a:solidFill>
                  <a:srgbClr val="FFFF00"/>
                </a:solidFill>
              </a:rPr>
              <a:t>Уголовную </a:t>
            </a:r>
            <a:r>
              <a:rPr lang="ru-RU" sz="2700" b="1" dirty="0">
                <a:solidFill>
                  <a:srgbClr val="FFFF00"/>
                </a:solidFill>
              </a:rPr>
              <a:t>ответственность </a:t>
            </a:r>
            <a:r>
              <a:rPr lang="ru-RU" sz="2700" dirty="0"/>
              <a:t>военнослужащие несут за совершение преступлений, предусмотренных в Уголовном кодексе Республики Беларусь.</a:t>
            </a:r>
          </a:p>
          <a:p>
            <a:pPr algn="just">
              <a:buNone/>
            </a:pPr>
            <a:endParaRPr lang="ru-RU" dirty="0"/>
          </a:p>
        </p:txBody>
      </p:sp>
    </p:spTree>
    <p:extLst>
      <p:ext uri="{BB962C8B-B14F-4D97-AF65-F5344CB8AC3E}">
        <p14:creationId xmlns:p14="http://schemas.microsoft.com/office/powerpoint/2010/main" val="126492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buNone/>
            </a:pPr>
            <a:r>
              <a:rPr lang="ru-RU" dirty="0" smtClean="0"/>
              <a:t>	</a:t>
            </a:r>
          </a:p>
          <a:p>
            <a:pPr>
              <a:buNone/>
            </a:pPr>
            <a:r>
              <a:rPr lang="ru-RU" sz="3200" dirty="0" smtClean="0"/>
              <a:t>	Возмещение ущерба, причиненного государству, производится </a:t>
            </a:r>
            <a:r>
              <a:rPr lang="ru-RU" sz="3200" dirty="0" smtClean="0">
                <a:solidFill>
                  <a:srgbClr val="FFFF00"/>
                </a:solidFill>
              </a:rPr>
              <a:t>независимо</a:t>
            </a:r>
            <a:r>
              <a:rPr lang="ru-RU" sz="3200" dirty="0" smtClean="0"/>
              <a:t> от привлечения военнослужащего к дисциплинарной, административной или уголовной ответственности за противоправное поведение, которым причинен ущерб государству.</a:t>
            </a:r>
          </a:p>
          <a:p>
            <a:endParaRPr lang="ru-RU" dirty="0"/>
          </a:p>
        </p:txBody>
      </p:sp>
      <p:sp>
        <p:nvSpPr>
          <p:cNvPr id="3" name="Заголовок 2"/>
          <p:cNvSpPr>
            <a:spLocks noGrp="1"/>
          </p:cNvSpPr>
          <p:nvPr>
            <p:ph type="title"/>
          </p:nvPr>
        </p:nvSpPr>
        <p:spPr/>
        <p:txBody>
          <a:bodyPr>
            <a:normAutofit fontScale="90000"/>
          </a:bodyPr>
          <a:lstStyle/>
          <a:p>
            <a:r>
              <a:rPr lang="ru-RU" sz="3200" dirty="0" smtClean="0">
                <a:solidFill>
                  <a:srgbClr val="FFFF00"/>
                </a:solidFill>
              </a:rPr>
              <a:t>Согласно ПОЛОЖЕНИЯ О МАТЕРИАЛЬНОЙ ОТВЕТСТВЕННОСТИ ВОЕННОСЛУЖАЩИХ: </a:t>
            </a:r>
            <a:endParaRPr lang="ru-RU" sz="3200" dirty="0">
              <a:solidFill>
                <a:srgbClr val="FFFF00"/>
              </a:solidFill>
            </a:endParaRPr>
          </a:p>
        </p:txBody>
      </p:sp>
    </p:spTree>
    <p:extLst>
      <p:ext uri="{BB962C8B-B14F-4D97-AF65-F5344CB8AC3E}">
        <p14:creationId xmlns:p14="http://schemas.microsoft.com/office/powerpoint/2010/main" val="217326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260648"/>
            <a:ext cx="8229600" cy="5835352"/>
          </a:xfrm>
        </p:spPr>
        <p:txBody>
          <a:bodyPr/>
          <a:lstStyle/>
          <a:p>
            <a:pPr>
              <a:buNone/>
            </a:pPr>
            <a:r>
              <a:rPr lang="ru-RU" dirty="0" smtClean="0"/>
              <a:t>	</a:t>
            </a:r>
            <a:r>
              <a:rPr lang="ru-RU" dirty="0" smtClean="0">
                <a:solidFill>
                  <a:srgbClr val="FFFF00"/>
                </a:solidFill>
              </a:rPr>
              <a:t>Не допускается привлечение</a:t>
            </a:r>
            <a:r>
              <a:rPr lang="ru-RU" dirty="0" smtClean="0"/>
              <a:t> военнослужащих к материальной ответственности за ущерб, причиненный государству </a:t>
            </a:r>
            <a:r>
              <a:rPr lang="ru-RU" dirty="0" smtClean="0">
                <a:solidFill>
                  <a:srgbClr val="FFFF00"/>
                </a:solidFill>
              </a:rPr>
              <a:t>вследствие исполнения приказа командира</a:t>
            </a:r>
            <a:r>
              <a:rPr lang="ru-RU" dirty="0" smtClean="0"/>
              <a:t>, а также в результате правомерных действий.</a:t>
            </a:r>
          </a:p>
          <a:p>
            <a:pPr>
              <a:buNone/>
            </a:pPr>
            <a:r>
              <a:rPr lang="ru-RU" dirty="0" smtClean="0"/>
              <a:t>	В случае причинения военнослужащими ущерба государству в результате исполнения </a:t>
            </a:r>
            <a:r>
              <a:rPr lang="ru-RU" dirty="0" smtClean="0">
                <a:solidFill>
                  <a:srgbClr val="FFFF00"/>
                </a:solidFill>
              </a:rPr>
              <a:t>незаконного приказа командира</a:t>
            </a:r>
            <a:r>
              <a:rPr lang="ru-RU" dirty="0" smtClean="0"/>
              <a:t> ответственность возлагается </a:t>
            </a:r>
            <a:r>
              <a:rPr lang="ru-RU" dirty="0" smtClean="0">
                <a:solidFill>
                  <a:srgbClr val="FFFF00"/>
                </a:solidFill>
              </a:rPr>
              <a:t>на командира</a:t>
            </a:r>
            <a:r>
              <a:rPr lang="ru-RU" dirty="0" smtClean="0"/>
              <a:t>, отдавшего незаконный приказ.</a:t>
            </a:r>
          </a:p>
          <a:p>
            <a:pPr>
              <a:buNone/>
            </a:pPr>
            <a:r>
              <a:rPr lang="ru-RU" dirty="0" smtClean="0"/>
              <a:t>	Военнослужащие могут быть привлечены к материальной ответственности в соответствии с </a:t>
            </a:r>
            <a:r>
              <a:rPr lang="ru-RU" dirty="0" smtClean="0"/>
              <a:t>Положением о материальной ответственности </a:t>
            </a:r>
            <a:r>
              <a:rPr lang="ru-RU" dirty="0" smtClean="0">
                <a:solidFill>
                  <a:srgbClr val="FFFF00"/>
                </a:solidFill>
              </a:rPr>
              <a:t>в </a:t>
            </a:r>
            <a:r>
              <a:rPr lang="ru-RU" dirty="0" smtClean="0">
                <a:solidFill>
                  <a:srgbClr val="FFFF00"/>
                </a:solidFill>
              </a:rPr>
              <a:t>течение трех лет </a:t>
            </a:r>
            <a:r>
              <a:rPr lang="ru-RU" dirty="0" smtClean="0"/>
              <a:t>со дня обнаружения ущерба</a:t>
            </a:r>
            <a:endParaRPr lang="ru-RU" dirty="0"/>
          </a:p>
        </p:txBody>
      </p:sp>
    </p:spTree>
    <p:extLst>
      <p:ext uri="{BB962C8B-B14F-4D97-AF65-F5344CB8AC3E}">
        <p14:creationId xmlns:p14="http://schemas.microsoft.com/office/powerpoint/2010/main" val="390513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201</TotalTime>
  <Words>361</Words>
  <Application>Microsoft Office PowerPoint</Application>
  <PresentationFormat>Экран (4:3)</PresentationFormat>
  <Paragraphs>210</Paragraphs>
  <Slides>27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Calibri</vt:lpstr>
      <vt:lpstr>Constantia</vt:lpstr>
      <vt:lpstr>Times New Roman</vt:lpstr>
      <vt:lpstr>Wingdings 2</vt:lpstr>
      <vt:lpstr>Бумажная</vt:lpstr>
      <vt:lpstr>Общевоинские уставы Вооруженных Сил Республики Беларусь</vt:lpstr>
      <vt:lpstr>Учебные цели:</vt:lpstr>
      <vt:lpstr>Учебные вопросы:</vt:lpstr>
      <vt:lpstr>Литература:</vt:lpstr>
      <vt:lpstr>1-й учебный вопрос:</vt:lpstr>
      <vt:lpstr>Презентация PowerPoint</vt:lpstr>
      <vt:lpstr>Презентация PowerPoint</vt:lpstr>
      <vt:lpstr>Согласно ПОЛОЖЕНИЯ О МАТЕРИАЛЬНОЙ ОТВЕТСТВЕННОСТИ ВОЕННОСЛУЖАЩИХ: </vt:lpstr>
      <vt:lpstr>Презентация PowerPoint</vt:lpstr>
      <vt:lpstr>Презентация PowerPoint</vt:lpstr>
      <vt:lpstr>Презентация PowerPoint</vt:lpstr>
      <vt:lpstr>Презентация PowerPoint</vt:lpstr>
      <vt:lpstr>2-й учебный вопрос:</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3-й учебный вопрос:</vt:lpstr>
      <vt:lpstr> Согласно КОДЕКСА РЕСПУБЛИКИ БЕЛАРУСЬ ОБ АДМИНИСТРАТИВНЫХ ПРАВОНАРУШЕНИЯХ: </vt:lpstr>
      <vt:lpstr> Согласно КОДЕКСА РЕСПУБЛИКИ БЕЛАРУСЬ ОБ АДМИНИСТРАТИВНЫХ ПРАВОНАРУШЕНИЯХ: </vt:lpstr>
      <vt:lpstr>Задание на самостоятельную работу:</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Общевоинские уставы Вооружённых Сил Республики Беларусь</dc:title>
  <dc:creator>Admin</dc:creator>
  <cp:lastModifiedBy>Mironyuk</cp:lastModifiedBy>
  <cp:revision>34</cp:revision>
  <dcterms:created xsi:type="dcterms:W3CDTF">2021-09-17T10:22:05Z</dcterms:created>
  <dcterms:modified xsi:type="dcterms:W3CDTF">2022-08-17T06:42:44Z</dcterms:modified>
</cp:coreProperties>
</file>