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332" r:id="rId3"/>
    <p:sldId id="320" r:id="rId4"/>
    <p:sldId id="257" r:id="rId5"/>
    <p:sldId id="336" r:id="rId6"/>
    <p:sldId id="363" r:id="rId7"/>
    <p:sldId id="337" r:id="rId8"/>
    <p:sldId id="338" r:id="rId9"/>
    <p:sldId id="339" r:id="rId10"/>
    <p:sldId id="340" r:id="rId11"/>
    <p:sldId id="361" r:id="rId12"/>
    <p:sldId id="362" r:id="rId13"/>
    <p:sldId id="341" r:id="rId14"/>
    <p:sldId id="342" r:id="rId15"/>
    <p:sldId id="372" r:id="rId16"/>
    <p:sldId id="352" r:id="rId17"/>
    <p:sldId id="353" r:id="rId18"/>
    <p:sldId id="365" r:id="rId19"/>
    <p:sldId id="364" r:id="rId20"/>
    <p:sldId id="366" r:id="rId21"/>
    <p:sldId id="367" r:id="rId22"/>
    <p:sldId id="369" r:id="rId23"/>
    <p:sldId id="368" r:id="rId24"/>
    <p:sldId id="370" r:id="rId25"/>
    <p:sldId id="371" r:id="rId26"/>
    <p:sldId id="32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37"/>
    <p:restoredTop sz="94522"/>
  </p:normalViewPr>
  <p:slideViewPr>
    <p:cSldViewPr snapToGrid="0">
      <p:cViewPr varScale="1">
        <p:scale>
          <a:sx n="103" d="100"/>
          <a:sy n="103" d="100"/>
        </p:scale>
        <p:origin x="16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E3C9-7A86-5C47-8D99-4F206F69B3D8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内部信息，请勿泄漏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19A2-A4B6-3F4A-920A-1BB50A0B4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E3C9-7A86-5C47-8D99-4F206F69B3D8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内部信息，请勿泄漏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19A2-A4B6-3F4A-920A-1BB50A0B4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E3C9-7A86-5C47-8D99-4F206F69B3D8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内部信息，请勿泄漏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19A2-A4B6-3F4A-920A-1BB50A0B4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E3C9-7A86-5C47-8D99-4F206F69B3D8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内部信息，请勿泄漏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19A2-A4B6-3F4A-920A-1BB50A0B4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E3C9-7A86-5C47-8D99-4F206F69B3D8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内部信息，请勿泄漏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19A2-A4B6-3F4A-920A-1BB50A0B4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E3C9-7A86-5C47-8D99-4F206F69B3D8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内部信息，请勿泄漏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19A2-A4B6-3F4A-920A-1BB50A0B4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E3C9-7A86-5C47-8D99-4F206F69B3D8}" type="datetimeFigureOut">
              <a:rPr lang="en-US" smtClean="0"/>
              <a:t>10/5/25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内部信息，请勿泄漏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19A2-A4B6-3F4A-920A-1BB50A0B4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E3C9-7A86-5C47-8D99-4F206F69B3D8}" type="datetimeFigureOut">
              <a:rPr lang="en-US" smtClean="0"/>
              <a:t>10/5/25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内部信息，请勿泄漏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19A2-A4B6-3F4A-920A-1BB50A0B4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E3C9-7A86-5C47-8D99-4F206F69B3D8}" type="datetimeFigureOut">
              <a:rPr lang="en-US" smtClean="0"/>
              <a:t>10/5/25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内部信息，请勿泄漏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19A2-A4B6-3F4A-920A-1BB50A0B4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E3C9-7A86-5C47-8D99-4F206F69B3D8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内部信息，请勿泄漏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19A2-A4B6-3F4A-920A-1BB50A0B4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E3C9-7A86-5C47-8D99-4F206F69B3D8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内部信息，请勿泄漏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19A2-A4B6-3F4A-920A-1BB50A0B4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C5E3C9-7A86-5C47-8D99-4F206F69B3D8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内部信息，请勿泄漏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819A2-A4B6-3F4A-920A-1BB50A0B4A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background with white text&#10;&#10;AI-generated content may be incorrec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029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" y="1516380"/>
            <a:ext cx="10942954" cy="2430236"/>
          </a:xfrm>
        </p:spPr>
        <p:txBody>
          <a:bodyPr>
            <a:noAutofit/>
          </a:bodyPr>
          <a:lstStyle/>
          <a:p>
            <a:pPr algn="l"/>
            <a:r>
              <a:rPr lang="en-US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 Algebra </a:t>
            </a:r>
            <a:br>
              <a:rPr lang="en-US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8: Singular Value Decomposition and Image Compression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505" y="3946616"/>
            <a:ext cx="10942955" cy="165544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Time：2025.1006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 Zhenping</a:t>
            </a:r>
          </a:p>
          <a:p>
            <a:pPr algn="l"/>
            <a:endParaRPr lang="zh-CN" altLang="en-US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9" name="图片 8" descr="微信图片_2025-06-16_160912_230"/>
          <p:cNvPicPr>
            <a:picLocks noChangeAspect="1"/>
          </p:cNvPicPr>
          <p:nvPr/>
        </p:nvPicPr>
        <p:blipFill>
          <a:blip r:embed="rId4"/>
          <a:srcRect l="46364"/>
          <a:stretch>
            <a:fillRect/>
          </a:stretch>
        </p:blipFill>
        <p:spPr>
          <a:xfrm>
            <a:off x="2762885" y="35560"/>
            <a:ext cx="2552700" cy="166243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内部信息，请勿泄漏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7F888-29FF-CA5D-26FD-1A9E47B19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E501EA1-18B7-9379-EDE3-DAD8B231BE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AF673EA-26D1-D9BC-EA90-AE3C6893426F}"/>
                  </a:ext>
                </a:extLst>
              </p:cNvPr>
              <p:cNvSpPr txBox="1"/>
              <p:nvPr/>
            </p:nvSpPr>
            <p:spPr>
              <a:xfrm>
                <a:off x="245745" y="1167130"/>
                <a:ext cx="7339086" cy="57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Example: construct a SVD of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1" dirty="0"/>
                  <a:t>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AF673EA-26D1-D9BC-EA90-AE3C68934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" y="1167130"/>
                <a:ext cx="7339086" cy="576312"/>
              </a:xfrm>
              <a:prstGeom prst="rect">
                <a:avLst/>
              </a:prstGeom>
              <a:blipFill>
                <a:blip r:embed="rId2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8CDFAF09-C1E2-3B9A-F803-B68955876E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64"/>
          <a:stretch>
            <a:fillRect/>
          </a:stretch>
        </p:blipFill>
        <p:spPr>
          <a:xfrm>
            <a:off x="1835785" y="0"/>
            <a:ext cx="1757680" cy="1144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AE0807C-C140-9F7B-4EB1-6C37CAC3E30D}"/>
                  </a:ext>
                </a:extLst>
              </p:cNvPr>
              <p:cNvSpPr txBox="1"/>
              <p:nvPr/>
            </p:nvSpPr>
            <p:spPr>
              <a:xfrm>
                <a:off x="368935" y="1648460"/>
                <a:ext cx="11139805" cy="324294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Step 1. Find eigenvalues and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SG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170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140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altLang="zh-CN" dirty="0"/>
              </a:p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The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altLang="zh-CN" dirty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=360,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=90,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SG" altLang="zh-CN" dirty="0"/>
                  <a:t> Corresponding unit eigenvectors are, respectively,</a:t>
                </a:r>
              </a:p>
              <a:p>
                <a:pPr>
                  <a:lnSpc>
                    <a:spcPct val="150000"/>
                  </a:lnSpc>
                </a:pPr>
                <a:endParaRPr lang="en-SG" altLang="zh-CN" dirty="0"/>
              </a:p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AE0807C-C140-9F7B-4EB1-6C37CAC3E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5" y="1648460"/>
                <a:ext cx="11139805" cy="3242945"/>
              </a:xfrm>
              <a:prstGeom prst="rect">
                <a:avLst/>
              </a:prstGeom>
              <a:blipFill>
                <a:blip r:embed="rId4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EF4D737-CD15-B8EC-5914-4137F9D5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内部信息，请勿泄漏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725C2F-C98D-CB87-0E5B-45519FC99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350" y="3643216"/>
            <a:ext cx="50673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8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A9035-E710-D85C-CABB-3C663CEA4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27E498-851E-4F79-9D33-0D6A69402B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C4E2E69-E7B2-9C8E-4189-A9ADB718FB60}"/>
                  </a:ext>
                </a:extLst>
              </p:cNvPr>
              <p:cNvSpPr txBox="1"/>
              <p:nvPr/>
            </p:nvSpPr>
            <p:spPr>
              <a:xfrm>
                <a:off x="245745" y="1167130"/>
                <a:ext cx="7339086" cy="57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Example: construct a SVD of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1" dirty="0"/>
                  <a:t>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C4E2E69-E7B2-9C8E-4189-A9ADB718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" y="1167130"/>
                <a:ext cx="7339086" cy="576312"/>
              </a:xfrm>
              <a:prstGeom prst="rect">
                <a:avLst/>
              </a:prstGeom>
              <a:blipFill>
                <a:blip r:embed="rId2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34A092B0-834B-D6DC-96F8-F349BC2A08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64"/>
          <a:stretch>
            <a:fillRect/>
          </a:stretch>
        </p:blipFill>
        <p:spPr>
          <a:xfrm>
            <a:off x="1835785" y="0"/>
            <a:ext cx="1757680" cy="1144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9E4140F-08E9-1566-A94C-D1FF79250FEE}"/>
                  </a:ext>
                </a:extLst>
              </p:cNvPr>
              <p:cNvSpPr txBox="1"/>
              <p:nvPr/>
            </p:nvSpPr>
            <p:spPr>
              <a:xfrm>
                <a:off x="245745" y="2679248"/>
                <a:ext cx="11139805" cy="324294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Step 2. Set up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SG" altLang="zh-CN" dirty="0"/>
              </a:p>
              <a:p>
                <a:pPr>
                  <a:lnSpc>
                    <a:spcPct val="150000"/>
                  </a:lnSpc>
                </a:pPr>
                <a:endParaRPr lang="en-SG" altLang="zh-CN" dirty="0"/>
              </a:p>
              <a:p>
                <a:pPr>
                  <a:lnSpc>
                    <a:spcPct val="150000"/>
                  </a:lnSpc>
                </a:pPr>
                <a:endParaRPr lang="en-SG" altLang="zh-CN" dirty="0"/>
              </a:p>
              <a:p>
                <a:pPr>
                  <a:lnSpc>
                    <a:spcPct val="150000"/>
                  </a:lnSpc>
                </a:pPr>
                <a:endParaRPr lang="en-SG" altLang="zh-CN" dirty="0"/>
              </a:p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The nonzero singular values are the diagonal entries of D. The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SG" altLang="zh-CN" dirty="0"/>
                  <a:t> is the same size as A, with D in its upper left corner and with 0 elsewhere.</a:t>
                </a:r>
              </a:p>
              <a:p>
                <a:pPr>
                  <a:lnSpc>
                    <a:spcPct val="150000"/>
                  </a:lnSpc>
                </a:pPr>
                <a:endParaRPr lang="en-SG" altLang="zh-CN" dirty="0"/>
              </a:p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9E4140F-08E9-1566-A94C-D1FF79250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" y="2679248"/>
                <a:ext cx="11139805" cy="3242945"/>
              </a:xfrm>
              <a:prstGeom prst="rect">
                <a:avLst/>
              </a:prstGeom>
              <a:blipFill>
                <a:blip r:embed="rId4"/>
                <a:stretch>
                  <a:fillRect l="-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02CF24A-CA05-0641-9CF7-BB173960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内部信息，请勿泄漏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B6F0DD-7F8D-96C0-DF4D-44CAC4DB5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1997" y="1781541"/>
            <a:ext cx="5067300" cy="927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F654F23-24DB-5147-3FE3-CF4D6B312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3350" y="2952750"/>
            <a:ext cx="4305300" cy="952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8C8962-663E-CD53-2C89-85DCAD895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8950" y="3905250"/>
            <a:ext cx="3594100" cy="419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FCD61C-F0F2-6802-DB3F-45E1AFFD89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9700" y="5134793"/>
            <a:ext cx="68326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9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6BEFC-4C51-C8E4-1CC6-A00E29867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536CE6-3602-FF45-8871-3B3363CA29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680733-0EF3-BB8F-1919-D8A208249B21}"/>
                  </a:ext>
                </a:extLst>
              </p:cNvPr>
              <p:cNvSpPr txBox="1"/>
              <p:nvPr/>
            </p:nvSpPr>
            <p:spPr>
              <a:xfrm>
                <a:off x="245745" y="1167130"/>
                <a:ext cx="7339086" cy="57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Example: construct a SVD of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1" dirty="0"/>
                  <a:t>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680733-0EF3-BB8F-1919-D8A208249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" y="1167130"/>
                <a:ext cx="7339086" cy="576312"/>
              </a:xfrm>
              <a:prstGeom prst="rect">
                <a:avLst/>
              </a:prstGeom>
              <a:blipFill>
                <a:blip r:embed="rId2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932A1987-E9BB-62AD-30A0-3C1132ADEB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64"/>
          <a:stretch>
            <a:fillRect/>
          </a:stretch>
        </p:blipFill>
        <p:spPr>
          <a:xfrm>
            <a:off x="1835785" y="0"/>
            <a:ext cx="1757680" cy="1144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3D525A9-A28C-4BC0-5F33-CD0DC144B3C2}"/>
                  </a:ext>
                </a:extLst>
              </p:cNvPr>
              <p:cNvSpPr txBox="1"/>
              <p:nvPr/>
            </p:nvSpPr>
            <p:spPr>
              <a:xfrm>
                <a:off x="245745" y="1932972"/>
                <a:ext cx="11139805" cy="398922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Step 3. Construct U. A has two nonzero singular values, so rank A=2. The first 2 columns of U are the normalized vectors obtained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altLang="zh-CN" dirty="0"/>
              </a:p>
              <a:p>
                <a:pPr>
                  <a:lnSpc>
                    <a:spcPct val="150000"/>
                  </a:lnSpc>
                </a:pPr>
                <a:endParaRPr lang="en-SG" altLang="zh-CN" dirty="0"/>
              </a:p>
              <a:p>
                <a:pPr>
                  <a:lnSpc>
                    <a:spcPct val="150000"/>
                  </a:lnSpc>
                </a:pPr>
                <a:endParaRPr lang="en-SG" altLang="zh-CN" dirty="0"/>
              </a:p>
              <a:p>
                <a:pPr>
                  <a:lnSpc>
                    <a:spcPct val="150000"/>
                  </a:lnSpc>
                </a:pPr>
                <a:endParaRPr lang="en-SG" altLang="zh-CN" dirty="0"/>
              </a:p>
              <a:p>
                <a:pPr>
                  <a:lnSpc>
                    <a:spcPct val="150000"/>
                  </a:lnSpc>
                </a:pPr>
                <a:endParaRPr lang="en-SG" altLang="zh-CN" dirty="0"/>
              </a:p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Note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altLang="zh-CN" dirty="0"/>
                  <a:t> is already a basis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altLang="zh-CN" dirty="0"/>
                  <a:t>. Thus no additional vectors are needed for U,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SG" altLang="zh-CN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The singular value decomposition of A is</a:t>
                </a:r>
              </a:p>
              <a:p>
                <a:pPr>
                  <a:lnSpc>
                    <a:spcPct val="150000"/>
                  </a:lnSpc>
                </a:pPr>
                <a:endParaRPr lang="en-SG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3D525A9-A28C-4BC0-5F33-CD0DC144B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" y="1932972"/>
                <a:ext cx="11139805" cy="3989221"/>
              </a:xfrm>
              <a:prstGeom prst="rect">
                <a:avLst/>
              </a:prstGeom>
              <a:blipFill>
                <a:blip r:embed="rId4"/>
                <a:stretch>
                  <a:fillRect l="-456" r="-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76D58CD-DACE-B42D-FE9A-5CB08F5C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内部信息，请勿泄漏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F7F809-8E32-9B70-8AF8-83C6DBAD9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597" y="2793196"/>
            <a:ext cx="4356100" cy="1549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A142B9-21FE-A40B-44C6-88C8284F1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5291813"/>
            <a:ext cx="7772400" cy="139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5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28620-BF84-EC4B-56CC-FC91A7E44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26926CF8-A9FB-73C6-051F-2C71AA1B0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63F80F-185D-D5A2-8534-DCBC945E5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970" y="2265045"/>
            <a:ext cx="10293350" cy="2010072"/>
          </a:xfrm>
        </p:spPr>
        <p:txBody>
          <a:bodyPr>
            <a:noAutofit/>
          </a:bodyPr>
          <a:lstStyle/>
          <a:p>
            <a:pPr algn="l"/>
            <a:r>
              <a:rPr lang="en-US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Session 1: SVD Introduction</a:t>
            </a:r>
            <a:br>
              <a:rPr lang="en-US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Geometric Interpretation</a:t>
            </a:r>
            <a:endParaRPr lang="zh-CN" altLang="en-US" sz="44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12570DB9-B792-4C05-3FDC-4998E1A192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64"/>
          <a:stretch>
            <a:fillRect/>
          </a:stretch>
        </p:blipFill>
        <p:spPr>
          <a:xfrm>
            <a:off x="2762885" y="35560"/>
            <a:ext cx="2552700" cy="1662430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435396-1B10-2144-43F3-04B51F64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内部信息，请勿泄漏</a:t>
            </a:r>
          </a:p>
        </p:txBody>
      </p:sp>
    </p:spTree>
    <p:extLst>
      <p:ext uri="{BB962C8B-B14F-4D97-AF65-F5344CB8AC3E}">
        <p14:creationId xmlns:p14="http://schemas.microsoft.com/office/powerpoint/2010/main" val="310805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30C59-3DF9-F3B5-D4E4-2D3B79487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6B60AB-0EA4-C083-F6A1-5363A3E642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AD4749-301A-01E5-7D2F-04039AB7EF15}"/>
              </a:ext>
            </a:extLst>
          </p:cNvPr>
          <p:cNvSpPr txBox="1"/>
          <p:nvPr/>
        </p:nvSpPr>
        <p:spPr>
          <a:xfrm>
            <a:off x="245745" y="1167130"/>
            <a:ext cx="733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/>
              <a:t>What happens when we multiply a vector by a matrix?</a:t>
            </a:r>
            <a:endParaRPr lang="zh-CN" altLang="en-US" b="1" dirty="0"/>
          </a:p>
        </p:txBody>
      </p:sp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E1B5B345-09B6-3A88-543A-44919D309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364"/>
          <a:stretch>
            <a:fillRect/>
          </a:stretch>
        </p:blipFill>
        <p:spPr>
          <a:xfrm>
            <a:off x="1835785" y="0"/>
            <a:ext cx="1757680" cy="1144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61C9DEA-A1CB-0713-39C0-F556DF91B8FD}"/>
                  </a:ext>
                </a:extLst>
              </p:cNvPr>
              <p:cNvSpPr txBox="1"/>
              <p:nvPr/>
            </p:nvSpPr>
            <p:spPr>
              <a:xfrm>
                <a:off x="368935" y="1209548"/>
                <a:ext cx="5727065" cy="287477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, compute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𝐴𝑣</m:t>
                    </m:r>
                  </m:oMath>
                </a14:m>
                <a:r>
                  <a:rPr lang="en-US" altLang="zh-CN" dirty="0"/>
                  <a:t>, draw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𝐴𝑣</m:t>
                    </m:r>
                  </m:oMath>
                </a14:m>
                <a:r>
                  <a:rPr lang="en-US" altLang="zh-CN" dirty="0"/>
                  <a:t> on 2D plane.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altLang="zh-CN" dirty="0"/>
                  <a:t>, no change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scaling/stretch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altLang="zh-CN" dirty="0"/>
                  <a:t>, rotation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61C9DEA-A1CB-0713-39C0-F556DF91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5" y="1209548"/>
                <a:ext cx="5727065" cy="2874772"/>
              </a:xfrm>
              <a:prstGeom prst="rect">
                <a:avLst/>
              </a:prstGeom>
              <a:blipFill>
                <a:blip r:embed="rId3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32B01B0-C532-B837-83AA-87235695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内部信息，请勿泄漏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C12873-11D9-DF7D-9147-C6CEBF2DF887}"/>
                  </a:ext>
                </a:extLst>
              </p:cNvPr>
              <p:cNvSpPr txBox="1"/>
              <p:nvPr/>
            </p:nvSpPr>
            <p:spPr>
              <a:xfrm>
                <a:off x="368935" y="3596640"/>
                <a:ext cx="4997137" cy="2851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4.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altLang="zh-CN" dirty="0"/>
                  <a:t>, dimension change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5.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altLang="zh-CN" dirty="0"/>
                  <a:t>, how about this one? (demo)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6.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altLang="zh-CN" dirty="0"/>
                  <a:t>, how about this one? (demo)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C12873-11D9-DF7D-9147-C6CEBF2DF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5" y="3596640"/>
                <a:ext cx="4997137" cy="2851293"/>
              </a:xfrm>
              <a:prstGeom prst="rect">
                <a:avLst/>
              </a:prstGeom>
              <a:blipFill>
                <a:blip r:embed="rId4"/>
                <a:stretch>
                  <a:fillRect l="-1269" r="-1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490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C367B4-E762-9DC2-D79D-6DB07E8B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内部信息，请勿泄漏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7A1816-2E05-062D-62AD-A6115ADC71EC}"/>
              </a:ext>
            </a:extLst>
          </p:cNvPr>
          <p:cNvSpPr txBox="1"/>
          <p:nvPr/>
        </p:nvSpPr>
        <p:spPr>
          <a:xfrm>
            <a:off x="245745" y="1167130"/>
            <a:ext cx="733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/>
              <a:t>What happens when we multiply a vector by a matrix?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05EB29E-495D-BAC2-F73E-69974DA43B33}"/>
                  </a:ext>
                </a:extLst>
              </p:cNvPr>
              <p:cNvSpPr txBox="1"/>
              <p:nvPr/>
            </p:nvSpPr>
            <p:spPr>
              <a:xfrm>
                <a:off x="487681" y="1499616"/>
                <a:ext cx="11362944" cy="4403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altLang="zh-CN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US" altLang="zh-CN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Ax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altLang="zh-CN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US" altLang="zh-CN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zh-CN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" altLang="zh-CN" dirty="0"/>
              </a:p>
              <a:p>
                <a:endParaRPr kumimoji="1" lang="en-US" altLang="zh-CN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altLang="zh-C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altLang="zh-CN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b="1" dirty="0"/>
                  <a:t>:</a:t>
                </a:r>
                <a:r>
                  <a:rPr lang="zh-CN" altLang="zh-CN" dirty="0"/>
                  <a:t> </a:t>
                </a:r>
                <a:r>
                  <a:rPr lang="en" altLang="zh-CN" dirty="0"/>
                  <a:t>orthonormal rows ------ rotation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dirty="0"/>
                  <a:t>To align with the directions where the matrix naturally stretches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en" altLang="zh-CN" dirty="0"/>
                  <a:t>diagonal matrix ------ scaling/</a:t>
                </a:r>
                <a:r>
                  <a:rPr lang="zh-CN" altLang="zh-CN" dirty="0"/>
                  <a:t>stretching</a:t>
                </a:r>
                <a:r>
                  <a:rPr lang="en-US" altLang="zh-CN" dirty="0"/>
                  <a:t> +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dimension change</a:t>
                </a:r>
                <a:r>
                  <a:rPr lang="en" altLang="zh-CN" dirty="0"/>
                  <a:t> </a:t>
                </a:r>
                <a:endParaRPr lang="zh-CN" altLang="zh-CN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dirty="0"/>
                  <a:t>Different amounts of stretching in different directions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b="1" dirty="0"/>
                  <a:t>U:</a:t>
                </a:r>
                <a:r>
                  <a:rPr lang="zh-CN" altLang="zh-CN" dirty="0"/>
                  <a:t> </a:t>
                </a:r>
                <a:r>
                  <a:rPr lang="en-SG" altLang="zh-CN" dirty="0"/>
                  <a:t>orthonormal columns </a:t>
                </a:r>
                <a:r>
                  <a:rPr lang="en" altLang="zh-CN" dirty="0"/>
                  <a:t>------ rotation</a:t>
                </a:r>
                <a:endParaRPr lang="zh-CN" altLang="zh-CN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/>
                  <a:t>Rotate back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dirty="0"/>
              </a:p>
              <a:p>
                <a:r>
                  <a:rPr lang="en" altLang="zh-CN" dirty="0"/>
                  <a:t>Any matrix transformation can be decomposed into: rotate → stretch + dimension change</a:t>
                </a:r>
                <a:r>
                  <a:rPr lang="zh-CN" altLang="en-US" dirty="0"/>
                  <a:t> </a:t>
                </a:r>
                <a:r>
                  <a:rPr lang="en" altLang="zh-CN" dirty="0"/>
                  <a:t>→ rotate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" altLang="zh-CN" dirty="0"/>
                  <a:t>Singular values (</a:t>
                </a:r>
                <a:r>
                  <a:rPr lang="el-GR" altLang="zh-CN" dirty="0"/>
                  <a:t>σ₁, σ₂) </a:t>
                </a:r>
                <a:r>
                  <a:rPr lang="en" altLang="zh-CN" dirty="0"/>
                  <a:t>tell us how much stretching occurs, left zeros tell us the dimension transformation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altLang="zh-C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altLang="zh-C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zh-CN" dirty="0"/>
                  <a:t>and</a:t>
                </a:r>
                <a:r>
                  <a:rPr lang="zh-CN" altLang="zh-CN" b="1" dirty="0"/>
                  <a:t> U </a:t>
                </a:r>
                <a:r>
                  <a:rPr lang="en" altLang="zh-CN" dirty="0"/>
                  <a:t>are rotation matrices (preserve lengths)</a:t>
                </a:r>
              </a:p>
              <a:p>
                <a:endParaRPr lang="en" altLang="zh-CN" dirty="0"/>
              </a:p>
              <a:p>
                <a:r>
                  <a:rPr lang="en" altLang="zh-CN" dirty="0"/>
                  <a:t>SVD finds the "natural" coordinate systems in both spaces that make this dimension change as simple as possible—just pure stretching along axes, with some zeros added or removed.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05EB29E-495D-BAC2-F73E-69974DA43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1" y="1499616"/>
                <a:ext cx="11362944" cy="4403128"/>
              </a:xfrm>
              <a:prstGeom prst="rect">
                <a:avLst/>
              </a:prstGeom>
              <a:blipFill>
                <a:blip r:embed="rId2"/>
                <a:stretch>
                  <a:fillRect l="-446" b="-1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65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CB474-8FB2-6FF6-7AF2-A733F8C19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BA022312-3E0C-1BD5-BEF4-646ABF491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C26C7C-4656-42DA-9D59-4FBB8B96D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970" y="2137559"/>
            <a:ext cx="11056472" cy="2588820"/>
          </a:xfrm>
        </p:spPr>
        <p:txBody>
          <a:bodyPr>
            <a:noAutofit/>
          </a:bodyPr>
          <a:lstStyle/>
          <a:p>
            <a:pPr algn="l"/>
            <a:r>
              <a:rPr lang="en-US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Session 2: </a:t>
            </a:r>
            <a:r>
              <a:rPr lang="en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 Compression Capstone Project</a:t>
            </a:r>
            <a:br>
              <a:rPr lang="en-US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Python SVD Tools</a:t>
            </a:r>
            <a:endParaRPr lang="zh-CN" altLang="en-US" sz="44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109F87E6-F7A9-46BD-075D-BCB3FA88AB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64"/>
          <a:stretch>
            <a:fillRect/>
          </a:stretch>
        </p:blipFill>
        <p:spPr>
          <a:xfrm>
            <a:off x="2762885" y="35560"/>
            <a:ext cx="2552700" cy="1662430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80A7AE-C4DB-E101-0DF9-D6EEAF74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内部信息，请勿泄漏</a:t>
            </a:r>
          </a:p>
        </p:txBody>
      </p:sp>
    </p:spTree>
    <p:extLst>
      <p:ext uri="{BB962C8B-B14F-4D97-AF65-F5344CB8AC3E}">
        <p14:creationId xmlns:p14="http://schemas.microsoft.com/office/powerpoint/2010/main" val="210538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00745-87B8-EAB9-9381-7EE7F654E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A81F7D-85DA-263B-5A84-A8D71840A6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4994AC-25EE-47F5-54E7-D27F818584E9}"/>
              </a:ext>
            </a:extLst>
          </p:cNvPr>
          <p:cNvSpPr txBox="1"/>
          <p:nvPr/>
        </p:nvSpPr>
        <p:spPr>
          <a:xfrm>
            <a:off x="245745" y="1167130"/>
            <a:ext cx="849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Applications: how to achieve SVD with python</a:t>
            </a:r>
            <a:endParaRPr lang="zh-CN" altLang="en-US" b="1" dirty="0"/>
          </a:p>
        </p:txBody>
      </p:sp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66B99A4E-CAC4-2CF1-5479-5FD46DD2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364"/>
          <a:stretch>
            <a:fillRect/>
          </a:stretch>
        </p:blipFill>
        <p:spPr>
          <a:xfrm>
            <a:off x="1835785" y="0"/>
            <a:ext cx="1757680" cy="1144905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A483C7F-B4F7-703E-D671-CB1360F2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内部信息，请勿泄漏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A5E0EC-8FBF-E9C8-74A2-59537E84B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" y="1558687"/>
            <a:ext cx="7110846" cy="44061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2F32DC-B383-68F3-A921-455A3356A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555" y="1536462"/>
            <a:ext cx="458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4C198-F72C-788A-C643-F2B4286B9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609ECE-E008-B820-5C16-8AEB06C3D5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7CA261-B707-B694-C461-1366EA7E7948}"/>
              </a:ext>
            </a:extLst>
          </p:cNvPr>
          <p:cNvSpPr txBox="1"/>
          <p:nvPr/>
        </p:nvSpPr>
        <p:spPr>
          <a:xfrm>
            <a:off x="245745" y="1167130"/>
            <a:ext cx="849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Applications: Low-rank approximation via truncated singular values</a:t>
            </a:r>
            <a:endParaRPr lang="zh-CN" altLang="en-US" b="1" dirty="0"/>
          </a:p>
        </p:txBody>
      </p:sp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BF38E371-A28E-FC3E-58BB-D4D785D8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364"/>
          <a:stretch>
            <a:fillRect/>
          </a:stretch>
        </p:blipFill>
        <p:spPr>
          <a:xfrm>
            <a:off x="1835785" y="0"/>
            <a:ext cx="1757680" cy="1144905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46E9FE2-D5F8-EC55-3821-9BF08A99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内部信息，请勿泄漏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762241-7002-B603-2794-84BC1A854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" y="1636792"/>
            <a:ext cx="7353300" cy="2133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2F6764-4652-7B9D-716B-5BF9454C8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65" y="4649708"/>
            <a:ext cx="3289300" cy="1143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931A15-0066-38DF-7BD9-2CE012C4CD1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4302" b="81266"/>
          <a:stretch>
            <a:fillRect/>
          </a:stretch>
        </p:blipFill>
        <p:spPr>
          <a:xfrm>
            <a:off x="245745" y="3828562"/>
            <a:ext cx="2095119" cy="8232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2F3B9B-0E1F-A6D6-5998-3185508C2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885" y="3828562"/>
            <a:ext cx="24638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4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17C4A-A53C-D137-B346-F71E97225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4310CB-0104-4505-039F-AACA5580B6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C3194B-EAB7-99FE-9EAE-947400ACAF25}"/>
              </a:ext>
            </a:extLst>
          </p:cNvPr>
          <p:cNvSpPr txBox="1"/>
          <p:nvPr/>
        </p:nvSpPr>
        <p:spPr>
          <a:xfrm>
            <a:off x="245745" y="1167130"/>
            <a:ext cx="849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Exercises: Use python to get SVD result of following matrices</a:t>
            </a:r>
            <a:endParaRPr kumimoji="1" lang="en-US" altLang="zh-CN" dirty="0"/>
          </a:p>
        </p:txBody>
      </p:sp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34FB9462-144B-2986-F30B-6261E60840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364"/>
          <a:stretch>
            <a:fillRect/>
          </a:stretch>
        </p:blipFill>
        <p:spPr>
          <a:xfrm>
            <a:off x="1835785" y="0"/>
            <a:ext cx="1757680" cy="1144905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5E67DC2-5AE4-B578-10BB-03884109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内部信息，请勿泄漏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8BA030-7DCC-5B98-CE6B-AAFC7AA663E7}"/>
                  </a:ext>
                </a:extLst>
              </p:cNvPr>
              <p:cNvSpPr txBox="1"/>
              <p:nvPr/>
            </p:nvSpPr>
            <p:spPr>
              <a:xfrm>
                <a:off x="530352" y="1905778"/>
                <a:ext cx="1406154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dirty="0"/>
                  <a:t>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8BA030-7DCC-5B98-CE6B-AAFC7AA66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52" y="1905778"/>
                <a:ext cx="1406154" cy="461921"/>
              </a:xfrm>
              <a:prstGeom prst="rect">
                <a:avLst/>
              </a:prstGeom>
              <a:blipFill>
                <a:blip r:embed="rId3"/>
                <a:stretch>
                  <a:fillRect l="-9821" t="-2703" b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CAF2AD0-8554-C503-DFC6-0FFB08852F4F}"/>
                  </a:ext>
                </a:extLst>
              </p:cNvPr>
              <p:cNvSpPr txBox="1"/>
              <p:nvPr/>
            </p:nvSpPr>
            <p:spPr>
              <a:xfrm>
                <a:off x="530352" y="2699866"/>
                <a:ext cx="1765227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dirty="0"/>
                  <a:t>(2)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CAF2AD0-8554-C503-DFC6-0FFB08852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52" y="2699866"/>
                <a:ext cx="1765227" cy="461921"/>
              </a:xfrm>
              <a:prstGeom prst="rect">
                <a:avLst/>
              </a:prstGeom>
              <a:blipFill>
                <a:blip r:embed="rId4"/>
                <a:stretch>
                  <a:fillRect l="-7857" t="-2632"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37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AD2BC-B7D7-58B6-979C-8278139E2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E3708B93-34D0-DC35-DEC3-A5F71E57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6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3AFF1-8CE3-EDC8-E759-3EA19F282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970" y="1932972"/>
            <a:ext cx="11276218" cy="3943571"/>
          </a:xfrm>
        </p:spPr>
        <p:txBody>
          <a:bodyPr>
            <a:noAutofit/>
          </a:bodyPr>
          <a:lstStyle/>
          <a:p>
            <a:pPr algn="l"/>
            <a:r>
              <a:rPr lang="en-US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Session 1: SVD Introduction</a:t>
            </a:r>
            <a:br>
              <a:rPr lang="en-US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Singular Value Decomposition Overview</a:t>
            </a:r>
            <a:br>
              <a:rPr lang="en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Geometric Interpretation</a:t>
            </a:r>
            <a:br>
              <a:rPr lang="en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" altLang="zh-CN" dirty="0"/>
            </a:br>
            <a:endParaRPr lang="zh-CN" altLang="en-US" sz="44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C1D636F7-7E03-7FE3-8292-A700C9B549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64"/>
          <a:stretch>
            <a:fillRect/>
          </a:stretch>
        </p:blipFill>
        <p:spPr>
          <a:xfrm>
            <a:off x="2762885" y="35560"/>
            <a:ext cx="2552700" cy="1662430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6B555-4D6D-BADF-91B1-2F1F3190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内部信息，请勿泄漏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8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381D0-BDB3-1582-1735-9166152D0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D7C8C895-5DA3-5573-92DC-AC8F0EB1B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E53626-CADF-E61E-028F-1DE4F095E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970" y="2137559"/>
            <a:ext cx="11056472" cy="2588820"/>
          </a:xfrm>
        </p:spPr>
        <p:txBody>
          <a:bodyPr>
            <a:noAutofit/>
          </a:bodyPr>
          <a:lstStyle/>
          <a:p>
            <a:pPr algn="l"/>
            <a:r>
              <a:rPr lang="en-US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Session 2: </a:t>
            </a:r>
            <a:r>
              <a:rPr lang="en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 Compression Capstone Project</a:t>
            </a:r>
            <a:br>
              <a:rPr lang="en-US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 Compression</a:t>
            </a:r>
            <a:endParaRPr lang="zh-CN" altLang="en-US" sz="44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314B2A94-6A63-FAD6-7421-8891216E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64"/>
          <a:stretch>
            <a:fillRect/>
          </a:stretch>
        </p:blipFill>
        <p:spPr>
          <a:xfrm>
            <a:off x="2762885" y="35560"/>
            <a:ext cx="2552700" cy="1662430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E83A7B-E0BE-5514-3404-E65B557B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内部信息，请勿泄漏</a:t>
            </a:r>
          </a:p>
        </p:txBody>
      </p:sp>
    </p:spTree>
    <p:extLst>
      <p:ext uri="{BB962C8B-B14F-4D97-AF65-F5344CB8AC3E}">
        <p14:creationId xmlns:p14="http://schemas.microsoft.com/office/powerpoint/2010/main" val="3374328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5356-417C-E6EA-640C-2DF2C43AD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06BFAC-82B7-8DED-B228-3BB2A77F19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6BE46A-C23F-8E1B-FCDF-E4154A44B01A}"/>
              </a:ext>
            </a:extLst>
          </p:cNvPr>
          <p:cNvSpPr txBox="1"/>
          <p:nvPr/>
        </p:nvSpPr>
        <p:spPr>
          <a:xfrm>
            <a:off x="245745" y="1167130"/>
            <a:ext cx="849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Application: Use SVD to compress images</a:t>
            </a:r>
            <a:endParaRPr kumimoji="1" lang="en-US" altLang="zh-CN" dirty="0"/>
          </a:p>
        </p:txBody>
      </p:sp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912014F8-443F-B883-E294-425F79879F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364"/>
          <a:stretch>
            <a:fillRect/>
          </a:stretch>
        </p:blipFill>
        <p:spPr>
          <a:xfrm>
            <a:off x="1835785" y="0"/>
            <a:ext cx="1757680" cy="1144905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3473397-3CD9-57D1-CB55-CD4D66F8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内部信息，请勿泄漏</a:t>
            </a:r>
            <a:endParaRPr lang="en-US" dirty="0"/>
          </a:p>
        </p:txBody>
      </p:sp>
      <p:pic>
        <p:nvPicPr>
          <p:cNvPr id="7" name="图片 6" descr="狗的头&#10;&#10;AI 生成的内容可能不正确。">
            <a:extLst>
              <a:ext uri="{FF2B5EF4-FFF2-40B4-BE49-F238E27FC236}">
                <a16:creationId xmlns:a16="http://schemas.microsoft.com/office/drawing/2014/main" id="{FA9EE4A6-5560-EECA-E9FB-E4A2BC5B2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" y="2145538"/>
            <a:ext cx="3668659" cy="24381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B5C364B-73A5-6670-1E05-39E5DDEFAEDE}"/>
              </a:ext>
            </a:extLst>
          </p:cNvPr>
          <p:cNvSpPr txBox="1"/>
          <p:nvPr/>
        </p:nvSpPr>
        <p:spPr>
          <a:xfrm>
            <a:off x="353568" y="1679194"/>
            <a:ext cx="428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How is image represented as matrices?</a:t>
            </a:r>
            <a:endParaRPr kumimoji="1"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6C0FF8D-1CF8-5AB4-0EBC-192297843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250" y="1144905"/>
            <a:ext cx="6464300" cy="4927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43F4D19-4AC1-8CFF-496D-275AA082B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96" y="4826826"/>
            <a:ext cx="3683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27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44157-3970-DCB2-F576-B0DFB3724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013340-C12C-A9F9-CB44-1228B4F16F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CD636B-1934-7C8C-1B2E-43B7A483C23B}"/>
              </a:ext>
            </a:extLst>
          </p:cNvPr>
          <p:cNvSpPr txBox="1"/>
          <p:nvPr/>
        </p:nvSpPr>
        <p:spPr>
          <a:xfrm>
            <a:off x="245745" y="1167130"/>
            <a:ext cx="849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Application: Use SVD to compress images</a:t>
            </a:r>
            <a:endParaRPr kumimoji="1" lang="en-US" altLang="zh-CN" dirty="0"/>
          </a:p>
        </p:txBody>
      </p:sp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1FF7E7AA-DDE9-E167-D68E-BF962B1839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364"/>
          <a:stretch>
            <a:fillRect/>
          </a:stretch>
        </p:blipFill>
        <p:spPr>
          <a:xfrm>
            <a:off x="1835785" y="0"/>
            <a:ext cx="1757680" cy="1144905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BFE8043-9CDE-187E-F876-0E50E110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内部信息，请勿泄漏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561C3-7C45-E279-D384-BDC172F279BA}"/>
              </a:ext>
            </a:extLst>
          </p:cNvPr>
          <p:cNvSpPr txBox="1"/>
          <p:nvPr/>
        </p:nvSpPr>
        <p:spPr>
          <a:xfrm>
            <a:off x="353568" y="1679194"/>
            <a:ext cx="428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How is image represented as matrices?</a:t>
            </a:r>
            <a:endParaRPr kumimoji="1"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909A5A-8C35-4E52-FD6B-C9179CAE2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658" y="1167130"/>
            <a:ext cx="3810354" cy="48375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BFCF058-9ACE-AF7C-7BD3-5BEB4E1E2276}"/>
              </a:ext>
            </a:extLst>
          </p:cNvPr>
          <p:cNvSpPr txBox="1"/>
          <p:nvPr/>
        </p:nvSpPr>
        <p:spPr>
          <a:xfrm>
            <a:off x="353568" y="3633216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Each channel is a matrix, and each number in the matrix represents the brightness of a pixel in that color channel. (demo)</a:t>
            </a:r>
          </a:p>
          <a:p>
            <a:endParaRPr kumimoji="1" lang="en" altLang="zh-CN" dirty="0"/>
          </a:p>
          <a:p>
            <a:r>
              <a:rPr lang="en" altLang="zh-CN" dirty="0"/>
              <a:t>A higher value indicates a stronger signal or higher brightness in that color channel for the pixel.</a:t>
            </a:r>
          </a:p>
          <a:p>
            <a:endParaRPr lang="en" altLang="zh-CN" dirty="0"/>
          </a:p>
          <a:p>
            <a:r>
              <a:rPr lang="en" altLang="zh-CN" dirty="0"/>
              <a:t>How channels work?(demo)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9B6209-36BE-6B2F-EC94-32F3AC7D1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048526"/>
            <a:ext cx="7772400" cy="14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30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79F7B-4982-AD57-3641-0A4A96A02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6841DA-A177-F454-50BF-8C962B7CCA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670FD6-F6E5-FD68-741C-09474AB2B085}"/>
              </a:ext>
            </a:extLst>
          </p:cNvPr>
          <p:cNvSpPr txBox="1"/>
          <p:nvPr/>
        </p:nvSpPr>
        <p:spPr>
          <a:xfrm>
            <a:off x="245745" y="1167130"/>
            <a:ext cx="849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Application: Use SVD to compress images</a:t>
            </a:r>
            <a:endParaRPr kumimoji="1" lang="en-US" altLang="zh-CN" dirty="0"/>
          </a:p>
        </p:txBody>
      </p:sp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C7510761-6CD8-BB2A-E2C1-93089CB6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364"/>
          <a:stretch>
            <a:fillRect/>
          </a:stretch>
        </p:blipFill>
        <p:spPr>
          <a:xfrm>
            <a:off x="1835785" y="0"/>
            <a:ext cx="1757680" cy="1144905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2142E98-FBAB-BC07-F7DF-C77EAC55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内部信息，请勿泄漏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284D91-998A-B3CB-346C-3E3207E4756A}"/>
                  </a:ext>
                </a:extLst>
              </p:cNvPr>
              <p:cNvSpPr txBox="1"/>
              <p:nvPr/>
            </p:nvSpPr>
            <p:spPr>
              <a:xfrm>
                <a:off x="362584" y="1520698"/>
                <a:ext cx="11583671" cy="4578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Why image compression matters?</a:t>
                </a:r>
              </a:p>
              <a:p>
                <a:r>
                  <a:rPr kumimoji="1" lang="en-US" altLang="zh-CN" dirty="0"/>
                  <a:t>Single channel image</a:t>
                </a:r>
              </a:p>
              <a:p>
                <a:r>
                  <a:rPr kumimoji="1" lang="en-US" altLang="zh-CN" dirty="0"/>
                  <a:t>Original elements: m x n</a:t>
                </a:r>
              </a:p>
              <a:p>
                <a:r>
                  <a:rPr kumimoji="1" lang="en-US" altLang="zh-CN" dirty="0"/>
                  <a:t>Parameters after Image compression with SVD:</a:t>
                </a:r>
              </a:p>
              <a:p>
                <a:r>
                  <a:rPr lang="en" altLang="zh-CN" dirty="0"/>
                  <a:t>SVD allows us to represent an image matrix </a:t>
                </a:r>
                <a14:m>
                  <m:oMath xmlns:m="http://schemas.openxmlformats.org/officeDocument/2006/math">
                    <m:r>
                      <a:rPr lang="en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" altLang="zh-CN" dirty="0"/>
                  <a:t> as a product of three matrices:</a:t>
                </a:r>
                <a:r>
                  <a:rPr kumimoji="1" lang="en-US" altLang="zh-CN" b="1" dirty="0"/>
                  <a:t> </a:t>
                </a:r>
              </a:p>
              <a:p>
                <a:endParaRPr kumimoji="1"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SG" altLang="zh-CN" dirty="0"/>
              </a:p>
              <a:p>
                <a:r>
                  <a:rPr kumimoji="1" lang="en-US" altLang="zh-CN" b="1" dirty="0"/>
                  <a:t>U: m x m,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kumimoji="1" lang="en-US" altLang="zh-CN" b="1" dirty="0"/>
                  <a:t>: min(m , n),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b="1" dirty="0"/>
                  <a:t>:n x n</a:t>
                </a:r>
                <a:endParaRPr lang="en-SG" altLang="zh-CN" dirty="0"/>
              </a:p>
              <a:p>
                <a:r>
                  <a:rPr lang="en" altLang="zh-CN" dirty="0"/>
                  <a:t>By keeping only the top </a:t>
                </a:r>
                <a14:m>
                  <m:oMath xmlns:m="http://schemas.openxmlformats.org/officeDocument/2006/math">
                    <m:r>
                      <a:rPr lang="en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" altLang="zh-CN" dirty="0"/>
                  <a:t> singular values and their corresponding vectors, we can approximate the image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SG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SG" altLang="zh-CN" dirty="0"/>
                  <a:t>: m x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SG" altLang="zh-CN" dirty="0"/>
                  <a:t>: k,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en-SG" altLang="zh-CN" dirty="0"/>
                  <a:t>: k x n, total: </a:t>
                </a:r>
                <a:r>
                  <a:rPr lang="en-SG" altLang="zh-CN" dirty="0" err="1"/>
                  <a:t>mk+nk+k</a:t>
                </a:r>
                <a:endParaRPr lang="en-SG" altLang="zh-CN" dirty="0"/>
              </a:p>
              <a:p>
                <a:endParaRPr lang="en-SG" altLang="zh-CN" dirty="0"/>
              </a:p>
              <a:p>
                <a:r>
                  <a:rPr lang="en" altLang="zh-CN" dirty="0"/>
                  <a:t>Instead of storing </a:t>
                </a:r>
                <a14:m>
                  <m:oMath xmlns:m="http://schemas.openxmlformats.org/officeDocument/2006/math">
                    <m:r>
                      <a:rPr lang="en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" altLang="zh-CN">
                        <a:latin typeface="Cambria Math" panose="02040503050406030204" pitchFamily="18" charset="0"/>
                      </a:rPr>
                      <m:t>×</m:t>
                    </m:r>
                    <m:r>
                      <a:rPr lang="en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" altLang="zh-CN" dirty="0"/>
                  <a:t>elements, we only need to store </a:t>
                </a:r>
                <a14:m>
                  <m:oMath xmlns:m="http://schemas.openxmlformats.org/officeDocument/2006/math">
                    <m:r>
                      <a:rPr lang="en" altLang="zh-CN" i="1">
                        <a:latin typeface="Cambria Math" panose="02040503050406030204" pitchFamily="18" charset="0"/>
                      </a:rPr>
                      <m:t>𝑚𝑘</m:t>
                    </m:r>
                    <m:r>
                      <a:rPr lang="en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en" altLang="zh-CN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en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" altLang="zh-CN" dirty="0"/>
                  <a:t>elements.</a:t>
                </a:r>
                <a:br>
                  <a:rPr lang="en" altLang="zh-CN" dirty="0"/>
                </a:br>
                <a:r>
                  <a:rPr lang="en" altLang="zh-CN" dirty="0"/>
                  <a:t>Since </a:t>
                </a:r>
                <a14:m>
                  <m:oMath xmlns:m="http://schemas.openxmlformats.org/officeDocument/2006/math">
                    <m:r>
                      <a:rPr lang="en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" altLang="zh-CN" dirty="0"/>
                  <a:t>is much smaller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" altLang="zh-CN" dirty="0"/>
                  <a:t>, </a:t>
                </a:r>
                <a:r>
                  <a:rPr lang="en" altLang="zh-CN" b="1" dirty="0"/>
                  <a:t>the amount of data is significantly reduced </a:t>
                </a:r>
                <a:r>
                  <a:rPr lang="en" altLang="zh-CN" dirty="0"/>
                  <a:t>while the main image structure is preserved.</a:t>
                </a:r>
              </a:p>
              <a:p>
                <a:r>
                  <a:rPr lang="en" altLang="zh-CN" dirty="0"/>
                  <a:t>(demo experiment)</a:t>
                </a:r>
                <a:endParaRPr lang="en-SG" altLang="zh-CN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284D91-998A-B3CB-346C-3E3207E47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84" y="1520698"/>
                <a:ext cx="11583671" cy="4578305"/>
              </a:xfrm>
              <a:prstGeom prst="rect">
                <a:avLst/>
              </a:prstGeom>
              <a:blipFill>
                <a:blip r:embed="rId3"/>
                <a:stretch>
                  <a:fillRect l="-438" t="-552" b="-1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376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23E61-A26A-4501-A339-974C52581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F01162-0EE3-8EAC-2D71-E14992F90C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4CE51F-4E59-FC94-FC63-A9098279BB49}"/>
              </a:ext>
            </a:extLst>
          </p:cNvPr>
          <p:cNvSpPr txBox="1"/>
          <p:nvPr/>
        </p:nvSpPr>
        <p:spPr>
          <a:xfrm>
            <a:off x="245745" y="1167130"/>
            <a:ext cx="849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 Compression Capstone Project and Presentation</a:t>
            </a:r>
            <a:endParaRPr kumimoji="1" lang="en-US" altLang="zh-CN" dirty="0"/>
          </a:p>
        </p:txBody>
      </p:sp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B0112BBE-B6E6-DB96-7CA4-DAEAA08949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364"/>
          <a:stretch>
            <a:fillRect/>
          </a:stretch>
        </p:blipFill>
        <p:spPr>
          <a:xfrm>
            <a:off x="1835785" y="0"/>
            <a:ext cx="1757680" cy="1144905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113EE2-BEF0-AD1A-BCE2-6B37064C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内部信息，请勿泄漏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E7B602-A817-6A4E-31DC-6F4E5650F161}"/>
              </a:ext>
            </a:extLst>
          </p:cNvPr>
          <p:cNvSpPr txBox="1"/>
          <p:nvPr/>
        </p:nvSpPr>
        <p:spPr>
          <a:xfrm>
            <a:off x="402336" y="1670304"/>
            <a:ext cx="1155072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Introduction to SVD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Why SVD can be used for image compression</a:t>
            </a:r>
          </a:p>
          <a:p>
            <a:pPr marL="342900" indent="-342900">
              <a:buAutoNum type="arabicPeriod" startAt="2"/>
            </a:pPr>
            <a:r>
              <a:rPr kumimoji="1" lang="en-US" altLang="zh-CN" dirty="0"/>
              <a:t>Achieve</a:t>
            </a:r>
            <a:r>
              <a:rPr kumimoji="1" lang="zh-CN" altLang="en-US" dirty="0"/>
              <a:t> </a:t>
            </a:r>
            <a:r>
              <a:rPr kumimoji="1" lang="en" altLang="zh-CN" dirty="0"/>
              <a:t>grayscale </a:t>
            </a:r>
            <a:r>
              <a:rPr kumimoji="1" lang="en-US" altLang="zh-CN" dirty="0"/>
              <a:t>image compression with SVD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dirty="0"/>
              <a:t>Experiment with different numbers of singular values (k=1,5,10,20 </a:t>
            </a:r>
            <a:r>
              <a:rPr lang="en" altLang="zh-CN" dirty="0" err="1"/>
              <a:t>etc</a:t>
            </a:r>
            <a:r>
              <a:rPr lang="en" altLang="zh-CN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dirty="0"/>
              <a:t>Calculate compression ratios (original size vs. compressed representation)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dirty="0"/>
              <a:t>Visual comparison: display original vs. reconstructed images side by side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dirty="0"/>
              <a:t>Analyze singular value decay: plot </a:t>
            </a:r>
            <a:r>
              <a:rPr lang="el-GR" altLang="zh-CN" dirty="0"/>
              <a:t>σ_</a:t>
            </a:r>
            <a:r>
              <a:rPr lang="en" altLang="zh-CN" dirty="0" err="1"/>
              <a:t>i</a:t>
            </a:r>
            <a:r>
              <a:rPr lang="en" altLang="zh-CN" dirty="0"/>
              <a:t>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dirty="0"/>
              <a:t>Measure reconstruction error: ||A - </a:t>
            </a:r>
            <a:r>
              <a:rPr lang="en" altLang="zh-CN" dirty="0" err="1"/>
              <a:t>A_k</a:t>
            </a:r>
            <a:r>
              <a:rPr lang="en" altLang="zh-CN" dirty="0"/>
              <a:t>||_F (Frobenius norm)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dirty="0"/>
              <a:t>Find optimal k for different quality/compression trade-offs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dirty="0"/>
              <a:t>Give your own opinions</a:t>
            </a:r>
          </a:p>
          <a:p>
            <a:r>
              <a:rPr kumimoji="1" lang="en-US" altLang="zh-CN" dirty="0"/>
              <a:t>3. Try images with different sizes(50x50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2000x3000)/styles(portrait/natural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scene/medical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 etc.) (Optional)</a:t>
            </a:r>
          </a:p>
          <a:p>
            <a:r>
              <a:rPr kumimoji="1" lang="en-US" altLang="zh-CN" dirty="0"/>
              <a:t>4. Try RGB images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(Optional)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Submit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PPT and Code(.</a:t>
            </a:r>
            <a:r>
              <a:rPr kumimoji="1" lang="en-US" altLang="zh-CN" dirty="0" err="1"/>
              <a:t>py</a:t>
            </a:r>
            <a:r>
              <a:rPr kumimoji="1" lang="en-US" altLang="zh-CN" dirty="0"/>
              <a:t>/.</a:t>
            </a:r>
            <a:r>
              <a:rPr kumimoji="1" lang="en-US" altLang="zh-CN" dirty="0" err="1"/>
              <a:t>ipynb</a:t>
            </a:r>
            <a:r>
              <a:rPr kumimoji="1" lang="en-US" altLang="zh-CN" dirty="0"/>
              <a:t>) (next Wednesday)</a:t>
            </a:r>
          </a:p>
          <a:p>
            <a:r>
              <a:rPr kumimoji="1" lang="en-US" altLang="zh-CN" dirty="0"/>
              <a:t>Present tomorrow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79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B02FC-0F62-D2B4-EDA5-10E6A6EE9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A439D-A429-5AC4-4F3E-AA2202EB33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D55088-6DCB-904B-0034-D62BE74B6CFA}"/>
              </a:ext>
            </a:extLst>
          </p:cNvPr>
          <p:cNvSpPr txBox="1"/>
          <p:nvPr/>
        </p:nvSpPr>
        <p:spPr>
          <a:xfrm>
            <a:off x="245745" y="1167130"/>
            <a:ext cx="849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Good Presentation </a:t>
            </a:r>
            <a:endParaRPr kumimoji="1" lang="en-US" altLang="zh-CN" dirty="0"/>
          </a:p>
        </p:txBody>
      </p:sp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39E80E1F-D63A-87D3-10A9-7ED076DB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364"/>
          <a:stretch>
            <a:fillRect/>
          </a:stretch>
        </p:blipFill>
        <p:spPr>
          <a:xfrm>
            <a:off x="1835785" y="0"/>
            <a:ext cx="1757680" cy="1144905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E146B14-D4D7-9F5A-A07A-FA355427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内部信息，请勿泄漏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1DA077-FA6F-3F34-DF4B-DAD789036BA6}"/>
              </a:ext>
            </a:extLst>
          </p:cNvPr>
          <p:cNvSpPr txBox="1"/>
          <p:nvPr/>
        </p:nvSpPr>
        <p:spPr>
          <a:xfrm>
            <a:off x="402336" y="1816608"/>
            <a:ext cx="881241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sz="2000" dirty="0"/>
              <a:t>A clear logic 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2. PPT: Power points. What is power points? </a:t>
            </a:r>
          </a:p>
          <a:p>
            <a:r>
              <a:rPr kumimoji="1" lang="en-US" altLang="zh-CN" sz="2000" dirty="0"/>
              <a:t>No need for many words displayed</a:t>
            </a:r>
          </a:p>
          <a:p>
            <a:r>
              <a:rPr kumimoji="1" lang="en-US" altLang="zh-CN" sz="2000" dirty="0"/>
              <a:t>Express in your own words after you understand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3. Use figures or tables to help you illustrate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4. Pay attention to the word size. Are they too small or too big for the audience?</a:t>
            </a:r>
          </a:p>
          <a:p>
            <a:endParaRPr kumimoji="1" lang="en-US" altLang="zh-CN" sz="2000" dirty="0"/>
          </a:p>
          <a:p>
            <a:pPr lvl="1"/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7159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D23FD-822E-4BAE-811E-7A6EDC8FC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C629C200-C9C8-F2FA-2955-DB3AD86E8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E96B66-99FB-A4EB-D687-3F2FB286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970" y="2265045"/>
            <a:ext cx="10293350" cy="1424940"/>
          </a:xfrm>
        </p:spPr>
        <p:txBody>
          <a:bodyPr>
            <a:noAutofit/>
          </a:bodyPr>
          <a:lstStyle/>
          <a:p>
            <a:pPr algn="l"/>
            <a:r>
              <a:rPr lang="en-US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Thanks &amp; Questions</a:t>
            </a:r>
            <a:endParaRPr lang="zh-CN" altLang="en-US" sz="44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C4AFFD0F-C3A8-9B1B-EF06-FB883F0116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64"/>
          <a:stretch>
            <a:fillRect/>
          </a:stretch>
        </p:blipFill>
        <p:spPr>
          <a:xfrm>
            <a:off x="2762885" y="35560"/>
            <a:ext cx="2552700" cy="1662430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AE7FFE-3B64-69F8-6346-F3F0BFE0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内部信息，请勿泄漏</a:t>
            </a:r>
          </a:p>
        </p:txBody>
      </p:sp>
    </p:spTree>
    <p:extLst>
      <p:ext uri="{BB962C8B-B14F-4D97-AF65-F5344CB8AC3E}">
        <p14:creationId xmlns:p14="http://schemas.microsoft.com/office/powerpoint/2010/main" val="422813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90185-0445-BBD6-A84E-C8384C6B0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3FC0DEE5-6751-2C2F-E65B-2E548FDF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5E50A-B92B-026D-9AF9-56809F17C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970" y="2265044"/>
            <a:ext cx="10293350" cy="2677345"/>
          </a:xfrm>
        </p:spPr>
        <p:txBody>
          <a:bodyPr>
            <a:noAutofit/>
          </a:bodyPr>
          <a:lstStyle/>
          <a:p>
            <a:pPr algn="l"/>
            <a:r>
              <a:rPr lang="en-US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Session 1: SVD Introduction</a:t>
            </a:r>
            <a:br>
              <a:rPr lang="en-US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zh-CN" sz="4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Singular Value Decomposition Overview</a:t>
            </a:r>
            <a:endParaRPr lang="zh-CN" altLang="en-US" sz="44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0FA234EB-5CD4-B541-CDBC-3A8BE0D083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64"/>
          <a:stretch>
            <a:fillRect/>
          </a:stretch>
        </p:blipFill>
        <p:spPr>
          <a:xfrm>
            <a:off x="2762885" y="35560"/>
            <a:ext cx="2552700" cy="1662430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64E045-F497-CF53-6C04-4885E811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内部信息，请勿泄漏</a:t>
            </a:r>
          </a:p>
        </p:txBody>
      </p:sp>
    </p:spTree>
    <p:extLst>
      <p:ext uri="{BB962C8B-B14F-4D97-AF65-F5344CB8AC3E}">
        <p14:creationId xmlns:p14="http://schemas.microsoft.com/office/powerpoint/2010/main" val="403670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45745" y="1167130"/>
                <a:ext cx="688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Review: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𝐢𝐬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𝐦𝐚𝐭𝐫𝐢𝐱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𝐢𝐬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𝐞𝐢𝐠𝐞𝐧𝐯𝐞𝐜𝐭𝐨𝐫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𝒆𝒊𝒈𝒆𝒏𝒗𝒂𝒍𝒖𝒆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" y="1167130"/>
                <a:ext cx="6884260" cy="369332"/>
              </a:xfrm>
              <a:prstGeom prst="rect">
                <a:avLst/>
              </a:prstGeom>
              <a:blipFill>
                <a:blip r:embed="rId2"/>
                <a:stretch>
                  <a:fillRect l="-737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微信图片_2025-06-16_160912_230"/>
          <p:cNvPicPr>
            <a:picLocks noChangeAspect="1"/>
          </p:cNvPicPr>
          <p:nvPr/>
        </p:nvPicPr>
        <p:blipFill>
          <a:blip r:embed="rId3"/>
          <a:srcRect l="46364"/>
          <a:stretch>
            <a:fillRect/>
          </a:stretch>
        </p:blipFill>
        <p:spPr>
          <a:xfrm>
            <a:off x="1835785" y="0"/>
            <a:ext cx="1757680" cy="1144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68935" y="1648460"/>
                <a:ext cx="11139805" cy="418518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An eigenvector of a matrix A is a nonzero vector v such that: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Where: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A is an n x n square matrix (the linear transformation)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v is a nonzero vector (the eigenvector)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 is a scalar (the eigenvalue)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Meaning of each part: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A: represents the linear transformation (rotation, scaling, reflection, etc.)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V: the special vector whose direction is preserved under A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: the scale factor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5" y="1648460"/>
                <a:ext cx="11139805" cy="4185181"/>
              </a:xfrm>
              <a:prstGeom prst="rect">
                <a:avLst/>
              </a:prstGeom>
              <a:blipFill>
                <a:blip r:embed="rId4"/>
                <a:stretch>
                  <a:fillRect l="-569" b="-1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内部信息，请勿泄漏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49B2C-24A3-4CB5-BB16-748059369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5EC7-6576-4C71-0AF5-65F99B2601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88FAE5-B617-5BA6-8964-ED1937B4B99A}"/>
              </a:ext>
            </a:extLst>
          </p:cNvPr>
          <p:cNvSpPr txBox="1"/>
          <p:nvPr/>
        </p:nvSpPr>
        <p:spPr>
          <a:xfrm>
            <a:off x="245745" y="1167130"/>
            <a:ext cx="888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Properties: Symmetric matrices have orthogonal eigenvectors</a:t>
            </a:r>
            <a:endParaRPr lang="zh-CN" altLang="en-US" b="1" dirty="0"/>
          </a:p>
        </p:txBody>
      </p:sp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52E54124-1BE0-4AC0-ED52-002BE15942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364"/>
          <a:stretch>
            <a:fillRect/>
          </a:stretch>
        </p:blipFill>
        <p:spPr>
          <a:xfrm>
            <a:off x="1835785" y="0"/>
            <a:ext cx="1757680" cy="1144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B778C1C-A62F-866D-2E43-0F043B2D13A7}"/>
                  </a:ext>
                </a:extLst>
              </p:cNvPr>
              <p:cNvSpPr txBox="1"/>
              <p:nvPr/>
            </p:nvSpPr>
            <p:spPr>
              <a:xfrm>
                <a:off x="368935" y="1648460"/>
                <a:ext cx="11139805" cy="324294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If A is a symmetric matrix, that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altLang="zh-CN" dirty="0"/>
                  <a:t>, then eigenvectors corresponding to different eigenvalues are orthogonal. Why?</a:t>
                </a:r>
              </a:p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altLang="zh-CN" dirty="0"/>
                  <a:t> are eigenvectors with distinct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altLang="zh-CN" dirty="0"/>
                  <a:t>. That means: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SG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altLang="zh-CN" dirty="0"/>
                </a:b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that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are orthogonal.</a:t>
                </a:r>
              </a:p>
              <a:p>
                <a:pPr>
                  <a:lnSpc>
                    <a:spcPct val="150000"/>
                  </a:lnSpc>
                </a:pPr>
                <a:endParaRPr lang="en-SG" altLang="zh-CN" dirty="0"/>
              </a:p>
              <a:p>
                <a:pPr>
                  <a:lnSpc>
                    <a:spcPct val="150000"/>
                  </a:lnSpc>
                </a:pPr>
                <a:endParaRPr lang="en-SG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B778C1C-A62F-866D-2E43-0F043B2D1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5" y="1648460"/>
                <a:ext cx="11139805" cy="3242945"/>
              </a:xfrm>
              <a:prstGeom prst="rect">
                <a:avLst/>
              </a:prstGeom>
              <a:blipFill>
                <a:blip r:embed="rId3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4D82930-8C4B-CAD4-86E3-98DF006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内部信息，请勿泄漏</a:t>
            </a:r>
          </a:p>
        </p:txBody>
      </p:sp>
    </p:spTree>
    <p:extLst>
      <p:ext uri="{BB962C8B-B14F-4D97-AF65-F5344CB8AC3E}">
        <p14:creationId xmlns:p14="http://schemas.microsoft.com/office/powerpoint/2010/main" val="338478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3BBC8-8F88-893C-5DFC-4319C7DA7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C9C717-B928-B4DC-EA41-F45B08BD22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275BFFB-6E47-0089-E9D6-8C50465C8454}"/>
                  </a:ext>
                </a:extLst>
              </p:cNvPr>
              <p:cNvSpPr txBox="1"/>
              <p:nvPr/>
            </p:nvSpPr>
            <p:spPr>
              <a:xfrm>
                <a:off x="245745" y="1167130"/>
                <a:ext cx="672807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Definition: The Singular Value Decomposition: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275BFFB-6E47-0089-E9D6-8C50465C8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" y="1167130"/>
                <a:ext cx="6728079" cy="374270"/>
              </a:xfrm>
              <a:prstGeom prst="rect">
                <a:avLst/>
              </a:prstGeom>
              <a:blipFill>
                <a:blip r:embed="rId2"/>
                <a:stretch>
                  <a:fillRect l="-753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5D078998-267F-8F4C-E921-6B39689FB9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64"/>
          <a:stretch>
            <a:fillRect/>
          </a:stretch>
        </p:blipFill>
        <p:spPr>
          <a:xfrm>
            <a:off x="1835785" y="0"/>
            <a:ext cx="1757680" cy="1144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0C93388-6A8C-C62B-6739-26A3DEB618D5}"/>
                  </a:ext>
                </a:extLst>
              </p:cNvPr>
              <p:cNvSpPr txBox="1"/>
              <p:nvPr/>
            </p:nvSpPr>
            <p:spPr>
              <a:xfrm>
                <a:off x="368935" y="1648460"/>
                <a:ext cx="11139805" cy="356971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SG" altLang="zh-CN" dirty="0"/>
              </a:p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A can be any matrix (even non-square matrices).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U: left singular vectors (orthonormal columns).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SG" altLang="zh-CN" dirty="0"/>
                  <a:t>: </a:t>
                </a:r>
                <a:r>
                  <a:rPr lang="en" altLang="zh-CN" dirty="0"/>
                  <a:t>diagonal matrix of singular values (non-negative, decreasing order)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" altLang="zh-CN" dirty="0"/>
                  <a:t>: right singular vectors (orthonormal rows)</a:t>
                </a:r>
              </a:p>
              <a:p>
                <a:pPr>
                  <a:lnSpc>
                    <a:spcPct val="150000"/>
                  </a:lnSpc>
                </a:pPr>
                <a:endParaRPr lang="en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If </a:t>
                </a:r>
                <a:r>
                  <a:rPr lang="en" altLang="zh-CN" dirty="0"/>
                  <a:t>𝐴 is n x n matrix, and has 𝑛 linearly independent eigenvectors,  </a:t>
                </a:r>
                <a:r>
                  <a:rPr lang="en-US" altLang="zh-CN" dirty="0"/>
                  <a:t>t</a:t>
                </a:r>
                <a:r>
                  <a:rPr lang="en-US" altLang="zh-CN" b="0" dirty="0"/>
                  <a:t>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𝑃𝐷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" altLang="zh-CN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zh-CN" dirty="0"/>
                  <a:t>Here, SVD generalizes to rectangular matrices</a:t>
                </a:r>
              </a:p>
              <a:p>
                <a:pPr>
                  <a:lnSpc>
                    <a:spcPct val="150000"/>
                  </a:lnSpc>
                </a:pPr>
                <a:endParaRPr lang="en" altLang="zh-CN" dirty="0"/>
              </a:p>
              <a:p>
                <a:pPr>
                  <a:lnSpc>
                    <a:spcPct val="150000"/>
                  </a:lnSpc>
                </a:pPr>
                <a:endParaRPr lang="en-SG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0C93388-6A8C-C62B-6739-26A3DEB61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5" y="1648460"/>
                <a:ext cx="11139805" cy="3569716"/>
              </a:xfrm>
              <a:prstGeom prst="rect">
                <a:avLst/>
              </a:prstGeom>
              <a:blipFill>
                <a:blip r:embed="rId4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2186C35-9B97-71DA-B10D-D94C2881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内部信息，请勿泄漏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8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65B89-D389-3094-ECBC-B236E503D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8AE302-6828-31AD-A6E3-AA70EA290E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CFE22D-0DA3-ABB5-69E4-68CB334EBB98}"/>
              </a:ext>
            </a:extLst>
          </p:cNvPr>
          <p:cNvSpPr txBox="1"/>
          <p:nvPr/>
        </p:nvSpPr>
        <p:spPr>
          <a:xfrm>
            <a:off x="245745" y="1167130"/>
            <a:ext cx="53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Definition : the singular values of an m x n matrix</a:t>
            </a:r>
            <a:endParaRPr lang="zh-CN" altLang="en-US" b="1" dirty="0"/>
          </a:p>
        </p:txBody>
      </p:sp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6CB18B93-718D-2B68-FA0C-43BF96E1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364"/>
          <a:stretch>
            <a:fillRect/>
          </a:stretch>
        </p:blipFill>
        <p:spPr>
          <a:xfrm>
            <a:off x="1835785" y="0"/>
            <a:ext cx="1757680" cy="1144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9BFC433-D609-ECAD-9BFE-89B57610C044}"/>
                  </a:ext>
                </a:extLst>
              </p:cNvPr>
              <p:cNvSpPr txBox="1"/>
              <p:nvPr/>
            </p:nvSpPr>
            <p:spPr>
              <a:xfrm>
                <a:off x="368935" y="1347517"/>
                <a:ext cx="11139805" cy="324294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Let A be an m x n matrix. The singular values of A are the square roots of the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altLang="zh-CN" dirty="0"/>
                  <a:t>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altLang="zh-CN" dirty="0"/>
                  <a:t>, and they are arranged in decreasing order.</a:t>
                </a:r>
              </a:p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A is an m x n matrix,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altLang="zh-CN" dirty="0"/>
                  <a:t> is an n x n matrix,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altLang="zh-CN" dirty="0"/>
                  <a:t> is symmetric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altLang="zh-CN" dirty="0"/>
                  <a:t>).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altLang="zh-CN" dirty="0"/>
                  <a:t> have orthogonal eigenvectors.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altLang="zh-CN" dirty="0"/>
                  <a:t> be normalized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altLang="zh-CN" dirty="0"/>
                  <a:t> , then,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=…=</m:t>
                    </m:r>
                    <m:d>
                      <m:dPr>
                        <m:begChr m:val="‖"/>
                        <m:endChr m:val="‖"/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G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r>
                  <a:rPr lang="en-SG" altLang="zh-CN" dirty="0"/>
                  <a:t> ;</a:t>
                </a:r>
              </a:p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altLang="zh-CN" dirty="0"/>
                  <a:t> be the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altLang="zh-CN" dirty="0"/>
                  <a:t> . Then,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SG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SG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altLang="zh-CN" dirty="0"/>
              </a:p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So the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altLang="zh-CN" dirty="0"/>
                  <a:t> are all nonnegative. We may assume that the eigenvalues are arranged so that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altLang="zh-CN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altLang="zh-CN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SG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9BFC433-D609-ECAD-9BFE-89B57610C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5" y="1347517"/>
                <a:ext cx="11139805" cy="3242945"/>
              </a:xfrm>
              <a:prstGeom prst="rect">
                <a:avLst/>
              </a:prstGeom>
              <a:blipFill>
                <a:blip r:embed="rId3"/>
                <a:stretch>
                  <a:fillRect l="-569" b="-54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828DD9E-79D9-4DC8-6DBE-654C4D3F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内部信息，请勿泄漏</a:t>
            </a:r>
          </a:p>
        </p:txBody>
      </p:sp>
    </p:spTree>
    <p:extLst>
      <p:ext uri="{BB962C8B-B14F-4D97-AF65-F5344CB8AC3E}">
        <p14:creationId xmlns:p14="http://schemas.microsoft.com/office/powerpoint/2010/main" val="312046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13058-0C06-39BF-D944-50DBDA710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7C45CB-B40B-3E50-7E89-7F073B85C6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EA96C10-B661-F394-0C60-C6240109FB58}"/>
                  </a:ext>
                </a:extLst>
              </p:cNvPr>
              <p:cNvSpPr txBox="1"/>
              <p:nvPr/>
            </p:nvSpPr>
            <p:spPr>
              <a:xfrm>
                <a:off x="245745" y="1167130"/>
                <a:ext cx="536960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The Singular Value Decomposition: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EA96C10-B661-F394-0C60-C6240109F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" y="1167130"/>
                <a:ext cx="5369609" cy="374270"/>
              </a:xfrm>
              <a:prstGeom prst="rect">
                <a:avLst/>
              </a:prstGeom>
              <a:blipFill>
                <a:blip r:embed="rId2"/>
                <a:stretch>
                  <a:fillRect l="-943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322D9A29-EA34-BC8E-AC3C-EF595407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64"/>
          <a:stretch>
            <a:fillRect/>
          </a:stretch>
        </p:blipFill>
        <p:spPr>
          <a:xfrm>
            <a:off x="1835785" y="0"/>
            <a:ext cx="1757680" cy="1144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16DCA2-95AC-23F4-11ED-0436B1F81C62}"/>
                  </a:ext>
                </a:extLst>
              </p:cNvPr>
              <p:cNvSpPr txBox="1"/>
              <p:nvPr/>
            </p:nvSpPr>
            <p:spPr>
              <a:xfrm>
                <a:off x="368935" y="1648460"/>
                <a:ext cx="11139805" cy="324294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Let A be an m x n matrix. Then there exists an m x n matrix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SG" altLang="zh-CN" dirty="0"/>
                  <a:t> for which the diagonal entries in D are the first r singular values of 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altLang="zh-CN" dirty="0"/>
                  <a:t>, and there exist an m x n orthogonal matrix U and an n x n orthogonal matrix V such that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SG" altLang="zh-CN" dirty="0"/>
              </a:p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The columns of U in such a decomposition are called left singular vectors of A, and the columns of V are called right singular vectors of A.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16DCA2-95AC-23F4-11ED-0436B1F8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5" y="1648460"/>
                <a:ext cx="11139805" cy="3242945"/>
              </a:xfrm>
              <a:prstGeom prst="rect">
                <a:avLst/>
              </a:prstGeom>
              <a:blipFill>
                <a:blip r:embed="rId4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FCA9A96-4DFE-6718-DA8D-1A66C419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内部信息，请勿泄漏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0082DB-08F1-460B-E54C-251B76C5B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60" y="4282630"/>
            <a:ext cx="3200400" cy="109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BA0351A-7415-D493-1E08-29F0F3FF1358}"/>
                  </a:ext>
                </a:extLst>
              </p:cNvPr>
              <p:cNvSpPr txBox="1"/>
              <p:nvPr/>
            </p:nvSpPr>
            <p:spPr>
              <a:xfrm>
                <a:off x="4392592" y="4020441"/>
                <a:ext cx="2610265" cy="13784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BA0351A-7415-D493-1E08-29F0F3FF1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592" y="4020441"/>
                <a:ext cx="2610265" cy="1378454"/>
              </a:xfrm>
              <a:prstGeom prst="rect">
                <a:avLst/>
              </a:prstGeom>
              <a:blipFill>
                <a:blip r:embed="rId6"/>
                <a:stretch>
                  <a:fillRect l="-485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74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C1A0-D14C-3893-3718-FDC0CF767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1E0389-CFE7-B87D-412B-028FAA50F7A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6B681E-A56E-811D-44C6-1519DBA236A3}"/>
                  </a:ext>
                </a:extLst>
              </p:cNvPr>
              <p:cNvSpPr txBox="1"/>
              <p:nvPr/>
            </p:nvSpPr>
            <p:spPr>
              <a:xfrm>
                <a:off x="245745" y="1167130"/>
                <a:ext cx="7339086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Proof: The Singular Value Decomposition: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6B681E-A56E-811D-44C6-1519DBA23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" y="1167130"/>
                <a:ext cx="7339086" cy="374270"/>
              </a:xfrm>
              <a:prstGeom prst="rect">
                <a:avLst/>
              </a:prstGeom>
              <a:blipFill>
                <a:blip r:embed="rId2"/>
                <a:stretch>
                  <a:fillRect l="-691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微信图片_2025-06-16_160912_230">
            <a:extLst>
              <a:ext uri="{FF2B5EF4-FFF2-40B4-BE49-F238E27FC236}">
                <a16:creationId xmlns:a16="http://schemas.microsoft.com/office/drawing/2014/main" id="{1AB90336-4D0B-13E6-219A-C5131FBDC7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64"/>
          <a:stretch>
            <a:fillRect/>
          </a:stretch>
        </p:blipFill>
        <p:spPr>
          <a:xfrm>
            <a:off x="1835785" y="0"/>
            <a:ext cx="1757680" cy="1144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A7F2CF-81ED-3D8E-ADFB-E23132A40D79}"/>
                  </a:ext>
                </a:extLst>
              </p:cNvPr>
              <p:cNvSpPr txBox="1"/>
              <p:nvPr/>
            </p:nvSpPr>
            <p:spPr>
              <a:xfrm>
                <a:off x="368935" y="1440113"/>
                <a:ext cx="11139805" cy="292462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altLang="zh-CN" dirty="0"/>
                  <a:t> are eigenvalues and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altLang="zh-CN" dirty="0"/>
                  <a:t>.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altLang="zh-CN" dirty="0"/>
              </a:p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That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altLang="zh-CN" dirty="0"/>
                  <a:t> is an orthogonal basis. Normalize each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altLang="zh-CN" dirty="0"/>
                  <a:t> to obtain an orthonormal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altLang="zh-C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altLang="zh-CN" dirty="0"/>
                  <a:t> (and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altLang="zh-CN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Now 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…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SG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…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SG" altLang="zh-CN" dirty="0"/>
                  <a:t> (U and V are orthogonal matrix,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SG" altLang="zh-CN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…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0  …  0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0  …  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SG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A7F2CF-81ED-3D8E-ADFB-E23132A40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5" y="1440113"/>
                <a:ext cx="11139805" cy="2924623"/>
              </a:xfrm>
              <a:prstGeom prst="rect">
                <a:avLst/>
              </a:prstGeom>
              <a:blipFill>
                <a:blip r:embed="rId4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BDAD4D5-505D-E6C1-4C13-363469BF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内部信息，请勿泄漏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097882D-BA41-59BD-09CE-A3F239F38A48}"/>
                  </a:ext>
                </a:extLst>
              </p:cNvPr>
              <p:cNvSpPr txBox="1"/>
              <p:nvPr/>
            </p:nvSpPr>
            <p:spPr>
              <a:xfrm>
                <a:off x="368935" y="3661725"/>
                <a:ext cx="7502823" cy="2402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… 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SG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0  …  0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AV</m:t>
                    </m:r>
                  </m:oMath>
                </a14:m>
                <a:r>
                  <a:rPr lang="en-SG" altLang="zh-CN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SG" altLang="zh-CN" dirty="0"/>
                  <a:t>Then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SG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097882D-BA41-59BD-09CE-A3F239F38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5" y="3661725"/>
                <a:ext cx="7502823" cy="2402068"/>
              </a:xfrm>
              <a:prstGeom prst="rect">
                <a:avLst/>
              </a:prstGeom>
              <a:blipFill>
                <a:blip r:embed="rId5"/>
                <a:stretch>
                  <a:fillRect l="-846" b="-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81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11084</TotalTime>
  <Words>1838</Words>
  <Application>Microsoft Macintosh PowerPoint</Application>
  <PresentationFormat>宽屏</PresentationFormat>
  <Paragraphs>184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Cambria Math</vt:lpstr>
      <vt:lpstr>Helvetica Neue</vt:lpstr>
      <vt:lpstr>Office Theme</vt:lpstr>
      <vt:lpstr>Linear Algebra  Week 8: Singular Value Decomposition and Image Compression Project</vt:lpstr>
      <vt:lpstr>Session 1: SVD Introduction  Singular Value Decomposition Overview Geometric Interpretation  </vt:lpstr>
      <vt:lpstr>Session 1: SVD Introduction  Singular Value Decomposition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Session 1: SVD Introduction  Geometric Interpretation</vt:lpstr>
      <vt:lpstr>PowerPoint 演示文稿</vt:lpstr>
      <vt:lpstr>PowerPoint 演示文稿</vt:lpstr>
      <vt:lpstr>Session 2: Image Compression Capstone Project  Python SVD Tools</vt:lpstr>
      <vt:lpstr>PowerPoint 演示文稿</vt:lpstr>
      <vt:lpstr>PowerPoint 演示文稿</vt:lpstr>
      <vt:lpstr>PowerPoint 演示文稿</vt:lpstr>
      <vt:lpstr>Session 2: Image Compression Capstone Project  Image Compression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&amp;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 Admission Process</dc:title>
  <dc:creator>Daniel Hendiawan</dc:creator>
  <cp:lastModifiedBy>Li Zhenping</cp:lastModifiedBy>
  <cp:revision>1190</cp:revision>
  <dcterms:created xsi:type="dcterms:W3CDTF">2025-06-18T09:41:23Z</dcterms:created>
  <dcterms:modified xsi:type="dcterms:W3CDTF">2025-10-05T11:29:14Z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496E9EA1398081EDA440AC672B26EEC1_42</vt:lpwstr>
  </property>
  <property fmtid="{D5CDD505-2E9C-101B-9397-08002B2CF9AE}" pid="3" name="KSOProductBuildVer">
    <vt:lpwstr>2052-6.14.0.8924</vt:lpwstr>
  </property>
</Properties>
</file>