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6" r:id="rId4"/>
    <p:sldId id="288" r:id="rId5"/>
    <p:sldId id="289" r:id="rId6"/>
    <p:sldId id="296" r:id="rId7"/>
    <p:sldId id="290" r:id="rId8"/>
    <p:sldId id="295" r:id="rId9"/>
    <p:sldId id="291" r:id="rId10"/>
    <p:sldId id="292" r:id="rId11"/>
    <p:sldId id="293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5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504" y="-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5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18-06-2022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CEC129C5-AEAB-4D54-ADE4-7976C511E497}" type="datetime1">
              <a:rPr lang="en-IN" smtClean="0"/>
              <a:pPr/>
              <a:t>18-06-2022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87CE-EE0A-4FEE-A1BD-D63960455569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68B-037D-477F-A258-3E52712A3368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A91-9243-475F-902B-D64401A28AB5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F183-FC50-4408-A43E-74FA512A356E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B517-38AD-4C4D-B44C-3EE3E1038D33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00DF-E3F4-4A2D-AF2B-2FA06925689C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5D3-C758-473E-B508-55B7FF19FE88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9865-E327-4619-904B-2AE07A6CD996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8877-0EE7-45ED-91C4-9D074C511212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17B-E640-4195-848E-AA4648BDE8B5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C6C3-73E8-4058-8FBF-F8AD812F04B6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FDE-00B6-4D07-96E4-42CBE2325500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9937-6287-4AF3-8683-8672A37FC69C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3E92-6891-4D4B-8937-FF592015E0C7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D768-8A86-4BCC-B11C-720AF9201C8C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7F4-A775-4673-85E2-472947E80910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7DE-3086-4824-AB4B-8D0C3BF9F958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D68-9ACF-4DB7-BEF8-70AF30AA9223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9036-3E9D-41AF-A963-3D9D6F294202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8E1-8AC7-4630-A9E7-0D43DF58E813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B93B-3CD6-4E97-ADEC-4B53ECC0E660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FED8-21F4-4270-AC0E-73021C6919F6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IN" sz="50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DEPARTMENT OF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computer science &amp; engineering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MINI Project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phase review #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00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AI BASED CHATBOT TO ANSWER FAQs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MEMBERS: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711719104057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Newtton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Habukuk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S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711719104079	Sanjay K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711719104097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Suveksha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A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711719104100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Thanusu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C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Under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guidance of 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Ms.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Aruna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T N, AP/CSE</a:t>
            </a:r>
            <a:endParaRPr lang="en-IN" sz="2800" dirty="0">
              <a:latin typeface="Algerian" panose="04020705040A02060702" pitchFamily="82" charset="0"/>
              <a:cs typeface="Angsana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TIMELINE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E4FABE46-CF0B-4C33-AC07-4DA993203B49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PROJECT–ZEROTH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942110"/>
            <a:ext cx="10494818" cy="515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Algerian" panose="04020705040A02060702" pitchFamily="82" charset="0"/>
              </a:rPr>
              <a:t>THANK YOU</a:t>
            </a:r>
            <a:r>
              <a:rPr lang="en-US" sz="6000" dirty="0">
                <a:latin typeface="Algerian" panose="04020705040A02060702" pitchFamily="82" charset="0"/>
              </a:rPr>
              <a:t/>
            </a:r>
            <a:br>
              <a:rPr lang="en-US" sz="6000" dirty="0">
                <a:latin typeface="Algerian" panose="04020705040A02060702" pitchFamily="82" charset="0"/>
              </a:rPr>
            </a:br>
            <a:endParaRPr lang="en-IN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8FE16CDF-AFC5-48BD-80C6-F3A75BA44BB5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PROJECT–ZEROTH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BCCE143-9681-4919-B8A5-0D977F0AD9D1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</a:t>
            </a:r>
            <a:r>
              <a:rPr lang="en-US" sz="1600" dirty="0" smtClean="0"/>
              <a:t>PROJECT–ZEROTH REVIEW </a:t>
            </a:r>
            <a:endParaRPr lang="en-US" sz="1600" dirty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abstract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</a:rPr>
              <a:t>AI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 to answer college related queries </a:t>
            </a:r>
            <a:r>
              <a:rPr lang="en-GB" dirty="0" smtClean="0">
                <a:latin typeface="Century Schoolbook" pitchFamily="18" charset="0"/>
              </a:rPr>
              <a:t>like admissions, course details</a:t>
            </a:r>
            <a:r>
              <a:rPr lang="en-GB" dirty="0">
                <a:latin typeface="Century Schoolbook" pitchFamily="18" charset="0"/>
              </a:rPr>
              <a:t>, </a:t>
            </a:r>
            <a:r>
              <a:rPr lang="en-GB" dirty="0" err="1" smtClean="0">
                <a:latin typeface="Century Schoolbook" pitchFamily="18" charset="0"/>
              </a:rPr>
              <a:t>etc</a:t>
            </a:r>
            <a:r>
              <a:rPr lang="en-GB" dirty="0" smtClean="0">
                <a:latin typeface="Century Schoolbook" pitchFamily="18" charset="0"/>
              </a:rPr>
              <a:t>, using</a:t>
            </a:r>
            <a:r>
              <a:rPr lang="en-GB" dirty="0">
                <a:latin typeface="Century Schoolbook" pitchFamily="18" charset="0"/>
              </a:rPr>
              <a:t> Artificial </a:t>
            </a:r>
            <a:r>
              <a:rPr lang="en-GB" dirty="0" smtClean="0">
                <a:latin typeface="Century Schoolbook" pitchFamily="18" charset="0"/>
              </a:rPr>
              <a:t>Intelligence and Machine </a:t>
            </a:r>
            <a:r>
              <a:rPr lang="en-GB" dirty="0">
                <a:latin typeface="Century Schoolbook" pitchFamily="18" charset="0"/>
              </a:rPr>
              <a:t>Learning algorithms. </a:t>
            </a:r>
            <a:r>
              <a:rPr lang="en-GB" dirty="0" smtClean="0">
                <a:latin typeface="Century Schoolbook" pitchFamily="18" charset="0"/>
              </a:rPr>
              <a:t>Integrate the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  <a:p>
            <a:pPr marL="0" indent="0" algn="just">
              <a:buNone/>
            </a:pPr>
            <a:endParaRPr lang="en-GB" dirty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5B08DAD9-5E7D-4871-B1F9-8D63A57B7CD8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PROJECT–ZEROTH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EXISTING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21675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Information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pertaining to college activities, notices, exam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dates, admission and scholarship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questions were only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available through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 notice boards, </a:t>
            </a:r>
            <a:r>
              <a:rPr lang="en-GB" dirty="0" err="1">
                <a:latin typeface="Century Schoolbook" pitchFamily="18" charset="0"/>
                <a:cs typeface="Times New Roman" panose="02020603050405020304" pitchFamily="18" charset="0"/>
              </a:rPr>
              <a:t>WhatsApp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 groups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related to the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college, by college websites, or by a personal visit to the college. 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C64C8CB-BAE3-4A5E-AB1F-57AAD7DD4F8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PROJECT–ZEROTH 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180536" y="31446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DRAWBACKS OF EXISTING SYSTEM  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396240" y="3970604"/>
            <a:ext cx="10515600" cy="216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Deficit</a:t>
            </a:r>
            <a:r>
              <a:rPr lang="en-GB" dirty="0">
                <a:latin typeface="Century Schoolbook" pitchFamily="18" charset="0"/>
              </a:rPr>
              <a:t> in informing non-college members about the college and its daily activities</a:t>
            </a:r>
            <a:r>
              <a:rPr lang="en-GB" dirty="0" smtClean="0">
                <a:latin typeface="Century Schoolbook" pitchFamily="18" charset="0"/>
              </a:rPr>
              <a:t>.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Separate group of people as centre point of communication for clearing doubts related to college.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180110"/>
            <a:ext cx="10515600" cy="85898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Literature survey </a:t>
            </a:r>
            <a:endParaRPr lang="en-IN" dirty="0">
              <a:latin typeface="Algerian" pitchFamily="8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19456"/>
              </p:ext>
            </p:extLst>
          </p:nvPr>
        </p:nvGraphicFramePr>
        <p:xfrm>
          <a:off x="332510" y="1094507"/>
          <a:ext cx="11596254" cy="499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8"/>
                <a:gridCol w="1222266"/>
                <a:gridCol w="3483460"/>
                <a:gridCol w="2941242"/>
                <a:gridCol w="2826328"/>
              </a:tblGrid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 smtClean="0">
                          <a:latin typeface="+mn-lt"/>
                        </a:rPr>
                        <a:t>SNo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Published Year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Paper</a:t>
                      </a:r>
                      <a:r>
                        <a:rPr lang="en-GB" sz="1600" b="0" baseline="0" dirty="0" smtClean="0">
                          <a:latin typeface="+mn-lt"/>
                        </a:rPr>
                        <a:t> Title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Authors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Technology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</a:tr>
              <a:tr h="806337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1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2021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Dexter the College FAQ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Ajinkya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Huddar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Chaitanya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Bysani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Chintan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Suchak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Uttam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Kolekar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Kaushiki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Upadhyaya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RASA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345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2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2020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Artificial Intelligence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AIML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Processsing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Pandorabots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3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2019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and Web-Based Human-Like Interactive 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(UNIBOT)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Neelkumar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Devangi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Parikh;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Darshan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Ronak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Patel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4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2018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Dinus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Intelligent Assistance (DINA)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University Admission Services</a:t>
                      </a:r>
                    </a:p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Heru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Agus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Santoso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Nurul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Anisa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Sri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Winarsih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Edy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Mulyanto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Galuh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Wilujeng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saraswati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Septian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Engg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ontology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</a:tr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5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2017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Chatbot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for University Related FAQs</a:t>
                      </a:r>
                      <a:endParaRPr lang="en-IN" sz="1600" b="0" dirty="0" smtClean="0">
                        <a:latin typeface="+mn-lt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err="1" smtClean="0">
                          <a:latin typeface="+mn-lt"/>
                        </a:rPr>
                        <a:t>Bhavika</a:t>
                      </a:r>
                      <a:r>
                        <a:rPr lang="en-IN" sz="1600" b="0" dirty="0" smtClean="0">
                          <a:latin typeface="+mn-lt"/>
                        </a:rPr>
                        <a:t> R. </a:t>
                      </a:r>
                      <a:r>
                        <a:rPr lang="en-IN" sz="1600" b="0" dirty="0" err="1" smtClean="0">
                          <a:latin typeface="+mn-lt"/>
                        </a:rPr>
                        <a:t>Ranoliya</a:t>
                      </a:r>
                      <a:r>
                        <a:rPr lang="en-IN" sz="1600" b="0" dirty="0" smtClean="0">
                          <a:latin typeface="+mn-lt"/>
                        </a:rPr>
                        <a:t>_, </a:t>
                      </a:r>
                      <a:r>
                        <a:rPr lang="en-IN" sz="1600" b="0" dirty="0" err="1" smtClean="0">
                          <a:latin typeface="+mn-lt"/>
                        </a:rPr>
                        <a:t>Nidhi</a:t>
                      </a:r>
                      <a:r>
                        <a:rPr lang="en-IN" sz="1600" b="0" dirty="0" smtClean="0">
                          <a:latin typeface="+mn-lt"/>
                        </a:rPr>
                        <a:t> </a:t>
                      </a:r>
                      <a:r>
                        <a:rPr lang="en-IN" sz="1600" b="0" dirty="0" err="1" smtClean="0">
                          <a:latin typeface="+mn-lt"/>
                        </a:rPr>
                        <a:t>Raghuwanshi</a:t>
                      </a:r>
                      <a:r>
                        <a:rPr lang="en-IN" sz="1600" b="0" dirty="0" smtClean="0">
                          <a:latin typeface="+mn-lt"/>
                        </a:rPr>
                        <a:t>_ and Sanjay Singh </a:t>
                      </a: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Artiﬁcial Intelligence</a:t>
                      </a:r>
                    </a:p>
                    <a:p>
                      <a:pPr algn="ctr"/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Markup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Language (AIML) and Latent Semantic Analysis (LSA)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PROJECT–ZEROTH REVIEW </a:t>
            </a:r>
          </a:p>
          <a:p>
            <a:r>
              <a:rPr lang="en-US" dirty="0" smtClean="0"/>
              <a:t>Department </a:t>
            </a:r>
            <a:r>
              <a:rPr lang="en-US" dirty="0" smtClean="0"/>
              <a:t>of ECE, </a:t>
            </a:r>
            <a:r>
              <a:rPr lang="en-US" dirty="0" err="1" smtClean="0"/>
              <a:t>KGiSL</a:t>
            </a:r>
            <a:r>
              <a:rPr lang="en-US" dirty="0" smtClean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8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16" y="3760662"/>
            <a:ext cx="10515600" cy="2484221"/>
          </a:xfrm>
        </p:spPr>
        <p:txBody>
          <a:bodyPr>
            <a:normAutofit/>
          </a:bodyPr>
          <a:lstStyle/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Authentication feature in the website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Information's are easily accessible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Chabot's are more reliable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PROJECT–ZEROTH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287216" y="29159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ADVANTAGES OF PROPOSED SYSTEM  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456028" y="882113"/>
            <a:ext cx="10515600" cy="2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latin typeface="Century Schoolbook" pitchFamily="18" charset="0"/>
              </a:rPr>
              <a:t>Creating a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 to answer questions related to college such as admissions, course details, </a:t>
            </a:r>
            <a:r>
              <a:rPr lang="en-GB" dirty="0" err="1">
                <a:latin typeface="Century Schoolbook" pitchFamily="18" charset="0"/>
              </a:rPr>
              <a:t>etc</a:t>
            </a:r>
            <a:r>
              <a:rPr lang="en-GB" dirty="0">
                <a:latin typeface="Century Schoolbook" pitchFamily="18" charset="0"/>
              </a:rPr>
              <a:t>, using AI and machine learning algorithms. </a:t>
            </a:r>
            <a:r>
              <a:rPr lang="en-GB" dirty="0" smtClean="0">
                <a:latin typeface="Century Schoolbook" pitchFamily="18" charset="0"/>
              </a:rPr>
              <a:t>Integrating the developed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6393" y="182880"/>
            <a:ext cx="10520136" cy="8863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lgerian" pitchFamily="82" charset="0"/>
              </a:rPr>
              <a:t>Architectural Diagram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821-FF59-44DC-9E9F-C1786F488F57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6758" y="6232676"/>
            <a:ext cx="5349239" cy="625324"/>
          </a:xfrm>
        </p:spPr>
        <p:txBody>
          <a:bodyPr/>
          <a:lstStyle/>
          <a:p>
            <a:r>
              <a:rPr lang="en-US" sz="1600" dirty="0"/>
              <a:t>MINI PROJECT–ZEROTH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: Rounded Corners 1">
            <a:extLst>
              <a:ext uri="{FF2B5EF4-FFF2-40B4-BE49-F238E27FC236}">
                <a16:creationId xmlns="" xmlns:a16="http://schemas.microsoft.com/office/drawing/2014/main" id="{E6122C89-A30F-4AF7-923B-5B1487F3B279}"/>
              </a:ext>
            </a:extLst>
          </p:cNvPr>
          <p:cNvSpPr/>
          <p:nvPr/>
        </p:nvSpPr>
        <p:spPr>
          <a:xfrm>
            <a:off x="9540240" y="1956168"/>
            <a:ext cx="1424539" cy="1299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</a:t>
            </a:r>
          </a:p>
          <a:p>
            <a:pPr algn="ctr"/>
            <a:r>
              <a:rPr lang="en-IN" dirty="0"/>
              <a:t>base</a:t>
            </a:r>
          </a:p>
        </p:txBody>
      </p:sp>
      <p:sp>
        <p:nvSpPr>
          <p:cNvPr id="30" name="Rectangle: Rounded Corners 8">
            <a:extLst>
              <a:ext uri="{FF2B5EF4-FFF2-40B4-BE49-F238E27FC236}">
                <a16:creationId xmlns="" xmlns:a16="http://schemas.microsoft.com/office/drawing/2014/main" id="{415D2015-7031-4CEE-8CB8-E901FDF22459}"/>
              </a:ext>
            </a:extLst>
          </p:cNvPr>
          <p:cNvSpPr/>
          <p:nvPr/>
        </p:nvSpPr>
        <p:spPr>
          <a:xfrm>
            <a:off x="9491990" y="4319638"/>
            <a:ext cx="1424539" cy="1299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A2DD809-AB39-4025-8AB3-C02017B12D70}"/>
              </a:ext>
            </a:extLst>
          </p:cNvPr>
          <p:cNvSpPr/>
          <p:nvPr/>
        </p:nvSpPr>
        <p:spPr>
          <a:xfrm>
            <a:off x="5981870" y="1912956"/>
            <a:ext cx="1665171" cy="153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Natural language</a:t>
            </a:r>
          </a:p>
          <a:p>
            <a:pPr algn="ctr"/>
            <a:r>
              <a:rPr lang="en-IN" dirty="0"/>
              <a:t>process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949D4C50-50EC-4914-BE1B-20279D7890D4}"/>
              </a:ext>
            </a:extLst>
          </p:cNvPr>
          <p:cNvCxnSpPr>
            <a:cxnSpLocks/>
          </p:cNvCxnSpPr>
          <p:nvPr/>
        </p:nvCxnSpPr>
        <p:spPr>
          <a:xfrm>
            <a:off x="7623208" y="2406316"/>
            <a:ext cx="191703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C6C87847-76D2-416F-B19C-E1E80541AA5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85487" y="4882932"/>
            <a:ext cx="132179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6B197A1C-2D45-43EA-B672-562E73C79C97}"/>
              </a:ext>
            </a:extLst>
          </p:cNvPr>
          <p:cNvCxnSpPr>
            <a:cxnSpLocks/>
          </p:cNvCxnSpPr>
          <p:nvPr/>
        </p:nvCxnSpPr>
        <p:spPr>
          <a:xfrm flipH="1">
            <a:off x="7623208" y="2954956"/>
            <a:ext cx="1917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18">
            <a:extLst>
              <a:ext uri="{FF2B5EF4-FFF2-40B4-BE49-F238E27FC236}">
                <a16:creationId xmlns="" xmlns:a16="http://schemas.microsoft.com/office/drawing/2014/main" id="{4E39E0B5-A535-4773-B946-4D81E1D59DD3}"/>
              </a:ext>
            </a:extLst>
          </p:cNvPr>
          <p:cNvSpPr/>
          <p:nvPr/>
        </p:nvSpPr>
        <p:spPr>
          <a:xfrm>
            <a:off x="2945331" y="1684421"/>
            <a:ext cx="1472665" cy="35805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Chatbot platform</a:t>
            </a:r>
          </a:p>
          <a:p>
            <a:pPr algn="ctr"/>
            <a:r>
              <a:rPr lang="en-IN" dirty="0"/>
              <a:t>Resides on the system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BBF04F5C-AA47-447C-B501-1524698BA3B9}"/>
              </a:ext>
            </a:extLst>
          </p:cNvPr>
          <p:cNvCxnSpPr/>
          <p:nvPr/>
        </p:nvCxnSpPr>
        <p:spPr>
          <a:xfrm>
            <a:off x="4417996" y="2406316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2485EA80-D2DD-4E28-A4EF-0BC5552DEF26}"/>
              </a:ext>
            </a:extLst>
          </p:cNvPr>
          <p:cNvCxnSpPr/>
          <p:nvPr/>
        </p:nvCxnSpPr>
        <p:spPr>
          <a:xfrm flipH="1">
            <a:off x="4417996" y="2849078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FDFEDCE-3670-41A6-869A-C6A8937A0593}"/>
              </a:ext>
            </a:extLst>
          </p:cNvPr>
          <p:cNvSpPr txBox="1"/>
          <p:nvPr/>
        </p:nvSpPr>
        <p:spPr>
          <a:xfrm>
            <a:off x="8132094" y="1582404"/>
            <a:ext cx="1078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Language</a:t>
            </a:r>
          </a:p>
          <a:p>
            <a:r>
              <a:rPr lang="en-IN" dirty="0"/>
              <a:t> parsing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DC647C9-E534-4212-BAFA-A4E7F554FEF0}"/>
              </a:ext>
            </a:extLst>
          </p:cNvPr>
          <p:cNvSpPr/>
          <p:nvPr/>
        </p:nvSpPr>
        <p:spPr>
          <a:xfrm>
            <a:off x="396393" y="2639795"/>
            <a:ext cx="1307279" cy="1547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04A7209A-88E8-4871-8CE0-BAC1E70D76E2}"/>
              </a:ext>
            </a:extLst>
          </p:cNvPr>
          <p:cNvCxnSpPr>
            <a:cxnSpLocks/>
          </p:cNvCxnSpPr>
          <p:nvPr/>
        </p:nvCxnSpPr>
        <p:spPr>
          <a:xfrm>
            <a:off x="1703672" y="2849078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D7389674-D56A-4D96-B25E-37DE81F08EB2}"/>
              </a:ext>
            </a:extLst>
          </p:cNvPr>
          <p:cNvCxnSpPr/>
          <p:nvPr/>
        </p:nvCxnSpPr>
        <p:spPr>
          <a:xfrm flipH="1">
            <a:off x="1703672" y="3994484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27A238D-E052-4FE9-9ADE-6AD8272EF25D}"/>
              </a:ext>
            </a:extLst>
          </p:cNvPr>
          <p:cNvSpPr txBox="1"/>
          <p:nvPr/>
        </p:nvSpPr>
        <p:spPr>
          <a:xfrm>
            <a:off x="1858495" y="1905569"/>
            <a:ext cx="108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question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1831112-B621-4B2C-8862-1052FC763265}"/>
              </a:ext>
            </a:extLst>
          </p:cNvPr>
          <p:cNvSpPr txBox="1"/>
          <p:nvPr/>
        </p:nvSpPr>
        <p:spPr>
          <a:xfrm>
            <a:off x="1858495" y="4319638"/>
            <a:ext cx="108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answer</a:t>
            </a: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7DB38BB-185A-4CE0-93A0-BCD7B84942FD}"/>
              </a:ext>
            </a:extLst>
          </p:cNvPr>
          <p:cNvSpPr txBox="1"/>
          <p:nvPr/>
        </p:nvSpPr>
        <p:spPr>
          <a:xfrm>
            <a:off x="6217176" y="359281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Bot Engine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0B7C33C-6544-45C7-8FD1-3C1D017BA320}"/>
              </a:ext>
            </a:extLst>
          </p:cNvPr>
          <p:cNvSpPr txBox="1"/>
          <p:nvPr/>
        </p:nvSpPr>
        <p:spPr>
          <a:xfrm>
            <a:off x="3322265" y="1133599"/>
            <a:ext cx="419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         </a:t>
            </a:r>
            <a:r>
              <a:rPr lang="en-IN" sz="2000" b="1" dirty="0">
                <a:solidFill>
                  <a:srgbClr val="FF0000"/>
                </a:solidFill>
              </a:rPr>
              <a:t>HOW A CHAT BOT WORKS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07277" y="4146816"/>
            <a:ext cx="1549039" cy="1472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</a:p>
          <a:p>
            <a:pPr algn="ctr"/>
            <a:r>
              <a:rPr lang="en-IN" dirty="0" smtClean="0"/>
              <a:t>credentials 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C6C87847-76D2-416F-B19C-E1E80541AA5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56316" y="4969343"/>
            <a:ext cx="253567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0" idx="2"/>
          </p:cNvCxnSpPr>
          <p:nvPr/>
        </p:nvCxnSpPr>
        <p:spPr>
          <a:xfrm>
            <a:off x="10204260" y="5619048"/>
            <a:ext cx="0" cy="43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81663" y="6054436"/>
            <a:ext cx="6522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0" idx="2"/>
          </p:cNvCxnSpPr>
          <p:nvPr/>
        </p:nvCxnSpPr>
        <p:spPr>
          <a:xfrm flipV="1">
            <a:off x="3681663" y="5265019"/>
            <a:ext cx="1" cy="789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7651" y="4530436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Store details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121261" y="5749630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Verification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EXPECTED OUTCOME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>
                <a:latin typeface="Century Schoolbook" pitchFamily="18" charset="0"/>
              </a:rPr>
              <a:t>Non-college members can also get to know about college activities easily</a:t>
            </a:r>
            <a:r>
              <a:rPr lang="en-GB" dirty="0" smtClean="0">
                <a:latin typeface="Century Schoolbook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Misuse of </a:t>
            </a:r>
            <a:r>
              <a:rPr lang="en-GB" dirty="0" err="1" smtClean="0">
                <a:latin typeface="Century Schoolbook" pitchFamily="18" charset="0"/>
              </a:rPr>
              <a:t>chatbots</a:t>
            </a:r>
            <a:r>
              <a:rPr lang="en-GB" dirty="0" smtClean="0">
                <a:latin typeface="Century Schoolbook" pitchFamily="18" charset="0"/>
              </a:rPr>
              <a:t> can be identified</a:t>
            </a:r>
            <a:endParaRPr lang="en-US" dirty="0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entury Schoolbook" pitchFamily="18" charset="0"/>
              </a:rPr>
              <a:t>High </a:t>
            </a:r>
            <a:r>
              <a:rPr lang="en-US" dirty="0">
                <a:latin typeface="Century Schoolbook" pitchFamily="18" charset="0"/>
              </a:rPr>
              <a:t>efficiency capable of answering all the queries and also increase the question dataset whenever new questions arise.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6ED63821-FF59-44DC-9E9F-C1786F488F57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PROJECT–ZEROTH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err="1">
                <a:latin typeface="Century Schoolbook" pitchFamily="18" charset="0"/>
              </a:rPr>
              <a:t>Shafquat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Hussain</a:t>
            </a:r>
            <a:r>
              <a:rPr lang="en-GB" dirty="0" smtClean="0">
                <a:latin typeface="Century Schoolbook" pitchFamily="18" charset="0"/>
              </a:rPr>
              <a:t>, </a:t>
            </a:r>
            <a:r>
              <a:rPr lang="en-GB" dirty="0" err="1">
                <a:latin typeface="Century Schoolbook" pitchFamily="18" charset="0"/>
              </a:rPr>
              <a:t>Omid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Ameri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Sianaki</a:t>
            </a:r>
            <a:r>
              <a:rPr lang="en-GB" dirty="0">
                <a:latin typeface="Century Schoolbook" pitchFamily="18" charset="0"/>
              </a:rPr>
              <a:t>, and </a:t>
            </a:r>
            <a:r>
              <a:rPr lang="en-GB" dirty="0" err="1">
                <a:latin typeface="Century Schoolbook" pitchFamily="18" charset="0"/>
              </a:rPr>
              <a:t>Nedal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Ababneh</a:t>
            </a:r>
            <a:r>
              <a:rPr lang="en-GB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IN" dirty="0">
                <a:latin typeface="Century Schoolbook" pitchFamily="18" charset="0"/>
              </a:rPr>
              <a:t>A Survey on Conversational </a:t>
            </a:r>
            <a:r>
              <a:rPr lang="en-IN" dirty="0" smtClean="0">
                <a:latin typeface="Century Schoolbook" pitchFamily="18" charset="0"/>
              </a:rPr>
              <a:t>Agents/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Classification </a:t>
            </a:r>
            <a:r>
              <a:rPr lang="en-IN" dirty="0">
                <a:latin typeface="Century Schoolbook" pitchFamily="18" charset="0"/>
              </a:rPr>
              <a:t>and Design </a:t>
            </a:r>
            <a:r>
              <a:rPr lang="en-IN" dirty="0" smtClean="0">
                <a:latin typeface="Century Schoolbook" pitchFamily="18" charset="0"/>
              </a:rPr>
              <a:t>Techniques”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Shahriare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Satu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 err="1">
                <a:latin typeface="Century Schoolbook" pitchFamily="18" charset="0"/>
              </a:rPr>
              <a:t>Hasnat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Parvez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 err="1" smtClean="0">
                <a:latin typeface="Century Schoolbook" pitchFamily="18" charset="0"/>
              </a:rPr>
              <a:t>Shamim</a:t>
            </a:r>
            <a:r>
              <a:rPr lang="en-IN" dirty="0" smtClean="0">
                <a:latin typeface="Century Schoolbook" pitchFamily="18" charset="0"/>
              </a:rPr>
              <a:t>-AI-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GB" dirty="0">
                <a:latin typeface="Century Schoolbook" pitchFamily="18" charset="0"/>
              </a:rPr>
              <a:t>Review of integrated applications with AIML </a:t>
            </a:r>
            <a:r>
              <a:rPr lang="en-GB" dirty="0" smtClean="0">
                <a:latin typeface="Century Schoolbook" pitchFamily="18" charset="0"/>
              </a:rPr>
              <a:t>based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”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Gwo</a:t>
            </a:r>
            <a:r>
              <a:rPr lang="en-IN" dirty="0" smtClean="0">
                <a:latin typeface="Century Schoolbook" pitchFamily="18" charset="0"/>
              </a:rPr>
              <a:t>-Jen </a:t>
            </a:r>
            <a:r>
              <a:rPr lang="en-IN" dirty="0">
                <a:latin typeface="Century Schoolbook" pitchFamily="18" charset="0"/>
              </a:rPr>
              <a:t>Hwang &amp; </a:t>
            </a:r>
            <a:r>
              <a:rPr lang="en-IN" dirty="0" err="1">
                <a:latin typeface="Century Schoolbook" pitchFamily="18" charset="0"/>
              </a:rPr>
              <a:t>Ching</a:t>
            </a:r>
            <a:r>
              <a:rPr lang="en-IN" dirty="0">
                <a:latin typeface="Century Schoolbook" pitchFamily="18" charset="0"/>
              </a:rPr>
              <a:t>-Yi </a:t>
            </a:r>
            <a:r>
              <a:rPr lang="en-IN" dirty="0" smtClean="0">
                <a:latin typeface="Century Schoolbook" pitchFamily="18" charset="0"/>
              </a:rPr>
              <a:t>Chang,”</a:t>
            </a:r>
            <a:r>
              <a:rPr lang="en-GB" dirty="0">
                <a:latin typeface="Century Schoolbook" pitchFamily="18" charset="0"/>
              </a:rPr>
              <a:t> A review of opportunities and challenges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in </a:t>
            </a:r>
            <a:r>
              <a:rPr lang="en-IN" dirty="0" smtClean="0">
                <a:latin typeface="Century Schoolbook" pitchFamily="18" charset="0"/>
              </a:rPr>
              <a:t>education”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Tatwadarshi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P. </a:t>
            </a:r>
            <a:r>
              <a:rPr lang="en-IN" dirty="0" err="1" smtClean="0">
                <a:latin typeface="Century Schoolbook" pitchFamily="18" charset="0"/>
              </a:rPr>
              <a:t>Nagarhalli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>
                <a:latin typeface="Century Schoolbook" pitchFamily="18" charset="0"/>
              </a:rPr>
              <a:t>Vinod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Vaze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>
                <a:latin typeface="Century Schoolbook" pitchFamily="18" charset="0"/>
              </a:rPr>
              <a:t>N. K. </a:t>
            </a:r>
            <a:r>
              <a:rPr lang="en-IN" dirty="0" err="1" smtClean="0">
                <a:latin typeface="Century Schoolbook" pitchFamily="18" charset="0"/>
              </a:rPr>
              <a:t>Rana</a:t>
            </a:r>
            <a:r>
              <a:rPr lang="en-IN" dirty="0" smtClean="0">
                <a:latin typeface="Century Schoolbook" pitchFamily="18" charset="0"/>
              </a:rPr>
              <a:t>,”</a:t>
            </a:r>
            <a:r>
              <a:rPr lang="en-GB" dirty="0">
                <a:latin typeface="Century Schoolbook" pitchFamily="18" charset="0"/>
              </a:rPr>
              <a:t> A Review of Current Trends in the Development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 Systems”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Century Schoolbook" pitchFamily="18" charset="0"/>
              </a:rPr>
              <a:t>AM </a:t>
            </a:r>
            <a:r>
              <a:rPr lang="en-IN" dirty="0" err="1" smtClean="0">
                <a:latin typeface="Century Schoolbook" pitchFamily="18" charset="0"/>
              </a:rPr>
              <a:t>Rahman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>
                <a:latin typeface="Century Schoolbook" pitchFamily="18" charset="0"/>
              </a:rPr>
              <a:t>Abdullah Al 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 and Alma Islam.”</a:t>
            </a:r>
            <a:r>
              <a:rPr lang="en-GB" dirty="0">
                <a:latin typeface="Century Schoolbook" pitchFamily="18" charset="0"/>
              </a:rPr>
              <a:t> Programming challenges of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: Current and </a:t>
            </a:r>
            <a:r>
              <a:rPr lang="en-GB" dirty="0" smtClean="0">
                <a:latin typeface="Century Schoolbook" pitchFamily="18" charset="0"/>
              </a:rPr>
              <a:t>Future </a:t>
            </a:r>
            <a:r>
              <a:rPr lang="en-IN" dirty="0" smtClean="0">
                <a:latin typeface="Century Schoolbook" pitchFamily="18" charset="0"/>
              </a:rPr>
              <a:t>Prospective”</a:t>
            </a:r>
            <a:endParaRPr lang="en-IN" dirty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algn="just"/>
            <a:endParaRPr lang="en-IN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74E47D3-1FB3-4698-8DAF-C5C3D116178E}" type="datetime1">
              <a:rPr lang="en-IN" sz="1600" smtClean="0"/>
              <a:pPr/>
              <a:t>18-06-2022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PROJECT–ZEROTH 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571</Words>
  <Application>Microsoft Office PowerPoint</Application>
  <PresentationFormat>Custom</PresentationFormat>
  <Paragraphs>145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PowerPoint Presentation</vt:lpstr>
      <vt:lpstr>agenda </vt:lpstr>
      <vt:lpstr>abstract </vt:lpstr>
      <vt:lpstr>EXISTING SYSTEM  </vt:lpstr>
      <vt:lpstr>Literature survey </vt:lpstr>
      <vt:lpstr>PROPOSED SYSTEM  </vt:lpstr>
      <vt:lpstr>Architectural Diagram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SUVI</cp:lastModifiedBy>
  <cp:revision>188</cp:revision>
  <dcterms:created xsi:type="dcterms:W3CDTF">2020-07-26T14:56:46Z</dcterms:created>
  <dcterms:modified xsi:type="dcterms:W3CDTF">2022-06-18T15:23:02Z</dcterms:modified>
</cp:coreProperties>
</file>