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4071600" cy="20104100"/>
  <p:notesSz cx="140716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621" autoAdjust="0"/>
    <p:restoredTop sz="94660"/>
  </p:normalViewPr>
  <p:slideViewPr>
    <p:cSldViewPr>
      <p:cViewPr>
        <p:scale>
          <a:sx n="66" d="100"/>
          <a:sy n="66" d="100"/>
        </p:scale>
        <p:origin x="10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097588" cy="10080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7970838" y="0"/>
            <a:ext cx="6097587" cy="1008063"/>
          </a:xfrm>
          <a:prstGeom prst="rect">
            <a:avLst/>
          </a:prstGeom>
        </p:spPr>
        <p:txBody>
          <a:bodyPr vert="horz" lIns="91440" tIns="45720" rIns="91440" bIns="45720" rtlCol="0"/>
          <a:lstStyle>
            <a:lvl1pPr algn="r">
              <a:defRPr sz="1200"/>
            </a:lvl1pPr>
          </a:lstStyle>
          <a:p>
            <a:fld id="{5C42D196-FDC3-4764-B959-A765ACEAE06E}" type="datetimeFigureOut">
              <a:rPr lang="en-IN" smtClean="0"/>
              <a:t>17-05-2023</a:t>
            </a:fld>
            <a:endParaRPr lang="en-IN"/>
          </a:p>
        </p:txBody>
      </p:sp>
      <p:sp>
        <p:nvSpPr>
          <p:cNvPr id="4" name="Slide Image Placeholder 3"/>
          <p:cNvSpPr>
            <a:spLocks noGrp="1" noRot="1" noChangeAspect="1"/>
          </p:cNvSpPr>
          <p:nvPr>
            <p:ph type="sldImg" idx="2"/>
          </p:nvPr>
        </p:nvSpPr>
        <p:spPr>
          <a:xfrm>
            <a:off x="4660900" y="2513013"/>
            <a:ext cx="4749800" cy="6784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406525" y="9675813"/>
            <a:ext cx="112585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9096038"/>
            <a:ext cx="6097588" cy="10080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7970838" y="19096038"/>
            <a:ext cx="6097587" cy="1008062"/>
          </a:xfrm>
          <a:prstGeom prst="rect">
            <a:avLst/>
          </a:prstGeom>
        </p:spPr>
        <p:txBody>
          <a:bodyPr vert="horz" lIns="91440" tIns="45720" rIns="91440" bIns="45720" rtlCol="0" anchor="b"/>
          <a:lstStyle>
            <a:lvl1pPr algn="r">
              <a:defRPr sz="1200"/>
            </a:lvl1pPr>
          </a:lstStyle>
          <a:p>
            <a:fld id="{8F57C672-97F1-474D-8F62-C1DB488D00E1}" type="slidenum">
              <a:rPr lang="en-IN" smtClean="0"/>
              <a:t>‹#›</a:t>
            </a:fld>
            <a:endParaRPr lang="en-IN"/>
          </a:p>
        </p:txBody>
      </p:sp>
    </p:spTree>
    <p:extLst>
      <p:ext uri="{BB962C8B-B14F-4D97-AF65-F5344CB8AC3E}">
        <p14:creationId xmlns:p14="http://schemas.microsoft.com/office/powerpoint/2010/main" val="2024770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57C672-97F1-474D-8F62-C1DB488D00E1}" type="slidenum">
              <a:rPr lang="en-IN" smtClean="0"/>
              <a:t>1</a:t>
            </a:fld>
            <a:endParaRPr lang="en-IN"/>
          </a:p>
        </p:txBody>
      </p:sp>
    </p:spTree>
    <p:extLst>
      <p:ext uri="{BB962C8B-B14F-4D97-AF65-F5344CB8AC3E}">
        <p14:creationId xmlns:p14="http://schemas.microsoft.com/office/powerpoint/2010/main" val="702348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55846" y="6232271"/>
            <a:ext cx="11966258"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11692" y="11258296"/>
            <a:ext cx="985456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03897" y="4623943"/>
            <a:ext cx="6123908"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250144" y="4623943"/>
            <a:ext cx="6123908"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3897" y="804164"/>
            <a:ext cx="1267015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03897" y="4623943"/>
            <a:ext cx="1267015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786503" y="18696814"/>
            <a:ext cx="450494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03897" y="18696814"/>
            <a:ext cx="3237928"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5/17/2023</a:t>
            </a:fld>
            <a:endParaRPr lang="en-US"/>
          </a:p>
        </p:txBody>
      </p:sp>
      <p:sp>
        <p:nvSpPr>
          <p:cNvPr id="6" name="Holder 6"/>
          <p:cNvSpPr>
            <a:spLocks noGrp="1"/>
          </p:cNvSpPr>
          <p:nvPr>
            <p:ph type="sldNum" sz="quarter" idx="7"/>
          </p:nvPr>
        </p:nvSpPr>
        <p:spPr>
          <a:xfrm>
            <a:off x="10136124" y="18696814"/>
            <a:ext cx="3237928"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jp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5.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253701802"/>
              </p:ext>
            </p:extLst>
          </p:nvPr>
        </p:nvGraphicFramePr>
        <p:xfrm>
          <a:off x="283846" y="257648"/>
          <a:ext cx="13609954" cy="19700402"/>
        </p:xfrm>
        <a:graphic>
          <a:graphicData uri="http://schemas.openxmlformats.org/drawingml/2006/table">
            <a:tbl>
              <a:tblPr firstRow="1" bandRow="1">
                <a:tableStyleId>{2D5ABB26-0587-4C30-8999-92F81FD0307C}</a:tableStyleId>
              </a:tblPr>
              <a:tblGrid>
                <a:gridCol w="6811009">
                  <a:extLst>
                    <a:ext uri="{9D8B030D-6E8A-4147-A177-3AD203B41FA5}">
                      <a16:colId xmlns:a16="http://schemas.microsoft.com/office/drawing/2014/main" val="20000"/>
                    </a:ext>
                  </a:extLst>
                </a:gridCol>
                <a:gridCol w="6798945">
                  <a:extLst>
                    <a:ext uri="{9D8B030D-6E8A-4147-A177-3AD203B41FA5}">
                      <a16:colId xmlns:a16="http://schemas.microsoft.com/office/drawing/2014/main" val="20001"/>
                    </a:ext>
                  </a:extLst>
                </a:gridCol>
              </a:tblGrid>
              <a:tr h="2051267">
                <a:tc gridSpan="2">
                  <a:txBody>
                    <a:bodyPr/>
                    <a:lstStyle/>
                    <a:p>
                      <a:pPr marL="375920" algn="ctr">
                        <a:lnSpc>
                          <a:spcPct val="100000"/>
                        </a:lnSpc>
                        <a:spcBef>
                          <a:spcPts val="1570"/>
                        </a:spcBef>
                      </a:pPr>
                      <a:r>
                        <a:rPr lang="en-US" sz="3150" spc="-5" dirty="0">
                          <a:latin typeface="+mj-lt"/>
                          <a:cs typeface="Calibri Light"/>
                        </a:rPr>
                        <a:t>Women Safety App for Improved Personal Security</a:t>
                      </a:r>
                      <a:endParaRPr lang="en-US" sz="3150" dirty="0">
                        <a:latin typeface="+mj-lt"/>
                        <a:cs typeface="Times New Roman"/>
                      </a:endParaRPr>
                    </a:p>
                    <a:p>
                      <a:pPr marL="101600">
                        <a:lnSpc>
                          <a:spcPct val="100000"/>
                        </a:lnSpc>
                        <a:spcBef>
                          <a:spcPts val="2155"/>
                        </a:spcBef>
                        <a:tabLst>
                          <a:tab pos="6840220" algn="l"/>
                        </a:tabLst>
                      </a:pPr>
                      <a:endParaRPr lang="en-US" sz="3150" dirty="0">
                        <a:latin typeface="+mj-lt"/>
                        <a:cs typeface="Calibri"/>
                      </a:endParaRPr>
                    </a:p>
                    <a:p>
                      <a:pPr marL="101600">
                        <a:lnSpc>
                          <a:spcPct val="100000"/>
                        </a:lnSpc>
                        <a:spcBef>
                          <a:spcPts val="2155"/>
                        </a:spcBef>
                        <a:tabLst>
                          <a:tab pos="6840220" algn="l"/>
                        </a:tabLst>
                      </a:pPr>
                      <a:r>
                        <a:rPr lang="en-US" sz="2350" dirty="0">
                          <a:latin typeface="+mj-lt"/>
                          <a:cs typeface="Calibri"/>
                        </a:rPr>
                        <a:t>Introduction	Results</a:t>
                      </a:r>
                    </a:p>
                  </a:txBody>
                  <a:tcPr marL="0" marR="0" marT="19939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a:p>
                  </a:txBody>
                  <a:tcPr marL="0" marR="0" marT="0" marB="0"/>
                </a:tc>
                <a:extLst>
                  <a:ext uri="{0D108BD9-81ED-4DB2-BD59-A6C34878D82A}">
                    <a16:rowId xmlns:a16="http://schemas.microsoft.com/office/drawing/2014/main" val="10000"/>
                  </a:ext>
                </a:extLst>
              </a:tr>
              <a:tr h="2791479">
                <a:tc>
                  <a:txBody>
                    <a:bodyPr/>
                    <a:lstStyle/>
                    <a:p>
                      <a:pPr marL="59690" marR="171450" algn="just">
                        <a:lnSpc>
                          <a:spcPts val="1710"/>
                        </a:lnSpc>
                        <a:spcBef>
                          <a:spcPts val="150"/>
                        </a:spcBef>
                      </a:pPr>
                      <a:r>
                        <a:rPr lang="en-US" sz="1550" spc="5" dirty="0">
                          <a:latin typeface="+mn-lt"/>
                          <a:cs typeface="Calibri"/>
                        </a:rPr>
                        <a:t>The safety of women has been a major concern in society for a long time. Incidents of harassment, violence, and sexual assault against women are unfortunately common in many parts of the world. The women safety app offers various features such as emergency alerts, GPS tracking, real-time communication with trusted contacts, spy camera detection, women’s news, and Siren alert to deviate the person. Any mobile device can access the app, which is simple to use. With just a single click, women can send an alert to their emergency contacts, providing them with their location and the nature of the emergency. In addition to emergency features, the app also includes safety tips and resources for women. It offers information on self-defense techniques, safety precautions, and legal rights. Furthermore, the app provides a community forum where women can connect with other users to share their experiences and seek support.</a:t>
                      </a:r>
                      <a:endParaRPr sz="1550" dirty="0">
                        <a:latin typeface="+mn-lt"/>
                        <a:cs typeface="Calibri"/>
                      </a:endParaRPr>
                    </a:p>
                  </a:txBody>
                  <a:tcPr marL="0" marR="0" marT="19050" marB="0">
                    <a:lnL w="19050">
                      <a:solidFill>
                        <a:srgbClr val="FF0000"/>
                      </a:solidFill>
                      <a:prstDash val="solid"/>
                    </a:lnL>
                    <a:lnR w="12700">
                      <a:solidFill>
                        <a:srgbClr val="41709C"/>
                      </a:solidFill>
                      <a:prstDash val="solid"/>
                    </a:lnR>
                    <a:lnT w="12700" cap="flat" cmpd="sng" algn="ctr">
                      <a:solidFill>
                        <a:schemeClr val="tx1"/>
                      </a:solidFill>
                      <a:prstDash val="solid"/>
                      <a:round/>
                      <a:headEnd type="none" w="med" len="med"/>
                      <a:tailEnd type="none" w="med" len="med"/>
                    </a:lnT>
                    <a:lnB w="12700">
                      <a:solidFill>
                        <a:srgbClr val="41709C"/>
                      </a:solidFill>
                      <a:prstDash val="solid"/>
                    </a:lnB>
                  </a:tcPr>
                </a:tc>
                <a:tc rowSpan="7">
                  <a:txBody>
                    <a:bodyPr/>
                    <a:lstStyle/>
                    <a:p>
                      <a:pPr marL="60960" marR="125730" algn="just">
                        <a:lnSpc>
                          <a:spcPts val="1710"/>
                        </a:lnSpc>
                        <a:spcBef>
                          <a:spcPts val="165"/>
                        </a:spcBef>
                      </a:pPr>
                      <a:r>
                        <a:rPr lang="en-US" sz="1550" spc="10" dirty="0">
                          <a:latin typeface="+mn-lt"/>
                          <a:cs typeface="Calibri"/>
                        </a:rPr>
                        <a:t>The women safety app would be to improve the safety and security of women, particularly in situations where they may feel vulnerable or threatened. The app could provide a range of features and services, including: Emergency SOS, Hidden camera detector, Women’s news, GPS tracking, panic button, 24 hour idle alert, safety tips, emergency alerts.</a:t>
                      </a:r>
                      <a:endParaRPr sz="1600" dirty="0">
                        <a:latin typeface="+mn-lt"/>
                        <a:cs typeface="Times New Roman"/>
                      </a:endParaRPr>
                    </a:p>
                    <a:p>
                      <a:pPr>
                        <a:lnSpc>
                          <a:spcPct val="100000"/>
                        </a:lnSpc>
                      </a:pPr>
                      <a:endParaRPr sz="1600" dirty="0">
                        <a:latin typeface="+mn-lt"/>
                        <a:cs typeface="Times New Roman"/>
                      </a:endParaRPr>
                    </a:p>
                    <a:p>
                      <a:pPr>
                        <a:lnSpc>
                          <a:spcPct val="100000"/>
                        </a:lnSpc>
                      </a:pPr>
                      <a:endParaRPr sz="1600" dirty="0">
                        <a:latin typeface="+mn-lt"/>
                        <a:cs typeface="Times New Roman"/>
                      </a:endParaRPr>
                    </a:p>
                    <a:p>
                      <a:pPr>
                        <a:lnSpc>
                          <a:spcPct val="100000"/>
                        </a:lnSpc>
                        <a:spcBef>
                          <a:spcPts val="55"/>
                        </a:spcBef>
                      </a:pPr>
                      <a:r>
                        <a:rPr lang="en-IN" sz="1950" dirty="0">
                          <a:latin typeface="+mn-lt"/>
                          <a:cs typeface="Times New Roman"/>
                        </a:rPr>
                        <a:t> </a:t>
                      </a:r>
                      <a:endParaRPr sz="1950" dirty="0">
                        <a:latin typeface="+mn-lt"/>
                        <a:cs typeface="Times New Roman"/>
                      </a:endParaRPr>
                    </a:p>
                    <a:p>
                      <a:pPr marR="363220" algn="ctr">
                        <a:lnSpc>
                          <a:spcPct val="100000"/>
                        </a:lnSpc>
                        <a:tabLst>
                          <a:tab pos="3593465" algn="l"/>
                        </a:tabLst>
                      </a:pPr>
                      <a:r>
                        <a:rPr lang="en-IN" sz="1150" i="1" spc="10" dirty="0">
                          <a:latin typeface="+mn-lt"/>
                          <a:cs typeface="Calibri"/>
                        </a:rPr>
                        <a:t> </a:t>
                      </a: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endParaRPr lang="en-IN" sz="1150" i="1" spc="10" dirty="0">
                        <a:latin typeface="+mn-lt"/>
                        <a:cs typeface="Calibri"/>
                      </a:endParaRPr>
                    </a:p>
                    <a:p>
                      <a:pPr marR="363220" algn="ctr">
                        <a:lnSpc>
                          <a:spcPct val="100000"/>
                        </a:lnSpc>
                        <a:tabLst>
                          <a:tab pos="3593465" algn="l"/>
                        </a:tabLst>
                      </a:pPr>
                      <a:r>
                        <a:rPr lang="en-IN" sz="1150" i="1" spc="10" dirty="0">
                          <a:latin typeface="+mn-lt"/>
                          <a:cs typeface="Calibri"/>
                        </a:rPr>
                        <a:t> </a:t>
                      </a:r>
                      <a:endParaRPr sz="1150" dirty="0">
                        <a:latin typeface="+mn-lt"/>
                        <a:cs typeface="Calibri"/>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r>
                        <a:rPr lang="en-IN" sz="1200" dirty="0">
                          <a:latin typeface="+mn-lt"/>
                          <a:cs typeface="Times New Roman"/>
                        </a:rPr>
                        <a:t>              </a:t>
                      </a:r>
                      <a:endParaRPr sz="1200" dirty="0">
                        <a:latin typeface="+mn-lt"/>
                        <a:cs typeface="Times New Roman"/>
                      </a:endParaRPr>
                    </a:p>
                    <a:p>
                      <a:pPr>
                        <a:lnSpc>
                          <a:spcPct val="100000"/>
                        </a:lnSpc>
                      </a:pPr>
                      <a:endParaRPr lang="en-IN"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pPr>
                      <a:endParaRPr sz="1200" dirty="0">
                        <a:latin typeface="+mn-lt"/>
                        <a:cs typeface="Times New Roman"/>
                      </a:endParaRPr>
                    </a:p>
                    <a:p>
                      <a:pPr>
                        <a:lnSpc>
                          <a:spcPct val="100000"/>
                        </a:lnSpc>
                        <a:spcBef>
                          <a:spcPts val="20"/>
                        </a:spcBef>
                      </a:pPr>
                      <a:endParaRPr sz="1500" dirty="0">
                        <a:latin typeface="+mn-lt"/>
                        <a:cs typeface="Times New Roman"/>
                      </a:endParaRPr>
                    </a:p>
                  </a:txBody>
                  <a:tcPr marL="0" marR="0" marT="20955" marB="0">
                    <a:lnL w="12700" cap="flat" cmpd="sng" algn="ctr">
                      <a:solidFill>
                        <a:srgbClr val="41709C"/>
                      </a:solidFill>
                      <a:prstDash val="solid"/>
                      <a:round/>
                      <a:headEnd type="none" w="med" len="med"/>
                      <a:tailEnd type="none" w="med" len="med"/>
                    </a:lnL>
                    <a:lnR w="19050">
                      <a:solidFill>
                        <a:srgbClr val="FF0000"/>
                      </a:solidFill>
                      <a:prstDash val="solid"/>
                    </a:lnR>
                    <a:lnT w="12700" cap="flat" cmpd="sng" algn="ctr">
                      <a:solidFill>
                        <a:schemeClr val="tx1"/>
                      </a:solidFill>
                      <a:prstDash val="solid"/>
                      <a:round/>
                      <a:headEnd type="none" w="med" len="med"/>
                      <a:tailEnd type="none" w="med" len="med"/>
                    </a:lnT>
                    <a:lnB w="12700">
                      <a:solidFill>
                        <a:srgbClr val="41709C"/>
                      </a:solidFill>
                      <a:prstDash val="solid"/>
                    </a:lnB>
                  </a:tcPr>
                </a:tc>
                <a:extLst>
                  <a:ext uri="{0D108BD9-81ED-4DB2-BD59-A6C34878D82A}">
                    <a16:rowId xmlns:a16="http://schemas.microsoft.com/office/drawing/2014/main" val="10001"/>
                  </a:ext>
                </a:extLst>
              </a:tr>
              <a:tr h="388298">
                <a:tc>
                  <a:txBody>
                    <a:bodyPr/>
                    <a:lstStyle/>
                    <a:p>
                      <a:pPr marL="89535">
                        <a:lnSpc>
                          <a:spcPct val="100000"/>
                        </a:lnSpc>
                        <a:spcBef>
                          <a:spcPts val="275"/>
                        </a:spcBef>
                      </a:pPr>
                      <a:r>
                        <a:rPr sz="2350" dirty="0">
                          <a:latin typeface="+mj-lt"/>
                          <a:cs typeface="Calibri"/>
                        </a:rPr>
                        <a:t>Motivation</a:t>
                      </a:r>
                    </a:p>
                  </a:txBody>
                  <a:tcPr marL="0" marR="0" marT="34925" marB="0">
                    <a:lnL w="19050">
                      <a:solidFill>
                        <a:srgbClr val="FF0000"/>
                      </a:solidFill>
                      <a:prstDash val="solid"/>
                    </a:lnL>
                    <a:lnR w="12700">
                      <a:solidFill>
                        <a:srgbClr val="41709C"/>
                      </a:solidFill>
                      <a:prstDash val="solid"/>
                    </a:lnR>
                    <a:lnT w="12700">
                      <a:solidFill>
                        <a:srgbClr val="41709C"/>
                      </a:solidFill>
                      <a:prstDash val="solid"/>
                    </a:lnT>
                    <a:lnB w="12700">
                      <a:solidFill>
                        <a:srgbClr val="41709C"/>
                      </a:solidFill>
                      <a:prstDash val="solid"/>
                    </a:lnB>
                  </a:tcPr>
                </a:tc>
                <a:tc vMerge="1">
                  <a:txBody>
                    <a:bodyPr/>
                    <a:lstStyle/>
                    <a:p>
                      <a:endParaRPr/>
                    </a:p>
                  </a:txBody>
                  <a:tcPr marL="0" marR="0" marT="20955" marB="0">
                    <a:lnL w="19050">
                      <a:solidFill>
                        <a:srgbClr val="41709C"/>
                      </a:solidFill>
                      <a:prstDash val="solid"/>
                    </a:lnL>
                    <a:lnR w="19050">
                      <a:solidFill>
                        <a:srgbClr val="FF0000"/>
                      </a:solidFill>
                      <a:prstDash val="solid"/>
                    </a:lnR>
                    <a:lnT w="12700">
                      <a:solidFill>
                        <a:srgbClr val="41709C"/>
                      </a:solidFill>
                      <a:prstDash val="solid"/>
                    </a:lnT>
                    <a:lnB w="12700">
                      <a:solidFill>
                        <a:srgbClr val="41709C"/>
                      </a:solidFill>
                      <a:prstDash val="solid"/>
                    </a:lnB>
                  </a:tcPr>
                </a:tc>
                <a:extLst>
                  <a:ext uri="{0D108BD9-81ED-4DB2-BD59-A6C34878D82A}">
                    <a16:rowId xmlns:a16="http://schemas.microsoft.com/office/drawing/2014/main" val="10002"/>
                  </a:ext>
                </a:extLst>
              </a:tr>
              <a:tr h="659667">
                <a:tc>
                  <a:txBody>
                    <a:bodyPr/>
                    <a:lstStyle/>
                    <a:p>
                      <a:pPr marL="59690" marR="149860" algn="just">
                        <a:lnSpc>
                          <a:spcPct val="91900"/>
                        </a:lnSpc>
                        <a:spcBef>
                          <a:spcPts val="125"/>
                        </a:spcBef>
                      </a:pPr>
                      <a:r>
                        <a:rPr lang="en-US" sz="1600" b="0" i="0" dirty="0">
                          <a:solidFill>
                            <a:schemeClr val="tx1"/>
                          </a:solidFill>
                          <a:effectLst/>
                          <a:latin typeface="+mn-lt"/>
                          <a:ea typeface="+mn-ea"/>
                          <a:cs typeface="+mn-cs"/>
                        </a:rPr>
                        <a:t>Women face a disproportionate amount of violence and harassment, and women safety apps aim to address this need by providing a tool for women to feel safer in their daily lives.</a:t>
                      </a:r>
                      <a:endParaRPr sz="1550" dirty="0">
                        <a:latin typeface="+mn-lt"/>
                        <a:cs typeface="Times New Roman"/>
                      </a:endParaRPr>
                    </a:p>
                  </a:txBody>
                  <a:tcPr marL="0" marR="0" marT="15875" marB="0">
                    <a:lnL w="19050">
                      <a:solidFill>
                        <a:srgbClr val="FF0000"/>
                      </a:solidFill>
                      <a:prstDash val="solid"/>
                    </a:lnL>
                    <a:lnR w="19050">
                      <a:solidFill>
                        <a:srgbClr val="41709C"/>
                      </a:solidFill>
                      <a:prstDash val="solid"/>
                    </a:lnR>
                    <a:lnT w="12700">
                      <a:solidFill>
                        <a:srgbClr val="41709C"/>
                      </a:solidFill>
                      <a:prstDash val="solid"/>
                    </a:lnT>
                    <a:lnB w="12700">
                      <a:solidFill>
                        <a:srgbClr val="41709C"/>
                      </a:solidFill>
                      <a:prstDash val="solid"/>
                    </a:lnB>
                  </a:tcPr>
                </a:tc>
                <a:tc vMerge="1">
                  <a:txBody>
                    <a:bodyPr/>
                    <a:lstStyle/>
                    <a:p>
                      <a:endParaRPr/>
                    </a:p>
                  </a:txBody>
                  <a:tcPr marL="0" marR="0" marT="20955" marB="0">
                    <a:lnL w="19050">
                      <a:solidFill>
                        <a:srgbClr val="41709C"/>
                      </a:solidFill>
                      <a:prstDash val="solid"/>
                    </a:lnL>
                    <a:lnR w="19050">
                      <a:solidFill>
                        <a:srgbClr val="FF0000"/>
                      </a:solidFill>
                      <a:prstDash val="solid"/>
                    </a:lnR>
                    <a:lnT w="12700">
                      <a:solidFill>
                        <a:srgbClr val="41709C"/>
                      </a:solidFill>
                      <a:prstDash val="solid"/>
                    </a:lnT>
                    <a:lnB w="12700">
                      <a:solidFill>
                        <a:srgbClr val="41709C"/>
                      </a:solidFill>
                      <a:prstDash val="solid"/>
                    </a:lnB>
                  </a:tcPr>
                </a:tc>
                <a:extLst>
                  <a:ext uri="{0D108BD9-81ED-4DB2-BD59-A6C34878D82A}">
                    <a16:rowId xmlns:a16="http://schemas.microsoft.com/office/drawing/2014/main" val="10003"/>
                  </a:ext>
                </a:extLst>
              </a:tr>
              <a:tr h="373870">
                <a:tc>
                  <a:txBody>
                    <a:bodyPr/>
                    <a:lstStyle/>
                    <a:p>
                      <a:pPr marL="106680">
                        <a:lnSpc>
                          <a:spcPct val="100000"/>
                        </a:lnSpc>
                        <a:spcBef>
                          <a:spcPts val="160"/>
                        </a:spcBef>
                      </a:pPr>
                      <a:r>
                        <a:rPr sz="2350" dirty="0">
                          <a:latin typeface="+mn-lt"/>
                          <a:cs typeface="Calibri"/>
                        </a:rPr>
                        <a:t>Scope</a:t>
                      </a:r>
                      <a:r>
                        <a:rPr sz="2350" spc="-30" dirty="0">
                          <a:latin typeface="+mn-lt"/>
                          <a:cs typeface="Calibri"/>
                        </a:rPr>
                        <a:t> </a:t>
                      </a:r>
                      <a:r>
                        <a:rPr sz="2350" spc="5" dirty="0">
                          <a:latin typeface="+mn-lt"/>
                          <a:cs typeface="Calibri"/>
                        </a:rPr>
                        <a:t>of</a:t>
                      </a:r>
                      <a:r>
                        <a:rPr sz="2350" spc="-10" dirty="0">
                          <a:latin typeface="+mn-lt"/>
                          <a:cs typeface="Calibri"/>
                        </a:rPr>
                        <a:t> </a:t>
                      </a:r>
                      <a:r>
                        <a:rPr sz="2350" spc="5" dirty="0">
                          <a:latin typeface="+mn-lt"/>
                          <a:cs typeface="Calibri"/>
                        </a:rPr>
                        <a:t>the</a:t>
                      </a:r>
                      <a:r>
                        <a:rPr sz="2350" spc="-10" dirty="0">
                          <a:latin typeface="+mn-lt"/>
                          <a:cs typeface="Calibri"/>
                        </a:rPr>
                        <a:t> </a:t>
                      </a:r>
                      <a:r>
                        <a:rPr sz="2350" spc="-5" dirty="0">
                          <a:latin typeface="+mn-lt"/>
                          <a:cs typeface="Calibri"/>
                        </a:rPr>
                        <a:t>Project</a:t>
                      </a:r>
                      <a:endParaRPr sz="2350" dirty="0">
                        <a:latin typeface="+mn-lt"/>
                        <a:cs typeface="Calibri"/>
                      </a:endParaRPr>
                    </a:p>
                  </a:txBody>
                  <a:tcPr marL="0" marR="0" marT="20320" marB="0">
                    <a:lnL w="19050">
                      <a:solidFill>
                        <a:srgbClr val="FF0000"/>
                      </a:solidFill>
                      <a:prstDash val="solid"/>
                    </a:lnL>
                    <a:lnR w="12700">
                      <a:solidFill>
                        <a:srgbClr val="41709C"/>
                      </a:solidFill>
                      <a:prstDash val="solid"/>
                    </a:lnR>
                    <a:lnT w="12700">
                      <a:solidFill>
                        <a:srgbClr val="41709C"/>
                      </a:solidFill>
                      <a:prstDash val="solid"/>
                    </a:lnT>
                    <a:lnB w="12700">
                      <a:solidFill>
                        <a:srgbClr val="41709C"/>
                      </a:solidFill>
                      <a:prstDash val="solid"/>
                    </a:lnB>
                  </a:tcPr>
                </a:tc>
                <a:tc vMerge="1">
                  <a:txBody>
                    <a:bodyPr/>
                    <a:lstStyle/>
                    <a:p>
                      <a:endParaRPr/>
                    </a:p>
                  </a:txBody>
                  <a:tcPr marL="0" marR="0" marT="20955" marB="0">
                    <a:lnL w="19050">
                      <a:solidFill>
                        <a:srgbClr val="41709C"/>
                      </a:solidFill>
                      <a:prstDash val="solid"/>
                    </a:lnL>
                    <a:lnR w="19050">
                      <a:solidFill>
                        <a:srgbClr val="FF0000"/>
                      </a:solidFill>
                      <a:prstDash val="solid"/>
                    </a:lnR>
                    <a:lnT w="12700">
                      <a:solidFill>
                        <a:srgbClr val="41709C"/>
                      </a:solidFill>
                      <a:prstDash val="solid"/>
                    </a:lnT>
                    <a:lnB w="12700">
                      <a:solidFill>
                        <a:srgbClr val="41709C"/>
                      </a:solidFill>
                      <a:prstDash val="solid"/>
                    </a:lnB>
                  </a:tcPr>
                </a:tc>
                <a:extLst>
                  <a:ext uri="{0D108BD9-81ED-4DB2-BD59-A6C34878D82A}">
                    <a16:rowId xmlns:a16="http://schemas.microsoft.com/office/drawing/2014/main" val="10004"/>
                  </a:ext>
                </a:extLst>
              </a:tr>
              <a:tr h="1671124">
                <a:tc>
                  <a:txBody>
                    <a:bodyPr/>
                    <a:lstStyle/>
                    <a:p>
                      <a:pPr marL="59690" algn="just">
                        <a:lnSpc>
                          <a:spcPts val="1835"/>
                        </a:lnSpc>
                      </a:pPr>
                      <a:r>
                        <a:rPr sz="1550" spc="10" dirty="0">
                          <a:latin typeface="+mn-lt"/>
                          <a:cs typeface="Calibri"/>
                        </a:rPr>
                        <a:t>The</a:t>
                      </a:r>
                      <a:r>
                        <a:rPr sz="1550" dirty="0">
                          <a:latin typeface="+mn-lt"/>
                          <a:cs typeface="Calibri"/>
                        </a:rPr>
                        <a:t> </a:t>
                      </a:r>
                      <a:r>
                        <a:rPr sz="1550" spc="5" dirty="0">
                          <a:latin typeface="+mn-lt"/>
                          <a:cs typeface="Calibri"/>
                        </a:rPr>
                        <a:t>scope</a:t>
                      </a:r>
                      <a:r>
                        <a:rPr sz="1550" dirty="0">
                          <a:latin typeface="+mn-lt"/>
                          <a:cs typeface="Calibri"/>
                        </a:rPr>
                        <a:t> </a:t>
                      </a:r>
                      <a:r>
                        <a:rPr sz="1550" spc="5" dirty="0">
                          <a:latin typeface="+mn-lt"/>
                          <a:cs typeface="Calibri"/>
                        </a:rPr>
                        <a:t>of</a:t>
                      </a:r>
                      <a:r>
                        <a:rPr sz="1550" dirty="0">
                          <a:latin typeface="+mn-lt"/>
                          <a:cs typeface="Calibri"/>
                        </a:rPr>
                        <a:t> </a:t>
                      </a:r>
                      <a:r>
                        <a:rPr sz="1550" spc="10" dirty="0">
                          <a:latin typeface="+mn-lt"/>
                          <a:cs typeface="Calibri"/>
                        </a:rPr>
                        <a:t>this</a:t>
                      </a:r>
                      <a:r>
                        <a:rPr sz="1550" spc="-5" dirty="0">
                          <a:latin typeface="+mn-lt"/>
                          <a:cs typeface="Calibri"/>
                        </a:rPr>
                        <a:t> </a:t>
                      </a:r>
                      <a:r>
                        <a:rPr sz="1550" spc="5" dirty="0">
                          <a:latin typeface="+mn-lt"/>
                          <a:cs typeface="Calibri"/>
                        </a:rPr>
                        <a:t>project</a:t>
                      </a:r>
                      <a:r>
                        <a:rPr sz="1550" spc="-5" dirty="0">
                          <a:latin typeface="+mn-lt"/>
                          <a:cs typeface="Calibri"/>
                        </a:rPr>
                        <a:t> </a:t>
                      </a:r>
                      <a:r>
                        <a:rPr sz="1550" spc="10" dirty="0">
                          <a:latin typeface="+mn-lt"/>
                          <a:cs typeface="Calibri"/>
                        </a:rPr>
                        <a:t>included</a:t>
                      </a:r>
                      <a:r>
                        <a:rPr sz="1550" spc="-10" dirty="0">
                          <a:latin typeface="+mn-lt"/>
                          <a:cs typeface="Calibri"/>
                        </a:rPr>
                        <a:t> </a:t>
                      </a:r>
                      <a:r>
                        <a:rPr sz="1550" spc="5" dirty="0">
                          <a:latin typeface="+mn-lt"/>
                          <a:cs typeface="Calibri"/>
                        </a:rPr>
                        <a:t>:</a:t>
                      </a:r>
                      <a:endParaRPr sz="1550" dirty="0">
                        <a:latin typeface="+mn-lt"/>
                        <a:cs typeface="Calibri"/>
                      </a:endParaRPr>
                    </a:p>
                    <a:p>
                      <a:pPr marL="256540" indent="-197485" algn="just">
                        <a:lnSpc>
                          <a:spcPct val="100000"/>
                        </a:lnSpc>
                        <a:spcBef>
                          <a:spcPts val="1360"/>
                        </a:spcBef>
                        <a:buAutoNum type="arabicPeriod"/>
                        <a:tabLst>
                          <a:tab pos="257175" algn="l"/>
                        </a:tabLst>
                      </a:pPr>
                      <a:r>
                        <a:rPr lang="en-US" sz="1600" b="0" i="0" dirty="0">
                          <a:solidFill>
                            <a:schemeClr val="tx1"/>
                          </a:solidFill>
                          <a:effectLst/>
                          <a:latin typeface="+mn-lt"/>
                          <a:ea typeface="+mn-ea"/>
                          <a:cs typeface="+mn-cs"/>
                        </a:rPr>
                        <a:t>The app may include safety features such as an emergency alert button, GPS tracking, and a panic alarm that can be activated in case of an emergency.</a:t>
                      </a:r>
                    </a:p>
                    <a:p>
                      <a:pPr marL="256540" indent="-197485" algn="just">
                        <a:lnSpc>
                          <a:spcPct val="100000"/>
                        </a:lnSpc>
                        <a:spcBef>
                          <a:spcPts val="1360"/>
                        </a:spcBef>
                        <a:buAutoNum type="arabicPeriod"/>
                        <a:tabLst>
                          <a:tab pos="257175" algn="l"/>
                        </a:tabLst>
                      </a:pPr>
                      <a:r>
                        <a:rPr lang="en-US" sz="1600" b="0" i="0" dirty="0">
                          <a:solidFill>
                            <a:schemeClr val="tx1"/>
                          </a:solidFill>
                          <a:effectLst/>
                          <a:latin typeface="+mn-lt"/>
                          <a:ea typeface="+mn-ea"/>
                          <a:cs typeface="+mn-cs"/>
                        </a:rPr>
                        <a:t>The app may allow users to report incidents of harassment or violence, and provide feedback on safety levels of locations.</a:t>
                      </a:r>
                      <a:endParaRPr sz="1550" dirty="0">
                        <a:latin typeface="+mn-lt"/>
                        <a:cs typeface="Calibri"/>
                      </a:endParaRPr>
                    </a:p>
                  </a:txBody>
                  <a:tcPr marL="0" marR="0" marT="0" marB="0">
                    <a:lnL w="19050">
                      <a:solidFill>
                        <a:srgbClr val="FF0000"/>
                      </a:solidFill>
                      <a:prstDash val="solid"/>
                    </a:lnL>
                    <a:lnR w="12700">
                      <a:solidFill>
                        <a:srgbClr val="41709C"/>
                      </a:solidFill>
                      <a:prstDash val="solid"/>
                    </a:lnR>
                    <a:lnT w="12700">
                      <a:solidFill>
                        <a:srgbClr val="41709C"/>
                      </a:solidFill>
                      <a:prstDash val="solid"/>
                    </a:lnT>
                    <a:lnB w="12700">
                      <a:solidFill>
                        <a:srgbClr val="41709C"/>
                      </a:solidFill>
                      <a:prstDash val="solid"/>
                    </a:lnB>
                  </a:tcPr>
                </a:tc>
                <a:tc vMerge="1">
                  <a:txBody>
                    <a:bodyPr/>
                    <a:lstStyle/>
                    <a:p>
                      <a:endParaRPr/>
                    </a:p>
                  </a:txBody>
                  <a:tcPr marL="0" marR="0" marT="20955" marB="0">
                    <a:lnL w="19050">
                      <a:solidFill>
                        <a:srgbClr val="41709C"/>
                      </a:solidFill>
                      <a:prstDash val="solid"/>
                    </a:lnL>
                    <a:lnR w="19050">
                      <a:solidFill>
                        <a:srgbClr val="FF0000"/>
                      </a:solidFill>
                      <a:prstDash val="solid"/>
                    </a:lnR>
                    <a:lnT w="12700">
                      <a:solidFill>
                        <a:srgbClr val="41709C"/>
                      </a:solidFill>
                      <a:prstDash val="solid"/>
                    </a:lnT>
                    <a:lnB w="12700">
                      <a:solidFill>
                        <a:srgbClr val="41709C"/>
                      </a:solidFill>
                      <a:prstDash val="solid"/>
                    </a:lnB>
                  </a:tcPr>
                </a:tc>
                <a:extLst>
                  <a:ext uri="{0D108BD9-81ED-4DB2-BD59-A6C34878D82A}">
                    <a16:rowId xmlns:a16="http://schemas.microsoft.com/office/drawing/2014/main" val="10005"/>
                  </a:ext>
                </a:extLst>
              </a:tr>
              <a:tr h="400217">
                <a:tc>
                  <a:txBody>
                    <a:bodyPr/>
                    <a:lstStyle/>
                    <a:p>
                      <a:pPr marL="59690">
                        <a:lnSpc>
                          <a:spcPct val="100000"/>
                        </a:lnSpc>
                        <a:spcBef>
                          <a:spcPts val="370"/>
                        </a:spcBef>
                      </a:pPr>
                      <a:r>
                        <a:rPr sz="2350" spc="5" dirty="0">
                          <a:latin typeface="+mn-lt"/>
                          <a:cs typeface="Calibri"/>
                        </a:rPr>
                        <a:t>Methodology</a:t>
                      </a:r>
                      <a:endParaRPr sz="2350" dirty="0">
                        <a:latin typeface="+mn-lt"/>
                        <a:cs typeface="Calibri"/>
                      </a:endParaRPr>
                    </a:p>
                  </a:txBody>
                  <a:tcPr marL="0" marR="0" marT="46990" marB="0">
                    <a:lnL w="19050">
                      <a:solidFill>
                        <a:srgbClr val="FF0000"/>
                      </a:solidFill>
                      <a:prstDash val="solid"/>
                    </a:lnL>
                    <a:lnR w="12700">
                      <a:solidFill>
                        <a:srgbClr val="41709C"/>
                      </a:solidFill>
                      <a:prstDash val="solid"/>
                    </a:lnR>
                    <a:lnT w="12700">
                      <a:solidFill>
                        <a:srgbClr val="41709C"/>
                      </a:solidFill>
                      <a:prstDash val="solid"/>
                    </a:lnT>
                    <a:lnB w="12700">
                      <a:solidFill>
                        <a:srgbClr val="41709C"/>
                      </a:solidFill>
                      <a:prstDash val="solid"/>
                    </a:lnB>
                  </a:tcPr>
                </a:tc>
                <a:tc vMerge="1">
                  <a:txBody>
                    <a:bodyPr/>
                    <a:lstStyle/>
                    <a:p>
                      <a:endParaRPr/>
                    </a:p>
                  </a:txBody>
                  <a:tcPr marL="0" marR="0" marT="20955" marB="0">
                    <a:lnL w="19050">
                      <a:solidFill>
                        <a:srgbClr val="41709C"/>
                      </a:solidFill>
                      <a:prstDash val="solid"/>
                    </a:lnL>
                    <a:lnR w="19050">
                      <a:solidFill>
                        <a:srgbClr val="FF0000"/>
                      </a:solidFill>
                      <a:prstDash val="solid"/>
                    </a:lnR>
                    <a:lnT w="12700">
                      <a:solidFill>
                        <a:srgbClr val="41709C"/>
                      </a:solidFill>
                      <a:prstDash val="solid"/>
                    </a:lnT>
                    <a:lnB w="12700">
                      <a:solidFill>
                        <a:srgbClr val="41709C"/>
                      </a:solidFill>
                      <a:prstDash val="solid"/>
                    </a:lnB>
                  </a:tcPr>
                </a:tc>
                <a:extLst>
                  <a:ext uri="{0D108BD9-81ED-4DB2-BD59-A6C34878D82A}">
                    <a16:rowId xmlns:a16="http://schemas.microsoft.com/office/drawing/2014/main" val="10006"/>
                  </a:ext>
                </a:extLst>
              </a:tr>
              <a:tr h="4992863">
                <a:tc rowSpan="4">
                  <a:txBody>
                    <a:bodyPr/>
                    <a:lstStyle/>
                    <a:p>
                      <a:pPr marL="59690" algn="just">
                        <a:lnSpc>
                          <a:spcPts val="1839"/>
                        </a:lnSpc>
                      </a:pPr>
                      <a:r>
                        <a:rPr lang="en-US" sz="1600" dirty="0">
                          <a:latin typeface="+mn-lt"/>
                        </a:rPr>
                        <a:t>The waterfall model is a sequential software development process that consists of several phases. Each phase must be completed before moving on to the next phase. The following is an overview of how the waterfall model can be applied to the development of a women safety app for improved personal security:</a:t>
                      </a:r>
                    </a:p>
                    <a:p>
                      <a:pPr marL="59690" algn="just">
                        <a:lnSpc>
                          <a:spcPts val="1839"/>
                        </a:lnSpc>
                      </a:pPr>
                      <a:endParaRPr lang="en-US" sz="1600" dirty="0">
                        <a:latin typeface="+mn-lt"/>
                      </a:endParaRPr>
                    </a:p>
                    <a:p>
                      <a:pPr marL="59690" algn="just">
                        <a:lnSpc>
                          <a:spcPts val="1839"/>
                        </a:lnSpc>
                      </a:pPr>
                      <a:r>
                        <a:rPr lang="en-US" sz="1600" dirty="0">
                          <a:latin typeface="+mn-lt"/>
                        </a:rPr>
                        <a:t>1) Requirement Gathering: In this phase, the requirements for the women safety app will be gathered. This will include identifying the app's target audience, the features required, and the expected outcomes. </a:t>
                      </a:r>
                    </a:p>
                    <a:p>
                      <a:pPr marL="59690" algn="just">
                        <a:lnSpc>
                          <a:spcPts val="1839"/>
                        </a:lnSpc>
                      </a:pPr>
                      <a:r>
                        <a:rPr lang="en-US" sz="1600" dirty="0">
                          <a:latin typeface="+mn-lt"/>
                        </a:rPr>
                        <a:t>2) Design: In this phase, the app's overall architecture and design will be created. The design will include wireframes, storyboards, and user flows to outline the app's features, user interface, and functionality.</a:t>
                      </a:r>
                    </a:p>
                    <a:p>
                      <a:pPr marL="59690" algn="just">
                        <a:lnSpc>
                          <a:spcPts val="1839"/>
                        </a:lnSpc>
                      </a:pPr>
                      <a:r>
                        <a:rPr lang="en-US" sz="1600" dirty="0">
                          <a:latin typeface="+mn-lt"/>
                        </a:rPr>
                        <a:t>3) Implementation: In this phase, the app's code will be written, and the app's features will be developed. This phase will involve both front-end and back-end development.</a:t>
                      </a:r>
                    </a:p>
                    <a:p>
                      <a:pPr marL="59690" algn="just">
                        <a:lnSpc>
                          <a:spcPts val="1839"/>
                        </a:lnSpc>
                      </a:pPr>
                      <a:r>
                        <a:rPr lang="en-US" sz="1600" dirty="0">
                          <a:latin typeface="+mn-lt"/>
                        </a:rPr>
                        <a:t>4) Testing: In this phase, the app will be tested to ensure that it meets the requirements and functions as expected. This will include functional testing, user acceptance testing, and performance testing.</a:t>
                      </a:r>
                    </a:p>
                    <a:p>
                      <a:pPr marL="59690" algn="just">
                        <a:lnSpc>
                          <a:spcPts val="1839"/>
                        </a:lnSpc>
                      </a:pPr>
                      <a:r>
                        <a:rPr lang="en-US" sz="1600" dirty="0">
                          <a:latin typeface="+mn-lt"/>
                        </a:rPr>
                        <a:t>5) Deployment: In this phase, the app will be deployed to the app store or other distribution channels. The app will be made available to the public and monitored for any issues that may arise.</a:t>
                      </a:r>
                    </a:p>
                    <a:p>
                      <a:pPr marL="59690" algn="just">
                        <a:lnSpc>
                          <a:spcPts val="1839"/>
                        </a:lnSpc>
                      </a:pPr>
                      <a:r>
                        <a:rPr lang="en-US" sz="1600" dirty="0">
                          <a:latin typeface="+mn-lt"/>
                        </a:rPr>
                        <a:t>6) Maintenance: In this phase, the app will be maintained, updated, and improved over time. This will include fixing any bugs, adding new features, and addressing any user feedback.</a:t>
                      </a:r>
                    </a:p>
                    <a:p>
                      <a:pPr>
                        <a:lnSpc>
                          <a:spcPct val="100000"/>
                        </a:lnSpc>
                      </a:pPr>
                      <a:endParaRPr sz="1150" dirty="0">
                        <a:latin typeface="+mn-lt"/>
                        <a:cs typeface="Times New Roman"/>
                      </a:endParaRPr>
                    </a:p>
                    <a:p>
                      <a:pPr>
                        <a:lnSpc>
                          <a:spcPct val="100000"/>
                        </a:lnSpc>
                      </a:pPr>
                      <a:endParaRPr sz="1150" dirty="0">
                        <a:latin typeface="+mn-lt"/>
                        <a:cs typeface="Times New Roman"/>
                      </a:endParaRPr>
                    </a:p>
                    <a:p>
                      <a:pPr>
                        <a:lnSpc>
                          <a:spcPct val="100000"/>
                        </a:lnSpc>
                      </a:pPr>
                      <a:endParaRPr sz="1150" dirty="0">
                        <a:latin typeface="+mn-lt"/>
                        <a:cs typeface="Times New Roman"/>
                      </a:endParaRPr>
                    </a:p>
                    <a:p>
                      <a:pPr>
                        <a:lnSpc>
                          <a:spcPct val="100000"/>
                        </a:lnSpc>
                      </a:pPr>
                      <a:endParaRPr sz="1150" dirty="0">
                        <a:latin typeface="+mn-lt"/>
                        <a:cs typeface="Times New Roman"/>
                      </a:endParaRPr>
                    </a:p>
                    <a:p>
                      <a:pPr>
                        <a:lnSpc>
                          <a:spcPct val="100000"/>
                        </a:lnSpc>
                      </a:pPr>
                      <a:endParaRPr sz="1150" dirty="0">
                        <a:latin typeface="+mn-lt"/>
                        <a:cs typeface="Times New Roman"/>
                      </a:endParaRPr>
                    </a:p>
                    <a:p>
                      <a:pPr>
                        <a:lnSpc>
                          <a:spcPct val="100000"/>
                        </a:lnSpc>
                      </a:pPr>
                      <a:endParaRPr sz="1150" dirty="0">
                        <a:latin typeface="+mn-lt"/>
                        <a:cs typeface="Times New Roman"/>
                      </a:endParaRPr>
                    </a:p>
                    <a:p>
                      <a:pPr marL="280670" algn="ctr">
                        <a:lnSpc>
                          <a:spcPct val="100000"/>
                        </a:lnSpc>
                      </a:pPr>
                      <a:endParaRPr lang="en-IN" sz="1150" spc="10" dirty="0">
                        <a:latin typeface="+mn-lt"/>
                        <a:cs typeface="Calibri"/>
                      </a:endParaRPr>
                    </a:p>
                    <a:p>
                      <a:pPr marL="280670" algn="ctr">
                        <a:lnSpc>
                          <a:spcPct val="100000"/>
                        </a:lnSpc>
                      </a:pPr>
                      <a:r>
                        <a:rPr lang="en-IN" sz="1200" b="0" dirty="0">
                          <a:effectLst/>
                        </a:rPr>
                        <a:t>  </a:t>
                      </a:r>
                      <a:endParaRPr lang="en-IN" sz="1150" spc="10" dirty="0">
                        <a:latin typeface="+mn-lt"/>
                        <a:cs typeface="Calibri"/>
                      </a:endParaRPr>
                    </a:p>
                    <a:p>
                      <a:pPr marL="280670" algn="ctr">
                        <a:lnSpc>
                          <a:spcPct val="100000"/>
                        </a:lnSpc>
                      </a:pPr>
                      <a:r>
                        <a:rPr lang="en-IN" sz="1200" b="0" dirty="0">
                          <a:effectLst/>
                        </a:rPr>
                        <a:t> </a:t>
                      </a: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endParaRPr lang="en-IN" sz="1150" spc="10" dirty="0">
                        <a:latin typeface="+mn-lt"/>
                        <a:cs typeface="Calibri"/>
                      </a:endParaRPr>
                    </a:p>
                    <a:p>
                      <a:pPr marL="280670" algn="ctr">
                        <a:lnSpc>
                          <a:spcPct val="100000"/>
                        </a:lnSpc>
                      </a:pPr>
                      <a:r>
                        <a:rPr lang="en-IN" sz="1150" spc="10" dirty="0">
                          <a:latin typeface="+mn-lt"/>
                          <a:cs typeface="Calibri"/>
                        </a:rPr>
                        <a:t>Chatbot</a:t>
                      </a:r>
                      <a:r>
                        <a:rPr lang="en-IN" sz="1150" spc="-10" dirty="0">
                          <a:latin typeface="+mn-lt"/>
                          <a:cs typeface="Calibri"/>
                        </a:rPr>
                        <a:t> </a:t>
                      </a:r>
                      <a:r>
                        <a:rPr lang="en-IN" sz="1150" spc="5" dirty="0">
                          <a:latin typeface="+mn-lt"/>
                          <a:cs typeface="Calibri"/>
                        </a:rPr>
                        <a:t>Architecture</a:t>
                      </a:r>
                    </a:p>
                    <a:p>
                      <a:pPr marL="280670" algn="ctr">
                        <a:lnSpc>
                          <a:spcPct val="100000"/>
                        </a:lnSpc>
                      </a:pPr>
                      <a:endParaRPr sz="1150" dirty="0">
                        <a:latin typeface="+mn-lt"/>
                        <a:cs typeface="Calibri"/>
                      </a:endParaRPr>
                    </a:p>
                  </a:txBody>
                  <a:tcPr marL="0" marR="0" marT="0" marB="0">
                    <a:lnL w="19050">
                      <a:solidFill>
                        <a:srgbClr val="FF0000"/>
                      </a:solidFill>
                      <a:prstDash val="solid"/>
                    </a:lnL>
                    <a:lnR w="19050">
                      <a:solidFill>
                        <a:srgbClr val="41709C"/>
                      </a:solidFill>
                      <a:prstDash val="solid"/>
                    </a:lnR>
                    <a:lnT w="12700">
                      <a:solidFill>
                        <a:srgbClr val="41709C"/>
                      </a:solidFill>
                      <a:prstDash val="solid"/>
                    </a:lnT>
                    <a:lnB w="19050">
                      <a:solidFill>
                        <a:srgbClr val="FF0000"/>
                      </a:solidFill>
                      <a:prstDash val="solid"/>
                    </a:lnB>
                  </a:tcPr>
                </a:tc>
                <a:tc vMerge="1">
                  <a:txBody>
                    <a:bodyPr/>
                    <a:lstStyle/>
                    <a:p>
                      <a:endParaRPr/>
                    </a:p>
                  </a:txBody>
                  <a:tcPr marL="0" marR="0" marT="20955" marB="0">
                    <a:lnL w="19050">
                      <a:solidFill>
                        <a:srgbClr val="41709C"/>
                      </a:solidFill>
                      <a:prstDash val="solid"/>
                    </a:lnL>
                    <a:lnR w="19050">
                      <a:solidFill>
                        <a:srgbClr val="FF0000"/>
                      </a:solidFill>
                      <a:prstDash val="solid"/>
                    </a:lnR>
                    <a:lnT w="12700">
                      <a:solidFill>
                        <a:srgbClr val="41709C"/>
                      </a:solidFill>
                      <a:prstDash val="solid"/>
                    </a:lnT>
                    <a:lnB w="12700">
                      <a:solidFill>
                        <a:srgbClr val="41709C"/>
                      </a:solidFill>
                      <a:prstDash val="solid"/>
                    </a:lnB>
                  </a:tcPr>
                </a:tc>
                <a:extLst>
                  <a:ext uri="{0D108BD9-81ED-4DB2-BD59-A6C34878D82A}">
                    <a16:rowId xmlns:a16="http://schemas.microsoft.com/office/drawing/2014/main" val="10007"/>
                  </a:ext>
                </a:extLst>
              </a:tr>
              <a:tr h="416526">
                <a:tc vMerge="1">
                  <a:txBody>
                    <a:bodyPr/>
                    <a:lstStyle/>
                    <a:p>
                      <a:endParaRPr/>
                    </a:p>
                  </a:txBody>
                  <a:tcPr marL="0" marR="0" marT="0" marB="0">
                    <a:lnL w="19050">
                      <a:solidFill>
                        <a:srgbClr val="FF0000"/>
                      </a:solidFill>
                      <a:prstDash val="solid"/>
                    </a:lnL>
                    <a:lnR w="19050">
                      <a:solidFill>
                        <a:srgbClr val="41709C"/>
                      </a:solidFill>
                      <a:prstDash val="solid"/>
                    </a:lnR>
                    <a:lnT w="12700">
                      <a:solidFill>
                        <a:srgbClr val="41709C"/>
                      </a:solidFill>
                      <a:prstDash val="solid"/>
                    </a:lnT>
                    <a:lnB w="19050">
                      <a:solidFill>
                        <a:srgbClr val="FF0000"/>
                      </a:solidFill>
                      <a:prstDash val="solid"/>
                    </a:lnB>
                  </a:tcPr>
                </a:tc>
                <a:tc>
                  <a:txBody>
                    <a:bodyPr/>
                    <a:lstStyle/>
                    <a:p>
                      <a:pPr marL="118745">
                        <a:lnSpc>
                          <a:spcPct val="100000"/>
                        </a:lnSpc>
                        <a:spcBef>
                          <a:spcPts val="500"/>
                        </a:spcBef>
                      </a:pPr>
                      <a:r>
                        <a:rPr sz="2350" dirty="0">
                          <a:latin typeface="+mn-lt"/>
                          <a:cs typeface="Calibri"/>
                        </a:rPr>
                        <a:t>Conclusion</a:t>
                      </a:r>
                    </a:p>
                  </a:txBody>
                  <a:tcPr marL="0" marR="0" marT="63500" marB="0">
                    <a:lnL w="12700">
                      <a:solidFill>
                        <a:srgbClr val="41709C"/>
                      </a:solidFill>
                      <a:prstDash val="solid"/>
                    </a:lnL>
                    <a:lnR w="19050">
                      <a:solidFill>
                        <a:srgbClr val="FF0000"/>
                      </a:solidFill>
                      <a:prstDash val="solid"/>
                    </a:lnR>
                    <a:lnT w="12700">
                      <a:solidFill>
                        <a:srgbClr val="41709C"/>
                      </a:solidFill>
                      <a:prstDash val="solid"/>
                    </a:lnT>
                    <a:lnB w="12700">
                      <a:solidFill>
                        <a:srgbClr val="41709C"/>
                      </a:solidFill>
                      <a:prstDash val="solid"/>
                    </a:lnB>
                  </a:tcPr>
                </a:tc>
                <a:extLst>
                  <a:ext uri="{0D108BD9-81ED-4DB2-BD59-A6C34878D82A}">
                    <a16:rowId xmlns:a16="http://schemas.microsoft.com/office/drawing/2014/main" val="10008"/>
                  </a:ext>
                </a:extLst>
              </a:tr>
              <a:tr h="3249407">
                <a:tc vMerge="1">
                  <a:txBody>
                    <a:bodyPr/>
                    <a:lstStyle/>
                    <a:p>
                      <a:endParaRPr/>
                    </a:p>
                  </a:txBody>
                  <a:tcPr marL="0" marR="0" marT="0" marB="0">
                    <a:lnL w="19050">
                      <a:solidFill>
                        <a:srgbClr val="FF0000"/>
                      </a:solidFill>
                      <a:prstDash val="solid"/>
                    </a:lnL>
                    <a:lnR w="19050">
                      <a:solidFill>
                        <a:srgbClr val="41709C"/>
                      </a:solidFill>
                      <a:prstDash val="solid"/>
                    </a:lnR>
                    <a:lnT w="12700">
                      <a:solidFill>
                        <a:srgbClr val="41709C"/>
                      </a:solidFill>
                      <a:prstDash val="solid"/>
                    </a:lnT>
                    <a:lnB w="19050">
                      <a:solidFill>
                        <a:srgbClr val="FF0000"/>
                      </a:solidFill>
                      <a:prstDash val="solid"/>
                    </a:lnB>
                  </a:tcPr>
                </a:tc>
                <a:tc>
                  <a:txBody>
                    <a:bodyPr/>
                    <a:lstStyle/>
                    <a:p>
                      <a:pPr marL="57150" marR="83820" algn="just">
                        <a:lnSpc>
                          <a:spcPct val="91700"/>
                        </a:lnSpc>
                        <a:spcBef>
                          <a:spcPts val="135"/>
                        </a:spcBef>
                      </a:pPr>
                      <a:r>
                        <a:rPr lang="en-US" sz="1550" dirty="0">
                          <a:latin typeface="+mn-lt"/>
                          <a:cs typeface="Calibri"/>
                        </a:rPr>
                        <a:t>In conclusion, a women safety app for improved personal security can be an effective solution for reducing incidents of harassment and violence against women. By providing emergency features, safety resources and tips, community support, and additional features, the app can empower women and provide them with the necessary tools to stay safe. The literature review highlights the</a:t>
                      </a:r>
                    </a:p>
                    <a:p>
                      <a:pPr marL="57150" marR="83820" algn="just">
                        <a:lnSpc>
                          <a:spcPct val="91700"/>
                        </a:lnSpc>
                        <a:spcBef>
                          <a:spcPts val="135"/>
                        </a:spcBef>
                      </a:pPr>
                      <a:r>
                        <a:rPr lang="en-US" sz="1550" dirty="0">
                          <a:latin typeface="+mn-lt"/>
                          <a:cs typeface="Calibri"/>
                        </a:rPr>
                        <a:t>importance of user-friendliness, accessibility, and ongoing development to ensure the effectiveness of such apps. It is essential to design the app in a way that is easy to use, with features that can be easily accessed in case of an emergency. In addition to providing immediate support and assistance during emergencies, a women safety app can also create a sense of community among women, allowing them to share their experiences and provide support to one another Overall, a comprehensive women safety app can be an effective tool in creating a safer environment for women. By promoting awareness, providing support and resources, and facilitating communication, the app can help women feel more secure and confident in their daily lives.</a:t>
                      </a:r>
                      <a:endParaRPr sz="1550" dirty="0">
                        <a:latin typeface="+mn-lt"/>
                        <a:cs typeface="Calibri"/>
                      </a:endParaRPr>
                    </a:p>
                  </a:txBody>
                  <a:tcPr marL="0" marR="0" marT="17145" marB="0">
                    <a:lnL w="19050">
                      <a:solidFill>
                        <a:srgbClr val="41709C"/>
                      </a:solidFill>
                      <a:prstDash val="solid"/>
                    </a:lnL>
                    <a:lnR w="19050">
                      <a:solidFill>
                        <a:srgbClr val="FF0000"/>
                      </a:solidFill>
                      <a:prstDash val="solid"/>
                    </a:lnR>
                    <a:lnT w="12700">
                      <a:solidFill>
                        <a:srgbClr val="41709C"/>
                      </a:solidFill>
                      <a:prstDash val="solid"/>
                    </a:lnT>
                    <a:lnB w="12700">
                      <a:solidFill>
                        <a:srgbClr val="41709C"/>
                      </a:solidFill>
                      <a:prstDash val="solid"/>
                    </a:lnB>
                  </a:tcPr>
                </a:tc>
                <a:extLst>
                  <a:ext uri="{0D108BD9-81ED-4DB2-BD59-A6C34878D82A}">
                    <a16:rowId xmlns:a16="http://schemas.microsoft.com/office/drawing/2014/main" val="10009"/>
                  </a:ext>
                </a:extLst>
              </a:tr>
              <a:tr h="2557708">
                <a:tc vMerge="1">
                  <a:txBody>
                    <a:bodyPr/>
                    <a:lstStyle/>
                    <a:p>
                      <a:endParaRPr/>
                    </a:p>
                  </a:txBody>
                  <a:tcPr marL="0" marR="0" marT="0" marB="0">
                    <a:lnL w="19050">
                      <a:solidFill>
                        <a:srgbClr val="FF0000"/>
                      </a:solidFill>
                      <a:prstDash val="solid"/>
                    </a:lnL>
                    <a:lnR w="19050">
                      <a:solidFill>
                        <a:srgbClr val="41709C"/>
                      </a:solidFill>
                      <a:prstDash val="solid"/>
                    </a:lnR>
                    <a:lnT w="12700">
                      <a:solidFill>
                        <a:srgbClr val="41709C"/>
                      </a:solidFill>
                      <a:prstDash val="solid"/>
                    </a:lnT>
                    <a:lnB w="19050">
                      <a:solidFill>
                        <a:srgbClr val="FF0000"/>
                      </a:solidFill>
                      <a:prstDash val="solid"/>
                    </a:lnB>
                  </a:tcPr>
                </a:tc>
                <a:tc>
                  <a:txBody>
                    <a:bodyPr/>
                    <a:lstStyle/>
                    <a:p>
                      <a:pPr marL="66675">
                        <a:lnSpc>
                          <a:spcPct val="100000"/>
                        </a:lnSpc>
                        <a:spcBef>
                          <a:spcPts val="700"/>
                        </a:spcBef>
                      </a:pPr>
                      <a:r>
                        <a:rPr sz="2350" spc="-10" dirty="0">
                          <a:latin typeface="+mn-lt"/>
                          <a:cs typeface="Calibri"/>
                        </a:rPr>
                        <a:t>References</a:t>
                      </a:r>
                      <a:endParaRPr lang="en-IN" sz="2350" spc="-10" dirty="0">
                        <a:latin typeface="+mn-lt"/>
                        <a:cs typeface="Calibri"/>
                      </a:endParaRPr>
                    </a:p>
                    <a:p>
                      <a:pPr marL="66675">
                        <a:lnSpc>
                          <a:spcPct val="100000"/>
                        </a:lnSpc>
                        <a:spcBef>
                          <a:spcPts val="700"/>
                        </a:spcBef>
                      </a:pPr>
                      <a:r>
                        <a:rPr lang="en-IN" sz="1550" dirty="0">
                          <a:latin typeface="+mn-lt"/>
                          <a:cs typeface="Calibri"/>
                        </a:rPr>
                        <a:t> [1] </a:t>
                      </a:r>
                      <a:r>
                        <a:rPr lang="en-US" sz="1550" dirty="0">
                          <a:latin typeface="+mn-lt"/>
                          <a:cs typeface="Calibri"/>
                        </a:rPr>
                        <a:t>"Design and Development of a Mobile App for Women Safety Using IoT" by M. R. </a:t>
                      </a:r>
                      <a:r>
                        <a:rPr lang="en-US" sz="1550" dirty="0" err="1">
                          <a:latin typeface="+mn-lt"/>
                          <a:cs typeface="Calibri"/>
                        </a:rPr>
                        <a:t>Abitha</a:t>
                      </a:r>
                      <a:r>
                        <a:rPr lang="en-US" sz="1550" dirty="0">
                          <a:latin typeface="+mn-lt"/>
                          <a:cs typeface="Calibri"/>
                        </a:rPr>
                        <a:t> and S. V. Shilpa. (2020)</a:t>
                      </a:r>
                    </a:p>
                    <a:p>
                      <a:pPr marL="66675">
                        <a:lnSpc>
                          <a:spcPct val="100000"/>
                        </a:lnSpc>
                        <a:spcBef>
                          <a:spcPts val="700"/>
                        </a:spcBef>
                      </a:pPr>
                      <a:r>
                        <a:rPr lang="en-IN" sz="1550" dirty="0">
                          <a:latin typeface="+mn-lt"/>
                          <a:cs typeface="Calibri"/>
                        </a:rPr>
                        <a:t>[2] </a:t>
                      </a:r>
                      <a:r>
                        <a:rPr lang="en-US" sz="1550" dirty="0">
                          <a:latin typeface="+mn-lt"/>
                          <a:cs typeface="Calibri"/>
                        </a:rPr>
                        <a:t>"Smartphone-based Women Safety Application using Machine Learning Algorithm" by A. Jain, A. </a:t>
                      </a:r>
                      <a:r>
                        <a:rPr lang="en-US" sz="1550" dirty="0" err="1">
                          <a:latin typeface="+mn-lt"/>
                          <a:cs typeface="Calibri"/>
                        </a:rPr>
                        <a:t>Khampariya</a:t>
                      </a:r>
                      <a:r>
                        <a:rPr lang="en-US" sz="1550" dirty="0">
                          <a:latin typeface="+mn-lt"/>
                          <a:cs typeface="Calibri"/>
                        </a:rPr>
                        <a:t>, and N. Jain. (2021)</a:t>
                      </a:r>
                      <a:r>
                        <a:rPr lang="en-IN" sz="1550" dirty="0">
                          <a:latin typeface="+mn-lt"/>
                          <a:cs typeface="Calibri"/>
                        </a:rPr>
                        <a:t>”</a:t>
                      </a:r>
                    </a:p>
                  </a:txBody>
                  <a:tcPr marL="0" marR="0" marT="88900" marB="0">
                    <a:lnL w="12700">
                      <a:solidFill>
                        <a:srgbClr val="41709C"/>
                      </a:solidFill>
                      <a:prstDash val="solid"/>
                    </a:lnL>
                    <a:lnR w="19050">
                      <a:solidFill>
                        <a:srgbClr val="FF0000"/>
                      </a:solidFill>
                      <a:prstDash val="solid"/>
                    </a:lnR>
                    <a:lnT w="12700">
                      <a:solidFill>
                        <a:srgbClr val="41709C"/>
                      </a:solidFill>
                      <a:prstDash val="solid"/>
                    </a:lnT>
                    <a:lnB w="19050">
                      <a:solidFill>
                        <a:srgbClr val="FF0000"/>
                      </a:solidFill>
                      <a:prstDash val="solid"/>
                    </a:lnB>
                  </a:tcPr>
                </a:tc>
                <a:extLst>
                  <a:ext uri="{0D108BD9-81ED-4DB2-BD59-A6C34878D82A}">
                    <a16:rowId xmlns:a16="http://schemas.microsoft.com/office/drawing/2014/main" val="10010"/>
                  </a:ext>
                </a:extLst>
              </a:tr>
            </a:tbl>
          </a:graphicData>
        </a:graphic>
      </p:graphicFrame>
      <p:pic>
        <p:nvPicPr>
          <p:cNvPr id="4" name="object 4"/>
          <p:cNvPicPr/>
          <p:nvPr/>
        </p:nvPicPr>
        <p:blipFill>
          <a:blip r:embed="rId3" cstate="print"/>
          <a:stretch>
            <a:fillRect/>
          </a:stretch>
        </p:blipFill>
        <p:spPr>
          <a:xfrm>
            <a:off x="336021" y="275837"/>
            <a:ext cx="1289579" cy="1394213"/>
          </a:xfrm>
          <a:prstGeom prst="rect">
            <a:avLst/>
          </a:prstGeom>
        </p:spPr>
      </p:pic>
      <p:pic>
        <p:nvPicPr>
          <p:cNvPr id="9" name="Content Placeholder 8">
            <a:extLst>
              <a:ext uri="{FF2B5EF4-FFF2-40B4-BE49-F238E27FC236}">
                <a16:creationId xmlns:a16="http://schemas.microsoft.com/office/drawing/2014/main" id="{832B865E-AEF4-4A05-ADCE-8BE133A3442F}"/>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635000" y="15233650"/>
            <a:ext cx="6114210" cy="3423435"/>
          </a:xfrm>
          <a:prstGeom prst="rect">
            <a:avLst/>
          </a:prstGeom>
        </p:spPr>
      </p:pic>
      <p:pic>
        <p:nvPicPr>
          <p:cNvPr id="16" name="Picture 15">
            <a:extLst>
              <a:ext uri="{FF2B5EF4-FFF2-40B4-BE49-F238E27FC236}">
                <a16:creationId xmlns:a16="http://schemas.microsoft.com/office/drawing/2014/main" id="{66BEEF9C-A888-F6C9-1643-35B66458E5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81803" y="7098154"/>
            <a:ext cx="1190619" cy="2645819"/>
          </a:xfrm>
          <a:prstGeom prst="rect">
            <a:avLst/>
          </a:prstGeom>
        </p:spPr>
      </p:pic>
      <p:pic>
        <p:nvPicPr>
          <p:cNvPr id="18" name="Picture 17">
            <a:extLst>
              <a:ext uri="{FF2B5EF4-FFF2-40B4-BE49-F238E27FC236}">
                <a16:creationId xmlns:a16="http://schemas.microsoft.com/office/drawing/2014/main" id="{25D00B2C-4076-8AF6-E2F2-4753A73CD3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73442" y="3879219"/>
            <a:ext cx="1190619" cy="2645820"/>
          </a:xfrm>
          <a:prstGeom prst="rect">
            <a:avLst/>
          </a:prstGeom>
        </p:spPr>
      </p:pic>
      <p:pic>
        <p:nvPicPr>
          <p:cNvPr id="19" name="Picture 18">
            <a:extLst>
              <a:ext uri="{FF2B5EF4-FFF2-40B4-BE49-F238E27FC236}">
                <a16:creationId xmlns:a16="http://schemas.microsoft.com/office/drawing/2014/main" id="{8C84937B-3D5B-A772-9C02-AD5808D8B0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19441" y="7078669"/>
            <a:ext cx="1190619" cy="2645820"/>
          </a:xfrm>
          <a:prstGeom prst="rect">
            <a:avLst/>
          </a:prstGeom>
        </p:spPr>
      </p:pic>
      <p:pic>
        <p:nvPicPr>
          <p:cNvPr id="20" name="Picture 19">
            <a:extLst>
              <a:ext uri="{FF2B5EF4-FFF2-40B4-BE49-F238E27FC236}">
                <a16:creationId xmlns:a16="http://schemas.microsoft.com/office/drawing/2014/main" id="{B8D52862-A6DD-770A-9BC7-8FC107F07FF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00622" y="7098153"/>
            <a:ext cx="1190619" cy="2645820"/>
          </a:xfrm>
          <a:prstGeom prst="rect">
            <a:avLst/>
          </a:prstGeom>
        </p:spPr>
      </p:pic>
      <p:pic>
        <p:nvPicPr>
          <p:cNvPr id="21" name="Picture 20">
            <a:extLst>
              <a:ext uri="{FF2B5EF4-FFF2-40B4-BE49-F238E27FC236}">
                <a16:creationId xmlns:a16="http://schemas.microsoft.com/office/drawing/2014/main" id="{EF570AE3-7A04-598D-3974-F4E00F66735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141200" y="3901031"/>
            <a:ext cx="1221147" cy="2645819"/>
          </a:xfrm>
          <a:prstGeom prst="rect">
            <a:avLst/>
          </a:prstGeom>
        </p:spPr>
      </p:pic>
      <p:pic>
        <p:nvPicPr>
          <p:cNvPr id="22" name="Picture 21">
            <a:extLst>
              <a:ext uri="{FF2B5EF4-FFF2-40B4-BE49-F238E27FC236}">
                <a16:creationId xmlns:a16="http://schemas.microsoft.com/office/drawing/2014/main" id="{D1725E92-0F04-9E1D-6352-2B1D2F90F1A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36412" y="7098153"/>
            <a:ext cx="1212155" cy="2626336"/>
          </a:xfrm>
          <a:prstGeom prst="rect">
            <a:avLst/>
          </a:prstGeom>
        </p:spPr>
      </p:pic>
      <p:pic>
        <p:nvPicPr>
          <p:cNvPr id="23" name="Picture 22">
            <a:extLst>
              <a:ext uri="{FF2B5EF4-FFF2-40B4-BE49-F238E27FC236}">
                <a16:creationId xmlns:a16="http://schemas.microsoft.com/office/drawing/2014/main" id="{491F7E9E-8EDA-8C39-55A4-3403254A64E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10473" y="3879850"/>
            <a:ext cx="1190619" cy="2645819"/>
          </a:xfrm>
          <a:prstGeom prst="rect">
            <a:avLst/>
          </a:prstGeom>
        </p:spPr>
      </p:pic>
      <p:pic>
        <p:nvPicPr>
          <p:cNvPr id="24" name="Picture 23">
            <a:extLst>
              <a:ext uri="{FF2B5EF4-FFF2-40B4-BE49-F238E27FC236}">
                <a16:creationId xmlns:a16="http://schemas.microsoft.com/office/drawing/2014/main" id="{EBD6BA10-D3A4-5EA0-2A95-42A1EAF5178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36412" y="3847469"/>
            <a:ext cx="1190619" cy="2645820"/>
          </a:xfrm>
          <a:prstGeom prst="rect">
            <a:avLst/>
          </a:prstGeom>
        </p:spPr>
      </p:pic>
      <p:pic>
        <p:nvPicPr>
          <p:cNvPr id="25" name="Picture 24">
            <a:extLst>
              <a:ext uri="{FF2B5EF4-FFF2-40B4-BE49-F238E27FC236}">
                <a16:creationId xmlns:a16="http://schemas.microsoft.com/office/drawing/2014/main" id="{441438C9-D2F4-55D3-9930-503523B30FB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36412" y="10329353"/>
            <a:ext cx="1187762" cy="2639470"/>
          </a:xfrm>
          <a:prstGeom prst="rect">
            <a:avLst/>
          </a:prstGeom>
        </p:spPr>
      </p:pic>
      <p:pic>
        <p:nvPicPr>
          <p:cNvPr id="26" name="Picture 25">
            <a:extLst>
              <a:ext uri="{FF2B5EF4-FFF2-40B4-BE49-F238E27FC236}">
                <a16:creationId xmlns:a16="http://schemas.microsoft.com/office/drawing/2014/main" id="{1B35F9F3-F371-B6BC-0F73-8800D9E9D1F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281804" y="10329353"/>
            <a:ext cx="1187762" cy="2639470"/>
          </a:xfrm>
          <a:prstGeom prst="rect">
            <a:avLst/>
          </a:prstGeom>
        </p:spPr>
      </p:pic>
      <p:pic>
        <p:nvPicPr>
          <p:cNvPr id="28" name="Picture 27">
            <a:extLst>
              <a:ext uri="{FF2B5EF4-FFF2-40B4-BE49-F238E27FC236}">
                <a16:creationId xmlns:a16="http://schemas.microsoft.com/office/drawing/2014/main" id="{C88856F6-537C-2445-24B8-A3F7881960B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693400" y="10316457"/>
            <a:ext cx="1193565" cy="2652366"/>
          </a:xfrm>
          <a:prstGeom prst="rect">
            <a:avLst/>
          </a:prstGeom>
        </p:spPr>
      </p:pic>
      <p:pic>
        <p:nvPicPr>
          <p:cNvPr id="32" name="Picture 31">
            <a:extLst>
              <a:ext uri="{FF2B5EF4-FFF2-40B4-BE49-F238E27FC236}">
                <a16:creationId xmlns:a16="http://schemas.microsoft.com/office/drawing/2014/main" id="{7322307D-6261-337D-6C4C-0398DA815F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2110799" y="10316456"/>
            <a:ext cx="1193565" cy="2652367"/>
          </a:xfrm>
          <a:prstGeom prst="rect">
            <a:avLst/>
          </a:prstGeom>
        </p:spPr>
      </p:pic>
      <p:sp>
        <p:nvSpPr>
          <p:cNvPr id="33" name="TextBox 32">
            <a:extLst>
              <a:ext uri="{FF2B5EF4-FFF2-40B4-BE49-F238E27FC236}">
                <a16:creationId xmlns:a16="http://schemas.microsoft.com/office/drawing/2014/main" id="{5FD0046E-3FC4-0007-0016-0ECEF2D7F809}"/>
              </a:ext>
            </a:extLst>
          </p:cNvPr>
          <p:cNvSpPr txBox="1"/>
          <p:nvPr/>
        </p:nvSpPr>
        <p:spPr>
          <a:xfrm>
            <a:off x="7836412" y="6699250"/>
            <a:ext cx="75688"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F2BA766D-3ABF-7C7E-F3D9-6E7851A5C5E8}"/>
              </a:ext>
            </a:extLst>
          </p:cNvPr>
          <p:cNvSpPr txBox="1"/>
          <p:nvPr/>
        </p:nvSpPr>
        <p:spPr>
          <a:xfrm>
            <a:off x="2387600" y="18657085"/>
            <a:ext cx="1959896" cy="338554"/>
          </a:xfrm>
          <a:prstGeom prst="rect">
            <a:avLst/>
          </a:prstGeom>
          <a:noFill/>
        </p:spPr>
        <p:txBody>
          <a:bodyPr wrap="none" rtlCol="0">
            <a:spAutoFit/>
          </a:bodyPr>
          <a:lstStyle/>
          <a:p>
            <a:r>
              <a:rPr lang="en-IN" sz="1600" dirty="0"/>
              <a:t>Architecture Diagram</a:t>
            </a:r>
          </a:p>
        </p:txBody>
      </p:sp>
      <p:sp>
        <p:nvSpPr>
          <p:cNvPr id="2" name="TextBox 1">
            <a:extLst>
              <a:ext uri="{FF2B5EF4-FFF2-40B4-BE49-F238E27FC236}">
                <a16:creationId xmlns:a16="http://schemas.microsoft.com/office/drawing/2014/main" id="{00CAD87F-7CD7-DBA9-5F45-682B7B4DC58B}"/>
              </a:ext>
            </a:extLst>
          </p:cNvPr>
          <p:cNvSpPr txBox="1"/>
          <p:nvPr/>
        </p:nvSpPr>
        <p:spPr>
          <a:xfrm>
            <a:off x="4191629" y="972943"/>
            <a:ext cx="7289565" cy="1015663"/>
          </a:xfrm>
          <a:prstGeom prst="rect">
            <a:avLst/>
          </a:prstGeom>
          <a:noFill/>
        </p:spPr>
        <p:txBody>
          <a:bodyPr wrap="square" rtlCol="0">
            <a:spAutoFit/>
          </a:bodyPr>
          <a:lstStyle/>
          <a:p>
            <a:pPr algn="ctr"/>
            <a:r>
              <a:rPr lang="en-IN" sz="2000" dirty="0"/>
              <a:t>Naveen </a:t>
            </a:r>
            <a:r>
              <a:rPr lang="en-IN" sz="2000" dirty="0" err="1"/>
              <a:t>kumar</a:t>
            </a:r>
            <a:r>
              <a:rPr lang="en-IN" sz="2000" dirty="0"/>
              <a:t> S, Newtton Habakuk S, </a:t>
            </a:r>
            <a:r>
              <a:rPr lang="en-IN" sz="2000" dirty="0" err="1"/>
              <a:t>Nivethitha</a:t>
            </a:r>
            <a:r>
              <a:rPr lang="en-IN" sz="2000" dirty="0"/>
              <a:t> S, B Pooja</a:t>
            </a:r>
          </a:p>
          <a:p>
            <a:pPr algn="ctr"/>
            <a:r>
              <a:rPr lang="en-IN" sz="2000" dirty="0"/>
              <a:t>IV CSE B</a:t>
            </a:r>
          </a:p>
          <a:p>
            <a:pPr algn="ctr"/>
            <a:r>
              <a:rPr lang="en-IN" sz="2000" dirty="0"/>
              <a:t>Guidance: Aruna T 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920</Words>
  <Application>Microsoft Office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Newtton Habakuk S</cp:lastModifiedBy>
  <cp:revision>16</cp:revision>
  <dcterms:created xsi:type="dcterms:W3CDTF">2022-12-02T16:16:50Z</dcterms:created>
  <dcterms:modified xsi:type="dcterms:W3CDTF">2023-05-17T05:41:38Z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2022-06-22T00:00:00Z</vt:filetime>
  </property>
  <property fmtid="{D5CDD505-2E9C-101B-9397-08002B2CF9AE}" pid="3" name="Creator">
    <vt:lpwstr>Microsoft® PowerPoint® 2016</vt:lpwstr>
  </property>
  <property fmtid="{D5CDD505-2E9C-101B-9397-08002B2CF9AE}" pid="4" name="LastSaved">
    <vt:filetime>2022-12-02T00:00:00Z</vt:filetime>
  </property>
</Properties>
</file>