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20"/>
  </p:notesMasterIdLst>
  <p:sldIdLst>
    <p:sldId id="257" r:id="rId3"/>
    <p:sldId id="258" r:id="rId4"/>
    <p:sldId id="259" r:id="rId5"/>
    <p:sldId id="260" r:id="rId6"/>
    <p:sldId id="261" r:id="rId7"/>
    <p:sldId id="262" r:id="rId8"/>
    <p:sldId id="263" r:id="rId9"/>
    <p:sldId id="265" r:id="rId10"/>
    <p:sldId id="266" r:id="rId11"/>
    <p:sldId id="268" r:id="rId12"/>
    <p:sldId id="272" r:id="rId13"/>
    <p:sldId id="273" r:id="rId14"/>
    <p:sldId id="304" r:id="rId15"/>
    <p:sldId id="292"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3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t>14-05-2023</a:t>
            </a:fld>
            <a:endParaRPr lang="en-IN"/>
          </a:p>
        </p:txBody>
      </p:sp>
      <p:sp>
        <p:nvSpPr>
          <p:cNvPr id="10487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2097152" name="Picture 7" descr="A picture containing drawing  Description automatically generated"/>
          <p:cNvPicPr>
            <a:picLocks noChangeAspect="1"/>
          </p:cNvPicPr>
          <p:nvPr userDrawn="1"/>
        </p:nvPicPr>
        <p:blipFill>
          <a:blip r:embed="rId2">
            <a:alphaModFix amt="5000"/>
          </a:blip>
          <a:stretch>
            <a:fillRect/>
          </a:stretch>
        </p:blipFill>
        <p:spPr>
          <a:xfrm>
            <a:off x="-1" y="0"/>
            <a:ext cx="12192001" cy="6857999"/>
          </a:xfrm>
          <a:prstGeom prst="rect">
            <a:avLst/>
          </a:prstGeom>
        </p:spPr>
      </p:pic>
      <p:sp>
        <p:nvSpPr>
          <p:cNvPr id="1048583" name="Date Placeholder 8"/>
          <p:cNvSpPr>
            <a:spLocks noGrp="1"/>
          </p:cNvSpPr>
          <p:nvPr>
            <p:ph type="dt" sz="half" idx="10"/>
          </p:nvPr>
        </p:nvSpPr>
        <p:spPr>
          <a:xfrm>
            <a:off x="838200" y="6356350"/>
            <a:ext cx="949036" cy="365125"/>
          </a:xfrm>
        </p:spPr>
        <p:txBody>
          <a:bodyPr/>
          <a:lstStyle/>
          <a:p>
            <a:fld id="{CEC129C5-AEAB-4D54-ADE4-7976C511E497}" type="datetime1">
              <a:rPr lang="en-IN" smtClean="0"/>
              <a:t>14-05-2023</a:t>
            </a:fld>
            <a:endParaRPr lang="en-IN" dirty="0"/>
          </a:p>
        </p:txBody>
      </p:sp>
      <p:sp>
        <p:nvSpPr>
          <p:cNvPr id="1048584" name="Footer Placeholder 9"/>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048585" name="Slide Number Placeholder 10"/>
          <p:cNvSpPr>
            <a:spLocks noGrp="1"/>
          </p:cNvSpPr>
          <p:nvPr>
            <p:ph type="sldNum" sz="quarter" idx="12"/>
          </p:nvPr>
        </p:nvSpPr>
        <p:spPr>
          <a:xfrm>
            <a:off x="10668000" y="6356350"/>
            <a:ext cx="685800" cy="365125"/>
          </a:xfrm>
        </p:spPr>
        <p:txBody>
          <a:bodyPr/>
          <a:lstStyle/>
          <a:p>
            <a:fld id="{370E2DBF-622E-4774-BABA-0B90A061301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t>Click to edit Master title style</a:t>
            </a:r>
            <a:endParaRPr lang="en-IN"/>
          </a:p>
        </p:txBody>
      </p:sp>
      <p:sp>
        <p:nvSpPr>
          <p:cNvPr id="10487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2" name="Date Placeholder 3"/>
          <p:cNvSpPr>
            <a:spLocks noGrp="1"/>
          </p:cNvSpPr>
          <p:nvPr>
            <p:ph type="dt" sz="half" idx="10"/>
          </p:nvPr>
        </p:nvSpPr>
        <p:spPr/>
        <p:txBody>
          <a:bodyPr/>
          <a:lstStyle/>
          <a:p>
            <a:fld id="{126287CE-EE0A-4FEE-A1BD-D63960455569}" type="datetime1">
              <a:rPr lang="en-IN" smtClean="0"/>
              <a:t>14-05-2023</a:t>
            </a:fld>
            <a:endParaRPr lang="en-IN"/>
          </a:p>
        </p:txBody>
      </p:sp>
      <p:sp>
        <p:nvSpPr>
          <p:cNvPr id="104874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4"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9"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30"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1" name="Date Placeholder 3"/>
          <p:cNvSpPr>
            <a:spLocks noGrp="1"/>
          </p:cNvSpPr>
          <p:nvPr>
            <p:ph type="dt" sz="half" idx="10"/>
          </p:nvPr>
        </p:nvSpPr>
        <p:spPr/>
        <p:txBody>
          <a:bodyPr/>
          <a:lstStyle/>
          <a:p>
            <a:fld id="{CB79268B-037D-477F-A258-3E52712A3368}" type="datetime1">
              <a:rPr lang="en-IN" smtClean="0"/>
              <a:t>14-05-2023</a:t>
            </a:fld>
            <a:endParaRPr lang="en-IN"/>
          </a:p>
        </p:txBody>
      </p:sp>
      <p:sp>
        <p:nvSpPr>
          <p:cNvPr id="104873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3"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5"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7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77" name="Date Placeholder 3"/>
          <p:cNvSpPr>
            <a:spLocks noGrp="1"/>
          </p:cNvSpPr>
          <p:nvPr>
            <p:ph type="dt" sz="half" idx="10"/>
          </p:nvPr>
        </p:nvSpPr>
        <p:spPr/>
        <p:txBody>
          <a:bodyPr/>
          <a:lstStyle/>
          <a:p>
            <a:fld id="{ADA9FA91-9243-475F-902B-D64401A28AB5}" type="datetime1">
              <a:rPr lang="en-IN" smtClean="0"/>
              <a:t>14-05-2023</a:t>
            </a:fld>
            <a:endParaRPr lang="en-IN"/>
          </a:p>
        </p:txBody>
      </p:sp>
      <p:sp>
        <p:nvSpPr>
          <p:cNvPr id="104867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9"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Date Placeholder 3"/>
          <p:cNvSpPr>
            <a:spLocks noGrp="1"/>
          </p:cNvSpPr>
          <p:nvPr>
            <p:ph type="dt" sz="half" idx="10"/>
          </p:nvPr>
        </p:nvSpPr>
        <p:spPr/>
        <p:txBody>
          <a:bodyPr/>
          <a:lstStyle/>
          <a:p>
            <a:fld id="{8065F183-FC50-4408-A43E-74FA512A356E}" type="datetime1">
              <a:rPr lang="en-IN" smtClean="0"/>
              <a:t>14-05-2023</a:t>
            </a:fld>
            <a:endParaRPr lang="en-IN"/>
          </a:p>
        </p:txBody>
      </p:sp>
      <p:sp>
        <p:nvSpPr>
          <p:cNvPr id="104867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4"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0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lstStyle/>
          <a:p>
            <a:fld id="{65CDB517-38AD-4C4D-B44C-3EE3E1038D33}" type="datetime1">
              <a:rPr lang="en-IN" smtClean="0"/>
              <a:t>14-05-2023</a:t>
            </a:fld>
            <a:endParaRPr lang="en-IN"/>
          </a:p>
        </p:txBody>
      </p:sp>
      <p:sp>
        <p:nvSpPr>
          <p:cNvPr id="1048705"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6"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a:t>Click to edit Master title style</a:t>
            </a:r>
            <a:endParaRPr lang="en-IN"/>
          </a:p>
        </p:txBody>
      </p:sp>
      <p:sp>
        <p:nvSpPr>
          <p:cNvPr id="1048697"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Date Placeholder 4"/>
          <p:cNvSpPr>
            <a:spLocks noGrp="1"/>
          </p:cNvSpPr>
          <p:nvPr>
            <p:ph type="dt" sz="half" idx="10"/>
          </p:nvPr>
        </p:nvSpPr>
        <p:spPr/>
        <p:txBody>
          <a:bodyPr/>
          <a:lstStyle/>
          <a:p>
            <a:fld id="{47DA00DF-E3F4-4A2D-AF2B-2FA06925689C}" type="datetime1">
              <a:rPr lang="en-IN" smtClean="0"/>
              <a:t>14-05-2023</a:t>
            </a:fld>
            <a:endParaRPr lang="en-IN"/>
          </a:p>
        </p:txBody>
      </p:sp>
      <p:sp>
        <p:nvSpPr>
          <p:cNvPr id="1048700"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1"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1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2" name="Date Placeholder 6"/>
          <p:cNvSpPr>
            <a:spLocks noGrp="1"/>
          </p:cNvSpPr>
          <p:nvPr>
            <p:ph type="dt" sz="half" idx="10"/>
          </p:nvPr>
        </p:nvSpPr>
        <p:spPr/>
        <p:txBody>
          <a:bodyPr/>
          <a:lstStyle/>
          <a:p>
            <a:fld id="{A2FB45D3-C758-473E-B508-55B7FF19FE88}" type="datetime1">
              <a:rPr lang="en-IN" smtClean="0"/>
              <a:t>14-05-2023</a:t>
            </a:fld>
            <a:endParaRPr lang="en-IN"/>
          </a:p>
        </p:txBody>
      </p:sp>
      <p:sp>
        <p:nvSpPr>
          <p:cNvPr id="1048723"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4" name="Slide Number Placeholder 8"/>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endParaRPr lang="en-IN"/>
          </a:p>
        </p:txBody>
      </p:sp>
      <p:sp>
        <p:nvSpPr>
          <p:cNvPr id="1048714" name="Date Placeholder 2"/>
          <p:cNvSpPr>
            <a:spLocks noGrp="1"/>
          </p:cNvSpPr>
          <p:nvPr>
            <p:ph type="dt" sz="half" idx="10"/>
          </p:nvPr>
        </p:nvSpPr>
        <p:spPr/>
        <p:txBody>
          <a:bodyPr/>
          <a:lstStyle/>
          <a:p>
            <a:fld id="{C4319865-E327-4619-904B-2AE07A6CD996}" type="datetime1">
              <a:rPr lang="en-IN" smtClean="0"/>
              <a:t>14-05-2023</a:t>
            </a:fld>
            <a:endParaRPr lang="en-IN"/>
          </a:p>
        </p:txBody>
      </p:sp>
      <p:sp>
        <p:nvSpPr>
          <p:cNvPr id="1048715"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6" name="Slide Number Placeholder 4"/>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p>
            <a:fld id="{6DC38877-0EE7-45ED-91C4-9D074C511212}" type="datetime1">
              <a:rPr lang="en-IN" smtClean="0"/>
              <a:t>14-05-2023</a:t>
            </a:fld>
            <a:endParaRPr lang="en-IN"/>
          </a:p>
        </p:txBody>
      </p:sp>
      <p:sp>
        <p:nvSpPr>
          <p:cNvPr id="1048668"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9" name="Slide Number Placeholder 3"/>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0" name="Date Placeholder 4"/>
          <p:cNvSpPr>
            <a:spLocks noGrp="1"/>
          </p:cNvSpPr>
          <p:nvPr>
            <p:ph type="dt" sz="half" idx="10"/>
          </p:nvPr>
        </p:nvSpPr>
        <p:spPr/>
        <p:txBody>
          <a:bodyPr/>
          <a:lstStyle/>
          <a:p>
            <a:fld id="{6154717B-E640-4195-848E-AA4648BDE8B5}" type="datetime1">
              <a:rPr lang="en-IN" smtClean="0"/>
              <a:t>14-05-2023</a:t>
            </a:fld>
            <a:endParaRPr lang="en-IN"/>
          </a:p>
        </p:txBody>
      </p:sp>
      <p:sp>
        <p:nvSpPr>
          <p:cNvPr id="1048711"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2"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endParaRPr lang="en-IN"/>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9" name="Date Placeholder 3"/>
          <p:cNvSpPr>
            <a:spLocks noGrp="1"/>
          </p:cNvSpPr>
          <p:nvPr>
            <p:ph type="dt" sz="half" idx="10"/>
          </p:nvPr>
        </p:nvSpPr>
        <p:spPr/>
        <p:txBody>
          <a:bodyPr/>
          <a:lstStyle/>
          <a:p>
            <a:fld id="{76C9C406-4445-4E33-987C-6117DEBA54F9}" type="datetime1">
              <a:rPr lang="en-IN" smtClean="0"/>
              <a:t>14-05-2023</a:t>
            </a:fld>
            <a:endParaRPr lang="en-IN"/>
          </a:p>
        </p:txBody>
      </p:sp>
      <p:sp>
        <p:nvSpPr>
          <p:cNvPr id="1048590"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591" name="Slide Number Placeholder 5"/>
          <p:cNvSpPr>
            <a:spLocks noGrp="1"/>
          </p:cNvSpPr>
          <p:nvPr>
            <p:ph type="sldNum" sz="quarter" idx="12"/>
          </p:nvPr>
        </p:nvSpPr>
        <p:spPr/>
        <p:txBody>
          <a:bodyPr/>
          <a:lstStyle/>
          <a:p>
            <a:fld id="{370E2DBF-622E-4774-BABA-0B90A0613018}" type="slidenum">
              <a:rPr lang="en-IN" smtClean="0"/>
              <a:t>‹#›</a:t>
            </a:fld>
            <a:endParaRPr lang="en-IN"/>
          </a:p>
        </p:txBody>
      </p:sp>
      <p:pic>
        <p:nvPicPr>
          <p:cNvPr id="2097154" name="Picture 7" descr="A picture containing drawing  Description automatically generated"/>
          <p:cNvPicPr>
            <a:picLocks noChangeAspect="1"/>
          </p:cNvPicPr>
          <p:nvPr userDrawn="1"/>
        </p:nvPicPr>
        <p:blipFill>
          <a:blip r:embed="rId2">
            <a:alphaModFix amt="5000"/>
          </a:blip>
          <a:stretch>
            <a:fillRect/>
          </a:stretch>
        </p:blipFill>
        <p:spPr>
          <a:xfrm>
            <a:off x="0" y="0"/>
            <a:ext cx="12192000" cy="7010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8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lstStyle/>
          <a:p>
            <a:fld id="{FF01C6C3-73E8-4058-8FBF-F8AD812F04B6}" type="datetime1">
              <a:rPr lang="en-IN" smtClean="0"/>
              <a:t>14-05-2023</a:t>
            </a:fld>
            <a:endParaRPr lang="en-IN"/>
          </a:p>
        </p:txBody>
      </p:sp>
      <p:sp>
        <p:nvSpPr>
          <p:cNvPr id="104868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5"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IN"/>
          </a:p>
        </p:txBody>
      </p:sp>
      <p:sp>
        <p:nvSpPr>
          <p:cNvPr id="104868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8" name="Date Placeholder 3"/>
          <p:cNvSpPr>
            <a:spLocks noGrp="1"/>
          </p:cNvSpPr>
          <p:nvPr>
            <p:ph type="dt" sz="half" idx="10"/>
          </p:nvPr>
        </p:nvSpPr>
        <p:spPr/>
        <p:txBody>
          <a:bodyPr/>
          <a:lstStyle/>
          <a:p>
            <a:fld id="{0935CFDE-00B6-4D07-96E4-42CBE2325500}" type="datetime1">
              <a:rPr lang="en-IN" smtClean="0"/>
              <a:t>14-05-2023</a:t>
            </a:fld>
            <a:endParaRPr lang="en-IN"/>
          </a:p>
        </p:txBody>
      </p:sp>
      <p:sp>
        <p:nvSpPr>
          <p:cNvPr id="1048689"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0"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9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3"/>
          <p:cNvSpPr>
            <a:spLocks noGrp="1"/>
          </p:cNvSpPr>
          <p:nvPr>
            <p:ph type="dt" sz="half" idx="10"/>
          </p:nvPr>
        </p:nvSpPr>
        <p:spPr/>
        <p:txBody>
          <a:bodyPr/>
          <a:lstStyle/>
          <a:p>
            <a:fld id="{BA2B9937-6287-4AF3-8683-8672A37FC69C}" type="datetime1">
              <a:rPr lang="en-IN" smtClean="0"/>
              <a:t>14-05-2023</a:t>
            </a:fld>
            <a:endParaRPr lang="en-IN"/>
          </a:p>
        </p:txBody>
      </p:sp>
      <p:sp>
        <p:nvSpPr>
          <p:cNvPr id="1048694"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5"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4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7" name="Date Placeholder 3"/>
          <p:cNvSpPr>
            <a:spLocks noGrp="1"/>
          </p:cNvSpPr>
          <p:nvPr>
            <p:ph type="dt" sz="half" idx="10"/>
          </p:nvPr>
        </p:nvSpPr>
        <p:spPr/>
        <p:txBody>
          <a:bodyPr/>
          <a:lstStyle/>
          <a:p>
            <a:fld id="{8E403E92-6891-4D4B-8937-FF592015E0C7}" type="datetime1">
              <a:rPr lang="en-IN" smtClean="0"/>
              <a:t>14-05-2023</a:t>
            </a:fld>
            <a:endParaRPr lang="en-IN"/>
          </a:p>
        </p:txBody>
      </p:sp>
      <p:sp>
        <p:nvSpPr>
          <p:cNvPr id="104874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9"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t>Click to edit Master title style</a:t>
            </a:r>
            <a:endParaRPr lang="en-IN"/>
          </a:p>
        </p:txBody>
      </p:sp>
      <p:sp>
        <p:nvSpPr>
          <p:cNvPr id="104875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3" name="Date Placeholder 4"/>
          <p:cNvSpPr>
            <a:spLocks noGrp="1"/>
          </p:cNvSpPr>
          <p:nvPr>
            <p:ph type="dt" sz="half" idx="10"/>
          </p:nvPr>
        </p:nvSpPr>
        <p:spPr/>
        <p:txBody>
          <a:bodyPr/>
          <a:lstStyle/>
          <a:p>
            <a:fld id="{DFBCD768-8A86-4BCC-B11C-720AF9201C8C}" type="datetime1">
              <a:rPr lang="en-IN" smtClean="0"/>
              <a:t>14-05-2023</a:t>
            </a:fld>
            <a:endParaRPr lang="en-IN"/>
          </a:p>
        </p:txBody>
      </p:sp>
      <p:sp>
        <p:nvSpPr>
          <p:cNvPr id="104875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55"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6"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5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6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1" name="Date Placeholder 6"/>
          <p:cNvSpPr>
            <a:spLocks noGrp="1"/>
          </p:cNvSpPr>
          <p:nvPr>
            <p:ph type="dt" sz="half" idx="10"/>
          </p:nvPr>
        </p:nvSpPr>
        <p:spPr/>
        <p:txBody>
          <a:bodyPr/>
          <a:lstStyle/>
          <a:p>
            <a:fld id="{0740A7F4-A775-4673-85E2-472947E80910}" type="datetime1">
              <a:rPr lang="en-IN" smtClean="0"/>
              <a:t>14-05-2023</a:t>
            </a:fld>
            <a:endParaRPr lang="en-IN"/>
          </a:p>
        </p:txBody>
      </p:sp>
      <p:sp>
        <p:nvSpPr>
          <p:cNvPr id="1048762"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63" name="Slide Number Placeholder 8"/>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endParaRPr lang="en-IN"/>
          </a:p>
        </p:txBody>
      </p:sp>
      <p:sp>
        <p:nvSpPr>
          <p:cNvPr id="1048726" name="Date Placeholder 2"/>
          <p:cNvSpPr>
            <a:spLocks noGrp="1"/>
          </p:cNvSpPr>
          <p:nvPr>
            <p:ph type="dt" sz="half" idx="10"/>
          </p:nvPr>
        </p:nvSpPr>
        <p:spPr/>
        <p:txBody>
          <a:bodyPr/>
          <a:lstStyle/>
          <a:p>
            <a:fld id="{B52DC7DE-3086-4824-AB4B-8D0C3BF9F958}" type="datetime1">
              <a:rPr lang="en-IN" smtClean="0"/>
              <a:t>14-05-2023</a:t>
            </a:fld>
            <a:endParaRPr lang="en-IN"/>
          </a:p>
        </p:txBody>
      </p:sp>
      <p:sp>
        <p:nvSpPr>
          <p:cNvPr id="1048727"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8" name="Slide Number Placeholder 4"/>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Date Placeholder 1"/>
          <p:cNvSpPr>
            <a:spLocks noGrp="1"/>
          </p:cNvSpPr>
          <p:nvPr>
            <p:ph type="dt" sz="half" idx="10"/>
          </p:nvPr>
        </p:nvSpPr>
        <p:spPr/>
        <p:txBody>
          <a:bodyPr/>
          <a:lstStyle/>
          <a:p>
            <a:fld id="{F0F3FD68-9ACF-4DB7-BEF8-70AF30AA9223}" type="datetime1">
              <a:rPr lang="en-IN" smtClean="0"/>
              <a:t>14-05-2023</a:t>
            </a:fld>
            <a:endParaRPr lang="en-IN"/>
          </a:p>
        </p:txBody>
      </p:sp>
      <p:sp>
        <p:nvSpPr>
          <p:cNvPr id="1048765"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66" name="Slide Number Placeholder 3"/>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6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70" name="Date Placeholder 4"/>
          <p:cNvSpPr>
            <a:spLocks noGrp="1"/>
          </p:cNvSpPr>
          <p:nvPr>
            <p:ph type="dt" sz="half" idx="10"/>
          </p:nvPr>
        </p:nvSpPr>
        <p:spPr/>
        <p:txBody>
          <a:bodyPr/>
          <a:lstStyle/>
          <a:p>
            <a:fld id="{B36F9036-3E9D-41AF-A963-3D9D6F294202}" type="datetime1">
              <a:rPr lang="en-IN" smtClean="0"/>
              <a:t>14-05-2023</a:t>
            </a:fld>
            <a:endParaRPr lang="en-IN"/>
          </a:p>
        </p:txBody>
      </p:sp>
      <p:sp>
        <p:nvSpPr>
          <p:cNvPr id="1048771"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72"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3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3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7" name="Date Placeholder 4"/>
          <p:cNvSpPr>
            <a:spLocks noGrp="1"/>
          </p:cNvSpPr>
          <p:nvPr>
            <p:ph type="dt" sz="half" idx="10"/>
          </p:nvPr>
        </p:nvSpPr>
        <p:spPr/>
        <p:txBody>
          <a:bodyPr/>
          <a:lstStyle/>
          <a:p>
            <a:fld id="{F25448E1-8AC7-4630-A9E7-0D43DF58E813}" type="datetime1">
              <a:rPr lang="en-IN" smtClean="0"/>
              <a:t>14-05-2023</a:t>
            </a:fld>
            <a:endParaRPr lang="en-IN"/>
          </a:p>
        </p:txBody>
      </p:sp>
      <p:sp>
        <p:nvSpPr>
          <p:cNvPr id="104873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9"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t>14-05-2023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6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6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t>14-05-2023</a:t>
            </a:fld>
            <a:endParaRPr lang="en-IN"/>
          </a:p>
        </p:txBody>
      </p:sp>
      <p:sp>
        <p:nvSpPr>
          <p:cNvPr id="104866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66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3"/>
          <p:cNvSpPr/>
          <p:nvPr/>
        </p:nvSpPr>
        <p:spPr>
          <a:xfrm>
            <a:off x="1" y="-1437"/>
            <a:ext cx="12192000" cy="5878532"/>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err="1">
                <a:latin typeface="Times New Roman" panose="02020603050405020304" pitchFamily="18" charset="0"/>
                <a:cs typeface="Times New Roman" panose="02020603050405020304" pitchFamily="18" charset="0"/>
              </a:rPr>
              <a:t>KGiSL</a:t>
            </a:r>
            <a:r>
              <a:rPr lang="en-IN" sz="4800" b="1" dirty="0">
                <a:latin typeface="Times New Roman" panose="02020603050405020304" pitchFamily="18" charset="0"/>
                <a:cs typeface="Times New Roman" panose="02020603050405020304" pitchFamily="18" charset="0"/>
              </a:rPr>
              <a:t>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 # 03</a:t>
            </a:r>
          </a:p>
          <a:p>
            <a:pPr algn="ctr"/>
            <a:r>
              <a:rPr lang="en-US" sz="3000" b="1" dirty="0">
                <a:latin typeface="Times New Roman" pitchFamily="18" charset="0"/>
                <a:cs typeface="Times New Roman" pitchFamily="18" charset="0"/>
              </a:rPr>
              <a:t>WOMEN SAFETY APP FOR IMPROVED PERSONAL  SECURITY</a:t>
            </a:r>
            <a:r>
              <a:rPr lang="en-IN" sz="3000" b="1" dirty="0">
                <a:latin typeface="Times New Roman" pitchFamily="18" charset="0"/>
                <a:cs typeface="Times New Roman" pitchFamily="18" charset="0"/>
              </a:rPr>
              <a:t> </a:t>
            </a:r>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Times New Roman" panose="02020603050405020304" pitchFamily="18" charset="0"/>
              </a:rPr>
              <a:t>   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711719104055	NAVEEN KUMAR S			</a:t>
            </a:r>
          </a:p>
          <a:p>
            <a:r>
              <a:rPr lang="en-IN" sz="2400" dirty="0">
                <a:latin typeface="Times New Roman" panose="02020603050405020304" pitchFamily="18" charset="0"/>
                <a:cs typeface="Times New Roman" panose="02020603050405020304" pitchFamily="18" charset="0"/>
              </a:rPr>
              <a:t>			711719104057		NEWTTON HABAKUK S							711719104061 	NIVETHITHA S			</a:t>
            </a:r>
          </a:p>
          <a:p>
            <a:r>
              <a:rPr lang="en-IN" sz="2400" dirty="0">
                <a:latin typeface="Times New Roman" panose="02020603050405020304" pitchFamily="18" charset="0"/>
                <a:cs typeface="Times New Roman" panose="02020603050405020304" pitchFamily="18" charset="0"/>
              </a:rPr>
              <a:t>			711719104063		POOJA B</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t>
            </a:r>
            <a:r>
              <a:rPr lang="en-IN" sz="2400" dirty="0" err="1">
                <a:latin typeface="Times New Roman" panose="02020603050405020304" pitchFamily="18" charset="0"/>
                <a:cs typeface="Times New Roman" panose="02020603050405020304" pitchFamily="18" charset="0"/>
              </a:rPr>
              <a:t>Aruna</a:t>
            </a:r>
            <a:r>
              <a:rPr lang="en-IN" sz="2400" dirty="0">
                <a:latin typeface="Times New Roman" panose="02020603050405020304" pitchFamily="18" charset="0"/>
                <a:cs typeface="Times New Roman" panose="02020603050405020304" pitchFamily="18" charset="0"/>
              </a:rPr>
              <a:t> T N , Asst. </a:t>
            </a:r>
            <a:r>
              <a:rPr lang="en-IN" sz="2400" dirty="0" err="1">
                <a:latin typeface="Times New Roman" panose="02020603050405020304" pitchFamily="18" charset="0"/>
                <a:cs typeface="Times New Roman" panose="02020603050405020304" pitchFamily="18" charset="0"/>
              </a:rPr>
              <a:t>Professor,CSE</a:t>
            </a:r>
            <a:r>
              <a:rPr lang="en-IN" sz="2400" dirty="0">
                <a:latin typeface="Times New Roman" panose="02020603050405020304" pitchFamily="18" charset="0"/>
                <a:cs typeface="Times New Roman" panose="02020603050405020304" pitchFamily="18" charset="0"/>
              </a:rPr>
              <a:t>.</a:t>
            </a:r>
          </a:p>
        </p:txBody>
      </p:sp>
      <p:pic>
        <p:nvPicPr>
          <p:cNvPr id="2097153" name="Picture 2"/>
          <p:cNvPicPr>
            <a:picLocks noChangeAspect="1" noChangeArrowheads="1"/>
          </p:cNvPicPr>
          <p:nvPr/>
        </p:nvPicPr>
        <p:blipFill>
          <a:blip r:embed="rId2" cstate="print"/>
          <a:srcRect/>
          <a:stretch>
            <a:fillRect/>
          </a:stretch>
        </p:blipFill>
        <p:spPr bwMode="auto">
          <a:xfrm>
            <a:off x="1" y="1"/>
            <a:ext cx="870332" cy="1026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10946" y="456992"/>
            <a:ext cx="11100963" cy="844697"/>
          </a:xfrm>
        </p:spPr>
        <p:txBody>
          <a:bodyPr>
            <a:noAutofit/>
          </a:bodyPr>
          <a:lstStyle/>
          <a:p>
            <a:r>
              <a:rPr lang="en-US" sz="3200" dirty="0">
                <a:latin typeface="Algerian" panose="04020705040A02060702" pitchFamily="82" charset="0"/>
              </a:rPr>
              <a:t>Module 2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Emergency Alert using button click and 			sending notification with exact location</a:t>
            </a:r>
            <a:br>
              <a:rPr lang="en-US" altLang="zh-CN" sz="4800" dirty="0"/>
            </a:br>
            <a:r>
              <a:rPr lang="en-US" sz="4800" dirty="0">
                <a:latin typeface="Algerian" panose="04020705040A02060702" pitchFamily="82" charset="0"/>
              </a:rPr>
              <a:t> </a:t>
            </a:r>
            <a:endParaRPr lang="en-IN" sz="4800" dirty="0"/>
          </a:p>
        </p:txBody>
      </p:sp>
      <p:sp>
        <p:nvSpPr>
          <p:cNvPr id="1048644"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4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4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10</a:t>
            </a:fld>
            <a:endParaRPr lang="en-IN"/>
          </a:p>
        </p:txBody>
      </p:sp>
      <p:pic>
        <p:nvPicPr>
          <p:cNvPr id="209716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
        <p:nvSpPr>
          <p:cNvPr id="1048647"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366AD3C-08DE-1E81-B031-A3394B354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095" y="1436432"/>
            <a:ext cx="1561735" cy="3470524"/>
          </a:xfrm>
          <a:prstGeom prst="rect">
            <a:avLst/>
          </a:prstGeom>
        </p:spPr>
      </p:pic>
      <p:pic>
        <p:nvPicPr>
          <p:cNvPr id="5" name="Picture 4">
            <a:extLst>
              <a:ext uri="{FF2B5EF4-FFF2-40B4-BE49-F238E27FC236}">
                <a16:creationId xmlns:a16="http://schemas.microsoft.com/office/drawing/2014/main" id="{9ECCD85E-FC9A-A0EE-5F0F-2003920C1E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87327" y="1436432"/>
            <a:ext cx="1561736" cy="3470524"/>
          </a:xfrm>
          <a:prstGeom prst="rect">
            <a:avLst/>
          </a:prstGeom>
        </p:spPr>
      </p:pic>
      <p:pic>
        <p:nvPicPr>
          <p:cNvPr id="7" name="Picture 6">
            <a:extLst>
              <a:ext uri="{FF2B5EF4-FFF2-40B4-BE49-F238E27FC236}">
                <a16:creationId xmlns:a16="http://schemas.microsoft.com/office/drawing/2014/main" id="{495AB42C-3A57-0510-1BDD-1ECD579CD2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0087" y="1440745"/>
            <a:ext cx="1601781" cy="3470526"/>
          </a:xfrm>
          <a:prstGeom prst="rect">
            <a:avLst/>
          </a:prstGeom>
        </p:spPr>
      </p:pic>
      <p:pic>
        <p:nvPicPr>
          <p:cNvPr id="9" name="Picture 8">
            <a:extLst>
              <a:ext uri="{FF2B5EF4-FFF2-40B4-BE49-F238E27FC236}">
                <a16:creationId xmlns:a16="http://schemas.microsoft.com/office/drawing/2014/main" id="{3517B98E-2808-22B9-A701-8697F355CF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8928" y="1436720"/>
            <a:ext cx="1601781" cy="3470526"/>
          </a:xfrm>
          <a:prstGeom prst="rect">
            <a:avLst/>
          </a:prstGeom>
        </p:spPr>
      </p:pic>
      <p:pic>
        <p:nvPicPr>
          <p:cNvPr id="11" name="Picture 10">
            <a:extLst>
              <a:ext uri="{FF2B5EF4-FFF2-40B4-BE49-F238E27FC236}">
                <a16:creationId xmlns:a16="http://schemas.microsoft.com/office/drawing/2014/main" id="{C84E569B-9E54-BF1E-43A0-E5FCA86995B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64397" y="1436432"/>
            <a:ext cx="1601915" cy="3470816"/>
          </a:xfrm>
          <a:prstGeom prst="rect">
            <a:avLst/>
          </a:prstGeom>
        </p:spPr>
      </p:pic>
      <p:pic>
        <p:nvPicPr>
          <p:cNvPr id="13" name="Picture 12">
            <a:extLst>
              <a:ext uri="{FF2B5EF4-FFF2-40B4-BE49-F238E27FC236}">
                <a16:creationId xmlns:a16="http://schemas.microsoft.com/office/drawing/2014/main" id="{9D5987B5-467F-CE70-5A12-81FEC4AE00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68498" y="1436432"/>
            <a:ext cx="1601781" cy="34705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73855" y="179631"/>
            <a:ext cx="11100963" cy="844697"/>
          </a:xfrm>
        </p:spPr>
        <p:txBody>
          <a:bodyPr>
            <a:noAutofit/>
          </a:bodyPr>
          <a:lstStyle/>
          <a:p>
            <a:r>
              <a:rPr lang="en-US" sz="3200" dirty="0">
                <a:latin typeface="Algerian" panose="04020705040A02060702" pitchFamily="82" charset="0"/>
              </a:rPr>
              <a:t>Module 3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Cambria" panose="02040503050406030204" pitchFamily="18" charset="0"/>
                <a:cs typeface="+mn-cs"/>
              </a:rPr>
              <a:t>Siren Alert for distraction and women’s news 		on daily basis </a:t>
            </a:r>
            <a:endParaRPr lang="en-IN" sz="4800" dirty="0">
              <a:latin typeface="Algerian" panose="04020705040A02060702" pitchFamily="82" charset="0"/>
            </a:endParaRPr>
          </a:p>
        </p:txBody>
      </p:sp>
      <p:sp>
        <p:nvSpPr>
          <p:cNvPr id="1048644"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4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4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11</a:t>
            </a:fld>
            <a:endParaRPr lang="en-IN"/>
          </a:p>
        </p:txBody>
      </p:sp>
      <p:pic>
        <p:nvPicPr>
          <p:cNvPr id="209716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
        <p:nvSpPr>
          <p:cNvPr id="1048647"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Content Placeholder 4">
            <a:extLst>
              <a:ext uri="{FF2B5EF4-FFF2-40B4-BE49-F238E27FC236}">
                <a16:creationId xmlns:a16="http://schemas.microsoft.com/office/drawing/2014/main" id="{05222D0E-C0D5-D3EF-1ACA-EA952AF4A01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58090" y="1518248"/>
            <a:ext cx="1633149" cy="3629220"/>
          </a:xfrm>
        </p:spPr>
      </p:pic>
      <p:sp>
        <p:nvSpPr>
          <p:cNvPr id="6" name="Rectangle 5">
            <a:extLst>
              <a:ext uri="{FF2B5EF4-FFF2-40B4-BE49-F238E27FC236}">
                <a16:creationId xmlns:a16="http://schemas.microsoft.com/office/drawing/2014/main" id="{D2BFF2DC-733C-D25A-E656-C17F56351DBA}"/>
              </a:ext>
            </a:extLst>
          </p:cNvPr>
          <p:cNvSpPr/>
          <p:nvPr/>
        </p:nvSpPr>
        <p:spPr>
          <a:xfrm>
            <a:off x="3019245" y="2605176"/>
            <a:ext cx="681488" cy="888521"/>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0FFCF165-8E38-F39E-4E4A-011F9ED137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245" y="1518247"/>
            <a:ext cx="1633149" cy="3629220"/>
          </a:xfrm>
          <a:prstGeom prst="rect">
            <a:avLst/>
          </a:prstGeom>
        </p:spPr>
      </p:pic>
      <p:pic>
        <p:nvPicPr>
          <p:cNvPr id="10" name="Picture 9">
            <a:extLst>
              <a:ext uri="{FF2B5EF4-FFF2-40B4-BE49-F238E27FC236}">
                <a16:creationId xmlns:a16="http://schemas.microsoft.com/office/drawing/2014/main" id="{88802B8B-AF4D-6181-23D8-3B2B99C914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7555" y="1518248"/>
            <a:ext cx="1633149" cy="3629219"/>
          </a:xfrm>
          <a:prstGeom prst="rect">
            <a:avLst/>
          </a:prstGeom>
        </p:spPr>
      </p:pic>
      <p:pic>
        <p:nvPicPr>
          <p:cNvPr id="2" name="Content Placeholder 4">
            <a:extLst>
              <a:ext uri="{FF2B5EF4-FFF2-40B4-BE49-F238E27FC236}">
                <a16:creationId xmlns:a16="http://schemas.microsoft.com/office/drawing/2014/main" id="{2FD9C9E6-8520-C14D-4741-513D66C22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4400" y="1518247"/>
            <a:ext cx="1633149" cy="3629220"/>
          </a:xfrm>
          <a:prstGeom prst="rect">
            <a:avLst/>
          </a:prstGeom>
        </p:spPr>
      </p:pic>
      <p:sp>
        <p:nvSpPr>
          <p:cNvPr id="3" name="Rectangle 2">
            <a:extLst>
              <a:ext uri="{FF2B5EF4-FFF2-40B4-BE49-F238E27FC236}">
                <a16:creationId xmlns:a16="http://schemas.microsoft.com/office/drawing/2014/main" id="{CDC8D426-FAC0-18C2-E97A-77B64EE6D71A}"/>
              </a:ext>
            </a:extLst>
          </p:cNvPr>
          <p:cNvSpPr/>
          <p:nvPr/>
        </p:nvSpPr>
        <p:spPr>
          <a:xfrm>
            <a:off x="6095999" y="2605176"/>
            <a:ext cx="632605" cy="888521"/>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7811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73855" y="447049"/>
            <a:ext cx="11100963" cy="844697"/>
          </a:xfrm>
        </p:spPr>
        <p:txBody>
          <a:bodyPr>
            <a:noAutofit/>
          </a:bodyPr>
          <a:lstStyle/>
          <a:p>
            <a:r>
              <a:rPr lang="en-US" sz="3200" dirty="0">
                <a:latin typeface="Algerian" panose="04020705040A02060702" pitchFamily="82" charset="0"/>
              </a:rPr>
              <a:t>Module 4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Spy camera Detection and Manual tip for 		finding Hidden camera</a:t>
            </a:r>
            <a:br>
              <a:rPr lang="en-US" altLang="zh-CN" sz="4800" dirty="0"/>
            </a:br>
            <a:r>
              <a:rPr lang="en-US" sz="4800" dirty="0">
                <a:latin typeface="Algerian" panose="04020705040A02060702" pitchFamily="82" charset="0"/>
              </a:rPr>
              <a:t> </a:t>
            </a:r>
            <a:endParaRPr lang="en-IN" sz="4800" dirty="0"/>
          </a:p>
        </p:txBody>
      </p:sp>
      <p:sp>
        <p:nvSpPr>
          <p:cNvPr id="1048644"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4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4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12</a:t>
            </a:fld>
            <a:endParaRPr lang="en-IN"/>
          </a:p>
        </p:txBody>
      </p:sp>
      <p:pic>
        <p:nvPicPr>
          <p:cNvPr id="209716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
        <p:nvSpPr>
          <p:cNvPr id="1048647"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Content Placeholder 4">
            <a:extLst>
              <a:ext uri="{FF2B5EF4-FFF2-40B4-BE49-F238E27FC236}">
                <a16:creationId xmlns:a16="http://schemas.microsoft.com/office/drawing/2014/main" id="{036B84E9-9F96-A64A-EA74-1550F22AC98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8313" y="1391286"/>
            <a:ext cx="1784570" cy="3965712"/>
          </a:xfrm>
        </p:spPr>
      </p:pic>
      <p:sp>
        <p:nvSpPr>
          <p:cNvPr id="6" name="Rectangle 5">
            <a:extLst>
              <a:ext uri="{FF2B5EF4-FFF2-40B4-BE49-F238E27FC236}">
                <a16:creationId xmlns:a16="http://schemas.microsoft.com/office/drawing/2014/main" id="{052E815C-B1D7-FABF-6AA5-D8534CC57D50}"/>
              </a:ext>
            </a:extLst>
          </p:cNvPr>
          <p:cNvSpPr/>
          <p:nvPr/>
        </p:nvSpPr>
        <p:spPr>
          <a:xfrm>
            <a:off x="1630395" y="1568244"/>
            <a:ext cx="746118" cy="951292"/>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5C02EF-8BA5-3ED1-C666-4C406F1A5A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274" y="1391286"/>
            <a:ext cx="1784571" cy="3965712"/>
          </a:xfrm>
          <a:prstGeom prst="rect">
            <a:avLst/>
          </a:prstGeom>
        </p:spPr>
      </p:pic>
      <p:pic>
        <p:nvPicPr>
          <p:cNvPr id="10" name="Picture 9">
            <a:extLst>
              <a:ext uri="{FF2B5EF4-FFF2-40B4-BE49-F238E27FC236}">
                <a16:creationId xmlns:a16="http://schemas.microsoft.com/office/drawing/2014/main" id="{A7C15C84-2BB9-7714-EBB7-7B6C3130CF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6236" y="1391285"/>
            <a:ext cx="1784570" cy="3965711"/>
          </a:xfrm>
          <a:prstGeom prst="rect">
            <a:avLst/>
          </a:prstGeom>
        </p:spPr>
      </p:pic>
      <p:pic>
        <p:nvPicPr>
          <p:cNvPr id="12" name="Picture 11">
            <a:extLst>
              <a:ext uri="{FF2B5EF4-FFF2-40B4-BE49-F238E27FC236}">
                <a16:creationId xmlns:a16="http://schemas.microsoft.com/office/drawing/2014/main" id="{2F8C6814-7BF5-8F2A-FB7E-0A6297B34A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198" y="1391285"/>
            <a:ext cx="1784570" cy="3965711"/>
          </a:xfrm>
          <a:prstGeom prst="rect">
            <a:avLst/>
          </a:prstGeom>
        </p:spPr>
      </p:pic>
      <p:pic>
        <p:nvPicPr>
          <p:cNvPr id="14" name="Picture 13">
            <a:extLst>
              <a:ext uri="{FF2B5EF4-FFF2-40B4-BE49-F238E27FC236}">
                <a16:creationId xmlns:a16="http://schemas.microsoft.com/office/drawing/2014/main" id="{435DC1FA-89CE-25F5-42D0-2CC1915382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84159" y="1403888"/>
            <a:ext cx="1778899" cy="3953108"/>
          </a:xfrm>
          <a:prstGeom prst="rect">
            <a:avLst/>
          </a:prstGeom>
        </p:spPr>
      </p:pic>
    </p:spTree>
    <p:extLst>
      <p:ext uri="{BB962C8B-B14F-4D97-AF65-F5344CB8AC3E}">
        <p14:creationId xmlns:p14="http://schemas.microsoft.com/office/powerpoint/2010/main" val="111047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CONCLUSION</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 women safety app can be an effective solution for reducing incidents of harassment and violence against women. By providing emergency features, safety resources and tips, community support, and additional features, the app can empower women and provide them with the necessary tools to stay safe. In addition to providing immediate support and assistance during emergencies, a women safety app can also create a sense of community among women, allowing them to share their experiences and provide support to one another.</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14-05-2023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-IV  FINAL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13</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91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FUTURE ENHANCEMENTS</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The future scope for a women safety app for improved personal security is vast, and there are numerous possibilities for its development. Here are some potential areas for future enhancement: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Artificial Intelligence (AI) integration: One possible future enhancement could be the integration of AI, which can help the app learn the user's behavior, preferences, and patterns to provide personalized safety recommendations and alerts.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Wearable Technology Integration: Another possible future enhancement is the integration of wearable technology like smartwatches or fitness bands to provide an additional layer of safety and monitoring.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Voice-activated Features: Voice-activated features could be another potential enhancement, which will allow users to activate safety features using their voice commands.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Machine Learning: Machine learning can be applied to analyze and identify patterns in data collected by the app, which can be used to provide more personalized safety recommendations and alerts.</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14-05-2023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-IV  FINAL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a:t>
            </a:r>
            <a:endParaRPr lang="en-IN" sz="4800" dirty="0"/>
          </a:p>
        </p:txBody>
      </p:sp>
      <p:sp>
        <p:nvSpPr>
          <p:cNvPr id="1048649" name="Content Placeholder 2"/>
          <p:cNvSpPr>
            <a:spLocks noGrp="1"/>
          </p:cNvSpPr>
          <p:nvPr>
            <p:ph idx="1"/>
          </p:nvPr>
        </p:nvSpPr>
        <p:spPr>
          <a:xfrm>
            <a:off x="303628" y="1203960"/>
            <a:ext cx="11161540" cy="4659758"/>
          </a:xfrm>
        </p:spPr>
        <p:txBody>
          <a:bodyPr>
            <a:noAutofit/>
          </a:bodyPr>
          <a:lstStyle/>
          <a:p>
            <a:pPr marL="0" indent="0" algn="just">
              <a:buNone/>
            </a:pPr>
            <a:r>
              <a:rPr lang="en-US" altLang="en-US" sz="2100" dirty="0">
                <a:latin typeface="Times New Roman" panose="02020603050405020304" pitchFamily="18" charset="0"/>
                <a:cs typeface="Times New Roman" panose="02020603050405020304" pitchFamily="18" charset="0"/>
              </a:rPr>
              <a:t>[1] </a:t>
            </a:r>
            <a:r>
              <a:rPr lang="en-US" sz="2400" dirty="0"/>
              <a:t>S. Vahini, N. </a:t>
            </a:r>
            <a:r>
              <a:rPr lang="en-US" sz="2400" dirty="0" err="1"/>
              <a:t>Vijaykumar</a:t>
            </a:r>
            <a:r>
              <a:rPr lang="en-US" sz="2400" dirty="0"/>
              <a:t>, Efficient tracking for women safety and security using </a:t>
            </a:r>
            <a:r>
              <a:rPr lang="en-US" sz="2400" dirty="0" err="1"/>
              <a:t>IoT</a:t>
            </a:r>
            <a:r>
              <a:rPr lang="en-US" sz="2400" dirty="0"/>
              <a:t>, International Journal of Advanced Research in Computer Science, Volume 8, No,.9, November-December 2018. </a:t>
            </a:r>
            <a:endParaRPr lang="en-US" alt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a:t>
            </a:r>
            <a:r>
              <a:rPr lang="en-IN" sz="2400" dirty="0"/>
              <a:t>S. </a:t>
            </a:r>
            <a:r>
              <a:rPr lang="en-IN" sz="2400" dirty="0" err="1"/>
              <a:t>Sangeetha</a:t>
            </a:r>
            <a:r>
              <a:rPr lang="en-IN" sz="2400" dirty="0"/>
              <a:t>, P. </a:t>
            </a:r>
            <a:r>
              <a:rPr lang="en-IN" sz="2400" dirty="0" err="1"/>
              <a:t>Radhika</a:t>
            </a:r>
            <a:r>
              <a:rPr lang="en-IN" sz="2400" dirty="0"/>
              <a:t>, "Application for Women Safety", IOSR Journal of Computer Engineering (IOSRJCE), Volume 17, Issue 3, Ver. IV (May – Jun. 2016), PP01-04.</a:t>
            </a:r>
          </a:p>
          <a:p>
            <a:pPr marL="0" indent="0" algn="just">
              <a:buNone/>
            </a:pPr>
            <a:r>
              <a:rPr lang="en-US" sz="2100" dirty="0">
                <a:latin typeface="Times New Roman" panose="02020603050405020304" pitchFamily="18" charset="0"/>
                <a:cs typeface="Times New Roman" panose="02020603050405020304" pitchFamily="18" charset="0"/>
              </a:rPr>
              <a:t>[3] </a:t>
            </a:r>
            <a:r>
              <a:rPr lang="en-US" sz="2400" dirty="0" err="1"/>
              <a:t>TruptiRajendraShimpi</a:t>
            </a:r>
            <a:r>
              <a:rPr lang="en-US" sz="2400" dirty="0"/>
              <a:t>, “Tracking and Security System for Women’s using GPS &amp; GSM", International Research Journal of Engineering and Technology (IRJET),Volume: 04 Issue:07 | July-2017.</a:t>
            </a:r>
          </a:p>
          <a:p>
            <a:pPr marL="0" indent="0" algn="just">
              <a:buNone/>
            </a:pPr>
            <a:r>
              <a:rPr lang="en-IN" sz="2100" dirty="0">
                <a:latin typeface="Times New Roman" panose="02020603050405020304" pitchFamily="18" charset="0"/>
                <a:cs typeface="Times New Roman" panose="02020603050405020304" pitchFamily="18" charset="0"/>
              </a:rPr>
              <a:t>[4] </a:t>
            </a:r>
            <a:r>
              <a:rPr lang="en-US" sz="2400" dirty="0" err="1"/>
              <a:t>RashmiDeodhe</a:t>
            </a:r>
            <a:r>
              <a:rPr lang="en-US" sz="2400" dirty="0"/>
              <a:t>, “Woman Security System By </a:t>
            </a:r>
            <a:r>
              <a:rPr lang="en-US" sz="2400" dirty="0" err="1"/>
              <a:t>UsingGps</a:t>
            </a:r>
            <a:r>
              <a:rPr lang="en-US" sz="2400" dirty="0"/>
              <a:t> &amp; Gsm”, International journal for engineering applications and Technology, ISSN:2321-8134. </a:t>
            </a:r>
          </a:p>
          <a:p>
            <a:pPr marL="0" indent="0" algn="just">
              <a:buNone/>
            </a:pPr>
            <a:r>
              <a:rPr lang="en-US" sz="2100" dirty="0">
                <a:latin typeface="Times New Roman" panose="02020603050405020304" pitchFamily="18" charset="0"/>
                <a:cs typeface="Times New Roman" panose="02020603050405020304" pitchFamily="18" charset="0"/>
              </a:rPr>
              <a:t>[5] </a:t>
            </a:r>
            <a:r>
              <a:rPr lang="en-US" sz="2400" dirty="0"/>
              <a:t>Sharma, S., </a:t>
            </a:r>
            <a:r>
              <a:rPr lang="en-US" sz="2400" dirty="0" err="1"/>
              <a:t>Ayaz</a:t>
            </a:r>
            <a:r>
              <a:rPr lang="en-US" sz="2400" dirty="0"/>
              <a:t>, F., Sharma, R., Jain, D., &amp; Student, B. E. (2019). </a:t>
            </a:r>
            <a:r>
              <a:rPr lang="en-US" sz="2400" dirty="0" err="1"/>
              <a:t>IoT</a:t>
            </a:r>
            <a:r>
              <a:rPr lang="en-US" sz="2400" dirty="0"/>
              <a:t> Based Women Safety Device using ARM7.</a:t>
            </a:r>
            <a:endParaRPr lang="en-IN" sz="2400" dirty="0"/>
          </a:p>
          <a:p>
            <a:pPr marL="450850" indent="-450850" algn="just">
              <a:spcBef>
                <a:spcPts val="1200"/>
              </a:spcBef>
              <a:buNone/>
            </a:pPr>
            <a:endParaRPr lang="en-IN" sz="2400" dirty="0"/>
          </a:p>
        </p:txBody>
      </p:sp>
      <p:sp>
        <p:nvSpPr>
          <p:cNvPr id="1048650" name="Date Placeholder 3"/>
          <p:cNvSpPr>
            <a:spLocks noGrp="1"/>
          </p:cNvSpPr>
          <p:nvPr>
            <p:ph type="dt" sz="half" idx="10"/>
          </p:nvPr>
        </p:nvSpPr>
        <p:spPr>
          <a:xfrm>
            <a:off x="303628" y="6385756"/>
            <a:ext cx="1328224" cy="365125"/>
          </a:xfrm>
        </p:spPr>
        <p:txBody>
          <a:bodyPr/>
          <a:lstStyle/>
          <a:p>
            <a:fld id="{D74E47D3-1FB3-4698-8DAF-C5C3D116178E}" type="datetime1">
              <a:rPr lang="en-IN" sz="1600" smtClean="0"/>
              <a:t>14-05-2023</a:t>
            </a:fld>
            <a:endParaRPr lang="en-IN" sz="1600" dirty="0"/>
          </a:p>
        </p:txBody>
      </p:sp>
      <p:sp>
        <p:nvSpPr>
          <p:cNvPr id="1048651"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52"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15</a:t>
            </a:fld>
            <a:endParaRPr lang="en-IN"/>
          </a:p>
        </p:txBody>
      </p:sp>
      <p:pic>
        <p:nvPicPr>
          <p:cNvPr id="209716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1048654" name="Date Placeholder 3"/>
          <p:cNvSpPr>
            <a:spLocks noGrp="1"/>
          </p:cNvSpPr>
          <p:nvPr>
            <p:ph type="dt" sz="half" idx="10"/>
          </p:nvPr>
        </p:nvSpPr>
        <p:spPr>
          <a:xfrm>
            <a:off x="303628" y="6385756"/>
            <a:ext cx="1328224" cy="365125"/>
          </a:xfrm>
        </p:spPr>
        <p:txBody>
          <a:bodyPr/>
          <a:lstStyle/>
          <a:p>
            <a:fld id="{E4FABE46-CF0B-4C33-AC07-4DA993203B49}" type="datetime1">
              <a:rPr lang="en-IN" sz="1600" smtClean="0"/>
              <a:t>14-05-2023</a:t>
            </a:fld>
            <a:endParaRPr lang="en-IN" sz="1600" dirty="0"/>
          </a:p>
        </p:txBody>
      </p:sp>
      <p:sp>
        <p:nvSpPr>
          <p:cNvPr id="104865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5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16</a:t>
            </a:fld>
            <a:endParaRPr lang="en-IN"/>
          </a:p>
        </p:txBody>
      </p:sp>
      <p:pic>
        <p:nvPicPr>
          <p:cNvPr id="209717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2097171" name="Picture 2"/>
          <p:cNvPicPr>
            <a:picLocks noChangeAspect="1" noChangeArrowheads="1"/>
          </p:cNvPicPr>
          <p:nvPr/>
        </p:nvPicPr>
        <p:blipFill>
          <a:blip r:embed="rId3"/>
          <a:srcRect/>
          <a:stretch>
            <a:fillRect/>
          </a:stretch>
        </p:blipFill>
        <p:spPr bwMode="auto">
          <a:xfrm>
            <a:off x="1020763" y="892175"/>
            <a:ext cx="10028237" cy="5072063"/>
          </a:xfrm>
          <a:prstGeom prst="rect">
            <a:avLst/>
          </a:prstGeom>
          <a:noFill/>
          <a:ln>
            <a:noFill/>
          </a:ln>
          <a:effectLst/>
        </p:spPr>
      </p:pic>
      <p:sp>
        <p:nvSpPr>
          <p:cNvPr id="1048657" name="Rectangle 11"/>
          <p:cNvSpPr/>
          <p:nvPr/>
        </p:nvSpPr>
        <p:spPr>
          <a:xfrm>
            <a:off x="2290133" y="891868"/>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solidFill>
                <a:latin typeface="Times New Roman" pitchFamily="18" charset="0"/>
                <a:cs typeface="Times New Roman" pitchFamily="18" charset="0"/>
              </a:rPr>
              <a:t>Feb-23</a:t>
            </a:r>
          </a:p>
        </p:txBody>
      </p:sp>
      <p:sp>
        <p:nvSpPr>
          <p:cNvPr id="2" name="Rectangle 11">
            <a:extLst>
              <a:ext uri="{FF2B5EF4-FFF2-40B4-BE49-F238E27FC236}">
                <a16:creationId xmlns:a16="http://schemas.microsoft.com/office/drawing/2014/main" id="{54B604FF-F70A-5EBF-713F-A1B557514718}"/>
              </a:ext>
            </a:extLst>
          </p:cNvPr>
          <p:cNvSpPr/>
          <p:nvPr/>
        </p:nvSpPr>
        <p:spPr>
          <a:xfrm>
            <a:off x="4479998" y="889493"/>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solidFill>
                <a:latin typeface="Times New Roman" pitchFamily="18" charset="0"/>
                <a:cs typeface="Times New Roman" pitchFamily="18" charset="0"/>
              </a:rPr>
              <a:t>Mar-23</a:t>
            </a:r>
          </a:p>
        </p:txBody>
      </p:sp>
      <p:sp>
        <p:nvSpPr>
          <p:cNvPr id="3" name="Rectangle 11">
            <a:extLst>
              <a:ext uri="{FF2B5EF4-FFF2-40B4-BE49-F238E27FC236}">
                <a16:creationId xmlns:a16="http://schemas.microsoft.com/office/drawing/2014/main" id="{F5592381-D161-7927-5E3C-6718D3E3B320}"/>
              </a:ext>
            </a:extLst>
          </p:cNvPr>
          <p:cNvSpPr/>
          <p:nvPr/>
        </p:nvSpPr>
        <p:spPr>
          <a:xfrm>
            <a:off x="6648597" y="892174"/>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solidFill>
                <a:latin typeface="Times New Roman" pitchFamily="18" charset="0"/>
                <a:cs typeface="Times New Roman" pitchFamily="18" charset="0"/>
              </a:rPr>
              <a:t>Apr-23</a:t>
            </a:r>
          </a:p>
        </p:txBody>
      </p:sp>
      <p:sp>
        <p:nvSpPr>
          <p:cNvPr id="4" name="Rectangle 11">
            <a:extLst>
              <a:ext uri="{FF2B5EF4-FFF2-40B4-BE49-F238E27FC236}">
                <a16:creationId xmlns:a16="http://schemas.microsoft.com/office/drawing/2014/main" id="{BB3F3E9E-66ED-55BA-F1C4-0437FF6846A4}"/>
              </a:ext>
            </a:extLst>
          </p:cNvPr>
          <p:cNvSpPr/>
          <p:nvPr/>
        </p:nvSpPr>
        <p:spPr>
          <a:xfrm>
            <a:off x="8848798" y="891868"/>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solidFill>
                <a:latin typeface="Times New Roman" pitchFamily="18" charset="0"/>
                <a:cs typeface="Times New Roman" pitchFamily="18" charset="0"/>
              </a:rPr>
              <a:t>May-23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1048659" name="Date Placeholder 3"/>
          <p:cNvSpPr>
            <a:spLocks noGrp="1"/>
          </p:cNvSpPr>
          <p:nvPr>
            <p:ph type="dt" sz="half" idx="10"/>
          </p:nvPr>
        </p:nvSpPr>
        <p:spPr>
          <a:xfrm>
            <a:off x="303628" y="6385756"/>
            <a:ext cx="1328224" cy="365125"/>
          </a:xfrm>
        </p:spPr>
        <p:txBody>
          <a:bodyPr/>
          <a:lstStyle/>
          <a:p>
            <a:fld id="{8FE16CDF-AFC5-48BD-80C6-F3A75BA44BB5}" type="datetime1">
              <a:rPr lang="en-IN" sz="1600" smtClean="0"/>
              <a:t>14-05-2023</a:t>
            </a:fld>
            <a:endParaRPr lang="en-IN" sz="1600" dirty="0"/>
          </a:p>
        </p:txBody>
      </p:sp>
      <p:sp>
        <p:nvSpPr>
          <p:cNvPr id="1048660"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6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17</a:t>
            </a:fld>
            <a:endParaRPr lang="en-IN"/>
          </a:p>
        </p:txBody>
      </p:sp>
      <p:pic>
        <p:nvPicPr>
          <p:cNvPr id="2097172"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1048593" name="Content Placeholder 2"/>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1048594" name="Date Placeholder 3"/>
          <p:cNvSpPr>
            <a:spLocks noGrp="1"/>
          </p:cNvSpPr>
          <p:nvPr>
            <p:ph type="dt" sz="half" idx="10"/>
          </p:nvPr>
        </p:nvSpPr>
        <p:spPr>
          <a:xfrm>
            <a:off x="303628" y="6385756"/>
            <a:ext cx="1328224" cy="365125"/>
          </a:xfrm>
        </p:spPr>
        <p:txBody>
          <a:bodyPr/>
          <a:lstStyle/>
          <a:p>
            <a:fld id="{4BCCE143-9681-4919-B8A5-0D977F0AD9D1}" type="datetime1">
              <a:rPr lang="en-IN" sz="1600" smtClean="0"/>
              <a:t>14-05-2023</a:t>
            </a:fld>
            <a:endParaRPr lang="en-IN" sz="1600" dirty="0"/>
          </a:p>
        </p:txBody>
      </p:sp>
      <p:sp>
        <p:nvSpPr>
          <p:cNvPr id="104859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59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2</a:t>
            </a:fld>
            <a:endParaRPr lang="en-IN"/>
          </a:p>
        </p:txBody>
      </p:sp>
      <p:pic>
        <p:nvPicPr>
          <p:cNvPr id="2097155"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ABSTRACT</a:t>
            </a:r>
            <a:endParaRPr lang="en-IN" sz="5400" dirty="0"/>
          </a:p>
        </p:txBody>
      </p:sp>
      <p:sp>
        <p:nvSpPr>
          <p:cNvPr id="1048598" name="Content Placeholder 2"/>
          <p:cNvSpPr>
            <a:spLocks noGrp="1"/>
          </p:cNvSpPr>
          <p:nvPr>
            <p:ph idx="1"/>
          </p:nvPr>
        </p:nvSpPr>
        <p:spPr>
          <a:xfrm>
            <a:off x="241540" y="749299"/>
            <a:ext cx="10577688" cy="5454553"/>
          </a:xfrm>
        </p:spPr>
        <p:txBody>
          <a:bodyPr>
            <a:normAutofit/>
          </a:bodyPr>
          <a:lstStyle/>
          <a:p>
            <a:pPr marL="84138" indent="0" algn="just">
              <a:buNone/>
            </a:pPr>
            <a:r>
              <a:rPr lang="en-US" sz="2600" dirty="0">
                <a:latin typeface="Times New Roman" panose="02020603050405020304" pitchFamily="18" charset="0"/>
                <a:cs typeface="Times New Roman" panose="02020603050405020304" pitchFamily="18" charset="0"/>
              </a:rPr>
              <a:t>	The women safety app is designed to improve personal security by providing a range of features, including GPS tracking, hidden camera detection, emergency SOS, panic button, and other extra features. The app aims to empower women and provide them with an added layer of protection, allowing them to feel safe and secure. With its user-friendly interface and multiple features, the app can help women in distress situations, making them feel more confident and secure.</a:t>
            </a:r>
            <a:endParaRPr lang="en-IN" dirty="0"/>
          </a:p>
        </p:txBody>
      </p:sp>
      <p:sp>
        <p:nvSpPr>
          <p:cNvPr id="1048599"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0"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0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3</a:t>
            </a:fld>
            <a:endParaRPr lang="en-IN"/>
          </a:p>
        </p:txBody>
      </p:sp>
      <p:pic>
        <p:nvPicPr>
          <p:cNvPr id="2097156"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1048603" name="Content Placeholder 2"/>
          <p:cNvSpPr>
            <a:spLocks noGrp="1"/>
          </p:cNvSpPr>
          <p:nvPr>
            <p:ph idx="1"/>
          </p:nvPr>
        </p:nvSpPr>
        <p:spPr>
          <a:xfrm>
            <a:off x="241540" y="749299"/>
            <a:ext cx="10577688" cy="5454553"/>
          </a:xfrm>
        </p:spPr>
        <p:txBody>
          <a:bodyPr>
            <a:normAutofit/>
          </a:bodyPr>
          <a:lstStyle/>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Currently women safety app is enabled with emergency SOS and tracking nearby police stations involves the use of mobile applications that enable users to alert authorities in case of an emergency situation.</a:t>
            </a:r>
            <a:endParaRPr lang="zh-CN" altLang="en-US" dirty="0"/>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 has limitations. For instance, the app may not be able to accurately track the user's location in areas with poor network connectivity or GPS signals </a:t>
            </a:r>
          </a:p>
          <a:p>
            <a:pPr marL="84138" indent="0" algn="just">
              <a:buNone/>
            </a:pPr>
            <a:r>
              <a:rPr lang="en-US" sz="4000" dirty="0">
                <a:latin typeface="Algerian" panose="04020705040A02060702" pitchFamily="82" charset="0"/>
              </a:rPr>
              <a:t>DRAWBACKS </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Women news is not available in previous model of women safety app.</a:t>
            </a:r>
          </a:p>
          <a:p>
            <a:pPr marL="534988" indent="-450850" algn="just">
              <a:buFont typeface="Wingdings" panose="05000000000000000000" pitchFamily="2" charset="2"/>
              <a:buChar char="Ø"/>
            </a:pPr>
            <a:r>
              <a:rPr lang="en-US" dirty="0">
                <a:latin typeface="Times New Roman" pitchFamily="18" charset="0"/>
                <a:cs typeface="Times New Roman" pitchFamily="18" charset="0"/>
              </a:rPr>
              <a:t>The usage of the app can only be accessed within the app. </a:t>
            </a:r>
          </a:p>
          <a:p>
            <a:pPr marL="534988" indent="-450850" algn="just">
              <a:buFont typeface="Wingdings" panose="05000000000000000000" pitchFamily="2" charset="2"/>
              <a:buChar char="Ø"/>
            </a:pPr>
            <a:r>
              <a:rPr lang="en-US" dirty="0">
                <a:latin typeface="Times New Roman" pitchFamily="18" charset="0"/>
                <a:cs typeface="Times New Roman" pitchFamily="18" charset="0"/>
              </a:rPr>
              <a:t>There is no feature for detecting hidden camera.</a:t>
            </a:r>
          </a:p>
          <a:p>
            <a:pPr marL="534988" indent="-450850" algn="just">
              <a:buFont typeface="Wingdings" panose="05000000000000000000" pitchFamily="2" charset="2"/>
              <a:buChar char="Ø"/>
            </a:pPr>
            <a:endParaRPr lang="en-US" dirty="0">
              <a:latin typeface="Times New Roman" pitchFamily="18" charset="0"/>
              <a:cs typeface="Times New Roman"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4"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0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4</a:t>
            </a:fld>
            <a:endParaRPr lang="en-IN"/>
          </a:p>
        </p:txBody>
      </p:sp>
      <p:pic>
        <p:nvPicPr>
          <p:cNvPr id="2097157"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Literature survey</a:t>
            </a:r>
            <a:endParaRPr lang="en-IN" sz="5400" dirty="0"/>
          </a:p>
        </p:txBody>
      </p:sp>
      <p:sp>
        <p:nvSpPr>
          <p:cNvPr id="1048608" name="Content Placeholder 2"/>
          <p:cNvSpPr>
            <a:spLocks noGrp="1"/>
          </p:cNvSpPr>
          <p:nvPr>
            <p:ph idx="1"/>
          </p:nvPr>
        </p:nvSpPr>
        <p:spPr>
          <a:xfrm>
            <a:off x="301326" y="1203959"/>
            <a:ext cx="10577688" cy="5454553"/>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9"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0"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11"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5</a:t>
            </a:fld>
            <a:endParaRPr lang="en-IN"/>
          </a:p>
        </p:txBody>
      </p:sp>
      <p:pic>
        <p:nvPicPr>
          <p:cNvPr id="209715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graphicFrame>
        <p:nvGraphicFramePr>
          <p:cNvPr id="4194304" name="Content Placeholder 6"/>
          <p:cNvGraphicFramePr>
            <a:graphicFrameLocks/>
          </p:cNvGraphicFramePr>
          <p:nvPr/>
        </p:nvGraphicFramePr>
        <p:xfrm>
          <a:off x="838198" y="1460596"/>
          <a:ext cx="10210801" cy="4486110"/>
        </p:xfrm>
        <a:graphic>
          <a:graphicData uri="http://schemas.openxmlformats.org/drawingml/2006/table">
            <a:tbl>
              <a:tblPr firstRow="1" bandRow="1">
                <a:tableStyleId>{5C22544A-7EE6-4342-B048-85BDC9FD1C3A}</a:tableStyleId>
              </a:tblPr>
              <a:tblGrid>
                <a:gridCol w="1517305">
                  <a:extLst>
                    <a:ext uri="{9D8B030D-6E8A-4147-A177-3AD203B41FA5}">
                      <a16:colId xmlns:a16="http://schemas.microsoft.com/office/drawing/2014/main" val="20000"/>
                    </a:ext>
                  </a:extLst>
                </a:gridCol>
                <a:gridCol w="1421878">
                  <a:extLst>
                    <a:ext uri="{9D8B030D-6E8A-4147-A177-3AD203B41FA5}">
                      <a16:colId xmlns:a16="http://schemas.microsoft.com/office/drawing/2014/main" val="20001"/>
                    </a:ext>
                  </a:extLst>
                </a:gridCol>
                <a:gridCol w="2919301">
                  <a:extLst>
                    <a:ext uri="{9D8B030D-6E8A-4147-A177-3AD203B41FA5}">
                      <a16:colId xmlns:a16="http://schemas.microsoft.com/office/drawing/2014/main" val="20002"/>
                    </a:ext>
                  </a:extLst>
                </a:gridCol>
                <a:gridCol w="2219517">
                  <a:extLst>
                    <a:ext uri="{9D8B030D-6E8A-4147-A177-3AD203B41FA5}">
                      <a16:colId xmlns:a16="http://schemas.microsoft.com/office/drawing/2014/main" val="20003"/>
                    </a:ext>
                  </a:extLst>
                </a:gridCol>
                <a:gridCol w="2132800">
                  <a:extLst>
                    <a:ext uri="{9D8B030D-6E8A-4147-A177-3AD203B41FA5}">
                      <a16:colId xmlns:a16="http://schemas.microsoft.com/office/drawing/2014/main" val="20004"/>
                    </a:ext>
                  </a:extLst>
                </a:gridCol>
              </a:tblGrid>
              <a:tr h="361150">
                <a:tc>
                  <a:txBody>
                    <a:bodyPr/>
                    <a:lstStyle/>
                    <a:p>
                      <a:pPr algn="ctr"/>
                      <a:r>
                        <a:rPr lang="en-GB" sz="1600" b="0" dirty="0" err="1">
                          <a:latin typeface="+mn-lt"/>
                        </a:rPr>
                        <a:t>SNo</a:t>
                      </a:r>
                      <a:endParaRPr lang="en-IN" sz="1600" b="0" dirty="0">
                        <a:latin typeface="+mn-lt"/>
                      </a:endParaRPr>
                    </a:p>
                  </a:txBody>
                  <a:tcPr/>
                </a:tc>
                <a:tc>
                  <a:txBody>
                    <a:bodyPr/>
                    <a:lstStyle/>
                    <a:p>
                      <a:pPr algn="ctr"/>
                      <a:r>
                        <a:rPr lang="en-GB" sz="1600" b="0" dirty="0">
                          <a:latin typeface="+mn-lt"/>
                          <a:cs typeface="Calibri" pitchFamily="34" charset="0"/>
                        </a:rPr>
                        <a:t>Published Year</a:t>
                      </a:r>
                      <a:endParaRPr lang="en-IN" sz="1600" b="0" dirty="0">
                        <a:latin typeface="+mn-lt"/>
                        <a:cs typeface="Calibri" pitchFamily="34" charset="0"/>
                      </a:endParaRPr>
                    </a:p>
                  </a:txBody>
                  <a:tcPr/>
                </a:tc>
                <a:tc>
                  <a:txBody>
                    <a:bodyPr/>
                    <a:lstStyle/>
                    <a:p>
                      <a:pPr algn="ctr"/>
                      <a:r>
                        <a:rPr lang="en-GB" sz="1600" b="0" dirty="0">
                          <a:latin typeface="+mn-lt"/>
                        </a:rPr>
                        <a:t>Paper</a:t>
                      </a:r>
                      <a:r>
                        <a:rPr lang="en-GB" sz="1600" b="0" baseline="0" dirty="0">
                          <a:latin typeface="+mn-lt"/>
                        </a:rPr>
                        <a:t> Title</a:t>
                      </a:r>
                      <a:endParaRPr lang="en-IN" sz="1600" b="0" dirty="0">
                        <a:latin typeface="+mn-lt"/>
                      </a:endParaRPr>
                    </a:p>
                  </a:txBody>
                  <a:tcPr/>
                </a:tc>
                <a:tc>
                  <a:txBody>
                    <a:bodyPr/>
                    <a:lstStyle/>
                    <a:p>
                      <a:pPr algn="ctr"/>
                      <a:r>
                        <a:rPr lang="en-GB" sz="1600" b="0" dirty="0">
                          <a:latin typeface="+mn-lt"/>
                        </a:rPr>
                        <a:t>Authors</a:t>
                      </a:r>
                      <a:endParaRPr lang="en-IN" sz="1600" b="0" dirty="0">
                        <a:latin typeface="+mn-lt"/>
                      </a:endParaRPr>
                    </a:p>
                  </a:txBody>
                  <a:tcPr/>
                </a:tc>
                <a:tc>
                  <a:txBody>
                    <a:bodyPr/>
                    <a:lstStyle/>
                    <a:p>
                      <a:pPr algn="ctr"/>
                      <a:r>
                        <a:rPr lang="en-GB" sz="1600" b="0" dirty="0">
                          <a:latin typeface="+mn-lt"/>
                        </a:rPr>
                        <a:t>Technology</a:t>
                      </a:r>
                      <a:endParaRPr lang="en-IN" sz="1600" b="0" dirty="0">
                        <a:latin typeface="+mn-lt"/>
                      </a:endParaRPr>
                    </a:p>
                  </a:txBody>
                  <a:tcPr/>
                </a:tc>
                <a:extLst>
                  <a:ext uri="{0D108BD9-81ED-4DB2-BD59-A6C34878D82A}">
                    <a16:rowId xmlns:a16="http://schemas.microsoft.com/office/drawing/2014/main" val="10000"/>
                  </a:ext>
                </a:extLst>
              </a:tr>
              <a:tr h="886460">
                <a:tc>
                  <a:txBody>
                    <a:bodyPr/>
                    <a:lstStyle/>
                    <a:p>
                      <a:pPr algn="ctr"/>
                      <a:r>
                        <a:rPr lang="en-GB" sz="1600" b="0" dirty="0">
                          <a:latin typeface="+mn-lt"/>
                        </a:rPr>
                        <a:t>1</a:t>
                      </a:r>
                      <a:endParaRPr lang="en-IN" sz="1600" b="0" dirty="0">
                        <a:latin typeface="+mn-lt"/>
                      </a:endParaRPr>
                    </a:p>
                  </a:txBody>
                  <a:tcPr/>
                </a:tc>
                <a:tc>
                  <a:txBody>
                    <a:bodyPr/>
                    <a:lstStyle/>
                    <a:p>
                      <a:pPr algn="ctr"/>
                      <a:r>
                        <a:rPr lang="en-GB" sz="1600" b="0" dirty="0">
                          <a:latin typeface="+mn-lt"/>
                          <a:cs typeface="Calibri" pitchFamily="34" charset="0"/>
                        </a:rPr>
                        <a:t>2021</a:t>
                      </a:r>
                      <a:endParaRPr lang="en-IN" sz="1600" b="0" dirty="0">
                        <a:latin typeface="+mn-lt"/>
                        <a:cs typeface="Calibri" pitchFamily="34" charset="0"/>
                      </a:endParaRPr>
                    </a:p>
                  </a:txBody>
                  <a:tcPr/>
                </a:tc>
                <a:tc>
                  <a:txBody>
                    <a:bodyPr/>
                    <a:lstStyle/>
                    <a:p>
                      <a:pPr algn="ctr"/>
                      <a:r>
                        <a:rPr lang="en-GB" sz="1600" b="0" i="0" kern="1200" dirty="0">
                          <a:solidFill>
                            <a:schemeClr val="dk1"/>
                          </a:solidFill>
                          <a:effectLst/>
                          <a:latin typeface="+mn-lt"/>
                          <a:ea typeface="+mn-ea"/>
                          <a:cs typeface="+mn-cs"/>
                        </a:rPr>
                        <a:t>Android</a:t>
                      </a:r>
                      <a:r>
                        <a:rPr lang="en-GB" sz="1600" b="0" i="0" kern="1200" baseline="0" dirty="0">
                          <a:solidFill>
                            <a:schemeClr val="dk1"/>
                          </a:solidFill>
                          <a:effectLst/>
                          <a:latin typeface="+mn-lt"/>
                          <a:ea typeface="+mn-ea"/>
                          <a:cs typeface="+mn-cs"/>
                        </a:rPr>
                        <a:t> app for women safety</a:t>
                      </a:r>
                      <a:br>
                        <a:rPr lang="en-GB" sz="1600" b="0" i="0" kern="1200" dirty="0">
                          <a:solidFill>
                            <a:schemeClr val="dk1"/>
                          </a:solidFill>
                          <a:effectLst/>
                          <a:latin typeface="+mn-lt"/>
                          <a:ea typeface="+mn-ea"/>
                          <a:cs typeface="+mn-cs"/>
                        </a:rPr>
                      </a:br>
                      <a:endParaRPr lang="en-IN" sz="1600" b="0" dirty="0">
                        <a:latin typeface="+mn-lt"/>
                      </a:endParaRPr>
                    </a:p>
                  </a:txBody>
                  <a:tcPr/>
                </a:tc>
                <a:tc>
                  <a:txBody>
                    <a:bodyPr/>
                    <a:lstStyle/>
                    <a:p>
                      <a:pPr algn="ctr"/>
                      <a:r>
                        <a:rPr lang="en-US" sz="1600" b="0" dirty="0">
                          <a:latin typeface="+mn-lt"/>
                        </a:rPr>
                        <a:t>K.Srinivas , T.Susmitha</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1"/>
                  </a:ext>
                </a:extLst>
              </a:tr>
              <a:tr h="886460">
                <a:tc>
                  <a:txBody>
                    <a:bodyPr/>
                    <a:lstStyle/>
                    <a:p>
                      <a:pPr algn="ctr"/>
                      <a:r>
                        <a:rPr lang="en-GB" sz="1600" b="0" dirty="0">
                          <a:latin typeface="+mn-lt"/>
                        </a:rPr>
                        <a:t>2</a:t>
                      </a:r>
                      <a:endParaRPr lang="en-IN" sz="1600" b="0" dirty="0">
                        <a:latin typeface="+mn-lt"/>
                      </a:endParaRPr>
                    </a:p>
                  </a:txBody>
                  <a:tcPr/>
                </a:tc>
                <a:tc>
                  <a:txBody>
                    <a:bodyPr/>
                    <a:lstStyle/>
                    <a:p>
                      <a:pPr algn="ctr"/>
                      <a:r>
                        <a:rPr lang="en-GB" sz="1600" b="0" dirty="0">
                          <a:latin typeface="+mn-lt"/>
                          <a:cs typeface="Calibri" pitchFamily="34" charset="0"/>
                        </a:rPr>
                        <a:t>2020</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Efficient tracking for women safety  and security </a:t>
                      </a:r>
                      <a:endParaRPr lang="zh-CN" altLang="en-US"/>
                    </a:p>
                  </a:txBody>
                  <a:tcPr/>
                </a:tc>
                <a:tc>
                  <a:txBody>
                    <a:bodyPr/>
                    <a:lstStyle/>
                    <a:p>
                      <a:pPr algn="ctr"/>
                      <a:r>
                        <a:rPr lang="en-US" altLang="zh-CN" sz="1600" b="0" i="0" u="none" strike="noStrike" kern="1200" dirty="0">
                          <a:solidFill>
                            <a:schemeClr val="dk1"/>
                          </a:solidFill>
                          <a:effectLst/>
                          <a:latin typeface="+mn-lt"/>
                          <a:ea typeface="+mn-ea"/>
                          <a:cs typeface="+mn-cs"/>
                        </a:rPr>
                        <a:t>S. Vahini</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en-GB"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886460">
                <a:tc>
                  <a:txBody>
                    <a:bodyPr/>
                    <a:lstStyle/>
                    <a:p>
                      <a:pPr algn="ctr"/>
                      <a:r>
                        <a:rPr lang="en-GB" sz="1600" b="0" dirty="0">
                          <a:latin typeface="+mn-lt"/>
                        </a:rPr>
                        <a:t>3</a:t>
                      </a:r>
                      <a:endParaRPr lang="en-IN" sz="1600" b="0" dirty="0">
                        <a:latin typeface="+mn-lt"/>
                      </a:endParaRPr>
                    </a:p>
                  </a:txBody>
                  <a:tcPr/>
                </a:tc>
                <a:tc>
                  <a:txBody>
                    <a:bodyPr/>
                    <a:lstStyle/>
                    <a:p>
                      <a:pPr algn="ctr"/>
                      <a:r>
                        <a:rPr lang="en-GB" sz="1600" b="0" dirty="0">
                          <a:latin typeface="+mn-lt"/>
                          <a:cs typeface="Calibri" pitchFamily="34" charset="0"/>
                        </a:rPr>
                        <a:t>2019</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Tracking and  Security system for  Women  using  GPS</a:t>
                      </a:r>
                      <a:endParaRPr lang="zh-CN" altLang="en-US"/>
                    </a:p>
                  </a:txBody>
                  <a:tcPr/>
                </a:tc>
                <a:tc>
                  <a:txBody>
                    <a:bodyPr/>
                    <a:lstStyle/>
                    <a:p>
                      <a:pPr algn="ctr"/>
                      <a:r>
                        <a:rPr lang="en-US" altLang="zh-CN" sz="1600" b="0" dirty="0">
                          <a:latin typeface="+mn-lt"/>
                        </a:rPr>
                        <a:t>Tristan Rajendra Shimpi</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3"/>
                  </a:ext>
                </a:extLst>
              </a:tr>
              <a:tr h="886460">
                <a:tc>
                  <a:txBody>
                    <a:bodyPr/>
                    <a:lstStyle/>
                    <a:p>
                      <a:pPr algn="ctr"/>
                      <a:r>
                        <a:rPr lang="en-GB" sz="1600" b="0" dirty="0">
                          <a:latin typeface="+mn-lt"/>
                        </a:rPr>
                        <a:t>4</a:t>
                      </a:r>
                      <a:endParaRPr lang="en-IN" sz="1600" b="0" dirty="0">
                        <a:latin typeface="+mn-lt"/>
                      </a:endParaRPr>
                    </a:p>
                  </a:txBody>
                  <a:tcPr/>
                </a:tc>
                <a:tc>
                  <a:txBody>
                    <a:bodyPr/>
                    <a:lstStyle/>
                    <a:p>
                      <a:pPr algn="ctr"/>
                      <a:r>
                        <a:rPr lang="en-GB" sz="1600" b="0" dirty="0">
                          <a:latin typeface="+mn-lt"/>
                          <a:cs typeface="Calibri" pitchFamily="34" charset="0"/>
                        </a:rPr>
                        <a:t>2018</a:t>
                      </a:r>
                      <a:endParaRPr lang="en-IN" sz="1600" b="0" dirty="0">
                        <a:latin typeface="+mn-lt"/>
                        <a:cs typeface="Calibri" pitchFamily="34" charset="0"/>
                      </a:endParaRPr>
                    </a:p>
                  </a:txBody>
                  <a:tcPr/>
                </a:tc>
                <a:tc>
                  <a:txBody>
                    <a:bodyPr/>
                    <a:lstStyle/>
                    <a:p>
                      <a:pPr algn="ctr"/>
                      <a:br>
                        <a:rPr lang="en-IN" sz="1600" b="0" i="0" kern="1200" dirty="0">
                          <a:solidFill>
                            <a:schemeClr val="dk1"/>
                          </a:solidFill>
                          <a:effectLst/>
                          <a:latin typeface="+mn-lt"/>
                          <a:ea typeface="+mn-ea"/>
                          <a:cs typeface="+mn-cs"/>
                        </a:rPr>
                      </a:br>
                      <a:r>
                        <a:rPr lang="en-US" altLang="zh-CN" sz="1600" b="0" i="0" kern="1200" dirty="0">
                          <a:solidFill>
                            <a:schemeClr val="dk1"/>
                          </a:solidFill>
                          <a:effectLst/>
                          <a:latin typeface="+mn-lt"/>
                          <a:ea typeface="+mn-ea"/>
                          <a:cs typeface="+mn-cs"/>
                        </a:rPr>
                        <a:t>Women safety device using  ARM</a:t>
                      </a:r>
                      <a:endParaRPr lang="en-IN" sz="1600" b="0" dirty="0">
                        <a:latin typeface="+mn-lt"/>
                      </a:endParaRPr>
                    </a:p>
                  </a:txBody>
                  <a:tcPr/>
                </a:tc>
                <a:tc>
                  <a:txBody>
                    <a:bodyPr/>
                    <a:lstStyle/>
                    <a:p>
                      <a:pPr algn="ctr"/>
                      <a:r>
                        <a:rPr lang="en-US" altLang="zh-CN" sz="1600" b="0" dirty="0">
                          <a:latin typeface="+mn-lt"/>
                        </a:rPr>
                        <a:t>Sharma S</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zh-CN" altLang="en-US" dirty="0"/>
                    </a:p>
                  </a:txBody>
                  <a:tcPr/>
                </a:tc>
                <a:extLst>
                  <a:ext uri="{0D108BD9-81ED-4DB2-BD59-A6C34878D82A}">
                    <a16:rowId xmlns:a16="http://schemas.microsoft.com/office/drawing/2014/main" val="10004"/>
                  </a:ext>
                </a:extLst>
              </a:tr>
              <a:tr h="303060">
                <a:tc>
                  <a:txBody>
                    <a:bodyPr/>
                    <a:lstStyle/>
                    <a:p>
                      <a:pPr algn="ctr"/>
                      <a:r>
                        <a:rPr lang="en-GB" sz="1600" b="0" dirty="0">
                          <a:latin typeface="+mn-lt"/>
                        </a:rPr>
                        <a:t>5</a:t>
                      </a:r>
                      <a:endParaRPr lang="en-IN" sz="1600" b="0" dirty="0">
                        <a:latin typeface="+mn-lt"/>
                      </a:endParaRPr>
                    </a:p>
                  </a:txBody>
                  <a:tcPr/>
                </a:tc>
                <a:tc>
                  <a:txBody>
                    <a:bodyPr/>
                    <a:lstStyle/>
                    <a:p>
                      <a:pPr algn="ctr"/>
                      <a:r>
                        <a:rPr lang="en-US" sz="1600" dirty="0"/>
                        <a:t>2018</a:t>
                      </a:r>
                      <a:endParaRPr lang="en-IN" sz="1600" b="0" dirty="0">
                        <a:latin typeface="+mn-lt"/>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sz="1600" b="0" kern="1200" dirty="0">
                          <a:effectLst/>
                          <a:latin typeface="+mn-lt"/>
                        </a:rPr>
                        <a:t>Women security system </a:t>
                      </a:r>
                      <a:r>
                        <a:rPr lang="en-US" altLang="zh-CN" sz="1600" b="0" kern="1200" baseline="0" dirty="0">
                          <a:effectLst/>
                          <a:latin typeface="+mn-lt"/>
                        </a:rPr>
                        <a:t> </a:t>
                      </a:r>
                      <a:r>
                        <a:rPr lang="en-US" altLang="zh-CN" sz="1600" b="0" kern="1200" dirty="0">
                          <a:effectLst/>
                          <a:latin typeface="+mn-lt"/>
                        </a:rPr>
                        <a:t>by using  GSM</a:t>
                      </a:r>
                      <a:endParaRPr lang="en-IN" sz="1600" b="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a:t>RashmiDeodhe</a:t>
                      </a:r>
                      <a:endParaRPr lang="zh-CN" altLang="en-US"/>
                    </a:p>
                  </a:txBody>
                  <a:tcPr/>
                </a:tc>
                <a:tc>
                  <a:txBody>
                    <a:bodyPr/>
                    <a:lstStyle/>
                    <a:p>
                      <a:pPr algn="ctr"/>
                      <a:r>
                        <a:rPr lang="en-US" sz="1600" b="0" kern="1200" dirty="0">
                          <a:effectLst/>
                          <a:latin typeface="+mn-lt"/>
                        </a:rPr>
                        <a:t>Application development</a:t>
                      </a:r>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1048613" name="Content Placeholder 2"/>
          <p:cNvSpPr>
            <a:spLocks noGrp="1"/>
          </p:cNvSpPr>
          <p:nvPr>
            <p:ph idx="1"/>
          </p:nvPr>
        </p:nvSpPr>
        <p:spPr>
          <a:xfrm>
            <a:off x="533400" y="388189"/>
            <a:ext cx="10515600" cy="5815663"/>
          </a:xfrm>
        </p:spPr>
        <p:txBody>
          <a:bodyPr>
            <a:normAutofit lnSpcReduction="10000"/>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Developing a Mobile Application for ensuring women safety using features such as GPS tracking, Detecting hidden camera, Women NEWS, sending distress signal to guardian and control room for emergency situation, panic button to distract the person suppose in any conflict using siren sound, and some extra features Concerning women safety. </a:t>
            </a:r>
            <a:endParaRPr lang="zh-CN" altLang="en-US" dirty="0"/>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0" indent="0" algn="just">
              <a:buNone/>
            </a:pPr>
            <a:endParaRPr lang="en-US" sz="200" dirty="0">
              <a:latin typeface="Times New Roman" pitchFamily="18" charset="0"/>
              <a:cs typeface="Times New Roman" pitchFamily="18" charset="0"/>
            </a:endParaRPr>
          </a:p>
          <a:p>
            <a:pPr marL="541338" indent="-457200" algn="just">
              <a:buFont typeface="Wingdings" panose="05000000000000000000" pitchFamily="2" charset="2"/>
              <a:buChar char="Ø"/>
            </a:pPr>
            <a:r>
              <a:rPr lang="en-US" dirty="0"/>
              <a:t>The model will allow user to trigger a siren, which can Deviate the attacker and attract the attention of nearby people for help.</a:t>
            </a:r>
            <a:endParaRPr lang="zh-CN" altLang="en-US" dirty="0"/>
          </a:p>
          <a:p>
            <a:pPr marL="541338" indent="-457200" algn="just">
              <a:buFont typeface="Wingdings" panose="05000000000000000000" pitchFamily="2" charset="2"/>
              <a:buChar char="Ø"/>
            </a:pPr>
            <a:r>
              <a:rPr lang="en-US" dirty="0"/>
              <a:t>Women news is available for knowing daily news about women problems.</a:t>
            </a:r>
          </a:p>
          <a:p>
            <a:pPr marL="541338" indent="-457200" algn="just">
              <a:buFont typeface="Wingdings" panose="05000000000000000000" pitchFamily="2" charset="2"/>
              <a:buChar char="Ø"/>
            </a:pPr>
            <a:r>
              <a:rPr lang="en-US" dirty="0"/>
              <a:t> Detecting the hidden camera using magnetometer and Manual instruction and tips for detecting hidden camera in several places.</a:t>
            </a:r>
          </a:p>
          <a:p>
            <a:pPr marL="84138" indent="0" algn="just">
              <a:buNone/>
            </a:pPr>
            <a:endParaRPr lang="en-US" dirty="0"/>
          </a:p>
          <a:p>
            <a:pPr marL="541338" indent="-457200" algn="just">
              <a:buFont typeface="Wingdings" panose="05000000000000000000" pitchFamily="2" charset="2"/>
              <a:buChar char="Ø"/>
            </a:pPr>
            <a:endParaRPr lang="en-IN" dirty="0"/>
          </a:p>
        </p:txBody>
      </p:sp>
      <p:sp>
        <p:nvSpPr>
          <p:cNvPr id="1048614"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5"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16"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6</a:t>
            </a:fld>
            <a:endParaRPr lang="en-IN"/>
          </a:p>
        </p:txBody>
      </p:sp>
      <p:pic>
        <p:nvPicPr>
          <p:cNvPr id="209715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Architectural Diagram </a:t>
            </a:r>
            <a:endParaRPr lang="en-IN" sz="4000" dirty="0"/>
          </a:p>
        </p:txBody>
      </p:sp>
      <p:sp>
        <p:nvSpPr>
          <p:cNvPr id="104861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9"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2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7</a:t>
            </a:fld>
            <a:endParaRPr lang="en-IN"/>
          </a:p>
        </p:txBody>
      </p:sp>
      <p:pic>
        <p:nvPicPr>
          <p:cNvPr id="2097161"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9" name="Content Placeholder 8">
            <a:extLst>
              <a:ext uri="{FF2B5EF4-FFF2-40B4-BE49-F238E27FC236}">
                <a16:creationId xmlns:a16="http://schemas.microsoft.com/office/drawing/2014/main" id="{832B865E-AEF4-4A05-ADCE-8BE133A344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852" y="956603"/>
            <a:ext cx="9180421" cy="51402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Modules Split up  </a:t>
            </a:r>
            <a:endParaRPr lang="en-IN" sz="4800" dirty="0"/>
          </a:p>
        </p:txBody>
      </p:sp>
      <p:sp>
        <p:nvSpPr>
          <p:cNvPr id="1048627"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1 : UI design and User Authentication Check </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2 : Emergency Alert using button click and sending 			notification with exact location</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3 : Siren Alert for distraction and women’s news on daily 		basis </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4 :Spy camera Detection and Manual tip for finding 			Hidden camera</a:t>
            </a:r>
            <a:endParaRPr lang="zh-CN" altLang="en-US" dirty="0">
              <a:latin typeface="Cambria" panose="02040503050406030204" pitchFamily="18" charset="0"/>
            </a:endParaRPr>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28"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29"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3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8</a:t>
            </a:fld>
            <a:endParaRPr lang="en-IN"/>
          </a:p>
        </p:txBody>
      </p:sp>
      <p:pic>
        <p:nvPicPr>
          <p:cNvPr id="209716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73856" y="265894"/>
            <a:ext cx="10515600" cy="844697"/>
          </a:xfrm>
        </p:spPr>
        <p:txBody>
          <a:bodyPr>
            <a:noAutofit/>
          </a:bodyPr>
          <a:lstStyle/>
          <a:p>
            <a:r>
              <a:rPr lang="en-US" sz="3200" dirty="0">
                <a:latin typeface="Algerian" panose="04020705040A02060702" pitchFamily="82" charset="0"/>
              </a:rPr>
              <a:t>Module 1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UI design and User Authentication Check </a:t>
            </a:r>
            <a:br>
              <a:rPr lang="en-US" altLang="zh-CN" sz="4800" dirty="0"/>
            </a:br>
            <a:r>
              <a:rPr lang="en-US" sz="4800" dirty="0">
                <a:latin typeface="Algerian" panose="04020705040A02060702" pitchFamily="82" charset="0"/>
              </a:rPr>
              <a:t> </a:t>
            </a:r>
            <a:endParaRPr lang="en-IN" sz="4800" dirty="0"/>
          </a:p>
        </p:txBody>
      </p:sp>
      <p:sp>
        <p:nvSpPr>
          <p:cNvPr id="1048632"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33"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34" name="Footer Placeholder 4"/>
          <p:cNvSpPr>
            <a:spLocks noGrp="1"/>
          </p:cNvSpPr>
          <p:nvPr>
            <p:ph type="ftr" sz="quarter" idx="11"/>
          </p:nvPr>
        </p:nvSpPr>
        <p:spPr>
          <a:xfrm>
            <a:off x="2712720" y="6385755"/>
            <a:ext cx="6766560" cy="365125"/>
          </a:xfrm>
        </p:spPr>
        <p:txBody>
          <a:bodyPr/>
          <a:lstStyle/>
          <a:p>
            <a:r>
              <a:rPr lang="en-US" sz="1600" dirty="0"/>
              <a:t>PROJECT PHASE -IV  FINAL REVIEW                                                                                       Department of CSE, </a:t>
            </a:r>
            <a:r>
              <a:rPr lang="en-US" sz="1600" dirty="0" err="1"/>
              <a:t>KGiSL</a:t>
            </a:r>
            <a:r>
              <a:rPr lang="en-US" sz="1600" dirty="0"/>
              <a:t> Institute of Technology, Coimbatore </a:t>
            </a:r>
            <a:endParaRPr lang="en-IN" dirty="0"/>
          </a:p>
        </p:txBody>
      </p:sp>
      <p:sp>
        <p:nvSpPr>
          <p:cNvPr id="104863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9</a:t>
            </a:fld>
            <a:endParaRPr lang="en-IN"/>
          </a:p>
        </p:txBody>
      </p:sp>
      <p:pic>
        <p:nvPicPr>
          <p:cNvPr id="2097164"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3" name="Picture 2">
            <a:extLst>
              <a:ext uri="{FF2B5EF4-FFF2-40B4-BE49-F238E27FC236}">
                <a16:creationId xmlns:a16="http://schemas.microsoft.com/office/drawing/2014/main" id="{E03A9D4B-1B50-79C5-8A37-870518ED3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6743" y="1203960"/>
            <a:ext cx="1688621" cy="3752491"/>
          </a:xfrm>
          <a:prstGeom prst="rect">
            <a:avLst/>
          </a:prstGeom>
        </p:spPr>
      </p:pic>
      <p:pic>
        <p:nvPicPr>
          <p:cNvPr id="5" name="Picture 4">
            <a:extLst>
              <a:ext uri="{FF2B5EF4-FFF2-40B4-BE49-F238E27FC236}">
                <a16:creationId xmlns:a16="http://schemas.microsoft.com/office/drawing/2014/main" id="{BBC83FCD-205A-8B8C-BF27-934979C442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050" y="1203960"/>
            <a:ext cx="1688621" cy="3752491"/>
          </a:xfrm>
          <a:prstGeom prst="rect">
            <a:avLst/>
          </a:prstGeom>
        </p:spPr>
      </p:pic>
      <p:pic>
        <p:nvPicPr>
          <p:cNvPr id="9" name="Picture 8">
            <a:extLst>
              <a:ext uri="{FF2B5EF4-FFF2-40B4-BE49-F238E27FC236}">
                <a16:creationId xmlns:a16="http://schemas.microsoft.com/office/drawing/2014/main" id="{3AFF2AEE-E95D-53D2-A1AD-69CE5D918A3F}"/>
              </a:ext>
            </a:extLst>
          </p:cNvPr>
          <p:cNvPicPr>
            <a:picLocks noChangeAspect="1"/>
          </p:cNvPicPr>
          <p:nvPr/>
        </p:nvPicPr>
        <p:blipFill>
          <a:blip r:embed="rId5"/>
          <a:stretch>
            <a:fillRect/>
          </a:stretch>
        </p:blipFill>
        <p:spPr>
          <a:xfrm>
            <a:off x="5740538" y="1879274"/>
            <a:ext cx="5654516" cy="2612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1342</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vt:lpstr>
      <vt:lpstr>  EXISTING SYSTEM  </vt:lpstr>
      <vt:lpstr> Literature survey</vt:lpstr>
      <vt:lpstr>  PROPOSED SYSTEM  </vt:lpstr>
      <vt:lpstr> Architectural Diagram </vt:lpstr>
      <vt:lpstr>Modules Split up  </vt:lpstr>
      <vt:lpstr>Module 1 – UI design and User Authentication Check   </vt:lpstr>
      <vt:lpstr>Module 2 – Emergency Alert using button click and    sending notification with exact location  </vt:lpstr>
      <vt:lpstr>Module 3 – Siren Alert for distraction and women’s news   on daily basis </vt:lpstr>
      <vt:lpstr>Module 4 – Spy camera Detection and Manual tip for   finding Hidden camera  </vt:lpstr>
      <vt:lpstr>CONCLUSION</vt:lpstr>
      <vt:lpstr>FUTURE ENHANCEMENTS</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Newtton Habakuk S</cp:lastModifiedBy>
  <cp:revision>6</cp:revision>
  <dcterms:created xsi:type="dcterms:W3CDTF">2020-07-24T18:56:46Z</dcterms:created>
  <dcterms:modified xsi:type="dcterms:W3CDTF">2023-05-14T14:22:01Z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493156e8f630457aa8610f814b13a8e1</vt:lpwstr>
  </property>
</Properties>
</file>