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6"/>
  </p:notesMasterIdLst>
  <p:handoutMasterIdLst>
    <p:handoutMasterId r:id="rId27"/>
  </p:handoutMasterIdLst>
  <p:sldIdLst>
    <p:sldId id="277" r:id="rId3"/>
    <p:sldId id="261" r:id="rId4"/>
    <p:sldId id="266" r:id="rId5"/>
    <p:sldId id="267" r:id="rId6"/>
    <p:sldId id="257" r:id="rId7"/>
    <p:sldId id="268" r:id="rId8"/>
    <p:sldId id="262" r:id="rId9"/>
    <p:sldId id="258" r:id="rId10"/>
    <p:sldId id="269" r:id="rId11"/>
    <p:sldId id="270" r:id="rId12"/>
    <p:sldId id="263" r:id="rId13"/>
    <p:sldId id="259" r:id="rId14"/>
    <p:sldId id="271" r:id="rId15"/>
    <p:sldId id="272" r:id="rId16"/>
    <p:sldId id="264" r:id="rId17"/>
    <p:sldId id="260" r:id="rId18"/>
    <p:sldId id="274" r:id="rId19"/>
    <p:sldId id="275" r:id="rId20"/>
    <p:sldId id="265" r:id="rId21"/>
    <p:sldId id="256" r:id="rId22"/>
    <p:sldId id="273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7DA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925" autoAdjust="0"/>
  </p:normalViewPr>
  <p:slideViewPr>
    <p:cSldViewPr snapToGrid="0" snapToObjects="1">
      <p:cViewPr varScale="1">
        <p:scale>
          <a:sx n="90" d="100"/>
          <a:sy n="90" d="100"/>
        </p:scale>
        <p:origin x="25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28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76C0A-1EF9-44B3-AE09-CF67FC11BA49}" type="doc">
      <dgm:prSet loTypeId="urn:microsoft.com/office/officeart/2009/layout/CircleArrowProcess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9CF129C2-7969-4FC9-AA88-947055A59032}">
      <dgm:prSet phldrT="[Text]"/>
      <dgm:spPr/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AB080696-1399-4C74-AA49-7BA724E5AA5A}" type="parTrans" cxnId="{FBA436DF-8B6A-4D32-804D-A089D8AE3D2C}">
      <dgm:prSet/>
      <dgm:spPr/>
      <dgm:t>
        <a:bodyPr/>
        <a:lstStyle/>
        <a:p>
          <a:endParaRPr lang="fr-FR"/>
        </a:p>
      </dgm:t>
    </dgm:pt>
    <dgm:pt modelId="{4C5FBA91-8AA2-46BA-AE2B-0332C6E77387}" type="sibTrans" cxnId="{FBA436DF-8B6A-4D32-804D-A089D8AE3D2C}">
      <dgm:prSet/>
      <dgm:spPr/>
      <dgm:t>
        <a:bodyPr/>
        <a:lstStyle/>
        <a:p>
          <a:endParaRPr lang="fr-FR"/>
        </a:p>
      </dgm:t>
    </dgm:pt>
    <dgm:pt modelId="{88521809-AE04-480B-A6A5-E1861CF6ED5C}">
      <dgm:prSet phldrT="[Text]"/>
      <dgm:spPr/>
      <dgm:t>
        <a:bodyPr/>
        <a:lstStyle/>
        <a:p>
          <a:r>
            <a:rPr lang="fr-FR" dirty="0" smtClean="0"/>
            <a:t>Intégration</a:t>
          </a:r>
          <a:endParaRPr lang="fr-FR" dirty="0"/>
        </a:p>
      </dgm:t>
    </dgm:pt>
    <dgm:pt modelId="{46B37045-8077-4495-9152-17212B1BB9D3}" type="parTrans" cxnId="{B6A4DBC6-2AAD-4919-A47B-A7999D8505C2}">
      <dgm:prSet/>
      <dgm:spPr/>
      <dgm:t>
        <a:bodyPr/>
        <a:lstStyle/>
        <a:p>
          <a:endParaRPr lang="fr-FR"/>
        </a:p>
      </dgm:t>
    </dgm:pt>
    <dgm:pt modelId="{B7EADFBE-620F-451A-B49B-AA62878BDA2A}" type="sibTrans" cxnId="{B6A4DBC6-2AAD-4919-A47B-A7999D8505C2}">
      <dgm:prSet/>
      <dgm:spPr/>
      <dgm:t>
        <a:bodyPr/>
        <a:lstStyle/>
        <a:p>
          <a:endParaRPr lang="fr-FR"/>
        </a:p>
      </dgm:t>
    </dgm:pt>
    <dgm:pt modelId="{CC2DFE13-6613-4115-BC79-6F7E9185BF9B}">
      <dgm:prSet phldrT="[Text]"/>
      <dgm:spPr/>
      <dgm:t>
        <a:bodyPr/>
        <a:lstStyle/>
        <a:p>
          <a:r>
            <a:rPr lang="fr-FR" dirty="0" smtClean="0"/>
            <a:t>Amélioration</a:t>
          </a:r>
          <a:endParaRPr lang="fr-FR" dirty="0"/>
        </a:p>
      </dgm:t>
    </dgm:pt>
    <dgm:pt modelId="{A8CFEB2C-A31E-475F-BC42-C57DD3B707A7}" type="parTrans" cxnId="{21D10622-0B0B-4FB7-9E8B-154C4B1DAAB6}">
      <dgm:prSet/>
      <dgm:spPr/>
      <dgm:t>
        <a:bodyPr/>
        <a:lstStyle/>
        <a:p>
          <a:endParaRPr lang="fr-FR"/>
        </a:p>
      </dgm:t>
    </dgm:pt>
    <dgm:pt modelId="{2F5D1436-7801-4CDB-8DD6-DCC107716C0E}" type="sibTrans" cxnId="{21D10622-0B0B-4FB7-9E8B-154C4B1DAAB6}">
      <dgm:prSet/>
      <dgm:spPr/>
      <dgm:t>
        <a:bodyPr/>
        <a:lstStyle/>
        <a:p>
          <a:endParaRPr lang="fr-FR"/>
        </a:p>
      </dgm:t>
    </dgm:pt>
    <dgm:pt modelId="{4F4FC670-A0E9-4287-B2CA-169EA6DB257C}" type="pres">
      <dgm:prSet presAssocID="{E9376C0A-1EF9-44B3-AE09-CF67FC11BA49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31BC623-2298-477D-8FAB-7BE5FC9A1731}" type="pres">
      <dgm:prSet presAssocID="{9CF129C2-7969-4FC9-AA88-947055A59032}" presName="Accent1" presStyleCnt="0"/>
      <dgm:spPr/>
    </dgm:pt>
    <dgm:pt modelId="{B5C5D329-B7E8-4A63-8C07-21365B8C760C}" type="pres">
      <dgm:prSet presAssocID="{9CF129C2-7969-4FC9-AA88-947055A59032}" presName="Accent" presStyleLbl="node1" presStyleIdx="0" presStyleCnt="3"/>
      <dgm:spPr>
        <a:solidFill>
          <a:schemeClr val="tx1">
            <a:lumMod val="50000"/>
          </a:schemeClr>
        </a:solidFill>
      </dgm:spPr>
    </dgm:pt>
    <dgm:pt modelId="{F3F60EA0-BFB5-4385-8B2D-932E03C3C64A}" type="pres">
      <dgm:prSet presAssocID="{9CF129C2-7969-4FC9-AA88-947055A5903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86D730-B469-4120-96ED-C5C7253659CB}" type="pres">
      <dgm:prSet presAssocID="{88521809-AE04-480B-A6A5-E1861CF6ED5C}" presName="Accent2" presStyleCnt="0"/>
      <dgm:spPr/>
    </dgm:pt>
    <dgm:pt modelId="{DFE6B1EC-7C04-40B2-887C-C5942D7FA204}" type="pres">
      <dgm:prSet presAssocID="{88521809-AE04-480B-A6A5-E1861CF6ED5C}" presName="Accent" presStyleLbl="node1" presStyleIdx="1" presStyleCnt="3"/>
      <dgm:spPr>
        <a:solidFill>
          <a:schemeClr val="tx1">
            <a:lumMod val="75000"/>
          </a:schemeClr>
        </a:solidFill>
      </dgm:spPr>
    </dgm:pt>
    <dgm:pt modelId="{B4D98903-D86B-4D09-9EC0-2615BE46D17D}" type="pres">
      <dgm:prSet presAssocID="{88521809-AE04-480B-A6A5-E1861CF6ED5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9BCA1D-3EC5-4F29-891F-7CF0ECEEB5FF}" type="pres">
      <dgm:prSet presAssocID="{CC2DFE13-6613-4115-BC79-6F7E9185BF9B}" presName="Accent3" presStyleCnt="0"/>
      <dgm:spPr/>
    </dgm:pt>
    <dgm:pt modelId="{CE9CAAAD-DC9D-4463-9F07-8A9A5A1B7CF3}" type="pres">
      <dgm:prSet presAssocID="{CC2DFE13-6613-4115-BC79-6F7E9185BF9B}" presName="Accent" presStyleLbl="node1" presStyleIdx="2" presStyleCnt="3"/>
      <dgm:spPr>
        <a:solidFill>
          <a:schemeClr val="bg1">
            <a:lumMod val="75000"/>
          </a:schemeClr>
        </a:solidFill>
      </dgm:spPr>
    </dgm:pt>
    <dgm:pt modelId="{6B486321-83E8-4241-9D65-FF0E4B14A85A}" type="pres">
      <dgm:prSet presAssocID="{CC2DFE13-6613-4115-BC79-6F7E9185BF9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A436DF-8B6A-4D32-804D-A089D8AE3D2C}" srcId="{E9376C0A-1EF9-44B3-AE09-CF67FC11BA49}" destId="{9CF129C2-7969-4FC9-AA88-947055A59032}" srcOrd="0" destOrd="0" parTransId="{AB080696-1399-4C74-AA49-7BA724E5AA5A}" sibTransId="{4C5FBA91-8AA2-46BA-AE2B-0332C6E77387}"/>
    <dgm:cxn modelId="{82CFB480-E5D9-429C-9BEB-6639BF4B5CE6}" type="presOf" srcId="{E9376C0A-1EF9-44B3-AE09-CF67FC11BA49}" destId="{4F4FC670-A0E9-4287-B2CA-169EA6DB257C}" srcOrd="0" destOrd="0" presId="urn:microsoft.com/office/officeart/2009/layout/CircleArrowProcess"/>
    <dgm:cxn modelId="{172CA212-F97D-4DB0-A375-BD67737D01F8}" type="presOf" srcId="{88521809-AE04-480B-A6A5-E1861CF6ED5C}" destId="{B4D98903-D86B-4D09-9EC0-2615BE46D17D}" srcOrd="0" destOrd="0" presId="urn:microsoft.com/office/officeart/2009/layout/CircleArrowProcess"/>
    <dgm:cxn modelId="{AC658EFF-B433-42C8-84DD-934CF57F0A2C}" type="presOf" srcId="{CC2DFE13-6613-4115-BC79-6F7E9185BF9B}" destId="{6B486321-83E8-4241-9D65-FF0E4B14A85A}" srcOrd="0" destOrd="0" presId="urn:microsoft.com/office/officeart/2009/layout/CircleArrowProcess"/>
    <dgm:cxn modelId="{E661C7A2-857F-4719-B8AE-F78966C5CFEF}" type="presOf" srcId="{9CF129C2-7969-4FC9-AA88-947055A59032}" destId="{F3F60EA0-BFB5-4385-8B2D-932E03C3C64A}" srcOrd="0" destOrd="0" presId="urn:microsoft.com/office/officeart/2009/layout/CircleArrowProcess"/>
    <dgm:cxn modelId="{21D10622-0B0B-4FB7-9E8B-154C4B1DAAB6}" srcId="{E9376C0A-1EF9-44B3-AE09-CF67FC11BA49}" destId="{CC2DFE13-6613-4115-BC79-6F7E9185BF9B}" srcOrd="2" destOrd="0" parTransId="{A8CFEB2C-A31E-475F-BC42-C57DD3B707A7}" sibTransId="{2F5D1436-7801-4CDB-8DD6-DCC107716C0E}"/>
    <dgm:cxn modelId="{B6A4DBC6-2AAD-4919-A47B-A7999D8505C2}" srcId="{E9376C0A-1EF9-44B3-AE09-CF67FC11BA49}" destId="{88521809-AE04-480B-A6A5-E1861CF6ED5C}" srcOrd="1" destOrd="0" parTransId="{46B37045-8077-4495-9152-17212B1BB9D3}" sibTransId="{B7EADFBE-620F-451A-B49B-AA62878BDA2A}"/>
    <dgm:cxn modelId="{DB275C17-7BAA-4C35-8DAF-048C89114765}" type="presParOf" srcId="{4F4FC670-A0E9-4287-B2CA-169EA6DB257C}" destId="{731BC623-2298-477D-8FAB-7BE5FC9A1731}" srcOrd="0" destOrd="0" presId="urn:microsoft.com/office/officeart/2009/layout/CircleArrowProcess"/>
    <dgm:cxn modelId="{1E3B7C6A-8FC5-4F18-9373-9E1ACAED18A1}" type="presParOf" srcId="{731BC623-2298-477D-8FAB-7BE5FC9A1731}" destId="{B5C5D329-B7E8-4A63-8C07-21365B8C760C}" srcOrd="0" destOrd="0" presId="urn:microsoft.com/office/officeart/2009/layout/CircleArrowProcess"/>
    <dgm:cxn modelId="{683C3AD7-F743-4739-A071-3BA4E73FCDBA}" type="presParOf" srcId="{4F4FC670-A0E9-4287-B2CA-169EA6DB257C}" destId="{F3F60EA0-BFB5-4385-8B2D-932E03C3C64A}" srcOrd="1" destOrd="0" presId="urn:microsoft.com/office/officeart/2009/layout/CircleArrowProcess"/>
    <dgm:cxn modelId="{32DA9A05-8AE6-4D65-A053-99311CA0A24D}" type="presParOf" srcId="{4F4FC670-A0E9-4287-B2CA-169EA6DB257C}" destId="{1C86D730-B469-4120-96ED-C5C7253659CB}" srcOrd="2" destOrd="0" presId="urn:microsoft.com/office/officeart/2009/layout/CircleArrowProcess"/>
    <dgm:cxn modelId="{312EE009-CCE7-4FC8-A9CF-EEFE6DD9FAB2}" type="presParOf" srcId="{1C86D730-B469-4120-96ED-C5C7253659CB}" destId="{DFE6B1EC-7C04-40B2-887C-C5942D7FA204}" srcOrd="0" destOrd="0" presId="urn:microsoft.com/office/officeart/2009/layout/CircleArrowProcess"/>
    <dgm:cxn modelId="{EE1B652A-60C2-4857-9CF2-A419A152AC53}" type="presParOf" srcId="{4F4FC670-A0E9-4287-B2CA-169EA6DB257C}" destId="{B4D98903-D86B-4D09-9EC0-2615BE46D17D}" srcOrd="3" destOrd="0" presId="urn:microsoft.com/office/officeart/2009/layout/CircleArrowProcess"/>
    <dgm:cxn modelId="{AF61B6F9-C143-46E5-B4B5-59ED06D18FE8}" type="presParOf" srcId="{4F4FC670-A0E9-4287-B2CA-169EA6DB257C}" destId="{999BCA1D-3EC5-4F29-891F-7CF0ECEEB5FF}" srcOrd="4" destOrd="0" presId="urn:microsoft.com/office/officeart/2009/layout/CircleArrowProcess"/>
    <dgm:cxn modelId="{53567E8D-7662-44BE-9BB2-6ECE7D05318B}" type="presParOf" srcId="{999BCA1D-3EC5-4F29-891F-7CF0ECEEB5FF}" destId="{CE9CAAAD-DC9D-4463-9F07-8A9A5A1B7CF3}" srcOrd="0" destOrd="0" presId="urn:microsoft.com/office/officeart/2009/layout/CircleArrowProcess"/>
    <dgm:cxn modelId="{E77C48F4-D9FC-40B3-B7B6-D023C57D3B6E}" type="presParOf" srcId="{4F4FC670-A0E9-4287-B2CA-169EA6DB257C}" destId="{6B486321-83E8-4241-9D65-FF0E4B14A85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CEA8C-660B-4707-AD02-C9825B7EFDC4}" type="doc">
      <dgm:prSet loTypeId="urn:microsoft.com/office/officeart/2005/8/layout/venn2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0A9B380B-DFE5-44D3-8891-412423A81D65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fr-FR" dirty="0" smtClean="0"/>
            <a:t>Interactivité</a:t>
          </a:r>
          <a:endParaRPr lang="fr-FR" dirty="0"/>
        </a:p>
      </dgm:t>
    </dgm:pt>
    <dgm:pt modelId="{48EE0CA5-902E-48FA-A9EF-74EC52906723}" type="parTrans" cxnId="{4DE9D688-05EE-4AE5-A0CF-0837BEA6B460}">
      <dgm:prSet/>
      <dgm:spPr/>
      <dgm:t>
        <a:bodyPr/>
        <a:lstStyle/>
        <a:p>
          <a:endParaRPr lang="fr-FR"/>
        </a:p>
      </dgm:t>
    </dgm:pt>
    <dgm:pt modelId="{A7DBB628-0BD6-469A-87F7-BE550988E741}" type="sibTrans" cxnId="{4DE9D688-05EE-4AE5-A0CF-0837BEA6B460}">
      <dgm:prSet/>
      <dgm:spPr/>
      <dgm:t>
        <a:bodyPr/>
        <a:lstStyle/>
        <a:p>
          <a:endParaRPr lang="fr-FR"/>
        </a:p>
      </dgm:t>
    </dgm:pt>
    <dgm:pt modelId="{B0A0C2F0-2EC7-40AA-8E33-71D24EC5B31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r-FR" dirty="0" smtClean="0"/>
            <a:t>Fonctionnalités</a:t>
          </a:r>
          <a:endParaRPr lang="fr-FR" dirty="0"/>
        </a:p>
      </dgm:t>
    </dgm:pt>
    <dgm:pt modelId="{A41C1B49-CDE2-4C2A-9610-C6D567F4C1CB}" type="parTrans" cxnId="{B5A27E4B-6B34-4879-81A5-9BF2EF170AE5}">
      <dgm:prSet/>
      <dgm:spPr/>
      <dgm:t>
        <a:bodyPr/>
        <a:lstStyle/>
        <a:p>
          <a:endParaRPr lang="fr-FR"/>
        </a:p>
      </dgm:t>
    </dgm:pt>
    <dgm:pt modelId="{AB2A9BB6-E485-4283-A9AE-37A114F6F36C}" type="sibTrans" cxnId="{B5A27E4B-6B34-4879-81A5-9BF2EF170AE5}">
      <dgm:prSet/>
      <dgm:spPr/>
      <dgm:t>
        <a:bodyPr/>
        <a:lstStyle/>
        <a:p>
          <a:endParaRPr lang="fr-FR"/>
        </a:p>
      </dgm:t>
    </dgm:pt>
    <dgm:pt modelId="{926C2149-DEB5-464B-BA22-EAC1BAF012E6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r-FR" dirty="0" smtClean="0"/>
            <a:t>Ergonomie</a:t>
          </a:r>
          <a:endParaRPr lang="fr-FR" dirty="0"/>
        </a:p>
      </dgm:t>
    </dgm:pt>
    <dgm:pt modelId="{0DEDAE0D-48F6-493E-8BA3-15A41CA9F84E}" type="parTrans" cxnId="{97C23982-E42E-4EC7-A3FD-43CA4B80AAE1}">
      <dgm:prSet/>
      <dgm:spPr/>
      <dgm:t>
        <a:bodyPr/>
        <a:lstStyle/>
        <a:p>
          <a:endParaRPr lang="fr-FR"/>
        </a:p>
      </dgm:t>
    </dgm:pt>
    <dgm:pt modelId="{EE694813-B0F1-4EFE-B4C6-CA361ACCC799}" type="sibTrans" cxnId="{97C23982-E42E-4EC7-A3FD-43CA4B80AAE1}">
      <dgm:prSet/>
      <dgm:spPr/>
      <dgm:t>
        <a:bodyPr/>
        <a:lstStyle/>
        <a:p>
          <a:endParaRPr lang="fr-FR"/>
        </a:p>
      </dgm:t>
    </dgm:pt>
    <dgm:pt modelId="{ABF6E8A1-0F58-4276-833C-E7940AE63883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fr-FR" dirty="0" smtClean="0"/>
            <a:t>Structure</a:t>
          </a:r>
          <a:endParaRPr lang="fr-FR" dirty="0"/>
        </a:p>
      </dgm:t>
    </dgm:pt>
    <dgm:pt modelId="{78F9C259-DA47-4C84-B192-48DF6C06A48A}" type="parTrans" cxnId="{4B7AF91C-81B9-40F4-B74F-A83873D4C9AB}">
      <dgm:prSet/>
      <dgm:spPr/>
      <dgm:t>
        <a:bodyPr/>
        <a:lstStyle/>
        <a:p>
          <a:endParaRPr lang="fr-FR"/>
        </a:p>
      </dgm:t>
    </dgm:pt>
    <dgm:pt modelId="{99FD376C-AE42-4FB3-A447-67D3C0396B54}" type="sibTrans" cxnId="{4B7AF91C-81B9-40F4-B74F-A83873D4C9AB}">
      <dgm:prSet/>
      <dgm:spPr/>
      <dgm:t>
        <a:bodyPr/>
        <a:lstStyle/>
        <a:p>
          <a:endParaRPr lang="fr-FR"/>
        </a:p>
      </dgm:t>
    </dgm:pt>
    <dgm:pt modelId="{1C2C0EBE-50D5-4656-A926-06D53B60EEAA}" type="pres">
      <dgm:prSet presAssocID="{51FCEA8C-660B-4707-AD02-C9825B7EFDC4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AA6D183-25FC-4ACA-9B41-C77F9DB2BA84}" type="pres">
      <dgm:prSet presAssocID="{51FCEA8C-660B-4707-AD02-C9825B7EFDC4}" presName="comp1" presStyleCnt="0"/>
      <dgm:spPr/>
    </dgm:pt>
    <dgm:pt modelId="{69C892F8-5B62-4D15-8127-C7670F94587B}" type="pres">
      <dgm:prSet presAssocID="{51FCEA8C-660B-4707-AD02-C9825B7EFDC4}" presName="circle1" presStyleLbl="node1" presStyleIdx="0" presStyleCnt="4"/>
      <dgm:spPr/>
      <dgm:t>
        <a:bodyPr/>
        <a:lstStyle/>
        <a:p>
          <a:endParaRPr lang="fr-FR"/>
        </a:p>
      </dgm:t>
    </dgm:pt>
    <dgm:pt modelId="{E37AF329-5BF1-4A2D-B99A-3AF726875824}" type="pres">
      <dgm:prSet presAssocID="{51FCEA8C-660B-4707-AD02-C9825B7EFDC4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2E27D9-4D8E-44A3-BB95-D767F144EC8C}" type="pres">
      <dgm:prSet presAssocID="{51FCEA8C-660B-4707-AD02-C9825B7EFDC4}" presName="comp2" presStyleCnt="0"/>
      <dgm:spPr/>
    </dgm:pt>
    <dgm:pt modelId="{33CA6A01-04A2-4B6F-85C2-2E8A8305C3EB}" type="pres">
      <dgm:prSet presAssocID="{51FCEA8C-660B-4707-AD02-C9825B7EFDC4}" presName="circle2" presStyleLbl="node1" presStyleIdx="1" presStyleCnt="4"/>
      <dgm:spPr/>
      <dgm:t>
        <a:bodyPr/>
        <a:lstStyle/>
        <a:p>
          <a:endParaRPr lang="fr-FR"/>
        </a:p>
      </dgm:t>
    </dgm:pt>
    <dgm:pt modelId="{BCA3CFF2-B309-4E5F-AFC6-C0616C10455A}" type="pres">
      <dgm:prSet presAssocID="{51FCEA8C-660B-4707-AD02-C9825B7EFDC4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B895C22-817D-4E35-B8C8-D29D6BAEFF36}" type="pres">
      <dgm:prSet presAssocID="{51FCEA8C-660B-4707-AD02-C9825B7EFDC4}" presName="comp3" presStyleCnt="0"/>
      <dgm:spPr/>
    </dgm:pt>
    <dgm:pt modelId="{87B98E5E-6D2D-49B3-BD35-83A8220FF8EA}" type="pres">
      <dgm:prSet presAssocID="{51FCEA8C-660B-4707-AD02-C9825B7EFDC4}" presName="circle3" presStyleLbl="node1" presStyleIdx="2" presStyleCnt="4"/>
      <dgm:spPr/>
      <dgm:t>
        <a:bodyPr/>
        <a:lstStyle/>
        <a:p>
          <a:endParaRPr lang="fr-FR"/>
        </a:p>
      </dgm:t>
    </dgm:pt>
    <dgm:pt modelId="{734EC261-C46B-40E2-A3D4-C763794CA468}" type="pres">
      <dgm:prSet presAssocID="{51FCEA8C-660B-4707-AD02-C9825B7EFDC4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97B020-E93B-4FD4-84D9-7060932BD17C}" type="pres">
      <dgm:prSet presAssocID="{51FCEA8C-660B-4707-AD02-C9825B7EFDC4}" presName="comp4" presStyleCnt="0"/>
      <dgm:spPr/>
    </dgm:pt>
    <dgm:pt modelId="{B118869A-94DA-4E86-A71C-D385704DAF95}" type="pres">
      <dgm:prSet presAssocID="{51FCEA8C-660B-4707-AD02-C9825B7EFDC4}" presName="circle4" presStyleLbl="node1" presStyleIdx="3" presStyleCnt="4"/>
      <dgm:spPr/>
      <dgm:t>
        <a:bodyPr/>
        <a:lstStyle/>
        <a:p>
          <a:endParaRPr lang="fr-FR"/>
        </a:p>
      </dgm:t>
    </dgm:pt>
    <dgm:pt modelId="{2F09B8A3-CFD7-44A0-ACE0-E3D29AD7BB92}" type="pres">
      <dgm:prSet presAssocID="{51FCEA8C-660B-4707-AD02-C9825B7EFDC4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5A27E4B-6B34-4879-81A5-9BF2EF170AE5}" srcId="{51FCEA8C-660B-4707-AD02-C9825B7EFDC4}" destId="{B0A0C2F0-2EC7-40AA-8E33-71D24EC5B317}" srcOrd="1" destOrd="0" parTransId="{A41C1B49-CDE2-4C2A-9610-C6D567F4C1CB}" sibTransId="{AB2A9BB6-E485-4283-A9AE-37A114F6F36C}"/>
    <dgm:cxn modelId="{339F18F6-467A-4894-A461-61460DA80CF6}" type="presOf" srcId="{51FCEA8C-660B-4707-AD02-C9825B7EFDC4}" destId="{1C2C0EBE-50D5-4656-A926-06D53B60EEAA}" srcOrd="0" destOrd="0" presId="urn:microsoft.com/office/officeart/2005/8/layout/venn2"/>
    <dgm:cxn modelId="{144A1E0A-1E57-4063-93D2-6921405697EB}" type="presOf" srcId="{926C2149-DEB5-464B-BA22-EAC1BAF012E6}" destId="{87B98E5E-6D2D-49B3-BD35-83A8220FF8EA}" srcOrd="0" destOrd="0" presId="urn:microsoft.com/office/officeart/2005/8/layout/venn2"/>
    <dgm:cxn modelId="{4B7AF91C-81B9-40F4-B74F-A83873D4C9AB}" srcId="{51FCEA8C-660B-4707-AD02-C9825B7EFDC4}" destId="{ABF6E8A1-0F58-4276-833C-E7940AE63883}" srcOrd="3" destOrd="0" parTransId="{78F9C259-DA47-4C84-B192-48DF6C06A48A}" sibTransId="{99FD376C-AE42-4FB3-A447-67D3C0396B54}"/>
    <dgm:cxn modelId="{0BB30593-469F-4604-9F42-9149BC4F3D4C}" type="presOf" srcId="{B0A0C2F0-2EC7-40AA-8E33-71D24EC5B317}" destId="{33CA6A01-04A2-4B6F-85C2-2E8A8305C3EB}" srcOrd="0" destOrd="0" presId="urn:microsoft.com/office/officeart/2005/8/layout/venn2"/>
    <dgm:cxn modelId="{4DE9D688-05EE-4AE5-A0CF-0837BEA6B460}" srcId="{51FCEA8C-660B-4707-AD02-C9825B7EFDC4}" destId="{0A9B380B-DFE5-44D3-8891-412423A81D65}" srcOrd="0" destOrd="0" parTransId="{48EE0CA5-902E-48FA-A9EF-74EC52906723}" sibTransId="{A7DBB628-0BD6-469A-87F7-BE550988E741}"/>
    <dgm:cxn modelId="{AA456968-7DCA-4F38-B0D6-C97871C94D72}" type="presOf" srcId="{ABF6E8A1-0F58-4276-833C-E7940AE63883}" destId="{2F09B8A3-CFD7-44A0-ACE0-E3D29AD7BB92}" srcOrd="1" destOrd="0" presId="urn:microsoft.com/office/officeart/2005/8/layout/venn2"/>
    <dgm:cxn modelId="{97C23982-E42E-4EC7-A3FD-43CA4B80AAE1}" srcId="{51FCEA8C-660B-4707-AD02-C9825B7EFDC4}" destId="{926C2149-DEB5-464B-BA22-EAC1BAF012E6}" srcOrd="2" destOrd="0" parTransId="{0DEDAE0D-48F6-493E-8BA3-15A41CA9F84E}" sibTransId="{EE694813-B0F1-4EFE-B4C6-CA361ACCC799}"/>
    <dgm:cxn modelId="{683EB10E-7221-4EA2-9B47-2A7B659E12EC}" type="presOf" srcId="{926C2149-DEB5-464B-BA22-EAC1BAF012E6}" destId="{734EC261-C46B-40E2-A3D4-C763794CA468}" srcOrd="1" destOrd="0" presId="urn:microsoft.com/office/officeart/2005/8/layout/venn2"/>
    <dgm:cxn modelId="{270A804C-E757-4B80-B802-D3E5590595EB}" type="presOf" srcId="{0A9B380B-DFE5-44D3-8891-412423A81D65}" destId="{E37AF329-5BF1-4A2D-B99A-3AF726875824}" srcOrd="1" destOrd="0" presId="urn:microsoft.com/office/officeart/2005/8/layout/venn2"/>
    <dgm:cxn modelId="{D63F3106-71DF-4381-BC33-1FA2EB17909B}" type="presOf" srcId="{B0A0C2F0-2EC7-40AA-8E33-71D24EC5B317}" destId="{BCA3CFF2-B309-4E5F-AFC6-C0616C10455A}" srcOrd="1" destOrd="0" presId="urn:microsoft.com/office/officeart/2005/8/layout/venn2"/>
    <dgm:cxn modelId="{102EC6A1-47AD-4163-84D7-C763901FE3BE}" type="presOf" srcId="{ABF6E8A1-0F58-4276-833C-E7940AE63883}" destId="{B118869A-94DA-4E86-A71C-D385704DAF95}" srcOrd="0" destOrd="0" presId="urn:microsoft.com/office/officeart/2005/8/layout/venn2"/>
    <dgm:cxn modelId="{1610724C-CB91-49C9-9214-F5A2DDAE7B0C}" type="presOf" srcId="{0A9B380B-DFE5-44D3-8891-412423A81D65}" destId="{69C892F8-5B62-4D15-8127-C7670F94587B}" srcOrd="0" destOrd="0" presId="urn:microsoft.com/office/officeart/2005/8/layout/venn2"/>
    <dgm:cxn modelId="{DA9EBD19-14AF-4940-AA6A-85673176B069}" type="presParOf" srcId="{1C2C0EBE-50D5-4656-A926-06D53B60EEAA}" destId="{3AA6D183-25FC-4ACA-9B41-C77F9DB2BA84}" srcOrd="0" destOrd="0" presId="urn:microsoft.com/office/officeart/2005/8/layout/venn2"/>
    <dgm:cxn modelId="{BD99458C-4DBF-44F9-82DE-30063ABE541A}" type="presParOf" srcId="{3AA6D183-25FC-4ACA-9B41-C77F9DB2BA84}" destId="{69C892F8-5B62-4D15-8127-C7670F94587B}" srcOrd="0" destOrd="0" presId="urn:microsoft.com/office/officeart/2005/8/layout/venn2"/>
    <dgm:cxn modelId="{409A92D9-C101-473D-8725-B60FF4D891BD}" type="presParOf" srcId="{3AA6D183-25FC-4ACA-9B41-C77F9DB2BA84}" destId="{E37AF329-5BF1-4A2D-B99A-3AF726875824}" srcOrd="1" destOrd="0" presId="urn:microsoft.com/office/officeart/2005/8/layout/venn2"/>
    <dgm:cxn modelId="{AEA5E7A9-29BB-4184-BC38-2B03C02EB945}" type="presParOf" srcId="{1C2C0EBE-50D5-4656-A926-06D53B60EEAA}" destId="{A12E27D9-4D8E-44A3-BB95-D767F144EC8C}" srcOrd="1" destOrd="0" presId="urn:microsoft.com/office/officeart/2005/8/layout/venn2"/>
    <dgm:cxn modelId="{009AB9C3-68BA-4B16-93D1-449FC25EEE51}" type="presParOf" srcId="{A12E27D9-4D8E-44A3-BB95-D767F144EC8C}" destId="{33CA6A01-04A2-4B6F-85C2-2E8A8305C3EB}" srcOrd="0" destOrd="0" presId="urn:microsoft.com/office/officeart/2005/8/layout/venn2"/>
    <dgm:cxn modelId="{50C5EB26-C7AD-4AC7-8523-CE570F97A290}" type="presParOf" srcId="{A12E27D9-4D8E-44A3-BB95-D767F144EC8C}" destId="{BCA3CFF2-B309-4E5F-AFC6-C0616C10455A}" srcOrd="1" destOrd="0" presId="urn:microsoft.com/office/officeart/2005/8/layout/venn2"/>
    <dgm:cxn modelId="{CDC1AEE7-E34C-49E3-9915-2A0374F98C6E}" type="presParOf" srcId="{1C2C0EBE-50D5-4656-A926-06D53B60EEAA}" destId="{9B895C22-817D-4E35-B8C8-D29D6BAEFF36}" srcOrd="2" destOrd="0" presId="urn:microsoft.com/office/officeart/2005/8/layout/venn2"/>
    <dgm:cxn modelId="{136D1D7C-D507-4DF9-8BFB-7EB75D067D56}" type="presParOf" srcId="{9B895C22-817D-4E35-B8C8-D29D6BAEFF36}" destId="{87B98E5E-6D2D-49B3-BD35-83A8220FF8EA}" srcOrd="0" destOrd="0" presId="urn:microsoft.com/office/officeart/2005/8/layout/venn2"/>
    <dgm:cxn modelId="{A1251C3E-E9AB-48ED-A1A8-E1E803BB6115}" type="presParOf" srcId="{9B895C22-817D-4E35-B8C8-D29D6BAEFF36}" destId="{734EC261-C46B-40E2-A3D4-C763794CA468}" srcOrd="1" destOrd="0" presId="urn:microsoft.com/office/officeart/2005/8/layout/venn2"/>
    <dgm:cxn modelId="{94FA5262-BEC7-4687-A879-A16F3245148F}" type="presParOf" srcId="{1C2C0EBE-50D5-4656-A926-06D53B60EEAA}" destId="{B497B020-E93B-4FD4-84D9-7060932BD17C}" srcOrd="3" destOrd="0" presId="urn:microsoft.com/office/officeart/2005/8/layout/venn2"/>
    <dgm:cxn modelId="{00FF554B-80B5-4464-8655-FF96458F160A}" type="presParOf" srcId="{B497B020-E93B-4FD4-84D9-7060932BD17C}" destId="{B118869A-94DA-4E86-A71C-D385704DAF95}" srcOrd="0" destOrd="0" presId="urn:microsoft.com/office/officeart/2005/8/layout/venn2"/>
    <dgm:cxn modelId="{417A83D6-DEB3-446B-B797-C8BC23E92505}" type="presParOf" srcId="{B497B020-E93B-4FD4-84D9-7060932BD17C}" destId="{2F09B8A3-CFD7-44A0-ACE0-E3D29AD7BB9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659C9-4AEE-4348-A81C-D93FDCC8F216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3D129-42DF-EA46-A0F9-372DE8DC14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390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D5343-5B06-41B4-8EBD-4976E7C1276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1B6C-1817-4A26-801E-BD62DCFACE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10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F1B6C-1817-4A26-801E-BD62DCFACE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56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5.xml"/><Relationship Id="rId5" Type="http://schemas.openxmlformats.org/officeDocument/2006/relationships/slide" Target="../slides/slide11.xml"/><Relationship Id="rId4" Type="http://schemas.openxmlformats.org/officeDocument/2006/relationships/slide" Target="../slides/slide19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5.xml"/><Relationship Id="rId5" Type="http://schemas.openxmlformats.org/officeDocument/2006/relationships/slide" Target="../slides/slide11.xml"/><Relationship Id="rId4" Type="http://schemas.openxmlformats.org/officeDocument/2006/relationships/slide" Target="../slides/slide19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9.xml"/><Relationship Id="rId5" Type="http://schemas.openxmlformats.org/officeDocument/2006/relationships/image" Target="../media/image1.png"/><Relationship Id="rId4" Type="http://schemas.openxmlformats.org/officeDocument/2006/relationships/slide" Target="../slides/slide1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7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5.xml"/><Relationship Id="rId5" Type="http://schemas.openxmlformats.org/officeDocument/2006/relationships/slide" Target="../slides/slide11.xml"/><Relationship Id="rId4" Type="http://schemas.openxmlformats.org/officeDocument/2006/relationships/slide" Target="../slides/slide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7" Type="http://schemas.openxmlformats.org/officeDocument/2006/relationships/slide" Target="../slides/slide1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1.xml"/><Relationship Id="rId5" Type="http://schemas.openxmlformats.org/officeDocument/2006/relationships/slide" Target="../slides/slide19.xml"/><Relationship Id="rId4" Type="http://schemas.openxmlformats.org/officeDocument/2006/relationships/slide" Target="../slides/slide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1221" y="6567842"/>
            <a:ext cx="2844800" cy="294696"/>
          </a:xfrm>
        </p:spPr>
        <p:txBody>
          <a:bodyPr/>
          <a:lstStyle/>
          <a:p>
            <a:fld id="{4F653384-AD3C-41CE-9195-22B99CDB08BB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" y="6567842"/>
            <a:ext cx="12196020" cy="288962"/>
          </a:xfrm>
        </p:spPr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" y="6567842"/>
            <a:ext cx="12191997" cy="29074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20" name="Grouper 19"/>
          <p:cNvGrpSpPr/>
          <p:nvPr userDrawn="1"/>
        </p:nvGrpSpPr>
        <p:grpSpPr>
          <a:xfrm>
            <a:off x="2" y="1201602"/>
            <a:ext cx="12191996" cy="148613"/>
            <a:chOff x="1" y="1520599"/>
            <a:chExt cx="9143997" cy="148613"/>
          </a:xfrm>
        </p:grpSpPr>
        <p:grpSp>
          <p:nvGrpSpPr>
            <p:cNvPr id="8" name="Group 16"/>
            <p:cNvGrpSpPr/>
            <p:nvPr/>
          </p:nvGrpSpPr>
          <p:grpSpPr>
            <a:xfrm>
              <a:off x="1" y="1520599"/>
              <a:ext cx="9143997" cy="148613"/>
              <a:chOff x="284163" y="1759424"/>
              <a:chExt cx="8576372" cy="137411"/>
            </a:xfrm>
          </p:grpSpPr>
          <p:sp>
            <p:nvSpPr>
              <p:cNvPr id="9" name="Rectangle 8">
                <a:hlinkClick r:id="rId2" action="ppaction://hlinksldjump"/>
              </p:cNvPr>
              <p:cNvSpPr/>
              <p:nvPr/>
            </p:nvSpPr>
            <p:spPr>
              <a:xfrm>
                <a:off x="284163" y="1759424"/>
                <a:ext cx="964841" cy="1374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>
                <a:hlinkClick r:id="rId3" action="ppaction://hlinksldjump"/>
              </p:cNvPr>
              <p:cNvSpPr/>
              <p:nvPr/>
            </p:nvSpPr>
            <p:spPr>
              <a:xfrm>
                <a:off x="1249004" y="1759424"/>
                <a:ext cx="1659758" cy="1374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>
                <a:hlinkClick r:id="rId4" action="ppaction://hlinksldjump"/>
              </p:cNvPr>
              <p:cNvSpPr/>
              <p:nvPr/>
            </p:nvSpPr>
            <p:spPr>
              <a:xfrm>
                <a:off x="8205396" y="1759424"/>
                <a:ext cx="655139" cy="1374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 dirty="0"/>
              </a:p>
            </p:txBody>
          </p:sp>
        </p:grpSp>
        <p:sp>
          <p:nvSpPr>
            <p:cNvPr id="15" name="Rectangle 14">
              <a:hlinkClick r:id="rId5" action="ppaction://hlinksldjump"/>
            </p:cNvPr>
            <p:cNvSpPr/>
            <p:nvPr userDrawn="1"/>
          </p:nvSpPr>
          <p:spPr>
            <a:xfrm>
              <a:off x="2798308" y="1520599"/>
              <a:ext cx="3208791" cy="1486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>
              <a:hlinkClick r:id="rId6" action="ppaction://hlinksldjump"/>
            </p:cNvPr>
            <p:cNvSpPr/>
            <p:nvPr userDrawn="1"/>
          </p:nvSpPr>
          <p:spPr>
            <a:xfrm>
              <a:off x="6007100" y="1520599"/>
              <a:ext cx="2438399" cy="1486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1"/>
            <a:ext cx="12191998" cy="120160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-2" y="0"/>
            <a:ext cx="11260667" cy="1201601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et modifiez le titre</a:t>
            </a:r>
            <a:endParaRPr dirty="0"/>
          </a:p>
        </p:txBody>
      </p:sp>
      <p:pic>
        <p:nvPicPr>
          <p:cNvPr id="19" name="Image 13" descr="LogoSamotraces.png"/>
          <p:cNvPicPr>
            <a:picLocks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1350963"/>
            <a:ext cx="12196763" cy="5216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85" y="6263390"/>
            <a:ext cx="11432116" cy="137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pic>
        <p:nvPicPr>
          <p:cNvPr id="14" name="Image 13" descr="LogoSamotrac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/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0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85" y="6263390"/>
            <a:ext cx="11432116" cy="1374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pic>
        <p:nvPicPr>
          <p:cNvPr id="14" name="Image 13" descr="LogoSamotrac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/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45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85" y="6263390"/>
            <a:ext cx="11432116" cy="1374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pic>
        <p:nvPicPr>
          <p:cNvPr id="14" name="Image 13" descr="LogoSamotrac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/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1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167347"/>
            <a:ext cx="11432116" cy="4646701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067B-F977-4F3B-BD54-D3DCDACF10C8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grpSp>
        <p:nvGrpSpPr>
          <p:cNvPr id="14" name="Grouper 19"/>
          <p:cNvGrpSpPr/>
          <p:nvPr userDrawn="1"/>
        </p:nvGrpSpPr>
        <p:grpSpPr>
          <a:xfrm>
            <a:off x="378883" y="6266331"/>
            <a:ext cx="11432118" cy="152296"/>
            <a:chOff x="1" y="1520599"/>
            <a:chExt cx="9143997" cy="148613"/>
          </a:xfrm>
        </p:grpSpPr>
        <p:grpSp>
          <p:nvGrpSpPr>
            <p:cNvPr id="15" name="Group 16"/>
            <p:cNvGrpSpPr/>
            <p:nvPr/>
          </p:nvGrpSpPr>
          <p:grpSpPr>
            <a:xfrm>
              <a:off x="1" y="1520599"/>
              <a:ext cx="9143997" cy="148613"/>
              <a:chOff x="284163" y="1759424"/>
              <a:chExt cx="8576372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964841" cy="1374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49004" y="1759424"/>
                <a:ext cx="1659758" cy="1374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05396" y="1759424"/>
                <a:ext cx="655139" cy="1374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 dirty="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2798308" y="1520599"/>
              <a:ext cx="3208791" cy="1486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007100" y="1520599"/>
              <a:ext cx="2438399" cy="1486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/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6B7C-ACF2-4ADD-984C-5B7F42460B49}" type="datetime1">
              <a:rPr lang="fr-FR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56CA-7FB4-46AF-AA30-599E788B7B5B}" type="datetime1">
              <a:rPr lang="fr-FR" smtClean="0"/>
              <a:t>11/06/2014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E50F-16E5-4BD8-96C0-E844463E1267}" type="datetime1">
              <a:rPr lang="fr-FR" smtClean="0"/>
              <a:t>11/06/2014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0986-E500-44F8-9670-7E923D5F8386}" type="datetime1">
              <a:rPr lang="fr-FR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96B4-BBD7-4490-A609-CCA6AA59A8C8}" type="datetime1">
              <a:rPr lang="fr-FR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1221" y="6567842"/>
            <a:ext cx="2844800" cy="294696"/>
          </a:xfrm>
        </p:spPr>
        <p:txBody>
          <a:bodyPr/>
          <a:lstStyle/>
          <a:p>
            <a:fld id="{161B02C4-391C-4AC1-A479-7497593DAF31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" y="6567842"/>
            <a:ext cx="12196020" cy="288962"/>
          </a:xfrm>
        </p:spPr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" y="6567842"/>
            <a:ext cx="12191997" cy="29074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20" name="Grouper 19"/>
          <p:cNvGrpSpPr/>
          <p:nvPr userDrawn="1"/>
        </p:nvGrpSpPr>
        <p:grpSpPr>
          <a:xfrm>
            <a:off x="2" y="1201602"/>
            <a:ext cx="12191996" cy="148613"/>
            <a:chOff x="1" y="1520599"/>
            <a:chExt cx="9143997" cy="148613"/>
          </a:xfrm>
        </p:grpSpPr>
        <p:grpSp>
          <p:nvGrpSpPr>
            <p:cNvPr id="8" name="Group 16"/>
            <p:cNvGrpSpPr/>
            <p:nvPr/>
          </p:nvGrpSpPr>
          <p:grpSpPr>
            <a:xfrm>
              <a:off x="1" y="1520599"/>
              <a:ext cx="9143997" cy="148613"/>
              <a:chOff x="284163" y="1759424"/>
              <a:chExt cx="8576372" cy="137411"/>
            </a:xfrm>
          </p:grpSpPr>
          <p:sp>
            <p:nvSpPr>
              <p:cNvPr id="9" name="Rectangle 8">
                <a:hlinkClick r:id="rId2" action="ppaction://hlinksldjump"/>
              </p:cNvPr>
              <p:cNvSpPr/>
              <p:nvPr/>
            </p:nvSpPr>
            <p:spPr>
              <a:xfrm>
                <a:off x="284163" y="1759424"/>
                <a:ext cx="964841" cy="1374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>
                <a:hlinkClick r:id="rId3" action="ppaction://hlinksldjump"/>
              </p:cNvPr>
              <p:cNvSpPr/>
              <p:nvPr/>
            </p:nvSpPr>
            <p:spPr>
              <a:xfrm>
                <a:off x="1249004" y="1759424"/>
                <a:ext cx="1659758" cy="1374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>
                <a:hlinkClick r:id="rId4" action="ppaction://hlinksldjump"/>
              </p:cNvPr>
              <p:cNvSpPr/>
              <p:nvPr/>
            </p:nvSpPr>
            <p:spPr>
              <a:xfrm>
                <a:off x="8205396" y="1759424"/>
                <a:ext cx="655139" cy="137411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 dirty="0"/>
              </a:p>
            </p:txBody>
          </p:sp>
        </p:grpSp>
        <p:sp>
          <p:nvSpPr>
            <p:cNvPr id="15" name="Rectangle 14">
              <a:hlinkClick r:id="rId5" action="ppaction://hlinksldjump"/>
            </p:cNvPr>
            <p:cNvSpPr/>
            <p:nvPr userDrawn="1"/>
          </p:nvSpPr>
          <p:spPr>
            <a:xfrm>
              <a:off x="2798308" y="1520599"/>
              <a:ext cx="3208791" cy="1486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>
              <a:hlinkClick r:id="rId6" action="ppaction://hlinksldjump"/>
            </p:cNvPr>
            <p:cNvSpPr/>
            <p:nvPr userDrawn="1"/>
          </p:nvSpPr>
          <p:spPr>
            <a:xfrm>
              <a:off x="6007100" y="1520599"/>
              <a:ext cx="2438399" cy="1486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1"/>
            <a:ext cx="12191998" cy="120160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-2" y="0"/>
            <a:ext cx="11260667" cy="1201601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et modifiez le titre</a:t>
            </a:r>
            <a:endParaRPr dirty="0"/>
          </a:p>
        </p:txBody>
      </p:sp>
      <p:pic>
        <p:nvPicPr>
          <p:cNvPr id="19" name="Image 13" descr="LogoSamotraces.png"/>
          <p:cNvPicPr>
            <a:picLocks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1350963"/>
            <a:ext cx="12196763" cy="5216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1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64ED-E9DE-42D4-A3E7-ACF0553BD974}" type="datetime1">
              <a:rPr lang="fr-FR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, 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647C-7B36-405A-9203-67E6CD254539}" type="datetime1">
              <a:rPr lang="fr-FR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8426-BA46-485F-89BA-F195599F6A88}" type="datetime1">
              <a:rPr lang="fr-FR" smtClean="0"/>
              <a:t>11/06/2014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959-1417-4679-A8BD-FD0A3F7C14F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2A5B-9C2A-44D7-B828-9EBF22876065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9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62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874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04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1221" y="6567842"/>
            <a:ext cx="2844800" cy="294696"/>
          </a:xfrm>
        </p:spPr>
        <p:txBody>
          <a:bodyPr/>
          <a:lstStyle/>
          <a:p>
            <a:fld id="{256D6230-72C3-44FD-A14D-9054BB2215B2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" y="6567842"/>
            <a:ext cx="12196020" cy="288962"/>
          </a:xfrm>
        </p:spPr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" y="6567842"/>
            <a:ext cx="12191997" cy="29074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20" name="Grouper 19"/>
          <p:cNvGrpSpPr/>
          <p:nvPr userDrawn="1"/>
        </p:nvGrpSpPr>
        <p:grpSpPr>
          <a:xfrm>
            <a:off x="2" y="1201602"/>
            <a:ext cx="11260664" cy="149361"/>
            <a:chOff x="1" y="1520599"/>
            <a:chExt cx="8445498" cy="149361"/>
          </a:xfrm>
        </p:grpSpPr>
        <p:grpSp>
          <p:nvGrpSpPr>
            <p:cNvPr id="8" name="Group 16"/>
            <p:cNvGrpSpPr/>
            <p:nvPr/>
          </p:nvGrpSpPr>
          <p:grpSpPr>
            <a:xfrm>
              <a:off x="1" y="1520599"/>
              <a:ext cx="2798307" cy="148613"/>
              <a:chOff x="284163" y="1759424"/>
              <a:chExt cx="2624599" cy="137411"/>
            </a:xfrm>
          </p:grpSpPr>
          <p:sp>
            <p:nvSpPr>
              <p:cNvPr id="9" name="Rectangle 8">
                <a:hlinkClick r:id="rId2" action="ppaction://hlinksldjump"/>
              </p:cNvPr>
              <p:cNvSpPr/>
              <p:nvPr/>
            </p:nvSpPr>
            <p:spPr>
              <a:xfrm>
                <a:off x="284163" y="1759424"/>
                <a:ext cx="964841" cy="1374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>
                <a:hlinkClick r:id="rId3" action="ppaction://hlinksldjump"/>
              </p:cNvPr>
              <p:cNvSpPr/>
              <p:nvPr/>
            </p:nvSpPr>
            <p:spPr>
              <a:xfrm>
                <a:off x="1249004" y="1759424"/>
                <a:ext cx="1659758" cy="1374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>
              <a:hlinkClick r:id="rId4" action="ppaction://hlinksldjump"/>
            </p:cNvPr>
            <p:cNvSpPr/>
            <p:nvPr userDrawn="1"/>
          </p:nvSpPr>
          <p:spPr>
            <a:xfrm>
              <a:off x="2798308" y="1520599"/>
              <a:ext cx="3208791" cy="1486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007101" y="1520599"/>
              <a:ext cx="2438398" cy="149361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1"/>
            <a:ext cx="12191998" cy="120160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-2" y="0"/>
            <a:ext cx="11260667" cy="1201601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et modifiez le titre</a:t>
            </a:r>
            <a:endParaRPr dirty="0"/>
          </a:p>
        </p:txBody>
      </p:sp>
      <p:pic>
        <p:nvPicPr>
          <p:cNvPr id="19" name="Image 13" descr="LogoSamotraces.png"/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1350963"/>
            <a:ext cx="12196763" cy="5216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23" name="Rectangle 22">
            <a:hlinkClick r:id="rId6" action="ppaction://hlinksldjump"/>
          </p:cNvPr>
          <p:cNvSpPr/>
          <p:nvPr userDrawn="1"/>
        </p:nvSpPr>
        <p:spPr>
          <a:xfrm>
            <a:off x="11260666" y="1201602"/>
            <a:ext cx="931332" cy="14861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50853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616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5654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337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766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9435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BBB64-4BBA-4843-B134-AB54855B13D9}" type="datetimeFigureOut">
              <a:rPr lang="fr-FR" smtClean="0"/>
              <a:t>11/06/2014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924D9D-FA76-4672-9225-42603DEB17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13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1221" y="6567842"/>
            <a:ext cx="2844800" cy="294696"/>
          </a:xfrm>
        </p:spPr>
        <p:txBody>
          <a:bodyPr/>
          <a:lstStyle/>
          <a:p>
            <a:fld id="{1AE8EF6C-F386-4CC4-BCAE-B9CDA89471C9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" y="6567842"/>
            <a:ext cx="12196020" cy="288962"/>
          </a:xfrm>
        </p:spPr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" y="6567842"/>
            <a:ext cx="12191997" cy="29074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20" name="Grouper 19"/>
          <p:cNvGrpSpPr/>
          <p:nvPr userDrawn="1"/>
        </p:nvGrpSpPr>
        <p:grpSpPr>
          <a:xfrm>
            <a:off x="2" y="1201602"/>
            <a:ext cx="12191996" cy="148613"/>
            <a:chOff x="1" y="1520599"/>
            <a:chExt cx="9143997" cy="148613"/>
          </a:xfrm>
        </p:grpSpPr>
        <p:grpSp>
          <p:nvGrpSpPr>
            <p:cNvPr id="8" name="Group 16"/>
            <p:cNvGrpSpPr/>
            <p:nvPr/>
          </p:nvGrpSpPr>
          <p:grpSpPr>
            <a:xfrm>
              <a:off x="1" y="1520599"/>
              <a:ext cx="9143997" cy="148613"/>
              <a:chOff x="284163" y="1759424"/>
              <a:chExt cx="8576372" cy="137411"/>
            </a:xfrm>
          </p:grpSpPr>
          <p:sp>
            <p:nvSpPr>
              <p:cNvPr id="9" name="Rectangle 8">
                <a:hlinkClick r:id="rId2" action="ppaction://hlinksldjump"/>
              </p:cNvPr>
              <p:cNvSpPr/>
              <p:nvPr/>
            </p:nvSpPr>
            <p:spPr>
              <a:xfrm>
                <a:off x="284163" y="1759424"/>
                <a:ext cx="964841" cy="1374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>
                <a:hlinkClick r:id="rId3" action="ppaction://hlinksldjump"/>
              </p:cNvPr>
              <p:cNvSpPr/>
              <p:nvPr/>
            </p:nvSpPr>
            <p:spPr>
              <a:xfrm>
                <a:off x="1249004" y="1759424"/>
                <a:ext cx="1659758" cy="1374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>
                <a:hlinkClick r:id="rId4" action="ppaction://hlinksldjump"/>
              </p:cNvPr>
              <p:cNvSpPr/>
              <p:nvPr/>
            </p:nvSpPr>
            <p:spPr>
              <a:xfrm>
                <a:off x="8205396" y="1759424"/>
                <a:ext cx="655139" cy="137411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 dirty="0"/>
              </a:p>
            </p:txBody>
          </p:sp>
        </p:grpSp>
        <p:sp>
          <p:nvSpPr>
            <p:cNvPr id="15" name="Rectangle 14">
              <a:hlinkClick r:id="rId5" action="ppaction://hlinksldjump"/>
            </p:cNvPr>
            <p:cNvSpPr/>
            <p:nvPr userDrawn="1"/>
          </p:nvSpPr>
          <p:spPr>
            <a:xfrm>
              <a:off x="2798308" y="1520599"/>
              <a:ext cx="3208791" cy="1486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>
              <a:hlinkClick r:id="rId6" action="ppaction://hlinksldjump"/>
            </p:cNvPr>
            <p:cNvSpPr/>
            <p:nvPr userDrawn="1"/>
          </p:nvSpPr>
          <p:spPr>
            <a:xfrm>
              <a:off x="6007100" y="1520599"/>
              <a:ext cx="2438399" cy="1486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0" y="1"/>
            <a:ext cx="12191998" cy="120160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-2" y="0"/>
            <a:ext cx="11260667" cy="1201601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et modifiez le titre</a:t>
            </a:r>
            <a:endParaRPr dirty="0"/>
          </a:p>
        </p:txBody>
      </p:sp>
      <p:pic>
        <p:nvPicPr>
          <p:cNvPr id="19" name="Image 13" descr="LogoSamotraces.png"/>
          <p:cNvPicPr>
            <a:picLocks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1350963"/>
            <a:ext cx="12196763" cy="5216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05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1221" y="6567842"/>
            <a:ext cx="2844800" cy="294696"/>
          </a:xfrm>
        </p:spPr>
        <p:txBody>
          <a:bodyPr/>
          <a:lstStyle/>
          <a:p>
            <a:fld id="{5705690F-946F-4C89-8209-B6DCCF5E895D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" y="6567842"/>
            <a:ext cx="12196020" cy="288962"/>
          </a:xfrm>
        </p:spPr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1998" cy="1201601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" y="0"/>
            <a:ext cx="11260667" cy="1201601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Cliquez et modifiez le titre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" y="6567842"/>
            <a:ext cx="12191997" cy="29074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4" name="Image 13" descr="LogoSamotrac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grpSp>
        <p:nvGrpSpPr>
          <p:cNvPr id="22" name="Grouper 21"/>
          <p:cNvGrpSpPr/>
          <p:nvPr userDrawn="1"/>
        </p:nvGrpSpPr>
        <p:grpSpPr>
          <a:xfrm>
            <a:off x="2" y="1201602"/>
            <a:ext cx="12191996" cy="148613"/>
            <a:chOff x="1" y="1520599"/>
            <a:chExt cx="9143997" cy="148613"/>
          </a:xfrm>
        </p:grpSpPr>
        <p:grpSp>
          <p:nvGrpSpPr>
            <p:cNvPr id="23" name="Group 16"/>
            <p:cNvGrpSpPr/>
            <p:nvPr/>
          </p:nvGrpSpPr>
          <p:grpSpPr>
            <a:xfrm>
              <a:off x="1" y="1520599"/>
              <a:ext cx="9143997" cy="148613"/>
              <a:chOff x="284163" y="1759424"/>
              <a:chExt cx="8576372" cy="137411"/>
            </a:xfrm>
          </p:grpSpPr>
          <p:sp>
            <p:nvSpPr>
              <p:cNvPr id="26" name="Rectangle 25">
                <a:hlinkClick r:id="rId3" action="ppaction://hlinksldjump"/>
              </p:cNvPr>
              <p:cNvSpPr/>
              <p:nvPr/>
            </p:nvSpPr>
            <p:spPr>
              <a:xfrm>
                <a:off x="284163" y="1759424"/>
                <a:ext cx="964841" cy="1374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7" name="Rectangle 26">
                <a:hlinkClick r:id="rId4" action="ppaction://hlinksldjump"/>
              </p:cNvPr>
              <p:cNvSpPr/>
              <p:nvPr/>
            </p:nvSpPr>
            <p:spPr>
              <a:xfrm>
                <a:off x="1249004" y="1759424"/>
                <a:ext cx="1659758" cy="137411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8" name="Rectangle 27">
                <a:hlinkClick r:id="rId5" action="ppaction://hlinksldjump"/>
              </p:cNvPr>
              <p:cNvSpPr/>
              <p:nvPr/>
            </p:nvSpPr>
            <p:spPr>
              <a:xfrm>
                <a:off x="8205396" y="1759424"/>
                <a:ext cx="655139" cy="137411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 dirty="0"/>
              </a:p>
            </p:txBody>
          </p:sp>
        </p:grpSp>
        <p:sp>
          <p:nvSpPr>
            <p:cNvPr id="24" name="Rectangle 23">
              <a:hlinkClick r:id="rId6" action="ppaction://hlinksldjump"/>
            </p:cNvPr>
            <p:cNvSpPr/>
            <p:nvPr userDrawn="1"/>
          </p:nvSpPr>
          <p:spPr>
            <a:xfrm>
              <a:off x="2798308" y="1520599"/>
              <a:ext cx="3208791" cy="1486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25" name="Rectangle 24">
              <a:hlinkClick r:id="rId7" action="ppaction://hlinksldjump"/>
            </p:cNvPr>
            <p:cNvSpPr/>
            <p:nvPr userDrawn="1"/>
          </p:nvSpPr>
          <p:spPr>
            <a:xfrm>
              <a:off x="6007100" y="1520599"/>
              <a:ext cx="2438399" cy="14861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3"/>
          </p:nvPr>
        </p:nvSpPr>
        <p:spPr>
          <a:xfrm>
            <a:off x="0" y="1350963"/>
            <a:ext cx="12196763" cy="5216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5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C6A8-F9EC-4AC9-8E5C-63E821CF6459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0630-ECDD-499C-9702-4D6B34F609A2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85" y="6263390"/>
            <a:ext cx="11432116" cy="137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pic>
        <p:nvPicPr>
          <p:cNvPr id="14" name="Image 13" descr="LogoSamotrac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/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885" y="6263390"/>
            <a:ext cx="11432116" cy="137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pic>
        <p:nvPicPr>
          <p:cNvPr id="14" name="Image 13" descr="LogoSamotraces.pn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941" y="458850"/>
            <a:ext cx="720000" cy="720000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1941" y="167347"/>
            <a:ext cx="720000" cy="359760"/>
          </a:xfrm>
          <a:noFill/>
        </p:spPr>
        <p:txBody>
          <a:bodyPr/>
          <a:lstStyle>
            <a:lvl1pPr algn="ctr">
              <a:defRPr/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BE661-83EF-4CFD-8838-862F88BA3412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Thomas </a:t>
            </a:r>
            <a:r>
              <a:rPr lang="en-US" dirty="0" err="1" smtClean="0"/>
              <a:t>Bonnefoux</a:t>
            </a:r>
            <a:r>
              <a:rPr lang="en-US" dirty="0" smtClean="0"/>
              <a:t> — Virgil Roger — </a:t>
            </a:r>
            <a:r>
              <a:rPr lang="en-US" dirty="0" err="1" smtClean="0"/>
              <a:t>Chloé</a:t>
            </a:r>
            <a:r>
              <a:rPr lang="en-US" dirty="0" smtClean="0"/>
              <a:t> Turquois — </a:t>
            </a:r>
            <a:r>
              <a:rPr lang="en-US" dirty="0" err="1" smtClean="0"/>
              <a:t>Xiaofan</a:t>
            </a:r>
            <a:r>
              <a:rPr lang="en-US" dirty="0" smtClean="0"/>
              <a:t> Wu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77" r:id="rId5"/>
    <p:sldLayoutId id="2147483662" r:id="rId6"/>
    <p:sldLayoutId id="2147483663" r:id="rId7"/>
    <p:sldLayoutId id="2147483664" r:id="rId8"/>
    <p:sldLayoutId id="2147483683" r:id="rId9"/>
    <p:sldLayoutId id="2147483682" r:id="rId10"/>
    <p:sldLayoutId id="2147483681" r:id="rId11"/>
    <p:sldLayoutId id="214748368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3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lifeishao.com/rwdwire/#layout/14595355643176b43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Samotraces-Trans_Mute/transmute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TransMute_Wireframe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47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EF6C-F386-4CC4-BCAE-B9CDA89471C9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… AUX FINITIONS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hlinkClick r:id="rId2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45" y="1509155"/>
            <a:ext cx="9423534" cy="4962080"/>
          </a:xfrm>
        </p:spPr>
      </p:pic>
    </p:spTree>
    <p:extLst>
      <p:ext uri="{BB962C8B-B14F-4D97-AF65-F5344CB8AC3E}">
        <p14:creationId xmlns:p14="http://schemas.microsoft.com/office/powerpoint/2010/main" val="7309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TRAVAIL, TECHNIQUES &amp; TECHNOLOGIES</a:t>
            </a:r>
            <a:endParaRPr lang="fr-FR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Du Web, de la programmation aux outils de travail</a:t>
            </a:r>
            <a:endParaRPr lang="fr-FR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EF6C-F386-4CC4-BCAE-B9CDA89471C9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36" y="2543604"/>
            <a:ext cx="4335629" cy="932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55" y="1358207"/>
            <a:ext cx="2121412" cy="21214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7920"/>
            <a:ext cx="2121412" cy="2121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40" y="552555"/>
            <a:ext cx="4289226" cy="2573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26" y="1521975"/>
            <a:ext cx="2121412" cy="21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83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4F86-9F6C-4F46-B0A4-687614DD426C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HTML : LA STRUCTURE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" y="1935209"/>
            <a:ext cx="4870580" cy="4632279"/>
          </a:xfrm>
        </p:spPr>
        <p:txBody>
          <a:bodyPr>
            <a:normAutofit/>
          </a:bodyPr>
          <a:lstStyle/>
          <a:p>
            <a:r>
              <a:rPr lang="fr-FR" dirty="0" smtClean="0"/>
              <a:t>Menu général fixe</a:t>
            </a:r>
            <a:endParaRPr lang="fr-FR" dirty="0"/>
          </a:p>
          <a:p>
            <a:r>
              <a:rPr lang="fr-FR" dirty="0" smtClean="0"/>
              <a:t>Menus secondaires interactifs</a:t>
            </a:r>
            <a:endParaRPr lang="fr-FR" dirty="0"/>
          </a:p>
          <a:p>
            <a:r>
              <a:rPr lang="fr-FR" dirty="0" smtClean="0"/>
              <a:t>Traces affichées dynamiquement</a:t>
            </a:r>
            <a:endParaRPr lang="fr-FR" dirty="0"/>
          </a:p>
          <a:p>
            <a:pPr lvl="1"/>
            <a:r>
              <a:rPr lang="fr-FR" dirty="0" smtClean="0"/>
              <a:t>Originale</a:t>
            </a:r>
            <a:endParaRPr lang="fr-FR" dirty="0"/>
          </a:p>
          <a:p>
            <a:pPr lvl="1"/>
            <a:r>
              <a:rPr lang="fr-FR" dirty="0" smtClean="0"/>
              <a:t>Transformée</a:t>
            </a:r>
          </a:p>
          <a:p>
            <a:pPr lvl="1"/>
            <a:r>
              <a:rPr lang="fr-FR" dirty="0" smtClean="0"/>
              <a:t>Prévisualisation</a:t>
            </a:r>
            <a:endParaRPr lang="fr-FR" dirty="0"/>
          </a:p>
          <a:p>
            <a:r>
              <a:rPr lang="fr-FR" dirty="0" smtClean="0"/>
              <a:t>Boite à outils</a:t>
            </a:r>
            <a:endParaRPr lang="fr-FR" dirty="0"/>
          </a:p>
          <a:p>
            <a:r>
              <a:rPr lang="fr-FR" dirty="0" smtClean="0"/>
              <a:t>Interface de suggestion</a:t>
            </a:r>
            <a:endParaRPr lang="fr-FR" dirty="0"/>
          </a:p>
          <a:p>
            <a:endParaRPr lang="fr-FR" sz="2000" dirty="0"/>
          </a:p>
          <a:p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83" y="1950493"/>
            <a:ext cx="7153758" cy="4020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83" y="1944263"/>
            <a:ext cx="7153757" cy="2347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82" y="1950493"/>
            <a:ext cx="1098127" cy="4020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81" y="1945469"/>
            <a:ext cx="1095728" cy="39979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53" y="1941440"/>
            <a:ext cx="7147134" cy="40202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77" y="1935210"/>
            <a:ext cx="7158210" cy="4026493"/>
          </a:xfrm>
          <a:prstGeom prst="rect">
            <a:avLst/>
          </a:prstGeom>
        </p:spPr>
      </p:pic>
      <p:pic>
        <p:nvPicPr>
          <p:cNvPr id="15" name="Content Placeholder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7994"/>
            <a:ext cx="1025611" cy="10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98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848478"/>
            <a:ext cx="8233542" cy="4631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" y="1848478"/>
            <a:ext cx="8230696" cy="462976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6230-72C3-44FD-A14D-9054BB2215B2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 CSS : MISE EN PLACE / MISE EN FORME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7994"/>
            <a:ext cx="1025611" cy="1025611"/>
          </a:xfrm>
        </p:spPr>
      </p:pic>
      <p:sp>
        <p:nvSpPr>
          <p:cNvPr id="14" name="Content Placeholder 9"/>
          <p:cNvSpPr txBox="1">
            <a:spLocks/>
          </p:cNvSpPr>
          <p:nvPr/>
        </p:nvSpPr>
        <p:spPr>
          <a:xfrm>
            <a:off x="8509519" y="2240364"/>
            <a:ext cx="3903789" cy="478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Positionnement</a:t>
            </a:r>
          </a:p>
          <a:p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Préparation de l’interactivité</a:t>
            </a:r>
          </a:p>
          <a:p>
            <a:pPr lvl="1"/>
            <a:r>
              <a:rPr lang="fr-FR" sz="1800" dirty="0" smtClean="0">
                <a:solidFill>
                  <a:schemeClr val="tx1">
                    <a:lumMod val="50000"/>
                  </a:schemeClr>
                </a:solidFill>
              </a:rPr>
              <a:t>Implémentation complétée en JavaScript / </a:t>
            </a:r>
            <a:r>
              <a:rPr lang="fr-FR" sz="1800" dirty="0" err="1">
                <a:solidFill>
                  <a:schemeClr val="tx1">
                    <a:lumMod val="50000"/>
                  </a:schemeClr>
                </a:solidFill>
              </a:rPr>
              <a:t>j</a:t>
            </a:r>
            <a:r>
              <a:rPr lang="fr-FR" sz="1800" dirty="0" err="1" smtClean="0">
                <a:solidFill>
                  <a:schemeClr val="tx1">
                    <a:lumMod val="50000"/>
                  </a:schemeClr>
                </a:solidFill>
              </a:rPr>
              <a:t>Query</a:t>
            </a:r>
            <a:endParaRPr lang="fr-FR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Charte graphique</a:t>
            </a:r>
          </a:p>
          <a:p>
            <a:pPr lvl="1"/>
            <a:r>
              <a:rPr lang="fr-FR" sz="1800" dirty="0" smtClean="0">
                <a:solidFill>
                  <a:schemeClr val="tx1">
                    <a:lumMod val="50000"/>
                  </a:schemeClr>
                </a:solidFill>
              </a:rPr>
              <a:t>Couleurs du </a:t>
            </a:r>
            <a:r>
              <a:rPr lang="fr-FR" sz="1800" dirty="0" err="1" smtClean="0">
                <a:solidFill>
                  <a:schemeClr val="tx1">
                    <a:lumMod val="50000"/>
                  </a:schemeClr>
                </a:solidFill>
              </a:rPr>
              <a:t>Liris</a:t>
            </a:r>
            <a:endParaRPr lang="fr-FR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fr-FR" sz="1800" dirty="0" smtClean="0">
                <a:solidFill>
                  <a:schemeClr val="tx1">
                    <a:lumMod val="50000"/>
                  </a:schemeClr>
                </a:solidFill>
              </a:rPr>
              <a:t>Flat Design</a:t>
            </a:r>
          </a:p>
          <a:p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6230-72C3-44FD-A14D-9054BB2215B2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JavaScript : LES FONCTIONNALITÉS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233334" y="2923822"/>
            <a:ext cx="3725333" cy="3644020"/>
          </a:xfrm>
        </p:spPr>
        <p:txBody>
          <a:bodyPr/>
          <a:lstStyle/>
          <a:p>
            <a:r>
              <a:rPr lang="fr-FR" dirty="0"/>
              <a:t>Intégration des </a:t>
            </a:r>
            <a:r>
              <a:rPr lang="fr-FR" dirty="0" smtClean="0"/>
              <a:t>widgets</a:t>
            </a:r>
          </a:p>
          <a:p>
            <a:pPr lvl="1"/>
            <a:r>
              <a:rPr lang="fr-FR" dirty="0" smtClean="0"/>
              <a:t>Visualisation</a:t>
            </a:r>
          </a:p>
          <a:p>
            <a:pPr lvl="1"/>
            <a:r>
              <a:rPr lang="fr-FR" dirty="0" smtClean="0"/>
              <a:t>Prévisualisation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ynchronisation</a:t>
            </a:r>
            <a:endParaRPr lang="fr-FR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7994"/>
            <a:ext cx="1025611" cy="1025611"/>
          </a:xfrm>
          <a:prstGeom prst="rect">
            <a:avLst/>
          </a:prstGeom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0" y="1351317"/>
            <a:ext cx="3725333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Responsive Web Design</a:t>
            </a:r>
          </a:p>
          <a:p>
            <a:pPr lvl="1"/>
            <a:r>
              <a:rPr lang="fr-FR" dirty="0" smtClean="0"/>
              <a:t>Structure</a:t>
            </a:r>
          </a:p>
          <a:p>
            <a:pPr lvl="1"/>
            <a:r>
              <a:rPr lang="fr-FR" dirty="0" smtClean="0"/>
              <a:t>Menus</a:t>
            </a:r>
          </a:p>
          <a:p>
            <a:pPr lvl="2"/>
            <a:r>
              <a:rPr lang="fr-FR" dirty="0" smtClean="0"/>
              <a:t>Accordéon</a:t>
            </a:r>
          </a:p>
          <a:p>
            <a:pPr lvl="2"/>
            <a:r>
              <a:rPr lang="fr-FR" dirty="0"/>
              <a:t>M</a:t>
            </a:r>
            <a:r>
              <a:rPr lang="fr-FR" dirty="0" smtClean="0"/>
              <a:t>enus déroulants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470689" y="4301067"/>
            <a:ext cx="3725333" cy="226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ProgressBar</a:t>
            </a:r>
            <a:endParaRPr lang="fr-FR" dirty="0"/>
          </a:p>
          <a:p>
            <a:pPr lvl="1"/>
            <a:r>
              <a:rPr lang="fr-FR" dirty="0" smtClean="0"/>
              <a:t>interactivité avec l’utilisateur</a:t>
            </a:r>
          </a:p>
          <a:p>
            <a:pPr lvl="1"/>
            <a:r>
              <a:rPr lang="fr-FR" dirty="0" smtClean="0"/>
              <a:t> adaptabilité aux actions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7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Souplesse</a:t>
            </a:r>
            <a:r>
              <a:rPr lang="fr-FR" dirty="0" smtClean="0"/>
              <a:t> &amp; réactivité : une philosophie Agile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93" y="2759516"/>
            <a:ext cx="4228581" cy="134786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35" y="1811132"/>
            <a:ext cx="5080000" cy="29718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04" y="805637"/>
            <a:ext cx="3810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50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09B85-1D72-440C-A178-464C4EC528CC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AGILE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7307381"/>
              </p:ext>
            </p:extLst>
          </p:nvPr>
        </p:nvGraphicFramePr>
        <p:xfrm>
          <a:off x="1100831" y="1352874"/>
          <a:ext cx="3711575" cy="521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76199560"/>
              </p:ext>
            </p:extLst>
          </p:nvPr>
        </p:nvGraphicFramePr>
        <p:xfrm>
          <a:off x="5938175" y="2095130"/>
          <a:ext cx="7404963" cy="393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90919" y="6042351"/>
            <a:ext cx="385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fr-FR" sz="2800" dirty="0" smtClean="0">
                <a:solidFill>
                  <a:schemeClr val="tx1">
                    <a:lumMod val="50000"/>
                  </a:schemeClr>
                </a:solidFill>
              </a:rPr>
              <a:t>tératif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3881" y="6046179"/>
            <a:ext cx="385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tx1">
                    <a:lumMod val="50000"/>
                  </a:schemeClr>
                </a:solidFill>
              </a:rPr>
              <a:t>incrémental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61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02C4-391C-4AC1-A479-7497593DAF31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POINTS FORTS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" y="2501660"/>
            <a:ext cx="6096000" cy="406618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dirty="0"/>
              <a:t>Livraisons </a:t>
            </a:r>
            <a:r>
              <a:rPr lang="fr-FR" dirty="0" smtClean="0"/>
              <a:t>fréquentes</a:t>
            </a:r>
            <a:br>
              <a:rPr lang="fr-FR" dirty="0" smtClean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fr-FR" dirty="0"/>
              <a:t>Retours réguliers</a:t>
            </a:r>
          </a:p>
          <a:p>
            <a:pPr lvl="1"/>
            <a:r>
              <a:rPr lang="fr-FR" dirty="0"/>
              <a:t>Satisfaction du client</a:t>
            </a:r>
          </a:p>
          <a:p>
            <a:r>
              <a:rPr lang="fr-FR" dirty="0"/>
              <a:t>Adaptation aux nouveaux besoins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/>
              <a:t>(</a:t>
            </a:r>
            <a:r>
              <a:rPr lang="fr-FR" sz="2000" dirty="0"/>
              <a:t>fonction Fusionner, changements </a:t>
            </a:r>
            <a:r>
              <a:rPr lang="fr-FR" sz="2000" dirty="0" err="1"/>
              <a:t>Toolbox</a:t>
            </a:r>
            <a:r>
              <a:rPr lang="fr-FR" sz="2000" dirty="0"/>
              <a:t>)</a:t>
            </a:r>
          </a:p>
          <a:p>
            <a:pPr lvl="1"/>
            <a:r>
              <a:rPr lang="fr-FR" dirty="0" smtClean="0"/>
              <a:t>Flexibilité</a:t>
            </a:r>
            <a:endParaRPr lang="fr-FR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100022" y="2501661"/>
            <a:ext cx="6096000" cy="406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Ambiance de travail, entraide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Motivation et investissement</a:t>
            </a:r>
          </a:p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Outils de travail collaboratif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Rapidité et développement en parallèle</a:t>
            </a:r>
          </a:p>
        </p:txBody>
      </p:sp>
    </p:spTree>
    <p:extLst>
      <p:ext uri="{BB962C8B-B14F-4D97-AF65-F5344CB8AC3E}">
        <p14:creationId xmlns:p14="http://schemas.microsoft.com/office/powerpoint/2010/main" val="6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02C4-391C-4AC1-A479-7497593DAF31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POINTS FAIBLES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" y="2605177"/>
            <a:ext cx="6096000" cy="3962311"/>
          </a:xfrm>
        </p:spPr>
        <p:txBody>
          <a:bodyPr/>
          <a:lstStyle/>
          <a:p>
            <a:r>
              <a:rPr lang="fr-FR" dirty="0"/>
              <a:t>Communication informelle et peu rigoureuse</a:t>
            </a:r>
          </a:p>
          <a:p>
            <a:pPr lvl="1"/>
            <a:r>
              <a:rPr lang="fr-FR" dirty="0"/>
              <a:t>Problèmes de synchronisation interne</a:t>
            </a:r>
          </a:p>
          <a:p>
            <a:r>
              <a:rPr lang="fr-FR" dirty="0"/>
              <a:t>Utilisation incertaine de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Mauvaise gestion de certains conflits, perte de </a:t>
            </a:r>
            <a:r>
              <a:rPr lang="fr-FR" dirty="0" smtClean="0"/>
              <a:t>temps</a:t>
            </a:r>
            <a:endParaRPr lang="fr-FR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0" y="2605177"/>
            <a:ext cx="6096000" cy="398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Projets en parallèle et aléas personnels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Contrainte de temps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Manque de régularité</a:t>
            </a:r>
          </a:p>
          <a:p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 </a:t>
            </a:r>
            <a:r>
              <a:rPr lang="fr-FR" sz="2000" dirty="0" smtClean="0"/>
              <a:t>maintenant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er 7"/>
          <p:cNvGrpSpPr/>
          <p:nvPr/>
        </p:nvGrpSpPr>
        <p:grpSpPr>
          <a:xfrm>
            <a:off x="1802375" y="1616289"/>
            <a:ext cx="10955068" cy="2076194"/>
            <a:chOff x="1236929" y="2583576"/>
            <a:chExt cx="10955068" cy="2076194"/>
          </a:xfrm>
        </p:grpSpPr>
        <p:sp>
          <p:nvSpPr>
            <p:cNvPr id="10" name="ZoneTexte 8"/>
            <p:cNvSpPr txBox="1"/>
            <p:nvPr/>
          </p:nvSpPr>
          <p:spPr>
            <a:xfrm>
              <a:off x="1236929" y="3073261"/>
              <a:ext cx="1095506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600" dirty="0" err="1" smtClean="0">
                  <a:solidFill>
                    <a:schemeClr val="accent4"/>
                  </a:solidFill>
                </a:rPr>
                <a:t>Trans</a:t>
              </a:r>
              <a:r>
                <a:rPr lang="fr-FR" sz="6600" dirty="0" err="1" smtClean="0">
                  <a:solidFill>
                    <a:srgbClr val="F7763F"/>
                  </a:solidFill>
                </a:rPr>
                <a:t>Mute</a:t>
              </a:r>
              <a:endParaRPr lang="fr-FR" sz="6600" dirty="0">
                <a:solidFill>
                  <a:srgbClr val="F7763F"/>
                </a:solidFill>
              </a:endParaRPr>
            </a:p>
          </p:txBody>
        </p:sp>
        <p:pic>
          <p:nvPicPr>
            <p:cNvPr id="11" name="Imag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5705" y="2583576"/>
              <a:ext cx="2076194" cy="2076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248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7C-CCF0-4CB6-86AB-E4B757CB2CEA}" type="datetime1">
              <a:rPr lang="fr-FR" smtClean="0"/>
              <a:t>11/06/2014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Bonnefoux</a:t>
            </a:r>
            <a:r>
              <a:rPr lang="en-US" dirty="0" smtClean="0"/>
              <a:t> — Virgil Roger — </a:t>
            </a:r>
            <a:r>
              <a:rPr lang="en-US" dirty="0" err="1" smtClean="0"/>
              <a:t>Chloé</a:t>
            </a:r>
            <a:r>
              <a:rPr lang="en-US" dirty="0" smtClean="0"/>
              <a:t> Turquois — </a:t>
            </a:r>
            <a:r>
              <a:rPr lang="en-US" dirty="0" err="1" smtClean="0"/>
              <a:t>Xiaofan</a:t>
            </a:r>
            <a:r>
              <a:rPr lang="en-US" dirty="0" smtClean="0"/>
              <a:t> Wu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075279" y="167347"/>
            <a:ext cx="840828" cy="359760"/>
          </a:xfrm>
        </p:spPr>
        <p:txBody>
          <a:bodyPr/>
          <a:lstStyle/>
          <a:p>
            <a:fld id="{5FD889E0-CAB2-4699-909D-B9A88D47ACBE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 smtClean="0"/>
              <a:t>TransMute</a:t>
            </a:r>
            <a:endParaRPr lang="fr-FR" sz="60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PROJET TUTEURÉ : DUT INFORMATIQUE ANNÉE SPÉCIALE   2013 </a:t>
            </a:r>
            <a:r>
              <a:rPr lang="en-US" sz="2000" dirty="0" smtClean="0"/>
              <a:t>— 2014</a:t>
            </a:r>
            <a:endParaRPr lang="fr-FR" sz="2000" dirty="0"/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" b="22168"/>
          <a:stretch/>
        </p:blipFill>
        <p:spPr/>
      </p:pic>
    </p:spTree>
    <p:extLst>
      <p:ext uri="{BB962C8B-B14F-4D97-AF65-F5344CB8AC3E}">
        <p14:creationId xmlns:p14="http://schemas.microsoft.com/office/powerpoint/2010/main" val="4285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F6FB-328E-482D-8070-3D631AAAD96D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445847" y="1783290"/>
            <a:ext cx="3493989" cy="2071882"/>
          </a:xfrm>
        </p:spPr>
        <p:txBody>
          <a:bodyPr/>
          <a:lstStyle/>
          <a:p>
            <a:r>
              <a:rPr lang="fr-FR" dirty="0" smtClean="0"/>
              <a:t>Initiation à la gestion</a:t>
            </a:r>
          </a:p>
          <a:p>
            <a:pPr lvl="1"/>
            <a:r>
              <a:rPr lang="fr-FR" dirty="0" smtClean="0"/>
              <a:t>De projet</a:t>
            </a:r>
          </a:p>
          <a:p>
            <a:pPr lvl="1"/>
            <a:r>
              <a:rPr lang="fr-FR" dirty="0" smtClean="0"/>
              <a:t>D’équipe</a:t>
            </a:r>
          </a:p>
          <a:p>
            <a:r>
              <a:rPr lang="fr-FR" dirty="0" smtClean="0"/>
              <a:t>Technique améliorée</a:t>
            </a:r>
            <a:endParaRPr lang="fr-FR" dirty="0"/>
          </a:p>
        </p:txBody>
      </p:sp>
      <p:pic>
        <p:nvPicPr>
          <p:cNvPr id="7" name="Image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39836" y="1783289"/>
            <a:ext cx="2071882" cy="2071882"/>
          </a:xfrm>
          <a:prstGeom prst="rect">
            <a:avLst/>
          </a:prstGeom>
        </p:spPr>
      </p:pic>
      <p:pic>
        <p:nvPicPr>
          <p:cNvPr id="8" name="Image 12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39836" y="4027650"/>
            <a:ext cx="2071882" cy="2071882"/>
          </a:xfrm>
          <a:prstGeom prst="rect">
            <a:avLst/>
          </a:prstGeom>
        </p:spPr>
      </p:pic>
      <p:pic>
        <p:nvPicPr>
          <p:cNvPr id="9" name="Imag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3965" y="4027650"/>
            <a:ext cx="2071882" cy="2071882"/>
          </a:xfrm>
          <a:prstGeom prst="rect">
            <a:avLst/>
          </a:prstGeom>
        </p:spPr>
      </p:pic>
      <p:pic>
        <p:nvPicPr>
          <p:cNvPr id="11" name="Image 1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73965" y="1783289"/>
            <a:ext cx="2071882" cy="2071882"/>
          </a:xfrm>
          <a:prstGeom prst="rect">
            <a:avLst/>
          </a:prstGeom>
        </p:spPr>
      </p:pic>
      <p:sp>
        <p:nvSpPr>
          <p:cNvPr id="12" name="Content Placeholder 9"/>
          <p:cNvSpPr txBox="1">
            <a:spLocks/>
          </p:cNvSpPr>
          <p:nvPr/>
        </p:nvSpPr>
        <p:spPr>
          <a:xfrm>
            <a:off x="2445846" y="4275356"/>
            <a:ext cx="3493989" cy="2071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fr-FR" baseline="30000" dirty="0">
                <a:solidFill>
                  <a:schemeClr val="tx1">
                    <a:lumMod val="50000"/>
                  </a:schemeClr>
                </a:solidFill>
              </a:rPr>
              <a:t>ère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 expérience en 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Web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Ergonomie de l’UI</a:t>
            </a:r>
          </a:p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Responsive Web Design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8164118" y="4027650"/>
            <a:ext cx="3493989" cy="2071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nalyse </a:t>
            </a:r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du code</a:t>
            </a:r>
          </a:p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Développement des fonctionnalités</a:t>
            </a:r>
          </a:p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Travail collaboratif</a:t>
            </a:r>
          </a:p>
        </p:txBody>
      </p:sp>
      <p:sp>
        <p:nvSpPr>
          <p:cNvPr id="14" name="Content Placeholder 9"/>
          <p:cNvSpPr txBox="1">
            <a:spLocks/>
          </p:cNvSpPr>
          <p:nvPr/>
        </p:nvSpPr>
        <p:spPr>
          <a:xfrm>
            <a:off x="8164117" y="1812839"/>
            <a:ext cx="3493989" cy="2071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Exploration </a:t>
            </a:r>
            <a:r>
              <a:rPr lang="fr-FR" smtClean="0">
                <a:solidFill>
                  <a:schemeClr val="tx1">
                    <a:lumMod val="50000"/>
                  </a:schemeClr>
                </a:solidFill>
              </a:rPr>
              <a:t>des technologies 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Web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fr-FR" baseline="30000" dirty="0" smtClean="0">
                <a:solidFill>
                  <a:schemeClr val="tx1">
                    <a:lumMod val="50000"/>
                  </a:schemeClr>
                </a:solidFill>
              </a:rPr>
              <a:t>ère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 expérience du </a:t>
            </a:r>
            <a:r>
              <a:rPr lang="fr-FR" dirty="0" err="1" smtClean="0">
                <a:solidFill>
                  <a:schemeClr val="tx1">
                    <a:lumMod val="50000"/>
                  </a:schemeClr>
                </a:solidFill>
              </a:rPr>
              <a:t>Js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Découverte d’outils</a:t>
            </a:r>
          </a:p>
          <a:p>
            <a:pPr lvl="2"/>
            <a:r>
              <a:rPr lang="fr-FR" dirty="0" err="1" smtClean="0">
                <a:solidFill>
                  <a:schemeClr val="tx1">
                    <a:lumMod val="50000"/>
                  </a:schemeClr>
                </a:solidFill>
              </a:rPr>
              <a:t>Bootstrap</a:t>
            </a:r>
            <a:endParaRPr lang="fr-FR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fr-FR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10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02C4-391C-4AC1-A479-7497593DAF31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SUITE ?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" y="2618072"/>
            <a:ext cx="6096000" cy="3949416"/>
          </a:xfrm>
        </p:spPr>
        <p:txBody>
          <a:bodyPr/>
          <a:lstStyle/>
          <a:p>
            <a:r>
              <a:rPr lang="fr-FR" dirty="0" smtClean="0"/>
              <a:t>Pour nous :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tages </a:t>
            </a:r>
            <a:r>
              <a:rPr lang="fr-FR" dirty="0"/>
              <a:t>dans le domaine du web</a:t>
            </a:r>
          </a:p>
          <a:p>
            <a:pPr lvl="1"/>
            <a:r>
              <a:rPr lang="fr-FR" dirty="0" smtClean="0"/>
              <a:t>Poursuites </a:t>
            </a:r>
            <a:r>
              <a:rPr lang="fr-FR" dirty="0"/>
              <a:t>d’étude </a:t>
            </a:r>
            <a:r>
              <a:rPr lang="fr-FR" dirty="0" smtClean="0"/>
              <a:t>orientées web </a:t>
            </a:r>
            <a:r>
              <a:rPr lang="fr-FR" dirty="0"/>
              <a:t>ou IHM</a:t>
            </a:r>
          </a:p>
          <a:p>
            <a:pPr lvl="1"/>
            <a:r>
              <a:rPr lang="fr-FR" dirty="0" smtClean="0"/>
              <a:t>Mettre à l’épreuve nos acquis</a:t>
            </a:r>
          </a:p>
          <a:p>
            <a:pPr lvl="1"/>
            <a:r>
              <a:rPr lang="fr-FR" dirty="0" smtClean="0"/>
              <a:t>Perfectionner </a:t>
            </a:r>
            <a:r>
              <a:rPr lang="fr-FR" dirty="0"/>
              <a:t>notre compréhension des méthodes Agile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6100022" y="2618072"/>
            <a:ext cx="6096000" cy="396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Pour vous : 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Notre disponibilité en cas de questions sur le travail effectué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Nos meilleurs vœux pour la suite du projet </a:t>
            </a:r>
            <a:r>
              <a:rPr lang="fr-FR" dirty="0" err="1" smtClean="0">
                <a:solidFill>
                  <a:schemeClr val="tx1">
                    <a:lumMod val="50000"/>
                  </a:schemeClr>
                </a:solidFill>
              </a:rPr>
              <a:t>Samotraces</a:t>
            </a:r>
            <a:endParaRPr lang="fr-FR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02C4-391C-4AC1-A479-7497593DAF31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!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" y="2791326"/>
            <a:ext cx="6096000" cy="3776162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latin typeface="+mj-lt"/>
              </a:rPr>
              <a:t>Amélie </a:t>
            </a:r>
            <a:r>
              <a:rPr lang="fr-FR" sz="3600" dirty="0" smtClean="0">
                <a:latin typeface="+mj-lt"/>
              </a:rPr>
              <a:t>Cordier</a:t>
            </a:r>
          </a:p>
          <a:p>
            <a:pPr algn="ctr"/>
            <a:r>
              <a:rPr lang="fr-FR" dirty="0" smtClean="0"/>
              <a:t>Tutrice motivante et passionnée</a:t>
            </a:r>
          </a:p>
          <a:p>
            <a:pPr algn="ctr"/>
            <a:r>
              <a:rPr lang="fr-FR" dirty="0" smtClean="0"/>
              <a:t>Cliente (on l’espère) satisfaite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96000" y="2791326"/>
            <a:ext cx="6096000" cy="377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fr-FR" sz="36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Mehdi </a:t>
            </a:r>
            <a:r>
              <a:rPr lang="fr-FR" sz="3600" dirty="0" err="1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Saaydi</a:t>
            </a:r>
            <a:endParaRPr lang="fr-FR" sz="36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Collaborateur précieux</a:t>
            </a:r>
          </a:p>
          <a:p>
            <a:pPr algn="ctr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Toujours disponible !</a:t>
            </a:r>
          </a:p>
          <a:p>
            <a:pPr algn="ctr"/>
            <a:endParaRPr lang="fr-FR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pPr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TransMute en action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ZoneTexte 8">
            <a:hlinkClick r:id="rId2"/>
          </p:cNvPr>
          <p:cNvSpPr txBox="1"/>
          <p:nvPr/>
        </p:nvSpPr>
        <p:spPr>
          <a:xfrm>
            <a:off x="0" y="2261294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>
                <a:solidFill>
                  <a:schemeClr val="accent4"/>
                </a:solidFill>
              </a:rPr>
              <a:t>Par </a:t>
            </a:r>
            <a:r>
              <a:rPr lang="fr-FR" sz="6600" dirty="0">
                <a:solidFill>
                  <a:srgbClr val="F7763F"/>
                </a:solidFill>
              </a:rPr>
              <a:t>i</a:t>
            </a:r>
            <a:r>
              <a:rPr lang="fr-FR" sz="6600" dirty="0" smtClean="0">
                <a:solidFill>
                  <a:srgbClr val="F7763F"/>
                </a:solidFill>
              </a:rPr>
              <a:t>ci !</a:t>
            </a:r>
            <a:endParaRPr lang="fr-FR" sz="6600" dirty="0">
              <a:solidFill>
                <a:srgbClr val="F776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40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fr-FR" sz="2000" dirty="0" err="1" smtClean="0">
                <a:solidFill>
                  <a:schemeClr val="accent4"/>
                </a:solidFill>
              </a:rPr>
              <a:t>Trans</a:t>
            </a:r>
            <a:r>
              <a:rPr lang="fr-FR" sz="2000" dirty="0" err="1" smtClean="0">
                <a:solidFill>
                  <a:srgbClr val="F7763F"/>
                </a:solidFill>
              </a:rPr>
              <a:t>Mute</a:t>
            </a:r>
            <a:r>
              <a:rPr lang="fr-FR" sz="2000" dirty="0" smtClean="0"/>
              <a:t> : </a:t>
            </a:r>
            <a:r>
              <a:rPr lang="fr-FR" sz="2000" dirty="0"/>
              <a:t>un outil générique de visualisation et </a:t>
            </a:r>
            <a:r>
              <a:rPr lang="fr-FR" sz="2000" dirty="0" smtClean="0"/>
              <a:t>de manipulation </a:t>
            </a:r>
            <a:r>
              <a:rPr lang="fr-FR" sz="2000" dirty="0"/>
              <a:t>de traces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r 8"/>
          <p:cNvGrpSpPr/>
          <p:nvPr/>
        </p:nvGrpSpPr>
        <p:grpSpPr>
          <a:xfrm>
            <a:off x="6703681" y="1928336"/>
            <a:ext cx="2873820" cy="1438124"/>
            <a:chOff x="8185303" y="3146251"/>
            <a:chExt cx="2390345" cy="1081076"/>
          </a:xfrm>
        </p:grpSpPr>
        <p:pic>
          <p:nvPicPr>
            <p:cNvPr id="8" name="Image 6" descr="Liris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5303" y="3146251"/>
              <a:ext cx="2298700" cy="1028700"/>
            </a:xfrm>
            <a:prstGeom prst="rect">
              <a:avLst/>
            </a:prstGeom>
          </p:spPr>
        </p:pic>
        <p:sp>
          <p:nvSpPr>
            <p:cNvPr id="9" name="ZoneTexte 7"/>
            <p:cNvSpPr txBox="1"/>
            <p:nvPr/>
          </p:nvSpPr>
          <p:spPr>
            <a:xfrm>
              <a:off x="9151560" y="3857995"/>
              <a:ext cx="142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dirty="0" smtClean="0">
                  <a:solidFill>
                    <a:srgbClr val="0F3965"/>
                  </a:solidFill>
                </a:rPr>
                <a:t>SILEX</a:t>
              </a:r>
              <a:endParaRPr lang="fr-FR" dirty="0">
                <a:solidFill>
                  <a:srgbClr val="0F3965"/>
                </a:solidFill>
              </a:endParaRPr>
            </a:p>
          </p:txBody>
        </p:sp>
      </p:grpSp>
      <p:pic>
        <p:nvPicPr>
          <p:cNvPr id="10" name="Image 9" descr="logoI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59" y="1928336"/>
            <a:ext cx="4211541" cy="15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7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690F-946F-4C89-8209-B6DCCF5E895D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0" y="1350963"/>
            <a:ext cx="5004262" cy="5216879"/>
          </a:xfrm>
        </p:spPr>
        <p:txBody>
          <a:bodyPr/>
          <a:lstStyle/>
          <a:p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Contexte du projet</a:t>
            </a:r>
          </a:p>
          <a:p>
            <a:pPr lvl="1"/>
            <a:r>
              <a:rPr lang="fr-FR" dirty="0" smtClean="0"/>
              <a:t>Les besoins et leur évolution</a:t>
            </a:r>
          </a:p>
          <a:p>
            <a:pPr lvl="1"/>
            <a:endParaRPr lang="fr-FR" dirty="0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371600" y="1201602"/>
            <a:ext cx="2359478" cy="148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1260666" y="1201602"/>
            <a:ext cx="931332" cy="148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3731078" y="1201602"/>
            <a:ext cx="4278388" cy="1486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8009467" y="1201602"/>
            <a:ext cx="3251199" cy="148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371600" y="1853738"/>
            <a:ext cx="3632662" cy="471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Ergonomie &amp; IHM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731078" y="2427316"/>
            <a:ext cx="5188478" cy="414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Travail, techniques &amp; technologies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8009467" y="3000894"/>
            <a:ext cx="3292474" cy="356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Gestion de projet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10116102" y="3549571"/>
            <a:ext cx="2079919" cy="3012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Conclusion 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371599" y="2299103"/>
            <a:ext cx="3632662" cy="4714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La transformation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Des bases…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… aux finitions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3732559" y="2863796"/>
            <a:ext cx="5188478" cy="414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HTML : La structure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CSS : La mise en place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JavaScript : Les fonctionnalités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8009467" y="3444775"/>
            <a:ext cx="3292474" cy="3566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Agilité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Les points forts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Les points faibles</a:t>
            </a:r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846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5" grpId="0"/>
      <p:bldP spid="18" grpId="0"/>
      <p:bldP spid="18" grpId="1" uiExpand="1" build="allAtOnce"/>
      <p:bldP spid="20" grpId="0"/>
      <p:bldP spid="20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6DAA-8AFD-4F08-9EEE-2D8EA3CE6A2D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135" y="4230824"/>
            <a:ext cx="6055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"/>
            </a:pPr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Exemple de trace (séquence d’</a:t>
            </a:r>
            <a:r>
              <a:rPr lang="fr-FR" sz="2000" dirty="0" err="1" smtClean="0">
                <a:solidFill>
                  <a:schemeClr val="tx1">
                    <a:lumMod val="50000"/>
                  </a:schemeClr>
                </a:solidFill>
              </a:rPr>
              <a:t>obsels</a:t>
            </a:r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) : 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Vérification </a:t>
            </a:r>
            <a:r>
              <a:rPr lang="fr-FR" sz="2000" dirty="0">
                <a:solidFill>
                  <a:schemeClr val="tx1">
                    <a:lumMod val="50000"/>
                  </a:schemeClr>
                </a:solidFill>
              </a:rPr>
              <a:t>des rétroviseurs et de l’angle </a:t>
            </a:r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mort</a:t>
            </a:r>
            <a:endParaRPr lang="fr-FR" sz="2000" dirty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fr-FR" sz="2000" dirty="0" err="1" smtClean="0">
                <a:solidFill>
                  <a:schemeClr val="tx1">
                    <a:lumMod val="50000"/>
                  </a:schemeClr>
                </a:solidFill>
              </a:rPr>
              <a:t>Actionnage</a:t>
            </a:r>
            <a:r>
              <a:rPr lang="fr-FR" sz="20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fr-FR" sz="2000" dirty="0">
                <a:solidFill>
                  <a:schemeClr val="tx1">
                    <a:lumMod val="50000"/>
                  </a:schemeClr>
                </a:solidFill>
              </a:rPr>
              <a:t>du clignotant 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solidFill>
                  <a:schemeClr val="tx1">
                    <a:lumMod val="50000"/>
                  </a:schemeClr>
                </a:solidFill>
              </a:rPr>
              <a:t>Rotation du volant</a:t>
            </a:r>
          </a:p>
          <a:p>
            <a:pPr marL="742950" lvl="1" indent="-285750">
              <a:buFont typeface="Arial"/>
              <a:buChar char="•"/>
            </a:pPr>
            <a:r>
              <a:rPr lang="fr-FR" sz="2000" dirty="0">
                <a:solidFill>
                  <a:schemeClr val="tx1">
                    <a:lumMod val="50000"/>
                  </a:schemeClr>
                </a:solidFill>
              </a:rPr>
              <a:t>Accélération</a:t>
            </a:r>
          </a:p>
        </p:txBody>
      </p:sp>
      <p:pic>
        <p:nvPicPr>
          <p:cNvPr id="8" name="Image 6" descr="voi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35" y="4180684"/>
            <a:ext cx="876300" cy="825500"/>
          </a:xfrm>
          <a:prstGeom prst="rect">
            <a:avLst/>
          </a:prstGeom>
        </p:spPr>
      </p:pic>
      <p:sp>
        <p:nvSpPr>
          <p:cNvPr id="9" name="ZoneTexte 10"/>
          <p:cNvSpPr txBox="1"/>
          <p:nvPr/>
        </p:nvSpPr>
        <p:spPr>
          <a:xfrm>
            <a:off x="4900814" y="1879751"/>
            <a:ext cx="23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accent6"/>
                </a:solidFill>
              </a:rPr>
              <a:t>Samotraces.js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pic>
        <p:nvPicPr>
          <p:cNvPr id="11" name="Image 11" descr="too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14" y="1691484"/>
            <a:ext cx="889000" cy="838200"/>
          </a:xfrm>
          <a:prstGeom prst="rect">
            <a:avLst/>
          </a:prstGeom>
        </p:spPr>
      </p:pic>
      <p:pic>
        <p:nvPicPr>
          <p:cNvPr id="12" name="Image 13" descr="esthetis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14" y="2516984"/>
            <a:ext cx="901700" cy="838200"/>
          </a:xfrm>
          <a:prstGeom prst="rect">
            <a:avLst/>
          </a:prstGeom>
        </p:spPr>
      </p:pic>
      <p:pic>
        <p:nvPicPr>
          <p:cNvPr id="13" name="Image 14" descr="ergonomi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35" y="3355184"/>
            <a:ext cx="850900" cy="825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00814" y="2674474"/>
            <a:ext cx="2132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 smtClean="0">
                <a:solidFill>
                  <a:schemeClr val="tx1">
                    <a:lumMod val="50000"/>
                  </a:schemeClr>
                </a:solidFill>
              </a:rPr>
              <a:t>Refactoring</a:t>
            </a:r>
            <a:endParaRPr lang="fr-FR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00814" y="3498596"/>
            <a:ext cx="2132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50000"/>
                  </a:schemeClr>
                </a:solidFill>
              </a:rPr>
              <a:t>Ergonomie</a:t>
            </a:r>
            <a:endParaRPr lang="fr-FR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690F-946F-4C89-8209-B6DCCF5E895D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BESOINS ET LEUR ÉVOLUTION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-2" y="2582784"/>
            <a:ext cx="6095999" cy="3999570"/>
          </a:xfrm>
        </p:spPr>
        <p:txBody>
          <a:bodyPr/>
          <a:lstStyle/>
          <a:p>
            <a:r>
              <a:rPr lang="fr-FR" dirty="0"/>
              <a:t>Les fonctionnalités </a:t>
            </a:r>
            <a:r>
              <a:rPr lang="fr-FR" dirty="0" smtClean="0"/>
              <a:t>: à intégrer</a:t>
            </a:r>
            <a:endParaRPr lang="fr-FR" dirty="0"/>
          </a:p>
          <a:p>
            <a:pPr lvl="1"/>
            <a:r>
              <a:rPr lang="fr-FR" dirty="0"/>
              <a:t>Ajouter</a:t>
            </a:r>
          </a:p>
          <a:p>
            <a:pPr lvl="1"/>
            <a:r>
              <a:rPr lang="fr-FR" dirty="0"/>
              <a:t>Remplacer</a:t>
            </a:r>
          </a:p>
          <a:p>
            <a:pPr lvl="1"/>
            <a:r>
              <a:rPr lang="fr-FR" dirty="0"/>
              <a:t>Fusionner</a:t>
            </a:r>
          </a:p>
          <a:p>
            <a:pPr lvl="1"/>
            <a:r>
              <a:rPr lang="fr-FR" dirty="0"/>
              <a:t>Supprimer</a:t>
            </a:r>
          </a:p>
          <a:p>
            <a:pPr lvl="1"/>
            <a:r>
              <a:rPr lang="fr-FR" dirty="0"/>
              <a:t>(Segmentation)</a:t>
            </a:r>
          </a:p>
          <a:p>
            <a:endParaRPr lang="fr-FR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5997" y="2582784"/>
            <a:ext cx="6095999" cy="399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L’interface : </a:t>
            </a:r>
            <a:r>
              <a:rPr lang="fr-FR" dirty="0" err="1" smtClean="0">
                <a:solidFill>
                  <a:schemeClr val="tx1">
                    <a:lumMod val="50000"/>
                  </a:schemeClr>
                </a:solidFill>
              </a:rPr>
              <a:t>refactoring</a:t>
            </a: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 complet</a:t>
            </a: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Ergonomie</a:t>
            </a:r>
          </a:p>
          <a:p>
            <a:pPr lvl="1"/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Interactivité</a:t>
            </a:r>
            <a:endParaRPr lang="fr-FR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Charte graphique</a:t>
            </a:r>
          </a:p>
          <a:p>
            <a:pPr lvl="1"/>
            <a:endParaRPr lang="fr-F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&amp; IHM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2000" dirty="0" smtClean="0"/>
              <a:t>Vous</a:t>
            </a:r>
            <a:r>
              <a:rPr lang="fr-FR" dirty="0" smtClean="0"/>
              <a:t> avez dit « </a:t>
            </a:r>
            <a:r>
              <a:rPr lang="fr-FR" dirty="0" err="1" smtClean="0"/>
              <a:t>refactoring</a:t>
            </a:r>
            <a:r>
              <a:rPr lang="fr-FR" dirty="0" smtClean="0"/>
              <a:t> » ?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DFCD-EAD1-4446-93B4-F87559B2DCDC}" type="datetime1">
              <a:rPr lang="fr-FR" smtClean="0"/>
              <a:t>11/06/2014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60" y="167347"/>
            <a:ext cx="3154479" cy="31544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760" y="3324339"/>
            <a:ext cx="3154479" cy="10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58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E7B1-E519-41CC-9B6D-6C78E972ABE0}" type="datetime1">
              <a:rPr lang="fr-FR" smtClean="0"/>
              <a:pPr/>
              <a:t>11/06/2014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TRANSFORMATION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s://lh5.googleusercontent.com/jrVhBTazgFp1i806_AIGEk4I8TJuybqAICrB4xUUSqfDn4ksT9ZlCb0comYKqBrq6LbJ57jkN3pXZKVC44-HHXlY6tVXAgFzpaQ5NyeKeaB-xnqrKPlGQ4MeDey52k1ItA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32" y="1350963"/>
            <a:ext cx="7379699" cy="52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2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EF6C-F386-4CC4-BCAE-B9CDA89471C9}" type="datetime1">
              <a:rPr lang="fr-FR" smtClean="0"/>
              <a:t>11/06/2014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Thomas Bonnefoux — Virgil Roger — Chloé Turquois — Xiaofan Wu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 BASES…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hlinkClick r:id="rId2" action="ppaction://hlinkfile"/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49" y="1491916"/>
            <a:ext cx="8237925" cy="4931193"/>
          </a:xfrm>
        </p:spPr>
      </p:pic>
    </p:spTree>
    <p:extLst>
      <p:ext uri="{BB962C8B-B14F-4D97-AF65-F5344CB8AC3E}">
        <p14:creationId xmlns:p14="http://schemas.microsoft.com/office/powerpoint/2010/main" val="2858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Personnalisée 12">
      <a:dk1>
        <a:srgbClr val="C4C4C4"/>
      </a:dk1>
      <a:lt1>
        <a:srgbClr val="FFFFFF"/>
      </a:lt1>
      <a:dk2>
        <a:srgbClr val="373737"/>
      </a:dk2>
      <a:lt2>
        <a:srgbClr val="373737"/>
      </a:lt2>
      <a:accent1>
        <a:srgbClr val="60A5EA"/>
      </a:accent1>
      <a:accent2>
        <a:srgbClr val="825AA3"/>
      </a:accent2>
      <a:accent3>
        <a:srgbClr val="A5226A"/>
      </a:accent3>
      <a:accent4>
        <a:srgbClr val="669C2E"/>
      </a:accent4>
      <a:accent5>
        <a:srgbClr val="649C41"/>
      </a:accent5>
      <a:accent6>
        <a:srgbClr val="1651AA"/>
      </a:accent6>
      <a:hlink>
        <a:srgbClr val="194F95"/>
      </a:hlink>
      <a:folHlink>
        <a:srgbClr val="60A5EA"/>
      </a:folHlink>
    </a:clrScheme>
    <a:fontScheme name="Custom 2">
      <a:majorFont>
        <a:latin typeface="Museo Sans 300"/>
        <a:ea typeface=""/>
        <a:cs typeface=""/>
      </a:majorFont>
      <a:minorFont>
        <a:latin typeface="Source Sans Pro"/>
        <a:ea typeface=""/>
        <a:cs typeface="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723</Words>
  <Application>Microsoft Office PowerPoint</Application>
  <PresentationFormat>Widescreen</PresentationFormat>
  <Paragraphs>212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Museo Sans 300</vt:lpstr>
      <vt:lpstr>Source Sans Pro</vt:lpstr>
      <vt:lpstr>Wingdings</vt:lpstr>
      <vt:lpstr>Spectrum</vt:lpstr>
      <vt:lpstr>Vide</vt:lpstr>
      <vt:lpstr>PowerPoint Presentation</vt:lpstr>
      <vt:lpstr>TransMute</vt:lpstr>
      <vt:lpstr>INTRODUCTION</vt:lpstr>
      <vt:lpstr>PLAN</vt:lpstr>
      <vt:lpstr>CONTEXTE DU PROJET</vt:lpstr>
      <vt:lpstr>LES BESOINS ET LEUR ÉVOLUTION</vt:lpstr>
      <vt:lpstr>ERGONOMIE &amp; IHM</vt:lpstr>
      <vt:lpstr>LA TRANSFORMATION</vt:lpstr>
      <vt:lpstr>DES BASES…</vt:lpstr>
      <vt:lpstr>… AUX FINITIONS</vt:lpstr>
      <vt:lpstr>TRAVAIL, TECHNIQUES &amp; TECHNOLOGIES</vt:lpstr>
      <vt:lpstr>HTML : LA STRUCTURE</vt:lpstr>
      <vt:lpstr> CSS : MISE EN PLACE / MISE EN FORME</vt:lpstr>
      <vt:lpstr>JavaScript : LES FONCTIONNALITÉS</vt:lpstr>
      <vt:lpstr>GESTION DE PROJET</vt:lpstr>
      <vt:lpstr>AGILE</vt:lpstr>
      <vt:lpstr>LES POINTS FORTS</vt:lpstr>
      <vt:lpstr>LES POINTS FAIBLES</vt:lpstr>
      <vt:lpstr>CONCLUSION</vt:lpstr>
      <vt:lpstr>BILAN</vt:lpstr>
      <vt:lpstr>LA SUITE ?</vt:lpstr>
      <vt:lpstr>MERCI !</vt:lpstr>
      <vt:lpstr>DÉMONSTRATION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Bonnefoux</dc:creator>
  <cp:lastModifiedBy>Virgil Roger</cp:lastModifiedBy>
  <cp:revision>95</cp:revision>
  <dcterms:created xsi:type="dcterms:W3CDTF">2014-06-05T15:48:04Z</dcterms:created>
  <dcterms:modified xsi:type="dcterms:W3CDTF">2014-06-11T08:57:47Z</dcterms:modified>
</cp:coreProperties>
</file>