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B4B"/>
    <a:srgbClr val="E07B6A"/>
    <a:srgbClr val="9900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9661F-3339-4724-AFDD-7A2708688166}" v="23" dt="2021-07-05T09:24:4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8D288-9287-4688-8BC1-DF2BCDC217D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E5F75-06C8-45C1-8B2A-CFF72C65CF3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23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7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1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7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E5F75-06C8-45C1-8B2A-CFF72C65CF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0009B-79E5-468E-A63B-75294A6A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3E7A9-BC07-471C-9E99-F5C060C7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7D765-9F7B-4D91-B8C1-6274418C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6004-14AC-4E74-A7D7-4CA25AC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B73E1-2F82-4595-ACAF-077E978E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35062-3324-4109-9A59-FB600F8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9325D7-5CB1-432F-82AE-55638E1D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44E5D-2243-4B5D-BB1A-87996BD6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50297-D821-4E08-A19A-E4BB780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5A473-840F-4C03-9767-057C338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123695-348A-4A67-B5FE-97A47B5FC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AF65AB-5B18-4596-8FED-BA659C16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8F380-C98B-4538-AE97-A5E31442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571BC-17EC-41EF-A1BE-595C6754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57FBB-D915-4D26-8AE8-8CC3BED5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CFA75-D1FC-4F19-8D9F-3BFBD11E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5AB84-A052-4569-84CB-C7740A5D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49869-41AD-4582-9DB9-5968E4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2AA1D-674C-40AC-9775-0C1BCDD3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7796E-AC82-433D-BED9-11F7DB1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FEE5E-CDF4-4E8C-ABEA-C0B90BD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E34D7-B0F7-4F2F-A937-00009D84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B9C9F-FE85-4F7C-B1C7-946E6C7C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8CC75-F110-443D-81A7-EDF10999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FB7F6-FC90-48A7-A468-0F506A02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3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64AC6-C212-4544-B694-B3C1829D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65962-3BE6-45B1-A07E-BC8CC78D5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85B0A4-6182-49B8-9DD0-DF7221F2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DE51E-3DDE-4A72-9172-2EC290C1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AB6AB9-D0AE-495A-AE83-A0FBE75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B88897-0DF1-43E8-91B2-84B28BA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0EB4D-7D34-4498-86A9-B0826CE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E6351-B79E-4DBC-8AB2-FA1EE21F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A4FEA-D02F-41B0-A499-3DC077D0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5D019B-542A-43C2-861D-1AA4729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EC0E6-1F7B-48EB-855F-A38AE74AC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D6926A-F285-48D0-8C68-F6EB57BC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DDDAB-A49C-4517-893C-75471EE9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304B00-09F5-44BF-8E01-987780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2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523CC-2439-4E4B-9287-8938C892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8D1C42-7A3B-4EF3-BD3A-F1330CBB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47517B-203A-40CA-8036-0F607984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09DEDF-C927-4D37-BDF7-A5D3BF19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5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F228EF-5E5C-4A3B-B3C5-5FE82A2D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BD2564-B670-4250-BC7C-DA15D0A2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6CAF99-F97F-4631-A133-4634664C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31733-F802-4619-B81D-D2EFF4B3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80070-4B93-4F86-BFD8-00FB756C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F39974-93BD-46A0-895C-15A8C751D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6F2A8-88B0-4034-896A-05588304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BC6E60-6278-411D-A085-9D36526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EF558-4A8B-4950-8A44-F9B5AE2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3848-68D2-4477-8CC8-47C72326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0AB388-9050-44DF-81C9-9D1C5A41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86218B-FAA7-4778-8D75-42288B8B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8BBF76-4BB9-4453-B0F2-659DAE02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B65D3-BA91-4A8A-91D4-23E16ABC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6C0496-B032-4CD0-A714-676C6E6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4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65DD52-73AF-4498-83BD-40876088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A3FD9-B82F-4D10-A525-99AE4AE9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151C7-9E83-41CF-B5E1-5B8220E1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FCCA-9C87-47E3-B117-097828E0B6A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2370A-ECD3-4AF3-9B21-FEB0F9B0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627D7-27AE-49F5-A278-604AF186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7515-2E34-40F8-BA50-C3234FA9E40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1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slide" Target="slide2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8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slide" Target="slide3.xml"/><Relationship Id="rId18" Type="http://schemas.openxmlformats.org/officeDocument/2006/relationships/image" Target="../media/image3.png"/><Relationship Id="rId26" Type="http://schemas.openxmlformats.org/officeDocument/2006/relationships/slide" Target="slide6.xml"/><Relationship Id="rId3" Type="http://schemas.openxmlformats.org/officeDocument/2006/relationships/image" Target="../media/image12.bin"/><Relationship Id="rId21" Type="http://schemas.openxmlformats.org/officeDocument/2006/relationships/image" Target="../media/image6.sv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.svg"/><Relationship Id="rId25" Type="http://schemas.openxmlformats.org/officeDocument/2006/relationships/slide" Target="slide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slide" Target="slide2.xml"/><Relationship Id="rId5" Type="http://schemas.openxmlformats.org/officeDocument/2006/relationships/image" Target="../media/image14.png"/><Relationship Id="rId15" Type="http://schemas.openxmlformats.org/officeDocument/2006/relationships/image" Target="../media/image23.svg"/><Relationship Id="rId23" Type="http://schemas.openxmlformats.org/officeDocument/2006/relationships/image" Target="../media/image25.svg"/><Relationship Id="rId28" Type="http://schemas.openxmlformats.org/officeDocument/2006/relationships/slide" Target="slide7.xml"/><Relationship Id="rId10" Type="http://schemas.openxmlformats.org/officeDocument/2006/relationships/image" Target="../media/image19.svg"/><Relationship Id="rId19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24.png"/><Relationship Id="rId27" Type="http://schemas.openxmlformats.org/officeDocument/2006/relationships/slide" Target="slide8.xml"/><Relationship Id="rId30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slide" Target="slide2.xml"/><Relationship Id="rId18" Type="http://schemas.openxmlformats.org/officeDocument/2006/relationships/image" Target="../media/image2.svg"/><Relationship Id="rId26" Type="http://schemas.openxmlformats.org/officeDocument/2006/relationships/slide" Target="slide8.xml"/><Relationship Id="rId3" Type="http://schemas.openxmlformats.org/officeDocument/2006/relationships/image" Target="../media/image12.bin"/><Relationship Id="rId21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1.png"/><Relationship Id="rId25" Type="http://schemas.openxmlformats.org/officeDocument/2006/relationships/slide" Target="slide4.xml"/><Relationship Id="rId2" Type="http://schemas.openxmlformats.org/officeDocument/2006/relationships/notesSlide" Target="../notesSlides/notesSlide3.xml"/><Relationship Id="rId16" Type="http://schemas.openxmlformats.org/officeDocument/2006/relationships/slide" Target="slide6.xml"/><Relationship Id="rId20" Type="http://schemas.openxmlformats.org/officeDocument/2006/relationships/image" Target="../media/image4.sv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25.svg"/><Relationship Id="rId5" Type="http://schemas.openxmlformats.org/officeDocument/2006/relationships/image" Target="../media/image14.png"/><Relationship Id="rId15" Type="http://schemas.openxmlformats.org/officeDocument/2006/relationships/image" Target="../media/image23.svg"/><Relationship Id="rId23" Type="http://schemas.openxmlformats.org/officeDocument/2006/relationships/image" Target="../media/image24.png"/><Relationship Id="rId28" Type="http://schemas.openxmlformats.org/officeDocument/2006/relationships/image" Target="../media/image10.png"/><Relationship Id="rId10" Type="http://schemas.openxmlformats.org/officeDocument/2006/relationships/image" Target="../media/image19.sv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6.svg"/><Relationship Id="rId27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slide" Target="slide8.xml"/><Relationship Id="rId2" Type="http://schemas.openxmlformats.org/officeDocument/2006/relationships/notesSlide" Target="../notesSlides/notesSlide4.xml"/><Relationship Id="rId16" Type="http://schemas.openxmlformats.org/officeDocument/2006/relationships/slide" Target="slide6.xml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5" Type="http://schemas.openxmlformats.org/officeDocument/2006/relationships/slide" Target="slide4.xml"/><Relationship Id="rId10" Type="http://schemas.openxmlformats.org/officeDocument/2006/relationships/image" Target="../media/image26.png"/><Relationship Id="rId19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4.svg"/><Relationship Id="rId1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2.svg"/><Relationship Id="rId12" Type="http://schemas.openxmlformats.org/officeDocument/2006/relationships/image" Target="../media/image27.svg"/><Relationship Id="rId17" Type="http://schemas.openxmlformats.org/officeDocument/2006/relationships/slide" Target="slide7.xml"/><Relationship Id="rId2" Type="http://schemas.openxmlformats.org/officeDocument/2006/relationships/notesSlide" Target="../notesSlides/notesSlide5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6.png"/><Relationship Id="rId5" Type="http://schemas.openxmlformats.org/officeDocument/2006/relationships/image" Target="../media/image23.svg"/><Relationship Id="rId15" Type="http://schemas.openxmlformats.org/officeDocument/2006/relationships/slide" Target="slide2.xml"/><Relationship Id="rId10" Type="http://schemas.openxmlformats.org/officeDocument/2006/relationships/image" Target="../media/image4.svg"/><Relationship Id="rId19" Type="http://schemas.openxmlformats.org/officeDocument/2006/relationships/image" Target="../media/image11.svg"/><Relationship Id="rId4" Type="http://schemas.openxmlformats.org/officeDocument/2006/relationships/image" Target="../media/image22.pn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image" Target="../media/image29.svg"/><Relationship Id="rId15" Type="http://schemas.openxmlformats.org/officeDocument/2006/relationships/slide" Target="slide7.xml"/><Relationship Id="rId10" Type="http://schemas.openxmlformats.org/officeDocument/2006/relationships/image" Target="../media/image6.svg"/><Relationship Id="rId4" Type="http://schemas.openxmlformats.org/officeDocument/2006/relationships/image" Target="../media/image28.png"/><Relationship Id="rId9" Type="http://schemas.openxmlformats.org/officeDocument/2006/relationships/image" Target="../media/image5.png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2.xml"/><Relationship Id="rId18" Type="http://schemas.openxmlformats.org/officeDocument/2006/relationships/image" Target="../media/image32.png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6.svg"/><Relationship Id="rId19" Type="http://schemas.openxmlformats.org/officeDocument/2006/relationships/image" Target="../media/image33.sv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image" Target="../media/image34.png"/><Relationship Id="rId12" Type="http://schemas.openxmlformats.org/officeDocument/2006/relationships/image" Target="../media/image8.sv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F329B6-6F39-486A-803F-EFCF2A3CC5BA}"/>
              </a:ext>
            </a:extLst>
          </p:cNvPr>
          <p:cNvSpPr/>
          <p:nvPr/>
        </p:nvSpPr>
        <p:spPr>
          <a:xfrm rot="5400000">
            <a:off x="5637317" y="-5637322"/>
            <a:ext cx="985423" cy="12260063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99FF0-8307-4B11-92F0-C0954337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023" y="1268034"/>
            <a:ext cx="5867954" cy="1690507"/>
          </a:xfrm>
        </p:spPr>
        <p:txBody>
          <a:bodyPr>
            <a:noAutofit/>
          </a:bodyPr>
          <a:lstStyle/>
          <a:p>
            <a:pPr algn="l"/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Ransom</a:t>
            </a:r>
            <a:r>
              <a:rPr lang="fr-FR">
                <a:solidFill>
                  <a:srgbClr val="E07B6A"/>
                </a:solidFill>
                <a:latin typeface="Space Ranger" pitchFamily="2" charset="0"/>
              </a:rPr>
              <a:t>tion       </a:t>
            </a:r>
            <a:r>
              <a:rPr lang="fr-FR">
                <a:solidFill>
                  <a:schemeClr val="bg1"/>
                </a:solidFill>
                <a:latin typeface="Space Ranger" pitchFamily="2" charset="0"/>
              </a:rPr>
              <a:t>ii</a:t>
            </a:r>
            <a:r>
              <a:rPr lang="fr-FR">
                <a:solidFill>
                  <a:srgbClr val="E07B6A"/>
                </a:solidFill>
                <a:latin typeface="Space Ranger" pitchFamily="2" charset="0"/>
              </a:rPr>
              <a:t>Protec</a:t>
            </a: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ware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5106"/>
            <a:ext cx="9144000" cy="448408"/>
          </a:xfrm>
        </p:spPr>
        <p:txBody>
          <a:bodyPr/>
          <a:lstStyle/>
          <a:p>
            <a:r>
              <a:rPr lang="fr-FR">
                <a:latin typeface="Space Ranger" pitchFamily="2" charset="0"/>
              </a:rPr>
              <a:t>La solution pour vous protéger des ransomwares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0F19F-5D67-4C73-8328-5DF80968766E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D1631-570D-489F-B536-205D8C19ABB5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que 13" descr="Panneau d’interdiction avec un remplissage uni">
            <a:extLst>
              <a:ext uri="{FF2B5EF4-FFF2-40B4-BE49-F238E27FC236}">
                <a16:creationId xmlns:a16="http://schemas.microsoft.com/office/drawing/2014/main" id="{329A8C6A-25DF-4198-8512-C901A9B0D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16" name="Graphique 15" descr="Verrou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A85F5E72-A37B-4C1B-A7A5-C2DEAFE4D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D39C27-696D-4578-B485-033BB4ED9DB2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B228BD-E455-43C3-8DAE-DBC24C5102CA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que 20" descr="Employé de bureau avec un remplissage uni">
            <a:extLst>
              <a:ext uri="{FF2B5EF4-FFF2-40B4-BE49-F238E27FC236}">
                <a16:creationId xmlns:a16="http://schemas.microsoft.com/office/drawing/2014/main" id="{B5DB351E-2EE5-43CF-931E-AE4F09B2C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DBA771-991A-429C-8284-84E5F9E80574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que 11" descr="Internet avec un remplissage uni">
            <a:extLst>
              <a:ext uri="{FF2B5EF4-FFF2-40B4-BE49-F238E27FC236}">
                <a16:creationId xmlns:a16="http://schemas.microsoft.com/office/drawing/2014/main" id="{09215EC4-6107-4BC7-8932-548298150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22" name="ZoneTexte 21">
            <a:hlinkClick r:id="rId12" action="ppaction://hlinksldjump"/>
            <a:extLst>
              <a:ext uri="{FF2B5EF4-FFF2-40B4-BE49-F238E27FC236}">
                <a16:creationId xmlns:a16="http://schemas.microsoft.com/office/drawing/2014/main" id="{4803EA15-3178-41F8-9068-28303CA4E9BF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23" name="ZoneTexte 22">
            <a:hlinkClick r:id="rId13" action="ppaction://hlinksldjump"/>
            <a:extLst>
              <a:ext uri="{FF2B5EF4-FFF2-40B4-BE49-F238E27FC236}">
                <a16:creationId xmlns:a16="http://schemas.microsoft.com/office/drawing/2014/main" id="{264B1EB0-1FAE-4244-9230-AFFC5E7CE248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24" name="ZoneTexte 23">
            <a:hlinkClick r:id="rId14" action="ppaction://hlinksldjump"/>
            <a:extLst>
              <a:ext uri="{FF2B5EF4-FFF2-40B4-BE49-F238E27FC236}">
                <a16:creationId xmlns:a16="http://schemas.microsoft.com/office/drawing/2014/main" id="{662181F4-7B14-4362-AA3C-609DFCB0F2A4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25" name="ZoneTexte 24">
            <a:hlinkClick r:id="rId5" action="ppaction://hlinksldjump"/>
            <a:extLst>
              <a:ext uri="{FF2B5EF4-FFF2-40B4-BE49-F238E27FC236}">
                <a16:creationId xmlns:a16="http://schemas.microsoft.com/office/drawing/2014/main" id="{F08D34B4-99AC-4212-8D4C-7A8774648716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220F27F-DF11-4887-B865-2E892CE387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24454" cy="84998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2A70F32-4C0F-4AA5-B0BF-E2F658E2C0C2}"/>
              </a:ext>
            </a:extLst>
          </p:cNvPr>
          <p:cNvSpPr txBox="1"/>
          <p:nvPr/>
        </p:nvSpPr>
        <p:spPr>
          <a:xfrm>
            <a:off x="10519996" y="240327"/>
            <a:ext cx="16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E07B6A"/>
                </a:solidFill>
                <a:latin typeface="Space Ranger" pitchFamily="2" charset="0"/>
              </a:rPr>
              <a:t>Groupe 316</a:t>
            </a:r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B85C7778-808E-4F81-A0EA-933020AF3073}"/>
              </a:ext>
            </a:extLst>
          </p:cNvPr>
          <p:cNvSpPr txBox="1">
            <a:spLocks/>
          </p:cNvSpPr>
          <p:nvPr/>
        </p:nvSpPr>
        <p:spPr>
          <a:xfrm>
            <a:off x="1298326" y="4278938"/>
            <a:ext cx="9144000" cy="73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>
                <a:solidFill>
                  <a:srgbClr val="E07B6A"/>
                </a:solidFill>
                <a:latin typeface="Space Ranger" pitchFamily="2" charset="0"/>
              </a:rPr>
              <a:t>Prévention </a:t>
            </a:r>
            <a:r>
              <a:rPr lang="fr-FR" sz="4000">
                <a:solidFill>
                  <a:srgbClr val="1B2B4B"/>
                </a:solidFill>
                <a:latin typeface="Space Ranger" pitchFamily="2" charset="0"/>
              </a:rPr>
              <a:t>employé</a:t>
            </a:r>
          </a:p>
        </p:txBody>
      </p:sp>
      <p:sp>
        <p:nvSpPr>
          <p:cNvPr id="9" name="Demi-cadre 8">
            <a:extLst>
              <a:ext uri="{FF2B5EF4-FFF2-40B4-BE49-F238E27FC236}">
                <a16:creationId xmlns:a16="http://schemas.microsoft.com/office/drawing/2014/main" id="{69082D4F-7DB9-41CB-97B5-2E7A442D0E52}"/>
              </a:ext>
            </a:extLst>
          </p:cNvPr>
          <p:cNvSpPr/>
          <p:nvPr/>
        </p:nvSpPr>
        <p:spPr>
          <a:xfrm>
            <a:off x="0" y="985421"/>
            <a:ext cx="1600201" cy="1459523"/>
          </a:xfrm>
          <a:prstGeom prst="halfFrame">
            <a:avLst>
              <a:gd name="adj1" fmla="val 17670"/>
              <a:gd name="adj2" fmla="val 18012"/>
            </a:avLst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Demi-cadre 26">
            <a:extLst>
              <a:ext uri="{FF2B5EF4-FFF2-40B4-BE49-F238E27FC236}">
                <a16:creationId xmlns:a16="http://schemas.microsoft.com/office/drawing/2014/main" id="{810EC533-85B6-42EC-B3F1-70B10A2DE5BA}"/>
              </a:ext>
            </a:extLst>
          </p:cNvPr>
          <p:cNvSpPr/>
          <p:nvPr/>
        </p:nvSpPr>
        <p:spPr>
          <a:xfrm rot="5400000">
            <a:off x="10662138" y="1055760"/>
            <a:ext cx="1600201" cy="1459523"/>
          </a:xfrm>
          <a:prstGeom prst="halfFrame">
            <a:avLst>
              <a:gd name="adj1" fmla="val 17670"/>
              <a:gd name="adj2" fmla="val 18012"/>
            </a:avLst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DF38B71-3C67-42EC-BE2B-2DE0DCD578F2}"/>
              </a:ext>
            </a:extLst>
          </p:cNvPr>
          <p:cNvCxnSpPr>
            <a:cxnSpLocks/>
          </p:cNvCxnSpPr>
          <p:nvPr/>
        </p:nvCxnSpPr>
        <p:spPr>
          <a:xfrm>
            <a:off x="3010997" y="4809391"/>
            <a:ext cx="3212003" cy="0"/>
          </a:xfrm>
          <a:prstGeom prst="line">
            <a:avLst/>
          </a:prstGeom>
          <a:ln w="28575">
            <a:solidFill>
              <a:srgbClr val="1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D1DAE92-6C67-4EBB-8262-86DF0BB53FC6}"/>
              </a:ext>
            </a:extLst>
          </p:cNvPr>
          <p:cNvCxnSpPr>
            <a:cxnSpLocks/>
          </p:cNvCxnSpPr>
          <p:nvPr/>
        </p:nvCxnSpPr>
        <p:spPr>
          <a:xfrm>
            <a:off x="6223000" y="4809391"/>
            <a:ext cx="2487613" cy="0"/>
          </a:xfrm>
          <a:prstGeom prst="line">
            <a:avLst/>
          </a:prstGeom>
          <a:ln w="28575">
            <a:solidFill>
              <a:srgbClr val="E07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mi-cadre 31">
            <a:extLst>
              <a:ext uri="{FF2B5EF4-FFF2-40B4-BE49-F238E27FC236}">
                <a16:creationId xmlns:a16="http://schemas.microsoft.com/office/drawing/2014/main" id="{BDBB1E9D-CD82-4976-B0AD-006C3BAD08C7}"/>
              </a:ext>
            </a:extLst>
          </p:cNvPr>
          <p:cNvSpPr/>
          <p:nvPr/>
        </p:nvSpPr>
        <p:spPr>
          <a:xfrm rot="16200000">
            <a:off x="-70339" y="4631260"/>
            <a:ext cx="1600201" cy="1459523"/>
          </a:xfrm>
          <a:prstGeom prst="halfFrame">
            <a:avLst>
              <a:gd name="adj1" fmla="val 17670"/>
              <a:gd name="adj2" fmla="val 18012"/>
            </a:avLst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Demi-cadre 32">
            <a:extLst>
              <a:ext uri="{FF2B5EF4-FFF2-40B4-BE49-F238E27FC236}">
                <a16:creationId xmlns:a16="http://schemas.microsoft.com/office/drawing/2014/main" id="{37E33AEE-F302-4CBF-A10A-EBDBFE5080A4}"/>
              </a:ext>
            </a:extLst>
          </p:cNvPr>
          <p:cNvSpPr/>
          <p:nvPr/>
        </p:nvSpPr>
        <p:spPr>
          <a:xfrm rot="10800000">
            <a:off x="10591799" y="4696447"/>
            <a:ext cx="1600201" cy="1459523"/>
          </a:xfrm>
          <a:prstGeom prst="halfFrame">
            <a:avLst>
              <a:gd name="adj1" fmla="val 17670"/>
              <a:gd name="adj2" fmla="val 18012"/>
            </a:avLst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hlinkClick r:id="rId16" action="ppaction://hlinksldjump"/>
            <a:extLst>
              <a:ext uri="{FF2B5EF4-FFF2-40B4-BE49-F238E27FC236}">
                <a16:creationId xmlns:a16="http://schemas.microsoft.com/office/drawing/2014/main" id="{21DE8A53-A0E2-49F8-B3BB-770908C5096F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hlinkClick r:id="rId16" action="ppaction://hlinksldjump"/>
            <a:extLst>
              <a:ext uri="{FF2B5EF4-FFF2-40B4-BE49-F238E27FC236}">
                <a16:creationId xmlns:a16="http://schemas.microsoft.com/office/drawing/2014/main" id="{D5562801-A091-43C3-80BB-3B941D5ADE08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13" name="Graphique 12" descr="Coche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E62762A8-3010-4E9D-930B-6EF4FBCD7D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2B61B56-99DB-4C2A-8502-4610A648D660}"/>
              </a:ext>
            </a:extLst>
          </p:cNvPr>
          <p:cNvSpPr/>
          <p:nvPr/>
        </p:nvSpPr>
        <p:spPr>
          <a:xfrm>
            <a:off x="296459" y="506586"/>
            <a:ext cx="4432228" cy="5414820"/>
          </a:xfrm>
          <a:prstGeom prst="roundRect">
            <a:avLst/>
          </a:prstGeom>
          <a:solidFill>
            <a:srgbClr val="E07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105AE56-ECC0-4564-A1C3-C813CB51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02" y="2363710"/>
            <a:ext cx="658122" cy="66031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EACD97C-EDE4-400A-BAE0-F4C6069CC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36" y="1433848"/>
            <a:ext cx="716577" cy="51727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7D30693-B8CC-4866-A342-433FF00A4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02" y="1983555"/>
            <a:ext cx="915692" cy="91569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BBBDBD9-F617-4639-BBB3-99BE73C2A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75" y="3609934"/>
            <a:ext cx="600710" cy="600297"/>
          </a:xfrm>
          <a:prstGeom prst="rect">
            <a:avLst/>
          </a:prstGeom>
        </p:spPr>
      </p:pic>
      <p:pic>
        <p:nvPicPr>
          <p:cNvPr id="33" name="Graphique 32" descr="Satellite avec un remplissage uni">
            <a:extLst>
              <a:ext uri="{FF2B5EF4-FFF2-40B4-BE49-F238E27FC236}">
                <a16:creationId xmlns:a16="http://schemas.microsoft.com/office/drawing/2014/main" id="{0BD92E60-62F6-4091-BA51-EE8600831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6081" y="800412"/>
            <a:ext cx="914400" cy="914400"/>
          </a:xfrm>
          <a:prstGeom prst="rect">
            <a:avLst/>
          </a:prstGeom>
        </p:spPr>
      </p:pic>
      <p:pic>
        <p:nvPicPr>
          <p:cNvPr id="35" name="Graphique 34" descr="Globe terrestre : Europe et Afrique avec un remplissage uni">
            <a:extLst>
              <a:ext uri="{FF2B5EF4-FFF2-40B4-BE49-F238E27FC236}">
                <a16:creationId xmlns:a16="http://schemas.microsoft.com/office/drawing/2014/main" id="{41CDEC9A-7EA6-4D26-A8AA-E6B9BFF6D1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6752" y="1575107"/>
            <a:ext cx="2635124" cy="2635124"/>
          </a:xfrm>
          <a:prstGeom prst="rect">
            <a:avLst/>
          </a:prstGeom>
        </p:spPr>
      </p:pic>
      <p:pic>
        <p:nvPicPr>
          <p:cNvPr id="37" name="Graphique 36" descr="Wi-Fi contour">
            <a:extLst>
              <a:ext uri="{FF2B5EF4-FFF2-40B4-BE49-F238E27FC236}">
                <a16:creationId xmlns:a16="http://schemas.microsoft.com/office/drawing/2014/main" id="{166F5146-4F3A-4AC1-898B-EF57EAD7C2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580456">
            <a:off x="8556256" y="1260108"/>
            <a:ext cx="914400" cy="9144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88" y="1292156"/>
            <a:ext cx="4184407" cy="2317778"/>
          </a:xfrm>
        </p:spPr>
        <p:txBody>
          <a:bodyPr>
            <a:normAutofit/>
          </a:bodyPr>
          <a:lstStyle/>
          <a:p>
            <a:r>
              <a:rPr lang="fr-FR"/>
              <a:t>Le plus souvent ce sont des mails spams, très ressemblant à un mail du gouvernement, de votre banque ou d’un opérateur téléphonique qui vous demande de cliquer sur un lien.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E90A9AC-2572-49DC-BCEA-4525243C0D43}"/>
              </a:ext>
            </a:extLst>
          </p:cNvPr>
          <p:cNvSpPr/>
          <p:nvPr/>
        </p:nvSpPr>
        <p:spPr>
          <a:xfrm>
            <a:off x="4881614" y="988855"/>
            <a:ext cx="203635" cy="47830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0FDF4D4-B3CC-42B4-ABAC-83663DCC921F}"/>
              </a:ext>
            </a:extLst>
          </p:cNvPr>
          <p:cNvSpPr/>
          <p:nvPr/>
        </p:nvSpPr>
        <p:spPr>
          <a:xfrm>
            <a:off x="4883706" y="988854"/>
            <a:ext cx="201543" cy="2440146"/>
          </a:xfrm>
          <a:prstGeom prst="round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Graphique 44" descr="Cercle avec flèche gauche avec un remplissage uni">
            <a:hlinkClick r:id="rId13" action="ppaction://hlinksldjump"/>
            <a:extLst>
              <a:ext uri="{FF2B5EF4-FFF2-40B4-BE49-F238E27FC236}">
                <a16:creationId xmlns:a16="http://schemas.microsoft.com/office/drawing/2014/main" id="{CD20C32B-9254-4987-9F3F-7F9186ED7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2052268" y="3910082"/>
            <a:ext cx="914400" cy="914400"/>
          </a:xfrm>
          <a:prstGeom prst="rect">
            <a:avLst/>
          </a:prstGeom>
        </p:spPr>
      </p:pic>
      <p:sp>
        <p:nvSpPr>
          <p:cNvPr id="49" name="Titre 1">
            <a:extLst>
              <a:ext uri="{FF2B5EF4-FFF2-40B4-BE49-F238E27FC236}">
                <a16:creationId xmlns:a16="http://schemas.microsoft.com/office/drawing/2014/main" id="{F4A9EADB-23FC-4D3F-817F-14140FE88326}"/>
              </a:ext>
            </a:extLst>
          </p:cNvPr>
          <p:cNvSpPr txBox="1">
            <a:spLocks/>
          </p:cNvSpPr>
          <p:nvPr/>
        </p:nvSpPr>
        <p:spPr>
          <a:xfrm>
            <a:off x="3295464" y="-2075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latin typeface="Space Ranger" pitchFamily="2" charset="0"/>
              </a:rPr>
              <a:t>Les sources des ransomwares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3FFFFF-DAC9-4678-B410-5B7400C47B0D}"/>
              </a:ext>
            </a:extLst>
          </p:cNvPr>
          <p:cNvSpPr/>
          <p:nvPr/>
        </p:nvSpPr>
        <p:spPr>
          <a:xfrm>
            <a:off x="-9893" y="-20149"/>
            <a:ext cx="3381744" cy="448408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C43E6D-759E-443E-8035-83CD5875BEC9}"/>
              </a:ext>
            </a:extLst>
          </p:cNvPr>
          <p:cNvSpPr/>
          <p:nvPr/>
        </p:nvSpPr>
        <p:spPr>
          <a:xfrm>
            <a:off x="8810256" y="-1"/>
            <a:ext cx="3381744" cy="428259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1A50A0-CBD2-4489-B396-92CE95BEA3C3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BCAE4C-2110-4E33-A977-83661520AC6A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Panneau d’interdiction avec un remplissage uni">
            <a:extLst>
              <a:ext uri="{FF2B5EF4-FFF2-40B4-BE49-F238E27FC236}">
                <a16:creationId xmlns:a16="http://schemas.microsoft.com/office/drawing/2014/main" id="{1C0CE6FC-87EC-4309-B943-CD36DFF40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38" name="Graphique 37" descr="Verrou avec un remplissage uni">
            <a:extLst>
              <a:ext uri="{FF2B5EF4-FFF2-40B4-BE49-F238E27FC236}">
                <a16:creationId xmlns:a16="http://schemas.microsoft.com/office/drawing/2014/main" id="{BEFBDE30-1AD6-44BE-A472-EDA0CE347F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ADF669A-3F9F-4600-A582-DC52B560D795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A0DEC9-8DD1-4782-B4D8-F4A43CF9F56F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que 43" descr="Employé de bureau avec un remplissage uni">
            <a:extLst>
              <a:ext uri="{FF2B5EF4-FFF2-40B4-BE49-F238E27FC236}">
                <a16:creationId xmlns:a16="http://schemas.microsoft.com/office/drawing/2014/main" id="{587CA450-9606-47C3-B3D7-5C5C931C84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E1E3169-6F1E-446C-884B-4D98FDF76F5A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que 46" descr="Internet avec un remplissage uni">
            <a:extLst>
              <a:ext uri="{FF2B5EF4-FFF2-40B4-BE49-F238E27FC236}">
                <a16:creationId xmlns:a16="http://schemas.microsoft.com/office/drawing/2014/main" id="{56C63B4F-81EE-4555-89D2-2C7DA26CA0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48" name="ZoneTexte 47">
            <a:hlinkClick r:id="rId24" action="ppaction://hlinksldjump"/>
            <a:extLst>
              <a:ext uri="{FF2B5EF4-FFF2-40B4-BE49-F238E27FC236}">
                <a16:creationId xmlns:a16="http://schemas.microsoft.com/office/drawing/2014/main" id="{3F73CEFE-8058-496F-890B-6CB9543BF1B2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52" name="ZoneTexte 51">
            <a:hlinkClick r:id="rId25" action="ppaction://hlinksldjump"/>
            <a:extLst>
              <a:ext uri="{FF2B5EF4-FFF2-40B4-BE49-F238E27FC236}">
                <a16:creationId xmlns:a16="http://schemas.microsoft.com/office/drawing/2014/main" id="{E3701314-5E36-4D8C-BD37-318876EB0825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53" name="ZoneTexte 52">
            <a:hlinkClick r:id="rId26" action="ppaction://hlinksldjump"/>
            <a:extLst>
              <a:ext uri="{FF2B5EF4-FFF2-40B4-BE49-F238E27FC236}">
                <a16:creationId xmlns:a16="http://schemas.microsoft.com/office/drawing/2014/main" id="{3DEB0763-79BE-4F3F-97CE-8870BAADC4D6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54" name="ZoneTexte 53">
            <a:hlinkClick r:id="rId27" action="ppaction://hlinksldjump"/>
            <a:extLst>
              <a:ext uri="{FF2B5EF4-FFF2-40B4-BE49-F238E27FC236}">
                <a16:creationId xmlns:a16="http://schemas.microsoft.com/office/drawing/2014/main" id="{58BD6480-6F5F-4183-9BBB-CE7D321E3990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55" name="Rectangle 54">
            <a:hlinkClick r:id="rId28" action="ppaction://hlinksldjump"/>
            <a:extLst>
              <a:ext uri="{FF2B5EF4-FFF2-40B4-BE49-F238E27FC236}">
                <a16:creationId xmlns:a16="http://schemas.microsoft.com/office/drawing/2014/main" id="{97DD9B8C-7AC9-496A-9324-5BFAA527FB1D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ZoneTexte 55">
            <a:hlinkClick r:id="rId28" action="ppaction://hlinksldjump"/>
            <a:extLst>
              <a:ext uri="{FF2B5EF4-FFF2-40B4-BE49-F238E27FC236}">
                <a16:creationId xmlns:a16="http://schemas.microsoft.com/office/drawing/2014/main" id="{88574AFF-5548-485E-B3A0-A7C8501F0440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57" name="Graphique 56" descr="Coche avec un remplissage uni">
            <a:hlinkClick r:id="rId28" action="ppaction://hlinksldjump"/>
            <a:extLst>
              <a:ext uri="{FF2B5EF4-FFF2-40B4-BE49-F238E27FC236}">
                <a16:creationId xmlns:a16="http://schemas.microsoft.com/office/drawing/2014/main" id="{9936622A-7350-4EF1-A45D-0AD63FA8E8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6A90528-D04F-4B30-8768-738F0F21E7D9}"/>
              </a:ext>
            </a:extLst>
          </p:cNvPr>
          <p:cNvSpPr/>
          <p:nvPr/>
        </p:nvSpPr>
        <p:spPr>
          <a:xfrm>
            <a:off x="296459" y="506586"/>
            <a:ext cx="4432228" cy="5414820"/>
          </a:xfrm>
          <a:prstGeom prst="roundRect">
            <a:avLst/>
          </a:prstGeom>
          <a:solidFill>
            <a:srgbClr val="E07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105AE56-ECC0-4564-A1C3-C813CB51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02" y="2363710"/>
            <a:ext cx="658122" cy="66031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EACD97C-EDE4-400A-BAE0-F4C6069CC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36" y="1433848"/>
            <a:ext cx="716577" cy="51727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7D30693-B8CC-4866-A342-433FF00A4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02" y="1983555"/>
            <a:ext cx="915692" cy="91569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BBBDBD9-F617-4639-BBB3-99BE73C2A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75" y="3609934"/>
            <a:ext cx="600710" cy="600297"/>
          </a:xfrm>
          <a:prstGeom prst="rect">
            <a:avLst/>
          </a:prstGeom>
        </p:spPr>
      </p:pic>
      <p:pic>
        <p:nvPicPr>
          <p:cNvPr id="33" name="Graphique 32" descr="Satellite avec un remplissage uni">
            <a:extLst>
              <a:ext uri="{FF2B5EF4-FFF2-40B4-BE49-F238E27FC236}">
                <a16:creationId xmlns:a16="http://schemas.microsoft.com/office/drawing/2014/main" id="{0BD92E60-62F6-4091-BA51-EE8600831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6081" y="800412"/>
            <a:ext cx="914400" cy="914400"/>
          </a:xfrm>
          <a:prstGeom prst="rect">
            <a:avLst/>
          </a:prstGeom>
        </p:spPr>
      </p:pic>
      <p:pic>
        <p:nvPicPr>
          <p:cNvPr id="35" name="Graphique 34" descr="Globe terrestre : Europe et Afrique avec un remplissage uni">
            <a:extLst>
              <a:ext uri="{FF2B5EF4-FFF2-40B4-BE49-F238E27FC236}">
                <a16:creationId xmlns:a16="http://schemas.microsoft.com/office/drawing/2014/main" id="{41CDEC9A-7EA6-4D26-A8AA-E6B9BFF6D1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6752" y="1575107"/>
            <a:ext cx="2635124" cy="2635124"/>
          </a:xfrm>
          <a:prstGeom prst="rect">
            <a:avLst/>
          </a:prstGeom>
        </p:spPr>
      </p:pic>
      <p:pic>
        <p:nvPicPr>
          <p:cNvPr id="37" name="Graphique 36" descr="Wi-Fi contour">
            <a:extLst>
              <a:ext uri="{FF2B5EF4-FFF2-40B4-BE49-F238E27FC236}">
                <a16:creationId xmlns:a16="http://schemas.microsoft.com/office/drawing/2014/main" id="{166F5146-4F3A-4AC1-898B-EF57EAD7C2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580456">
            <a:off x="8556256" y="1260108"/>
            <a:ext cx="914400" cy="9144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937" y="1154640"/>
            <a:ext cx="4184407" cy="796487"/>
          </a:xfrm>
        </p:spPr>
        <p:txBody>
          <a:bodyPr>
            <a:normAutofit lnSpcReduction="10000"/>
          </a:bodyPr>
          <a:lstStyle/>
          <a:p>
            <a:r>
              <a:rPr lang="fr-FR" sz="2800"/>
              <a:t>Certains indices facilitent la détection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E90A9AC-2572-49DC-BCEA-4525243C0D43}"/>
              </a:ext>
            </a:extLst>
          </p:cNvPr>
          <p:cNvSpPr/>
          <p:nvPr/>
        </p:nvSpPr>
        <p:spPr>
          <a:xfrm>
            <a:off x="4881614" y="988855"/>
            <a:ext cx="203635" cy="47830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0FDF4D4-B3CC-42B4-ABAC-83663DCC921F}"/>
              </a:ext>
            </a:extLst>
          </p:cNvPr>
          <p:cNvSpPr/>
          <p:nvPr/>
        </p:nvSpPr>
        <p:spPr>
          <a:xfrm>
            <a:off x="4882659" y="3331724"/>
            <a:ext cx="201543" cy="2440146"/>
          </a:xfrm>
          <a:prstGeom prst="round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Graphique 44" descr="Cercle avec flèche gauche avec un remplissage uni">
            <a:hlinkClick r:id="rId13" action="ppaction://hlinksldjump"/>
            <a:extLst>
              <a:ext uri="{FF2B5EF4-FFF2-40B4-BE49-F238E27FC236}">
                <a16:creationId xmlns:a16="http://schemas.microsoft.com/office/drawing/2014/main" id="{CD20C32B-9254-4987-9F3F-7F9186ED7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2074941" y="3910082"/>
            <a:ext cx="914400" cy="914400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30595F94-693B-4D5C-BD93-74DDCDA9A699}"/>
              </a:ext>
            </a:extLst>
          </p:cNvPr>
          <p:cNvSpPr/>
          <p:nvPr/>
        </p:nvSpPr>
        <p:spPr>
          <a:xfrm>
            <a:off x="6691033" y="812851"/>
            <a:ext cx="2054425" cy="448408"/>
          </a:xfrm>
          <a:prstGeom prst="wedgeRoundRectCallout">
            <a:avLst>
              <a:gd name="adj1" fmla="val -30563"/>
              <a:gd name="adj2" fmla="val 90114"/>
              <a:gd name="adj3" fmla="val 16667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4C693C-AB4D-4306-BF24-C0AD1723AC25}"/>
              </a:ext>
            </a:extLst>
          </p:cNvPr>
          <p:cNvSpPr txBox="1"/>
          <p:nvPr/>
        </p:nvSpPr>
        <p:spPr>
          <a:xfrm>
            <a:off x="6626747" y="900329"/>
            <a:ext cx="2213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http://www.banqueOrange78.com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15E3CF-2597-4976-8D02-37755B53D251}"/>
              </a:ext>
            </a:extLst>
          </p:cNvPr>
          <p:cNvSpPr txBox="1"/>
          <p:nvPr/>
        </p:nvSpPr>
        <p:spPr>
          <a:xfrm>
            <a:off x="492671" y="2168343"/>
            <a:ext cx="427515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/>
              <a:t>http au lieu de https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/>
              <a:t>Nom peu familier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/>
              <a:t>Domaine incorrect (.</a:t>
            </a:r>
            <a:r>
              <a:rPr lang="fr-FR" sz="1600" b="1" err="1"/>
              <a:t>goov</a:t>
            </a:r>
            <a:r>
              <a:rPr lang="fr-FR" sz="1600" b="1"/>
              <a:t>, .</a:t>
            </a:r>
            <a:r>
              <a:rPr lang="fr-FR" sz="1600" b="1" err="1"/>
              <a:t>gouve</a:t>
            </a:r>
            <a:r>
              <a:rPr lang="fr-FR" sz="1600" b="1"/>
              <a:t> au lieu de .</a:t>
            </a:r>
            <a:r>
              <a:rPr lang="fr-FR" sz="1600" b="1" err="1"/>
              <a:t>gouv</a:t>
            </a:r>
            <a:r>
              <a:rPr lang="fr-FR" sz="1600" b="1"/>
              <a:t> pour l’état français)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3C8A-C397-4F1B-8C30-826A0E05D823}"/>
              </a:ext>
            </a:extLst>
          </p:cNvPr>
          <p:cNvSpPr/>
          <p:nvPr/>
        </p:nvSpPr>
        <p:spPr>
          <a:xfrm>
            <a:off x="-9893" y="-20149"/>
            <a:ext cx="3381744" cy="448408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0134D-AFF1-4316-A583-B07E50E5896E}"/>
              </a:ext>
            </a:extLst>
          </p:cNvPr>
          <p:cNvSpPr/>
          <p:nvPr/>
        </p:nvSpPr>
        <p:spPr>
          <a:xfrm>
            <a:off x="8810256" y="-1"/>
            <a:ext cx="3381744" cy="428259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3CE567EB-3A44-4495-BB82-9927314ADBA6}"/>
              </a:ext>
            </a:extLst>
          </p:cNvPr>
          <p:cNvSpPr txBox="1">
            <a:spLocks/>
          </p:cNvSpPr>
          <p:nvPr/>
        </p:nvSpPr>
        <p:spPr>
          <a:xfrm>
            <a:off x="3295464" y="-2075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latin typeface="Space Ranger" pitchFamily="2" charset="0"/>
              </a:rPr>
              <a:t>Les sources des ransomwares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DEEFE-A8F8-4CBA-9AD3-F969C7BA00CA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256209-A5EA-4801-9C82-C92CE720CC61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386EAE-5B8F-4DE4-BC04-38D58F335200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que 46" descr="Panneau d’interdic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E5E6F20F-8F8B-4EB1-8593-E90162F47A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48" name="Graphique 47" descr="Verrou avec un remplissage uni">
            <a:extLst>
              <a:ext uri="{FF2B5EF4-FFF2-40B4-BE49-F238E27FC236}">
                <a16:creationId xmlns:a16="http://schemas.microsoft.com/office/drawing/2014/main" id="{69F957FF-0C56-4F77-B469-F48DA6EDB3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D04A20-DC91-4650-8F73-7A980A919A00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13FBAB-98F3-49E3-9DF0-2276A7CCDD45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Graphique 50" descr="Employé de bureau avec un remplissage uni">
            <a:extLst>
              <a:ext uri="{FF2B5EF4-FFF2-40B4-BE49-F238E27FC236}">
                <a16:creationId xmlns:a16="http://schemas.microsoft.com/office/drawing/2014/main" id="{D4700FDC-96B8-4F72-865C-CAAF68B7CC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F2079A1-55DF-436D-AE30-7ACD334B2903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Graphique 52" descr="Internet avec un remplissage uni">
            <a:extLst>
              <a:ext uri="{FF2B5EF4-FFF2-40B4-BE49-F238E27FC236}">
                <a16:creationId xmlns:a16="http://schemas.microsoft.com/office/drawing/2014/main" id="{3E6FAC56-5370-46BC-AD88-FFDDC27BD3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54" name="ZoneTexte 53">
            <a:hlinkClick r:id="rId13" action="ppaction://hlinksldjump"/>
            <a:extLst>
              <a:ext uri="{FF2B5EF4-FFF2-40B4-BE49-F238E27FC236}">
                <a16:creationId xmlns:a16="http://schemas.microsoft.com/office/drawing/2014/main" id="{5723F02C-63ED-49D4-A450-F642156A7961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55" name="ZoneTexte 54">
            <a:hlinkClick r:id="rId25" action="ppaction://hlinksldjump"/>
            <a:extLst>
              <a:ext uri="{FF2B5EF4-FFF2-40B4-BE49-F238E27FC236}">
                <a16:creationId xmlns:a16="http://schemas.microsoft.com/office/drawing/2014/main" id="{B371113D-7CC8-4951-9B45-B698D93226F8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56" name="ZoneTexte 55">
            <a:hlinkClick r:id="rId16" action="ppaction://hlinksldjump"/>
            <a:extLst>
              <a:ext uri="{FF2B5EF4-FFF2-40B4-BE49-F238E27FC236}">
                <a16:creationId xmlns:a16="http://schemas.microsoft.com/office/drawing/2014/main" id="{E3283493-073F-4117-ACC8-1AB17D7482E6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57" name="ZoneTexte 56">
            <a:hlinkClick r:id="rId26" action="ppaction://hlinksldjump"/>
            <a:extLst>
              <a:ext uri="{FF2B5EF4-FFF2-40B4-BE49-F238E27FC236}">
                <a16:creationId xmlns:a16="http://schemas.microsoft.com/office/drawing/2014/main" id="{D69ED6BA-F8C1-4F2F-95F0-575C0FE0D66E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58" name="Rectangle 57">
            <a:hlinkClick r:id="rId27" action="ppaction://hlinksldjump"/>
            <a:extLst>
              <a:ext uri="{FF2B5EF4-FFF2-40B4-BE49-F238E27FC236}">
                <a16:creationId xmlns:a16="http://schemas.microsoft.com/office/drawing/2014/main" id="{4435EDA5-0D18-446A-936E-72E44135A5F8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hlinkClick r:id="rId27" action="ppaction://hlinksldjump"/>
            <a:extLst>
              <a:ext uri="{FF2B5EF4-FFF2-40B4-BE49-F238E27FC236}">
                <a16:creationId xmlns:a16="http://schemas.microsoft.com/office/drawing/2014/main" id="{B80F9B89-3FD4-4564-862A-44D56C02B73C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60" name="Graphique 59" descr="Coche avec un remplissage uni">
            <a:hlinkClick r:id="rId27" action="ppaction://hlinksldjump"/>
            <a:extLst>
              <a:ext uri="{FF2B5EF4-FFF2-40B4-BE49-F238E27FC236}">
                <a16:creationId xmlns:a16="http://schemas.microsoft.com/office/drawing/2014/main" id="{45CA551B-0FD4-4A84-B8B7-0179551D5E1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34B1F8-4743-4694-92A1-A096A8F2E54F}"/>
              </a:ext>
            </a:extLst>
          </p:cNvPr>
          <p:cNvSpPr/>
          <p:nvPr/>
        </p:nvSpPr>
        <p:spPr>
          <a:xfrm>
            <a:off x="-9894" y="-20150"/>
            <a:ext cx="12201893" cy="665649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325" y="241507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/>
              <a:t>Tout le monde </a:t>
            </a:r>
            <a:r>
              <a:rPr lang="fr-FR"/>
              <a:t>peut être un vecteur.</a:t>
            </a:r>
            <a:endParaRPr lang="fr-FR">
              <a:cs typeface="Calibri"/>
            </a:endParaRPr>
          </a:p>
          <a:p>
            <a:r>
              <a:rPr lang="fr-FR"/>
              <a:t>Un bon service de sécurité de l’information n’est pas garant d’une invulnérabilité à toute menace.</a:t>
            </a:r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72C2140-F628-4A8B-BA17-03252A2615D7}"/>
              </a:ext>
            </a:extLst>
          </p:cNvPr>
          <p:cNvSpPr txBox="1">
            <a:spLocks/>
          </p:cNvSpPr>
          <p:nvPr/>
        </p:nvSpPr>
        <p:spPr>
          <a:xfrm>
            <a:off x="3275683" y="3954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bg1"/>
                </a:solidFill>
                <a:latin typeface="Space Ranger" pitchFamily="2" charset="0"/>
              </a:rPr>
              <a:t>L’humain, facteur numéro 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81121B0-B891-4C9F-9A04-1A7327D4A788}"/>
              </a:ext>
            </a:extLst>
          </p:cNvPr>
          <p:cNvCxnSpPr/>
          <p:nvPr/>
        </p:nvCxnSpPr>
        <p:spPr>
          <a:xfrm>
            <a:off x="1181100" y="4438650"/>
            <a:ext cx="966860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201A825-434C-4F26-852F-DF3ED83C6AD2}"/>
              </a:ext>
            </a:extLst>
          </p:cNvPr>
          <p:cNvCxnSpPr>
            <a:cxnSpLocks/>
          </p:cNvCxnSpPr>
          <p:nvPr/>
        </p:nvCxnSpPr>
        <p:spPr>
          <a:xfrm>
            <a:off x="1181100" y="4448175"/>
            <a:ext cx="4834303" cy="0"/>
          </a:xfrm>
          <a:prstGeom prst="line">
            <a:avLst/>
          </a:prstGeom>
          <a:ln w="76200">
            <a:solidFill>
              <a:srgbClr val="1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que 24" descr="Cercle avec flèche gauche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0E079518-D634-4413-B596-ECA80B0E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773875" y="4105825"/>
            <a:ext cx="665650" cy="665650"/>
          </a:xfrm>
          <a:prstGeom prst="rect">
            <a:avLst/>
          </a:prstGeom>
        </p:spPr>
      </p:pic>
      <p:pic>
        <p:nvPicPr>
          <p:cNvPr id="26" name="Graphique 25" descr="Cercle avec flèche gauche avec un remplissage uni">
            <a:extLst>
              <a:ext uri="{FF2B5EF4-FFF2-40B4-BE49-F238E27FC236}">
                <a16:creationId xmlns:a16="http://schemas.microsoft.com/office/drawing/2014/main" id="{C516694C-A308-4ACE-B207-244F8F609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81" y="4115350"/>
            <a:ext cx="665650" cy="6656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B5A38E-DDF9-4018-A892-694FC9154B2B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4B8D8D-2D98-4275-A113-9E99574C652B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6BB7BD-62B5-4A30-B91E-49DD15AC53E6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Graphique 29" descr="Panneau d’interdiction avec un remplissage uni">
            <a:extLst>
              <a:ext uri="{FF2B5EF4-FFF2-40B4-BE49-F238E27FC236}">
                <a16:creationId xmlns:a16="http://schemas.microsoft.com/office/drawing/2014/main" id="{3246D7CC-6213-44EF-AE8C-F2FF99D7A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31" name="Graphique 30" descr="Verrou avec un remplissage uni">
            <a:extLst>
              <a:ext uri="{FF2B5EF4-FFF2-40B4-BE49-F238E27FC236}">
                <a16:creationId xmlns:a16="http://schemas.microsoft.com/office/drawing/2014/main" id="{5DBD272C-BAD5-45BA-B8B7-6628CFAA4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0AACD72-F4E1-4BF7-B4C1-FF07D9683256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F000B-521F-4EA5-BFDF-B063B31ED2E9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phique 33" descr="Employé de bureau avec un remplissage uni">
            <a:extLst>
              <a:ext uri="{FF2B5EF4-FFF2-40B4-BE49-F238E27FC236}">
                <a16:creationId xmlns:a16="http://schemas.microsoft.com/office/drawing/2014/main" id="{335D9303-BEB6-448C-943C-00D0B4422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55E9EC-E98C-46E8-8035-566E663D568D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Internet avec un remplissage uni">
            <a:extLst>
              <a:ext uri="{FF2B5EF4-FFF2-40B4-BE49-F238E27FC236}">
                <a16:creationId xmlns:a16="http://schemas.microsoft.com/office/drawing/2014/main" id="{2B8B1C73-DD40-4835-9849-A3C8FFDB41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37" name="ZoneTexte 36">
            <a:hlinkClick r:id="rId14" action="ppaction://hlinksldjump"/>
            <a:extLst>
              <a:ext uri="{FF2B5EF4-FFF2-40B4-BE49-F238E27FC236}">
                <a16:creationId xmlns:a16="http://schemas.microsoft.com/office/drawing/2014/main" id="{D9B82124-338D-4627-A43F-8323B85FF8E8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38" name="ZoneTexte 37">
            <a:hlinkClick r:id="rId15" action="ppaction://hlinksldjump"/>
            <a:extLst>
              <a:ext uri="{FF2B5EF4-FFF2-40B4-BE49-F238E27FC236}">
                <a16:creationId xmlns:a16="http://schemas.microsoft.com/office/drawing/2014/main" id="{F9D0A16E-F63C-4734-BB28-060AF9D67DAE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39" name="ZoneTexte 38">
            <a:hlinkClick r:id="rId16" action="ppaction://hlinksldjump"/>
            <a:extLst>
              <a:ext uri="{FF2B5EF4-FFF2-40B4-BE49-F238E27FC236}">
                <a16:creationId xmlns:a16="http://schemas.microsoft.com/office/drawing/2014/main" id="{4DC17211-2B2E-4A2B-9F8C-A7F8441EC94B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40" name="ZoneTexte 39">
            <a:hlinkClick r:id="rId17" action="ppaction://hlinksldjump"/>
            <a:extLst>
              <a:ext uri="{FF2B5EF4-FFF2-40B4-BE49-F238E27FC236}">
                <a16:creationId xmlns:a16="http://schemas.microsoft.com/office/drawing/2014/main" id="{9E47ED06-5BE9-4821-9DF2-C05B5C29942C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41" name="Rectangle 40">
            <a:hlinkClick r:id="rId18" action="ppaction://hlinksldjump"/>
            <a:extLst>
              <a:ext uri="{FF2B5EF4-FFF2-40B4-BE49-F238E27FC236}">
                <a16:creationId xmlns:a16="http://schemas.microsoft.com/office/drawing/2014/main" id="{1AF74DEB-18DF-4BC4-8E55-90F0975EBE4B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ZoneTexte 41">
            <a:hlinkClick r:id="rId18" action="ppaction://hlinksldjump"/>
            <a:extLst>
              <a:ext uri="{FF2B5EF4-FFF2-40B4-BE49-F238E27FC236}">
                <a16:creationId xmlns:a16="http://schemas.microsoft.com/office/drawing/2014/main" id="{8CD3EF2C-0216-4676-BF87-9ADE5E839555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43" name="Graphique 42" descr="Coche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7DCC0AAB-5999-4703-89E9-62798A7139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879" y="1681372"/>
            <a:ext cx="10028891" cy="2384913"/>
          </a:xfrm>
        </p:spPr>
        <p:txBody>
          <a:bodyPr>
            <a:normAutofit/>
          </a:bodyPr>
          <a:lstStyle/>
          <a:p>
            <a:r>
              <a:rPr lang="fr-FR"/>
              <a:t>L’ingénierie</a:t>
            </a:r>
            <a:r>
              <a:rPr lang="en-GB"/>
              <a:t> </a:t>
            </a:r>
            <a:r>
              <a:rPr lang="fr-FR"/>
              <a:t>sociale</a:t>
            </a:r>
            <a:r>
              <a:rPr lang="en-GB"/>
              <a:t> </a:t>
            </a:r>
            <a:r>
              <a:rPr lang="fr-FR"/>
              <a:t>est</a:t>
            </a:r>
            <a:r>
              <a:rPr lang="en-GB"/>
              <a:t> de plus </a:t>
            </a:r>
            <a:r>
              <a:rPr lang="fr-FR"/>
              <a:t>en plus répandue et </a:t>
            </a:r>
            <a:r>
              <a:rPr lang="fr-FR" b="1"/>
              <a:t>facilitée </a:t>
            </a:r>
            <a:r>
              <a:rPr lang="en-GB" b="1"/>
              <a:t>par les </a:t>
            </a:r>
            <a:r>
              <a:rPr lang="fr-FR" b="1"/>
              <a:t>nombreux réseaux sociaux</a:t>
            </a:r>
            <a:r>
              <a:rPr lang="en-GB"/>
              <a:t>. </a:t>
            </a:r>
            <a:r>
              <a:rPr lang="fr-FR"/>
              <a:t>Elle fonctionne parce que d’instinct, </a:t>
            </a:r>
            <a:r>
              <a:rPr lang="fr-FR" b="1"/>
              <a:t>l’humain fait confiance</a:t>
            </a:r>
            <a:r>
              <a:rPr lang="fr-FR"/>
              <a:t>.</a:t>
            </a:r>
          </a:p>
          <a:p>
            <a:r>
              <a:rPr lang="fr-FR"/>
              <a:t>Un courriel, un message vocal ou un texto bien ciblé est capable de convaincre les personnes visées à transférer de l’argent, divulguer des informations confidentielles ou télécharger un fichier qui </a:t>
            </a:r>
            <a:r>
              <a:rPr lang="fr-FR" b="1"/>
              <a:t>installera un logiciel malveillant sur le réseau de l’entreprise</a:t>
            </a:r>
            <a:r>
              <a:rPr lang="fr-FR"/>
              <a:t>, notamment un ransomware.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81121B0-B891-4C9F-9A04-1A7327D4A788}"/>
              </a:ext>
            </a:extLst>
          </p:cNvPr>
          <p:cNvCxnSpPr/>
          <p:nvPr/>
        </p:nvCxnSpPr>
        <p:spPr>
          <a:xfrm>
            <a:off x="1181100" y="4438650"/>
            <a:ext cx="966860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201A825-434C-4F26-852F-DF3ED83C6AD2}"/>
              </a:ext>
            </a:extLst>
          </p:cNvPr>
          <p:cNvCxnSpPr>
            <a:cxnSpLocks/>
          </p:cNvCxnSpPr>
          <p:nvPr/>
        </p:nvCxnSpPr>
        <p:spPr>
          <a:xfrm>
            <a:off x="6015403" y="4438650"/>
            <a:ext cx="4834303" cy="0"/>
          </a:xfrm>
          <a:prstGeom prst="line">
            <a:avLst/>
          </a:prstGeom>
          <a:ln w="76200">
            <a:solidFill>
              <a:srgbClr val="1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que 24" descr="Cercle avec flèche gauche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0A487615-BAC7-49BE-A7FC-BAF1D95E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81" y="4115350"/>
            <a:ext cx="665650" cy="665650"/>
          </a:xfrm>
          <a:prstGeom prst="rect">
            <a:avLst/>
          </a:prstGeom>
        </p:spPr>
      </p:pic>
      <p:pic>
        <p:nvPicPr>
          <p:cNvPr id="26" name="Graphique 25" descr="Cercle avec flèche gauche avec un remplissage uni">
            <a:extLst>
              <a:ext uri="{FF2B5EF4-FFF2-40B4-BE49-F238E27FC236}">
                <a16:creationId xmlns:a16="http://schemas.microsoft.com/office/drawing/2014/main" id="{10A64C2B-F06D-41C2-AB7B-002C59D6A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773875" y="4105825"/>
            <a:ext cx="665650" cy="6656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8E8CE4C-A6FF-4285-BB38-930F215629E2}"/>
              </a:ext>
            </a:extLst>
          </p:cNvPr>
          <p:cNvSpPr/>
          <p:nvPr/>
        </p:nvSpPr>
        <p:spPr>
          <a:xfrm>
            <a:off x="-9894" y="-20150"/>
            <a:ext cx="12201893" cy="665649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21CE0E8D-3097-4012-B6AF-02346069936D}"/>
              </a:ext>
            </a:extLst>
          </p:cNvPr>
          <p:cNvSpPr txBox="1">
            <a:spLocks/>
          </p:cNvSpPr>
          <p:nvPr/>
        </p:nvSpPr>
        <p:spPr>
          <a:xfrm>
            <a:off x="3275683" y="3954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bg1"/>
                </a:solidFill>
                <a:latin typeface="Space Ranger" pitchFamily="2" charset="0"/>
              </a:rPr>
              <a:t>L’humain, facteur numéro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00C3E-33EE-4412-A8A0-619AC83196D8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2166C-83AA-4B48-A707-EB29B07F1B18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73C24-1E16-48A2-8CEB-4CA95FCCED73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7157BD-1689-4443-A8B3-A1A3798196E9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Graphique 31" descr="Panneau d’interdiction avec un remplissage uni">
            <a:extLst>
              <a:ext uri="{FF2B5EF4-FFF2-40B4-BE49-F238E27FC236}">
                <a16:creationId xmlns:a16="http://schemas.microsoft.com/office/drawing/2014/main" id="{16B685F3-5EB2-4EDA-9D9C-F729CF144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33" name="Graphique 32" descr="Verrou avec un remplissage uni">
            <a:hlinkClick r:id="rId8" action="ppaction://hlinksldjump"/>
            <a:extLst>
              <a:ext uri="{FF2B5EF4-FFF2-40B4-BE49-F238E27FC236}">
                <a16:creationId xmlns:a16="http://schemas.microsoft.com/office/drawing/2014/main" id="{A8D5D99C-393C-4D23-AA87-F0C288BE83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FBF3696-71CB-4B81-ADFC-E83E4F6483B7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67EC8F-E35B-45A6-B3E1-B6B21E37F366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Employé de bureau avec un remplissage uni">
            <a:extLst>
              <a:ext uri="{FF2B5EF4-FFF2-40B4-BE49-F238E27FC236}">
                <a16:creationId xmlns:a16="http://schemas.microsoft.com/office/drawing/2014/main" id="{F2F642D1-56EC-4956-BD5B-320E7F112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60626E-F261-4190-8836-81FACBA41A22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que 37" descr="Internet avec un remplissage uni">
            <a:extLst>
              <a:ext uri="{FF2B5EF4-FFF2-40B4-BE49-F238E27FC236}">
                <a16:creationId xmlns:a16="http://schemas.microsoft.com/office/drawing/2014/main" id="{E0A7D37A-7FD1-4BCB-ADA6-AA07B55721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39" name="ZoneTexte 38">
            <a:hlinkClick r:id="rId15" action="ppaction://hlinksldjump"/>
            <a:extLst>
              <a:ext uri="{FF2B5EF4-FFF2-40B4-BE49-F238E27FC236}">
                <a16:creationId xmlns:a16="http://schemas.microsoft.com/office/drawing/2014/main" id="{DB86D814-FA74-49C3-97EE-875B853E589C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40" name="ZoneTexte 39">
            <a:hlinkClick r:id="rId3" action="ppaction://hlinksldjump"/>
            <a:extLst>
              <a:ext uri="{FF2B5EF4-FFF2-40B4-BE49-F238E27FC236}">
                <a16:creationId xmlns:a16="http://schemas.microsoft.com/office/drawing/2014/main" id="{FEB6E780-12B8-4C99-B1CD-666BE36FF103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41" name="ZoneTexte 40">
            <a:hlinkClick r:id="rId16" action="ppaction://hlinksldjump"/>
            <a:extLst>
              <a:ext uri="{FF2B5EF4-FFF2-40B4-BE49-F238E27FC236}">
                <a16:creationId xmlns:a16="http://schemas.microsoft.com/office/drawing/2014/main" id="{B730405B-8B9C-42EF-8658-8932F1B96ACA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42" name="ZoneTexte 41">
            <a:hlinkClick r:id="rId8" action="ppaction://hlinksldjump"/>
            <a:extLst>
              <a:ext uri="{FF2B5EF4-FFF2-40B4-BE49-F238E27FC236}">
                <a16:creationId xmlns:a16="http://schemas.microsoft.com/office/drawing/2014/main" id="{E90D7535-0A83-4D81-88DB-001B65CF8601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43" name="Rectangle 42">
            <a:hlinkClick r:id="rId17" action="ppaction://hlinksldjump"/>
            <a:extLst>
              <a:ext uri="{FF2B5EF4-FFF2-40B4-BE49-F238E27FC236}">
                <a16:creationId xmlns:a16="http://schemas.microsoft.com/office/drawing/2014/main" id="{8204FEA1-E61F-4E08-A446-574773BB44A8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hlinkClick r:id="rId17" action="ppaction://hlinksldjump"/>
            <a:extLst>
              <a:ext uri="{FF2B5EF4-FFF2-40B4-BE49-F238E27FC236}">
                <a16:creationId xmlns:a16="http://schemas.microsoft.com/office/drawing/2014/main" id="{F224AFE4-9561-46D8-9736-E525B30C4D80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45" name="Graphique 44" descr="Coche avec un remplissage uni">
            <a:hlinkClick r:id="rId17" action="ppaction://hlinksldjump"/>
            <a:extLst>
              <a:ext uri="{FF2B5EF4-FFF2-40B4-BE49-F238E27FC236}">
                <a16:creationId xmlns:a16="http://schemas.microsoft.com/office/drawing/2014/main" id="{2582CE77-0EB0-47FB-B9F0-28960590B9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D8248DF-2426-4C4C-A71E-5F2B201DA6FB}"/>
              </a:ext>
            </a:extLst>
          </p:cNvPr>
          <p:cNvSpPr/>
          <p:nvPr/>
        </p:nvSpPr>
        <p:spPr>
          <a:xfrm rot="5400000">
            <a:off x="-2444105" y="2444104"/>
            <a:ext cx="6145507" cy="1257300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B42379F-B3F8-45B5-A45F-3E54F40EEEFC}"/>
              </a:ext>
            </a:extLst>
          </p:cNvPr>
          <p:cNvSpPr txBox="1">
            <a:spLocks/>
          </p:cNvSpPr>
          <p:nvPr/>
        </p:nvSpPr>
        <p:spPr>
          <a:xfrm>
            <a:off x="3275683" y="3954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1B2B4B"/>
                </a:solidFill>
                <a:latin typeface="Space Ranger" pitchFamily="2" charset="0"/>
              </a:rPr>
              <a:t>Les erreurs à ne pas faire</a:t>
            </a:r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C1B01664-8E81-46B4-929C-E2A130EE3E06}"/>
              </a:ext>
            </a:extLst>
          </p:cNvPr>
          <p:cNvSpPr/>
          <p:nvPr/>
        </p:nvSpPr>
        <p:spPr>
          <a:xfrm>
            <a:off x="411777" y="1263445"/>
            <a:ext cx="439616" cy="451999"/>
          </a:xfrm>
          <a:prstGeom prst="noSmoking">
            <a:avLst/>
          </a:prstGeom>
          <a:solidFill>
            <a:srgbClr val="E07B6A"/>
          </a:solidFill>
          <a:ln>
            <a:solidFill>
              <a:srgbClr val="E0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nterdiction 23">
            <a:extLst>
              <a:ext uri="{FF2B5EF4-FFF2-40B4-BE49-F238E27FC236}">
                <a16:creationId xmlns:a16="http://schemas.microsoft.com/office/drawing/2014/main" id="{0A5C8F34-FEAC-491A-B4F5-AA08EF57BEBB}"/>
              </a:ext>
            </a:extLst>
          </p:cNvPr>
          <p:cNvSpPr/>
          <p:nvPr/>
        </p:nvSpPr>
        <p:spPr>
          <a:xfrm>
            <a:off x="417858" y="2815438"/>
            <a:ext cx="439616" cy="451999"/>
          </a:xfrm>
          <a:prstGeom prst="noSmoking">
            <a:avLst/>
          </a:prstGeom>
          <a:solidFill>
            <a:srgbClr val="E07B6A"/>
          </a:solidFill>
          <a:ln>
            <a:solidFill>
              <a:srgbClr val="E0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Interdiction 24">
            <a:extLst>
              <a:ext uri="{FF2B5EF4-FFF2-40B4-BE49-F238E27FC236}">
                <a16:creationId xmlns:a16="http://schemas.microsoft.com/office/drawing/2014/main" id="{F21865A6-7992-47C7-BB18-C198984E64A5}"/>
              </a:ext>
            </a:extLst>
          </p:cNvPr>
          <p:cNvSpPr/>
          <p:nvPr/>
        </p:nvSpPr>
        <p:spPr>
          <a:xfrm>
            <a:off x="408840" y="4367431"/>
            <a:ext cx="439616" cy="451999"/>
          </a:xfrm>
          <a:prstGeom prst="noSmoking">
            <a:avLst/>
          </a:prstGeom>
          <a:solidFill>
            <a:srgbClr val="E07B6A"/>
          </a:solidFill>
          <a:ln>
            <a:solidFill>
              <a:srgbClr val="E07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C71FEC-D752-4BC9-8F2D-BEF9C1627F76}"/>
              </a:ext>
            </a:extLst>
          </p:cNvPr>
          <p:cNvSpPr txBox="1"/>
          <p:nvPr/>
        </p:nvSpPr>
        <p:spPr>
          <a:xfrm>
            <a:off x="1460983" y="1263445"/>
            <a:ext cx="881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Une clef USB sur le parking </a:t>
            </a:r>
            <a:r>
              <a:rPr lang="fr-FR" b="1"/>
              <a:t>?</a:t>
            </a:r>
            <a:r>
              <a:rPr lang="fr-FR"/>
              <a:t> </a:t>
            </a:r>
          </a:p>
          <a:p>
            <a:r>
              <a:rPr lang="fr-FR"/>
              <a:t>Ne la connectez pas à un ordinateur sur le réseau de l’entreprise. Consultez le service informatique de l’entreprise.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42B0D8-9753-4296-A08C-1E9FC855A53B}"/>
              </a:ext>
            </a:extLst>
          </p:cNvPr>
          <p:cNvSpPr txBox="1"/>
          <p:nvPr/>
        </p:nvSpPr>
        <p:spPr>
          <a:xfrm>
            <a:off x="1460983" y="4387267"/>
            <a:ext cx="8818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Un mail de votre banque, votre opérateur téléphonique </a:t>
            </a:r>
            <a:r>
              <a:rPr lang="fr-FR" b="1"/>
              <a:t>?</a:t>
            </a:r>
            <a:r>
              <a:rPr lang="fr-FR"/>
              <a:t> </a:t>
            </a:r>
          </a:p>
          <a:p>
            <a:r>
              <a:rPr lang="fr-FR"/>
              <a:t>Attention au format de l’adresse mail et à ce que l’on vous demande. Par exemple vous rendre sur un lien http pour vous connecter à votre compte bancaire serait une drôle de façon de faire pour une banque. On vous demandera plutôt de vous rendre vous-même sur le site de la banque et de vous y connecter.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1AAD65-1829-4567-A627-30E1F5A89D66}"/>
              </a:ext>
            </a:extLst>
          </p:cNvPr>
          <p:cNvSpPr txBox="1"/>
          <p:nvPr/>
        </p:nvSpPr>
        <p:spPr>
          <a:xfrm>
            <a:off x="1460983" y="2815438"/>
            <a:ext cx="881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Besoin d’un logiciel </a:t>
            </a:r>
            <a:r>
              <a:rPr lang="fr-FR" b="1"/>
              <a:t>? </a:t>
            </a:r>
          </a:p>
          <a:p>
            <a:r>
              <a:rPr lang="fr-FR"/>
              <a:t>Ne téléchargez pas un logiciel depuis un site tiers, ces derniers sont souvent corrompus et contiennent des fichiers indésirables. Utilisez uniquement les sites officiels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073DBB-C37F-4DA5-99E0-D673888505D1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9CA9F-5613-4183-BE9D-FEF273B8D922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D2DFD-2B2A-4E28-B3B1-F621F0613936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phique 32" descr="Panneau d’interdic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2CCE1E60-20C9-45F6-8D62-BFA36CD8C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34" name="Graphique 33" descr="Verrou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13CB4A7F-5961-4FB7-B4D6-1180E6665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53999C-02A1-4077-9353-56E5FA9E9CB1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6B7F6-9E64-4F81-8A79-FB5CFDD75FFA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Graphique 36" descr="Employé de bureau avec un remplissage uni">
            <a:extLst>
              <a:ext uri="{FF2B5EF4-FFF2-40B4-BE49-F238E27FC236}">
                <a16:creationId xmlns:a16="http://schemas.microsoft.com/office/drawing/2014/main" id="{7CB5C1DF-86B1-429E-B572-F57349286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46854B1-875A-4059-B4B7-9077010138AB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Graphique 38" descr="Internet avec un remplissage uni">
            <a:extLst>
              <a:ext uri="{FF2B5EF4-FFF2-40B4-BE49-F238E27FC236}">
                <a16:creationId xmlns:a16="http://schemas.microsoft.com/office/drawing/2014/main" id="{A9C4D848-D33C-4F19-B030-07E972F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40" name="ZoneTexte 39">
            <a:hlinkClick r:id="rId13" action="ppaction://hlinksldjump"/>
            <a:extLst>
              <a:ext uri="{FF2B5EF4-FFF2-40B4-BE49-F238E27FC236}">
                <a16:creationId xmlns:a16="http://schemas.microsoft.com/office/drawing/2014/main" id="{8804DD92-154E-4003-B14C-48B83CBF8064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41" name="ZoneTexte 40">
            <a:hlinkClick r:id="rId14" action="ppaction://hlinksldjump"/>
            <a:extLst>
              <a:ext uri="{FF2B5EF4-FFF2-40B4-BE49-F238E27FC236}">
                <a16:creationId xmlns:a16="http://schemas.microsoft.com/office/drawing/2014/main" id="{0792EAAA-477D-4C98-9706-3B29F7733EE4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42" name="ZoneTexte 41">
            <a:hlinkClick r:id="rId3" action="ppaction://hlinksldjump"/>
            <a:extLst>
              <a:ext uri="{FF2B5EF4-FFF2-40B4-BE49-F238E27FC236}">
                <a16:creationId xmlns:a16="http://schemas.microsoft.com/office/drawing/2014/main" id="{A0A6DAD7-54A8-4F92-ACD9-C02EB700527E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solidFill>
                  <a:schemeClr val="bg1">
                    <a:lumMod val="85000"/>
                  </a:schemeClr>
                </a:solidFill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43" name="ZoneTexte 42">
            <a:hlinkClick r:id="rId6" action="ppaction://hlinksldjump"/>
            <a:extLst>
              <a:ext uri="{FF2B5EF4-FFF2-40B4-BE49-F238E27FC236}">
                <a16:creationId xmlns:a16="http://schemas.microsoft.com/office/drawing/2014/main" id="{7AE60E00-4EC2-414D-A724-1836DDDF2701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44" name="Rectangle 43">
            <a:hlinkClick r:id="rId15" action="ppaction://hlinksldjump"/>
            <a:extLst>
              <a:ext uri="{FF2B5EF4-FFF2-40B4-BE49-F238E27FC236}">
                <a16:creationId xmlns:a16="http://schemas.microsoft.com/office/drawing/2014/main" id="{90BF84DC-AAE6-4440-9748-9C7706A90EC3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>
            <a:hlinkClick r:id="rId15" action="ppaction://hlinksldjump"/>
            <a:extLst>
              <a:ext uri="{FF2B5EF4-FFF2-40B4-BE49-F238E27FC236}">
                <a16:creationId xmlns:a16="http://schemas.microsoft.com/office/drawing/2014/main" id="{ECB567C5-3333-4B7B-9B29-637D4FD1C639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46" name="Graphique 45" descr="Coche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A81C8467-0AC2-42B1-AB1E-33290B6E57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6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D8248DF-2426-4C4C-A71E-5F2B201DA6FB}"/>
              </a:ext>
            </a:extLst>
          </p:cNvPr>
          <p:cNvSpPr/>
          <p:nvPr/>
        </p:nvSpPr>
        <p:spPr>
          <a:xfrm rot="5400000">
            <a:off x="-2709562" y="2709561"/>
            <a:ext cx="6155970" cy="736848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B42379F-B3F8-45B5-A45F-3E54F40EEEFC}"/>
              </a:ext>
            </a:extLst>
          </p:cNvPr>
          <p:cNvSpPr txBox="1">
            <a:spLocks/>
          </p:cNvSpPr>
          <p:nvPr/>
        </p:nvSpPr>
        <p:spPr>
          <a:xfrm>
            <a:off x="3275683" y="39540"/>
            <a:ext cx="5581285" cy="52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>
                <a:solidFill>
                  <a:srgbClr val="1B2B4B"/>
                </a:solidFill>
                <a:latin typeface="Space Ranger" pitchFamily="2" charset="0"/>
              </a:rPr>
              <a:t>Les bonnes pratiques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C71FEC-D752-4BC9-8F2D-BEF9C1627F76}"/>
              </a:ext>
            </a:extLst>
          </p:cNvPr>
          <p:cNvSpPr txBox="1"/>
          <p:nvPr/>
        </p:nvSpPr>
        <p:spPr>
          <a:xfrm>
            <a:off x="1032513" y="839068"/>
            <a:ext cx="440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Garder ses logiciels à jour</a:t>
            </a:r>
            <a:r>
              <a:rPr lang="fr-FR"/>
              <a:t> </a:t>
            </a:r>
            <a:br>
              <a:rPr lang="fr-FR"/>
            </a:br>
            <a:r>
              <a:rPr lang="fr-FR"/>
              <a:t>Les éditeurs de logiciels mettent régulièrement leurs produits à jour pour contrer des failles de sécurité.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42B0D8-9753-4296-A08C-1E9FC855A53B}"/>
              </a:ext>
            </a:extLst>
          </p:cNvPr>
          <p:cNvSpPr txBox="1"/>
          <p:nvPr/>
        </p:nvSpPr>
        <p:spPr>
          <a:xfrm>
            <a:off x="1032513" y="4560401"/>
            <a:ext cx="409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eviter d’utiliser son ordinateur personnel sur le réseau de l’entreprise</a:t>
            </a:r>
            <a:r>
              <a:rPr lang="fr-FR"/>
              <a:t> </a:t>
            </a:r>
          </a:p>
          <a:p>
            <a:r>
              <a:rPr lang="fr-FR"/>
              <a:t>Du moins, limitez l’accès de votre ordinateur au réseau.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1AAD65-1829-4567-A627-30E1F5A89D66}"/>
              </a:ext>
            </a:extLst>
          </p:cNvPr>
          <p:cNvSpPr txBox="1"/>
          <p:nvPr/>
        </p:nvSpPr>
        <p:spPr>
          <a:xfrm>
            <a:off x="1032513" y="2608180"/>
            <a:ext cx="440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Utiliser des produits antivirus fiables</a:t>
            </a:r>
            <a:endParaRPr lang="fr-FR"/>
          </a:p>
          <a:p>
            <a:r>
              <a:rPr lang="fr-FR"/>
              <a:t>Les solutions de protections grand public sont déjà une bonne façon de se protéger des logiciels malveillants les plus connus.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C7D1E4-7DF9-4B75-88AE-9872EAAC4AB1}"/>
              </a:ext>
            </a:extLst>
          </p:cNvPr>
          <p:cNvSpPr txBox="1"/>
          <p:nvPr/>
        </p:nvSpPr>
        <p:spPr>
          <a:xfrm>
            <a:off x="6700906" y="1406080"/>
            <a:ext cx="465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err="1">
                <a:solidFill>
                  <a:srgbClr val="1B2B4B"/>
                </a:solidFill>
                <a:latin typeface="Space Ranger" pitchFamily="2" charset="0"/>
              </a:rPr>
              <a:t>eviter</a:t>
            </a: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 d’utiliser des applications personnelles sur votre ordinateur professionnel</a:t>
            </a:r>
            <a:endParaRPr lang="fr-FR"/>
          </a:p>
          <a:p>
            <a:r>
              <a:rPr lang="fr-FR"/>
              <a:t>Réseaux sociaux, messageries personnelles sont autant de vecteurs d’attaques entre internet et le réseau de l’entreprise.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3993953-1665-4186-B530-25DD225390D7}"/>
              </a:ext>
            </a:extLst>
          </p:cNvPr>
          <p:cNvSpPr txBox="1"/>
          <p:nvPr/>
        </p:nvSpPr>
        <p:spPr>
          <a:xfrm>
            <a:off x="6700906" y="3664548"/>
            <a:ext cx="465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solidFill>
                  <a:srgbClr val="1B2B4B"/>
                </a:solidFill>
                <a:latin typeface="Space Ranger" pitchFamily="2" charset="0"/>
              </a:rPr>
              <a:t>être conscient(e) DE QUOI FAIRE LORS D’UNE ATTAQUE</a:t>
            </a:r>
            <a:endParaRPr lang="fr-FR"/>
          </a:p>
          <a:p>
            <a:r>
              <a:rPr lang="fr-FR"/>
              <a:t>Soyez prêt(e) à réagir en cas d’incident (voir prochaine partie).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88BBFA-5FD5-4788-AFB9-9C3FC2B28725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7DC9CA-D187-4BA9-887E-E0D67CB8F0E3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EC03B-4D61-46B0-B1CA-815793A764A3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Graphique 34" descr="Panneau d’interdic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E8CAD74B-A4C1-4B8A-9660-E01833D2C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pic>
        <p:nvPicPr>
          <p:cNvPr id="36" name="Graphique 35" descr="Verrou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DC2ED5DE-D267-46DC-AFA3-5253C3316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00D1E46-4876-43DA-BAE2-DD7C7216503F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E29D5-1E82-4DC9-A51D-BC7FA8AADB62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Graphique 38" descr="Employé de bureau avec un remplissage uni">
            <a:extLst>
              <a:ext uri="{FF2B5EF4-FFF2-40B4-BE49-F238E27FC236}">
                <a16:creationId xmlns:a16="http://schemas.microsoft.com/office/drawing/2014/main" id="{25B7EE4D-BFED-437B-8CE5-8F9922681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823B68-61D9-4433-8FA4-0ED9B4A4D7ED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Graphique 40" descr="Internet avec un remplissage uni">
            <a:extLst>
              <a:ext uri="{FF2B5EF4-FFF2-40B4-BE49-F238E27FC236}">
                <a16:creationId xmlns:a16="http://schemas.microsoft.com/office/drawing/2014/main" id="{ABEE51B4-9EA4-46A4-940B-AF008FAE5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42" name="ZoneTexte 41">
            <a:hlinkClick r:id="rId13" action="ppaction://hlinksldjump"/>
            <a:extLst>
              <a:ext uri="{FF2B5EF4-FFF2-40B4-BE49-F238E27FC236}">
                <a16:creationId xmlns:a16="http://schemas.microsoft.com/office/drawing/2014/main" id="{6F25EFB7-5563-41DF-A4B7-6FE6DAD97664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43" name="ZoneTexte 42">
            <a:hlinkClick r:id="rId14" action="ppaction://hlinksldjump"/>
            <a:extLst>
              <a:ext uri="{FF2B5EF4-FFF2-40B4-BE49-F238E27FC236}">
                <a16:creationId xmlns:a16="http://schemas.microsoft.com/office/drawing/2014/main" id="{6B3DE8AC-5825-4097-A050-A8F1D1753022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44" name="ZoneTexte 43">
            <a:hlinkClick r:id="rId3" action="ppaction://hlinksldjump"/>
            <a:extLst>
              <a:ext uri="{FF2B5EF4-FFF2-40B4-BE49-F238E27FC236}">
                <a16:creationId xmlns:a16="http://schemas.microsoft.com/office/drawing/2014/main" id="{B3913220-2950-406B-AFE1-AA53ED2C2C9D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45" name="ZoneTexte 44">
            <a:hlinkClick r:id="rId6" action="ppaction://hlinksldjump"/>
            <a:extLst>
              <a:ext uri="{FF2B5EF4-FFF2-40B4-BE49-F238E27FC236}">
                <a16:creationId xmlns:a16="http://schemas.microsoft.com/office/drawing/2014/main" id="{B43B49DE-33E3-466C-BD25-8771DF8A40DF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46" name="Rectangle 45">
            <a:hlinkClick r:id="rId15" action="ppaction://hlinksldjump"/>
            <a:extLst>
              <a:ext uri="{FF2B5EF4-FFF2-40B4-BE49-F238E27FC236}">
                <a16:creationId xmlns:a16="http://schemas.microsoft.com/office/drawing/2014/main" id="{01AC990C-D98F-406A-897F-9C5D675B23C9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hlinkClick r:id="rId15" action="ppaction://hlinksldjump"/>
            <a:extLst>
              <a:ext uri="{FF2B5EF4-FFF2-40B4-BE49-F238E27FC236}">
                <a16:creationId xmlns:a16="http://schemas.microsoft.com/office/drawing/2014/main" id="{C1690BB3-D60A-4464-A904-F951918D4F76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48" name="Graphique 47" descr="Coche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79A9E0D5-0996-47E0-97B8-44A9E743BA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3FF7BF7-76D9-4D13-A607-ADE57D9B0774}"/>
              </a:ext>
            </a:extLst>
          </p:cNvPr>
          <p:cNvSpPr/>
          <p:nvPr/>
        </p:nvSpPr>
        <p:spPr>
          <a:xfrm>
            <a:off x="699194" y="2201296"/>
            <a:ext cx="5386913" cy="134982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6B7F7C-796F-48C7-B9B4-3843BE3916DA}"/>
              </a:ext>
            </a:extLst>
          </p:cNvPr>
          <p:cNvSpPr/>
          <p:nvPr/>
        </p:nvSpPr>
        <p:spPr>
          <a:xfrm rot="5400000">
            <a:off x="8752946" y="2700231"/>
            <a:ext cx="6155970" cy="736848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8AE48B-334C-48BA-A42A-F61F32448910}"/>
              </a:ext>
            </a:extLst>
          </p:cNvPr>
          <p:cNvSpPr/>
          <p:nvPr/>
        </p:nvSpPr>
        <p:spPr>
          <a:xfrm>
            <a:off x="722180" y="4264712"/>
            <a:ext cx="5373819" cy="130952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977B9E-085B-45EF-BB6D-F06AC2311E02}"/>
              </a:ext>
            </a:extLst>
          </p:cNvPr>
          <p:cNvSpPr/>
          <p:nvPr/>
        </p:nvSpPr>
        <p:spPr>
          <a:xfrm>
            <a:off x="6110819" y="1245663"/>
            <a:ext cx="5386913" cy="134982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2B1E28-9C1F-4207-8245-4907D0AECEE4}"/>
              </a:ext>
            </a:extLst>
          </p:cNvPr>
          <p:cNvSpPr/>
          <p:nvPr/>
        </p:nvSpPr>
        <p:spPr>
          <a:xfrm>
            <a:off x="6110819" y="3277495"/>
            <a:ext cx="5386913" cy="134982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6113F2-BC5E-4FF1-B838-C9717064DEF9}"/>
              </a:ext>
            </a:extLst>
          </p:cNvPr>
          <p:cNvSpPr/>
          <p:nvPr/>
        </p:nvSpPr>
        <p:spPr>
          <a:xfrm>
            <a:off x="6110819" y="5336420"/>
            <a:ext cx="5386913" cy="134982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riangle isocèle 59">
            <a:extLst>
              <a:ext uri="{FF2B5EF4-FFF2-40B4-BE49-F238E27FC236}">
                <a16:creationId xmlns:a16="http://schemas.microsoft.com/office/drawing/2014/main" id="{A716EFE2-133F-40D3-AD46-A32BED4C110D}"/>
              </a:ext>
            </a:extLst>
          </p:cNvPr>
          <p:cNvSpPr/>
          <p:nvPr/>
        </p:nvSpPr>
        <p:spPr>
          <a:xfrm rot="5400000">
            <a:off x="505106" y="-368426"/>
            <a:ext cx="1200330" cy="736849"/>
          </a:xfrm>
          <a:prstGeom prst="triangle">
            <a:avLst/>
          </a:prstGeom>
          <a:solidFill>
            <a:srgbClr val="1B2B4B"/>
          </a:solidFill>
          <a:ln>
            <a:solidFill>
              <a:srgbClr val="1B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riangle isocèle 60">
            <a:extLst>
              <a:ext uri="{FF2B5EF4-FFF2-40B4-BE49-F238E27FC236}">
                <a16:creationId xmlns:a16="http://schemas.microsoft.com/office/drawing/2014/main" id="{4C13EF27-80C6-4A8A-B4F5-EB7A099BFD93}"/>
              </a:ext>
            </a:extLst>
          </p:cNvPr>
          <p:cNvSpPr/>
          <p:nvPr/>
        </p:nvSpPr>
        <p:spPr>
          <a:xfrm rot="16200000">
            <a:off x="10547765" y="-377755"/>
            <a:ext cx="1200330" cy="736849"/>
          </a:xfrm>
          <a:prstGeom prst="triangle">
            <a:avLst/>
          </a:prstGeom>
          <a:solidFill>
            <a:srgbClr val="1B2B4B"/>
          </a:solidFill>
          <a:ln>
            <a:solidFill>
              <a:srgbClr val="1B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Graphique 61" descr="Cercle avec flèche gauche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4459548F-2C8F-4544-82E0-BCDC7FF3DA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9461505" y="4611650"/>
            <a:ext cx="665650" cy="6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906860C-33DD-447C-85D7-05E41CC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17" y="1601128"/>
            <a:ext cx="9782908" cy="4161497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800">
                <a:solidFill>
                  <a:srgbClr val="1B2B4B"/>
                </a:solidFill>
                <a:latin typeface="Space Ranger" pitchFamily="2" charset="0"/>
              </a:rPr>
              <a:t>Démarches</a:t>
            </a:r>
            <a:r>
              <a:rPr lang="fr-FR" sz="1800">
                <a:latin typeface="Space Ranger" pitchFamily="2" charset="0"/>
              </a:rPr>
              <a:t> </a:t>
            </a:r>
            <a:r>
              <a:rPr lang="fr-FR" sz="1800">
                <a:solidFill>
                  <a:srgbClr val="1B2B4B"/>
                </a:solidFill>
                <a:latin typeface="Space Ranger" pitchFamily="2" charset="0"/>
              </a:rPr>
              <a:t>à suivre</a:t>
            </a:r>
          </a:p>
          <a:p>
            <a:pPr algn="l"/>
            <a:r>
              <a:rPr lang="fr-FR" sz="1800"/>
              <a:t>-    Débrancher la machine infectée du réseau pour éviter la propagation</a:t>
            </a:r>
          </a:p>
          <a:p>
            <a:pPr marL="285750" indent="-285750" algn="l">
              <a:buFontTx/>
              <a:buChar char="-"/>
            </a:pPr>
            <a:r>
              <a:rPr lang="fr-FR" sz="1800"/>
              <a:t>Prévenir le service sécurité de votre entreprise</a:t>
            </a:r>
          </a:p>
          <a:p>
            <a:pPr marL="285750" indent="-285750" algn="l">
              <a:buFontTx/>
              <a:buChar char="-"/>
            </a:pPr>
            <a:r>
              <a:rPr lang="fr-FR" sz="1800"/>
              <a:t>Ne surtout pas éteindre la machine</a:t>
            </a:r>
          </a:p>
          <a:p>
            <a:pPr algn="l"/>
            <a:endParaRPr lang="fr-FR" sz="1800"/>
          </a:p>
          <a:p>
            <a:pPr algn="l"/>
            <a:r>
              <a:rPr lang="fr-FR" sz="1800">
                <a:solidFill>
                  <a:srgbClr val="1B2B4B"/>
                </a:solidFill>
                <a:latin typeface="Space Ranger" pitchFamily="2" charset="0"/>
              </a:rPr>
              <a:t>Le service sécurité va ainsi pouvoir</a:t>
            </a:r>
          </a:p>
          <a:p>
            <a:pPr marL="285750" indent="-285750" algn="l">
              <a:buFontTx/>
              <a:buChar char="-"/>
            </a:pPr>
            <a:r>
              <a:rPr lang="fr-FR" sz="1800"/>
              <a:t>Conserver toutes les preuves pour déposer plainte et avertir la CNIL</a:t>
            </a:r>
          </a:p>
          <a:p>
            <a:pPr marL="285750" indent="-285750" algn="l">
              <a:buFontTx/>
              <a:buChar char="-"/>
            </a:pPr>
            <a:r>
              <a:rPr lang="fr-FR" sz="1800"/>
              <a:t>Sur l’ordinateur touché, déceler sa vulnérabilité, récupérer si possible les données atteintes et éliminer le malware rançonneur.</a:t>
            </a:r>
          </a:p>
          <a:p>
            <a:pPr marL="285750" indent="-285750" algn="l">
              <a:buFontTx/>
              <a:buChar char="-"/>
            </a:pPr>
            <a:endParaRPr lang="fr-FR" sz="1800"/>
          </a:p>
          <a:p>
            <a:r>
              <a:rPr lang="fr-FR" sz="1800">
                <a:solidFill>
                  <a:srgbClr val="FF0000"/>
                </a:solidFill>
              </a:rPr>
              <a:t>La règle est de </a:t>
            </a:r>
            <a:r>
              <a:rPr lang="fr-FR" sz="1800" b="1">
                <a:solidFill>
                  <a:srgbClr val="FF0000"/>
                </a:solidFill>
              </a:rPr>
              <a:t>ne jamais payer </a:t>
            </a:r>
            <a:r>
              <a:rPr lang="fr-FR" sz="1800">
                <a:solidFill>
                  <a:srgbClr val="FF0000"/>
                </a:solidFill>
              </a:rPr>
              <a:t>: il faut essayer de résoudre le problème avec le service de sécurité de votre entreprise ou contacter des services compétents.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9827C04-0B73-42C9-A4AD-D1FA164321FD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A963B3A-CD41-4B25-A376-A327A5640846}"/>
              </a:ext>
            </a:extLst>
          </p:cNvPr>
          <p:cNvSpPr txBox="1">
            <a:spLocks/>
          </p:cNvSpPr>
          <p:nvPr/>
        </p:nvSpPr>
        <p:spPr>
          <a:xfrm>
            <a:off x="2041275" y="39540"/>
            <a:ext cx="8110901" cy="817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latin typeface="Space Ranger" pitchFamily="2" charset="0"/>
              </a:rPr>
              <a:t>Comment réagir face à une attaque ransomware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5C1464-66E3-41BF-9FFB-F02E4F423047}"/>
              </a:ext>
            </a:extLst>
          </p:cNvPr>
          <p:cNvSpPr/>
          <p:nvPr/>
        </p:nvSpPr>
        <p:spPr>
          <a:xfrm>
            <a:off x="-15042" y="-28111"/>
            <a:ext cx="2620108" cy="885360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0DA79-3BB1-439D-AA7E-6F157BFEEBD3}"/>
              </a:ext>
            </a:extLst>
          </p:cNvPr>
          <p:cNvSpPr/>
          <p:nvPr/>
        </p:nvSpPr>
        <p:spPr>
          <a:xfrm>
            <a:off x="9588385" y="-28111"/>
            <a:ext cx="2620108" cy="885360"/>
          </a:xfrm>
          <a:prstGeom prst="rect">
            <a:avLst/>
          </a:prstGeom>
          <a:solidFill>
            <a:srgbClr val="1B2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281DF356-6494-4BD2-BEF1-BAEFE35FC31E}"/>
              </a:ext>
            </a:extLst>
          </p:cNvPr>
          <p:cNvSpPr/>
          <p:nvPr/>
        </p:nvSpPr>
        <p:spPr>
          <a:xfrm rot="5400000">
            <a:off x="-142531" y="633044"/>
            <a:ext cx="703385" cy="448408"/>
          </a:xfrm>
          <a:prstGeom prst="triangle">
            <a:avLst/>
          </a:prstGeom>
          <a:solidFill>
            <a:srgbClr val="1B2B4B"/>
          </a:solidFill>
          <a:ln>
            <a:solidFill>
              <a:srgbClr val="1B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82F6F19D-9A35-4C74-9A4F-5FC3DE80AABB}"/>
              </a:ext>
            </a:extLst>
          </p:cNvPr>
          <p:cNvSpPr/>
          <p:nvPr/>
        </p:nvSpPr>
        <p:spPr>
          <a:xfrm rot="16200000">
            <a:off x="11632597" y="599940"/>
            <a:ext cx="703385" cy="448408"/>
          </a:xfrm>
          <a:prstGeom prst="triangle">
            <a:avLst/>
          </a:prstGeom>
          <a:solidFill>
            <a:srgbClr val="1B2B4B"/>
          </a:solidFill>
          <a:ln>
            <a:solidFill>
              <a:srgbClr val="1B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5D27B915-7AB7-48CA-954C-4C020AC513C5}"/>
              </a:ext>
            </a:extLst>
          </p:cNvPr>
          <p:cNvSpPr/>
          <p:nvPr/>
        </p:nvSpPr>
        <p:spPr>
          <a:xfrm>
            <a:off x="2253373" y="408840"/>
            <a:ext cx="703385" cy="4484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0D04036A-5DC6-4749-A0D0-2F4472D3498E}"/>
              </a:ext>
            </a:extLst>
          </p:cNvPr>
          <p:cNvSpPr/>
          <p:nvPr/>
        </p:nvSpPr>
        <p:spPr>
          <a:xfrm>
            <a:off x="9235242" y="417631"/>
            <a:ext cx="703385" cy="4484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E064BD-9804-48E6-AC60-219149526A57}"/>
              </a:ext>
            </a:extLst>
          </p:cNvPr>
          <p:cNvSpPr/>
          <p:nvPr/>
        </p:nvSpPr>
        <p:spPr>
          <a:xfrm>
            <a:off x="3117238" y="6409592"/>
            <a:ext cx="2968869" cy="448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7EE268-5802-45EB-BA45-A177924F1863}"/>
              </a:ext>
            </a:extLst>
          </p:cNvPr>
          <p:cNvSpPr/>
          <p:nvPr/>
        </p:nvSpPr>
        <p:spPr>
          <a:xfrm>
            <a:off x="13599" y="6155970"/>
            <a:ext cx="12192000" cy="702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06C76F-6088-465D-99FE-97E5388BD71E}"/>
              </a:ext>
            </a:extLst>
          </p:cNvPr>
          <p:cNvSpPr/>
          <p:nvPr/>
        </p:nvSpPr>
        <p:spPr>
          <a:xfrm>
            <a:off x="4913385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Graphique 31" descr="Panneau d’interdiction avec un remplissage uni">
            <a:extLst>
              <a:ext uri="{FF2B5EF4-FFF2-40B4-BE49-F238E27FC236}">
                <a16:creationId xmlns:a16="http://schemas.microsoft.com/office/drawing/2014/main" id="{E4317007-74DB-4D7B-AA94-46CCB751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7864" y="6247693"/>
            <a:ext cx="493451" cy="493451"/>
          </a:xfrm>
          <a:prstGeom prst="rect">
            <a:avLst/>
          </a:prstGeom>
        </p:spPr>
      </p:pic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D0E879AC-9848-46F6-855A-700D7C33C7AD}"/>
              </a:ext>
            </a:extLst>
          </p:cNvPr>
          <p:cNvSpPr/>
          <p:nvPr/>
        </p:nvSpPr>
        <p:spPr>
          <a:xfrm>
            <a:off x="9748598" y="6155970"/>
            <a:ext cx="2208978" cy="682102"/>
          </a:xfrm>
          <a:prstGeom prst="rect">
            <a:avLst/>
          </a:prstGeom>
          <a:solidFill>
            <a:srgbClr val="1B2B4B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phique 32" descr="Verrou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149C6989-78F4-4116-96C2-F6414E78B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4330" y="6227748"/>
            <a:ext cx="543109" cy="54310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3792DE7-627C-4345-ADB2-40052FBE95A2}"/>
              </a:ext>
            </a:extLst>
          </p:cNvPr>
          <p:cNvSpPr/>
          <p:nvPr/>
        </p:nvSpPr>
        <p:spPr>
          <a:xfrm>
            <a:off x="2504016" y="6164540"/>
            <a:ext cx="2224671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Employé de bureau avec un remplissage uni">
            <a:extLst>
              <a:ext uri="{FF2B5EF4-FFF2-40B4-BE49-F238E27FC236}">
                <a16:creationId xmlns:a16="http://schemas.microsoft.com/office/drawing/2014/main" id="{2F7F1651-B41B-4EDB-87F2-A3321B120E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1642" y="6244414"/>
            <a:ext cx="509778" cy="5097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C323E93-D099-4AFE-AA0F-DB9793D76224}"/>
              </a:ext>
            </a:extLst>
          </p:cNvPr>
          <p:cNvSpPr/>
          <p:nvPr/>
        </p:nvSpPr>
        <p:spPr>
          <a:xfrm>
            <a:off x="87598" y="6164540"/>
            <a:ext cx="2220972" cy="673532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que 37" descr="Internet avec un remplissage uni">
            <a:extLst>
              <a:ext uri="{FF2B5EF4-FFF2-40B4-BE49-F238E27FC236}">
                <a16:creationId xmlns:a16="http://schemas.microsoft.com/office/drawing/2014/main" id="{F5317079-D014-4D29-8E46-20F35DDFF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95" y="6247693"/>
            <a:ext cx="499601" cy="504242"/>
          </a:xfrm>
          <a:prstGeom prst="rect">
            <a:avLst/>
          </a:prstGeom>
        </p:spPr>
      </p:pic>
      <p:sp>
        <p:nvSpPr>
          <p:cNvPr id="39" name="ZoneTexte 38">
            <a:hlinkClick r:id="rId13" action="ppaction://hlinksldjump"/>
            <a:extLst>
              <a:ext uri="{FF2B5EF4-FFF2-40B4-BE49-F238E27FC236}">
                <a16:creationId xmlns:a16="http://schemas.microsoft.com/office/drawing/2014/main" id="{9F1E4AA6-A51A-4A6E-94E4-9FDA4F8852FF}"/>
              </a:ext>
            </a:extLst>
          </p:cNvPr>
          <p:cNvSpPr txBox="1"/>
          <p:nvPr/>
        </p:nvSpPr>
        <p:spPr>
          <a:xfrm>
            <a:off x="887169" y="6161548"/>
            <a:ext cx="14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Sources d’attaque</a:t>
            </a:r>
          </a:p>
        </p:txBody>
      </p:sp>
      <p:sp>
        <p:nvSpPr>
          <p:cNvPr id="40" name="ZoneTexte 39">
            <a:hlinkClick r:id="rId3" action="ppaction://hlinksldjump"/>
            <a:extLst>
              <a:ext uri="{FF2B5EF4-FFF2-40B4-BE49-F238E27FC236}">
                <a16:creationId xmlns:a16="http://schemas.microsoft.com/office/drawing/2014/main" id="{BDF06AE0-7E7C-4FC6-B5A0-10BBB0D20946}"/>
              </a:ext>
            </a:extLst>
          </p:cNvPr>
          <p:cNvSpPr txBox="1"/>
          <p:nvPr/>
        </p:nvSpPr>
        <p:spPr>
          <a:xfrm>
            <a:off x="3199024" y="6145507"/>
            <a:ext cx="152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Le facteur humain</a:t>
            </a:r>
          </a:p>
        </p:txBody>
      </p:sp>
      <p:sp>
        <p:nvSpPr>
          <p:cNvPr id="41" name="ZoneTexte 40">
            <a:hlinkClick r:id="rId14" action="ppaction://hlinksldjump"/>
            <a:extLst>
              <a:ext uri="{FF2B5EF4-FFF2-40B4-BE49-F238E27FC236}">
                <a16:creationId xmlns:a16="http://schemas.microsoft.com/office/drawing/2014/main" id="{DC9F0C04-2860-4260-A98F-259AFA957547}"/>
              </a:ext>
            </a:extLst>
          </p:cNvPr>
          <p:cNvSpPr txBox="1"/>
          <p:nvPr/>
        </p:nvSpPr>
        <p:spPr>
          <a:xfrm>
            <a:off x="5852528" y="6304003"/>
            <a:ext cx="10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effectLst/>
                <a:latin typeface="Arial Rounded MT Bold" panose="020F0704030504030204" pitchFamily="34" charset="0"/>
              </a:rPr>
              <a:t>À</a:t>
            </a:r>
            <a:r>
              <a:rPr lang="fr-FR">
                <a:latin typeface="Arial Rounded MT Bold" panose="020F0704030504030204" pitchFamily="34" charset="0"/>
              </a:rPr>
              <a:t> éviter</a:t>
            </a:r>
          </a:p>
        </p:txBody>
      </p:sp>
      <p:sp>
        <p:nvSpPr>
          <p:cNvPr id="42" name="ZoneTexte 41">
            <a:hlinkClick r:id="rId6" action="ppaction://hlinksldjump"/>
            <a:extLst>
              <a:ext uri="{FF2B5EF4-FFF2-40B4-BE49-F238E27FC236}">
                <a16:creationId xmlns:a16="http://schemas.microsoft.com/office/drawing/2014/main" id="{88097210-29FF-4969-BB75-BC1A30046509}"/>
              </a:ext>
            </a:extLst>
          </p:cNvPr>
          <p:cNvSpPr txBox="1"/>
          <p:nvPr/>
        </p:nvSpPr>
        <p:spPr>
          <a:xfrm>
            <a:off x="10442326" y="617463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Comment réagir</a:t>
            </a:r>
          </a:p>
        </p:txBody>
      </p:sp>
      <p:sp>
        <p:nvSpPr>
          <p:cNvPr id="43" name="Rectangle 42">
            <a:hlinkClick r:id="rId15" action="ppaction://hlinksldjump"/>
            <a:extLst>
              <a:ext uri="{FF2B5EF4-FFF2-40B4-BE49-F238E27FC236}">
                <a16:creationId xmlns:a16="http://schemas.microsoft.com/office/drawing/2014/main" id="{9E6517CD-2D08-4186-B0CC-1FBF13D69002}"/>
              </a:ext>
            </a:extLst>
          </p:cNvPr>
          <p:cNvSpPr/>
          <p:nvPr/>
        </p:nvSpPr>
        <p:spPr>
          <a:xfrm>
            <a:off x="7330992" y="6151098"/>
            <a:ext cx="2208978" cy="686974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hlinkClick r:id="rId15" action="ppaction://hlinksldjump"/>
            <a:extLst>
              <a:ext uri="{FF2B5EF4-FFF2-40B4-BE49-F238E27FC236}">
                <a16:creationId xmlns:a16="http://schemas.microsoft.com/office/drawing/2014/main" id="{E20F98CD-497C-45CD-857A-9DF2E9B9F1E1}"/>
              </a:ext>
            </a:extLst>
          </p:cNvPr>
          <p:cNvSpPr txBox="1"/>
          <p:nvPr/>
        </p:nvSpPr>
        <p:spPr>
          <a:xfrm>
            <a:off x="8092085" y="6174630"/>
            <a:ext cx="14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 Rounded MT Bold" panose="020F0704030504030204" pitchFamily="34" charset="0"/>
              </a:rPr>
              <a:t>Bonnes pratiques</a:t>
            </a:r>
          </a:p>
        </p:txBody>
      </p:sp>
      <p:pic>
        <p:nvPicPr>
          <p:cNvPr id="45" name="Graphique 44" descr="Coche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6F5B521A-2F7F-46D7-8A8E-487DEC3BDD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4885" y="6251849"/>
            <a:ext cx="454570" cy="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1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8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Ransomtion       iiProtecware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Ransomtion Protecware</dc:title>
  <dc:creator>Stan Méline</dc:creator>
  <cp:revision>2</cp:revision>
  <dcterms:created xsi:type="dcterms:W3CDTF">2021-06-12T13:39:02Z</dcterms:created>
  <dcterms:modified xsi:type="dcterms:W3CDTF">2021-07-05T12:27:49Z</dcterms:modified>
</cp:coreProperties>
</file>