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 Slab"/>
      <p:regular r:id="rId40"/>
      <p:bold r:id="rId41"/>
    </p:embeddedFont>
    <p:embeddedFont>
      <p:font typeface="Robo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Slab-regular.fntdata"/><Relationship Id="rId20" Type="http://schemas.openxmlformats.org/officeDocument/2006/relationships/slide" Target="slides/slide15.xml"/><Relationship Id="rId42" Type="http://schemas.openxmlformats.org/officeDocument/2006/relationships/font" Target="fonts/Roboto-regular.fntdata"/><Relationship Id="rId41" Type="http://schemas.openxmlformats.org/officeDocument/2006/relationships/font" Target="fonts/RobotoSlab-bold.fntdata"/><Relationship Id="rId22" Type="http://schemas.openxmlformats.org/officeDocument/2006/relationships/slide" Target="slides/slide17.xml"/><Relationship Id="rId44" Type="http://schemas.openxmlformats.org/officeDocument/2006/relationships/font" Target="fonts/Roboto-italic.fntdata"/><Relationship Id="rId21" Type="http://schemas.openxmlformats.org/officeDocument/2006/relationships/slide" Target="slides/slide16.xml"/><Relationship Id="rId43" Type="http://schemas.openxmlformats.org/officeDocument/2006/relationships/font" Target="fonts/Robot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c07851da53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c07851da53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07851da53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07851da53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07851da53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07851da53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07851da53_0_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07851da53_0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07851da53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c07851da53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c07851da53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c07851da53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07851da5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c07851da5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07851da53_0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c07851da53_0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c07851da53_0_1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c07851da53_0_1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07851da53_0_1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c07851da53_0_1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07851da53_0_10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c07851da53_0_1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07851da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07851da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07851da53_0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c07851da53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07851da53_0_1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c07851da53_0_1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c07851da53_0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c07851da53_0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c07851da53_0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c07851da53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c07851da53_0_10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c07851da53_0_1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7851da53_0_1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c07851da53_0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c07851da53_0_1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c07851da53_0_1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c07851da53_0_1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c07851da53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c07851da53_0_1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c07851da53_0_1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c07851da53_0_10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c07851da53_0_1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07851da53_0_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07851da53_0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c07851da53_0_1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c07851da53_0_1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c25b4ec37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c25b4ec37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c07851da53_0_1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c07851da53_0_1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c07851da53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c07851da53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c07851da53_0_1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c07851da53_0_1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07851da53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07851da53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07851da53_0_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07851da53_0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07851da53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07851da53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07851da5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07851da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07851da53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07851da53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07851da53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07851da53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spreadsheets/d/1yO_zc4H1HoYSil5LtV4q0AQ1oXZK3qaGD6ZTNt-uYEw/edit#gid=325124129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google.com/spreadsheets/d/1XKfpwMVsPphBJEeooB0cxHBEpDKQn4KRYDqGxJv3VvY/edit#gid=798610380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ocs.google.com/spreadsheets/d/1khvkn-3s1YeeCCwqxfbgV0_qaP2ZVrpoC0funyTFtYQ/edit#gid=136924224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spreadsheets/d/1pv-tg3nI5v89z-g6P9MtS3bDU458Af2rlDKO5myyLUA/edit#gid=1977682465" TargetMode="External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spreadsheets/d/1RvBV02t3p1QRrxg3C1lDAvqZwgtY-vVreGsZCP1HUkE/edit#gid=970508379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651600" y="1441800"/>
            <a:ext cx="7840800" cy="1242900"/>
          </a:xfrm>
          <a:prstGeom prst="rect">
            <a:avLst/>
          </a:prstGeom>
          <a:ln cap="flat" cmpd="sng" w="2857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/>
              <a:t>Présentation des solutions SSO sélectionnées et testées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57649" cy="6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6137775" y="4606825"/>
            <a:ext cx="2621700" cy="5064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Auteur : Sasha Brouhon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41850"/>
            <a:ext cx="3981150" cy="20016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 des matières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193950" y="1403125"/>
            <a:ext cx="87561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Présentation du tableau de comparaison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Présentation des solutions sélectionnées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AutoNum type="arabicPeriod"/>
            </a:pPr>
            <a:r>
              <a:rPr lang="fr">
                <a:solidFill>
                  <a:srgbClr val="4A86E8"/>
                </a:solidFill>
              </a:rPr>
              <a:t>Authentik</a:t>
            </a:r>
            <a:endParaRPr>
              <a:solidFill>
                <a:srgbClr val="4A86E8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AutoNum type="arabicPeriod"/>
            </a:pPr>
            <a:r>
              <a:rPr lang="fr">
                <a:solidFill>
                  <a:srgbClr val="4A86E8"/>
                </a:solidFill>
              </a:rPr>
              <a:t>Démonstration</a:t>
            </a:r>
            <a:endParaRPr>
              <a:solidFill>
                <a:srgbClr val="4A86E8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Keycloak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WSO2 Identity Server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Zitadel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Conclusion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Discussion</a:t>
            </a:r>
            <a:endParaRPr>
              <a:solidFill>
                <a:srgbClr val="CCCCCC"/>
              </a:solidFill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57649" cy="6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Authentik - Démonstration</a:t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57649" cy="6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0950" y="1"/>
            <a:ext cx="2623050" cy="131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 rotWithShape="1">
          <a:blip r:embed="rId5">
            <a:alphaModFix/>
          </a:blip>
          <a:srcRect b="6890" l="0" r="0" t="0"/>
          <a:stretch/>
        </p:blipFill>
        <p:spPr>
          <a:xfrm>
            <a:off x="1617663" y="1144125"/>
            <a:ext cx="5908663" cy="39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 des matières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193950" y="1403125"/>
            <a:ext cx="87561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Présentation du tableau de comparaison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Présentation des solutions sélectionnées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Authentik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AutoNum type="arabicPeriod"/>
            </a:pPr>
            <a:r>
              <a:rPr lang="fr">
                <a:solidFill>
                  <a:srgbClr val="4A86E8"/>
                </a:solidFill>
              </a:rPr>
              <a:t>Keycloak</a:t>
            </a:r>
            <a:endParaRPr>
              <a:solidFill>
                <a:srgbClr val="4A86E8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WSO2 Identity Server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Zitadel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Conclusion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Discussion</a:t>
            </a:r>
            <a:endParaRPr>
              <a:solidFill>
                <a:srgbClr val="CCCCCC"/>
              </a:solidFill>
            </a:endParaRPr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57649" cy="6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Keycloak</a:t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57649" cy="6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5225" y="-1"/>
            <a:ext cx="2168774" cy="12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1249875" y="2751887"/>
            <a:ext cx="3748800" cy="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Rapide d’installation et bien documenté (officiel et communautaire)</a:t>
            </a: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-1125" y="1645950"/>
            <a:ext cx="1251000" cy="1147800"/>
          </a:xfrm>
          <a:prstGeom prst="mathPlus">
            <a:avLst>
              <a:gd fmla="val 23520" name="adj1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-1125" y="2629850"/>
            <a:ext cx="1251000" cy="1147800"/>
          </a:xfrm>
          <a:prstGeom prst="mathPlus">
            <a:avLst>
              <a:gd fmla="val 23520" name="adj1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1249875" y="1991275"/>
            <a:ext cx="37488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Facilité d’utilisation et d’installation</a:t>
            </a:r>
            <a:endParaRPr/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1249875" y="3741575"/>
            <a:ext cx="3748800" cy="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L’outil demande une certaine </a:t>
            </a:r>
            <a:r>
              <a:rPr lang="fr"/>
              <a:t>maîtrise</a:t>
            </a:r>
            <a:r>
              <a:rPr lang="fr"/>
              <a:t> de celui-ci pour être utilisable facilement.</a:t>
            </a:r>
            <a:endParaRPr/>
          </a:p>
        </p:txBody>
      </p:sp>
      <p:sp>
        <p:nvSpPr>
          <p:cNvPr id="183" name="Google Shape;183;p25"/>
          <p:cNvSpPr/>
          <p:nvPr/>
        </p:nvSpPr>
        <p:spPr>
          <a:xfrm>
            <a:off x="-26175" y="3625325"/>
            <a:ext cx="1301100" cy="1147800"/>
          </a:xfrm>
          <a:prstGeom prst="mathMinus">
            <a:avLst>
              <a:gd fmla="val 23520" name="adj1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6110400" y="1876675"/>
            <a:ext cx="3033600" cy="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Facilement possible d’ajouter les groupes dans les groupes</a:t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4998675" y="1645950"/>
            <a:ext cx="1251000" cy="1147800"/>
          </a:xfrm>
          <a:prstGeom prst="mathPlus">
            <a:avLst>
              <a:gd fmla="val 23520" name="adj1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6110400" y="2866350"/>
            <a:ext cx="3033600" cy="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Très </a:t>
            </a:r>
            <a:r>
              <a:rPr lang="fr"/>
              <a:t>répandu</a:t>
            </a:r>
            <a:r>
              <a:rPr lang="fr"/>
              <a:t> et a une réputation très bonne</a:t>
            </a:r>
            <a:br>
              <a:rPr lang="fr"/>
            </a:br>
            <a:r>
              <a:rPr lang="fr"/>
              <a:t>Version suivie par redhat </a:t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4998675" y="2635625"/>
            <a:ext cx="1251000" cy="1147800"/>
          </a:xfrm>
          <a:prstGeom prst="mathPlus">
            <a:avLst>
              <a:gd fmla="val 23520" name="adj1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 des matières</a:t>
            </a:r>
            <a:endParaRPr/>
          </a:p>
        </p:txBody>
      </p:sp>
      <p:sp>
        <p:nvSpPr>
          <p:cNvPr id="193" name="Google Shape;193;p26"/>
          <p:cNvSpPr txBox="1"/>
          <p:nvPr>
            <p:ph idx="1" type="body"/>
          </p:nvPr>
        </p:nvSpPr>
        <p:spPr>
          <a:xfrm>
            <a:off x="193950" y="1403125"/>
            <a:ext cx="87561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Présentation du tableau de comparaison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Présentation des solutions sélectionnées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Authentik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AutoNum type="arabicPeriod"/>
            </a:pPr>
            <a:r>
              <a:rPr lang="fr">
                <a:solidFill>
                  <a:srgbClr val="4A86E8"/>
                </a:solidFill>
              </a:rPr>
              <a:t>Keycloak</a:t>
            </a:r>
            <a:endParaRPr>
              <a:solidFill>
                <a:srgbClr val="4A86E8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AutoNum type="arabicPeriod"/>
            </a:pPr>
            <a:r>
              <a:rPr lang="fr">
                <a:solidFill>
                  <a:srgbClr val="4A86E8"/>
                </a:solidFill>
              </a:rPr>
              <a:t>Caractéristiques</a:t>
            </a:r>
            <a:endParaRPr>
              <a:solidFill>
                <a:srgbClr val="4A86E8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WSO2 Identity Server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Zitadel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Conclusion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Discussion</a:t>
            </a:r>
            <a:endParaRPr>
              <a:solidFill>
                <a:srgbClr val="CCCCCC"/>
              </a:solidFill>
            </a:endParaRPr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57649" cy="6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Keycloak - Caractéristiques</a:t>
            </a:r>
            <a:endParaRPr/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https://docs.google.com/spreadsheets/d/1yO_zc4H1HoYSil5LtV4q0AQ1oXZK3qaGD6ZTNt-uYEw/edit#gid=325124129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957649" cy="6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5225" y="-1"/>
            <a:ext cx="2168774" cy="12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5750" y="2215250"/>
            <a:ext cx="2928250" cy="292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 des matières</a:t>
            </a:r>
            <a:endParaRPr/>
          </a:p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193950" y="1403125"/>
            <a:ext cx="87561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Présentation du tableau de comparaison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Présentation des solutions sélectionnées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Authentik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AutoNum type="arabicPeriod"/>
            </a:pPr>
            <a:r>
              <a:rPr lang="fr">
                <a:solidFill>
                  <a:srgbClr val="4A86E8"/>
                </a:solidFill>
              </a:rPr>
              <a:t>Keycloak</a:t>
            </a:r>
            <a:endParaRPr>
              <a:solidFill>
                <a:srgbClr val="4A86E8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AutoNum type="arabicPeriod"/>
            </a:pPr>
            <a:r>
              <a:rPr lang="fr">
                <a:solidFill>
                  <a:srgbClr val="4A86E8"/>
                </a:solidFill>
              </a:rPr>
              <a:t>Démonstration</a:t>
            </a:r>
            <a:endParaRPr>
              <a:solidFill>
                <a:srgbClr val="4A86E8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WSO2 Identity Server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Zitadel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Conclusion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Discussion</a:t>
            </a:r>
            <a:endParaRPr>
              <a:solidFill>
                <a:srgbClr val="CCCCCC"/>
              </a:solidFill>
            </a:endParaRPr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57649" cy="6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Keycloak - Démonstration</a:t>
            </a:r>
            <a:endParaRPr/>
          </a:p>
        </p:txBody>
      </p:sp>
      <p:pic>
        <p:nvPicPr>
          <p:cNvPr id="219" name="Google Shape;2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57649" cy="6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21" name="Google Shape;221;p29"/>
          <p:cNvPicPr preferRelativeResize="0"/>
          <p:nvPr/>
        </p:nvPicPr>
        <p:blipFill rotWithShape="1">
          <a:blip r:embed="rId4">
            <a:alphaModFix/>
          </a:blip>
          <a:srcRect b="6890" l="0" r="0" t="0"/>
          <a:stretch/>
        </p:blipFill>
        <p:spPr>
          <a:xfrm>
            <a:off x="1617663" y="1144125"/>
            <a:ext cx="5908663" cy="394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5225" y="-1"/>
            <a:ext cx="2168774" cy="120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 des matières</a:t>
            </a:r>
            <a:endParaRPr/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193950" y="1403125"/>
            <a:ext cx="87561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Présentation du tableau de comparaison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Présentation des solutions sélectionnées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Authentik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Keycloak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AutoNum type="arabicPeriod"/>
            </a:pPr>
            <a:r>
              <a:rPr lang="fr">
                <a:solidFill>
                  <a:srgbClr val="4A86E8"/>
                </a:solidFill>
              </a:rPr>
              <a:t>WSO2 Identity Server</a:t>
            </a:r>
            <a:endParaRPr>
              <a:solidFill>
                <a:srgbClr val="4A86E8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Zitadel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Conclusion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Discussion</a:t>
            </a:r>
            <a:endParaRPr>
              <a:solidFill>
                <a:srgbClr val="CCCCCC"/>
              </a:solidFill>
            </a:endParaRPr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57649" cy="6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WSO2 Identity Server</a:t>
            </a:r>
            <a:endParaRPr/>
          </a:p>
        </p:txBody>
      </p:sp>
      <p:pic>
        <p:nvPicPr>
          <p:cNvPr id="236" name="Google Shape;2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57649" cy="6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38" name="Google Shape;23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2375" y="0"/>
            <a:ext cx="4821624" cy="76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1"/>
          <p:cNvSpPr/>
          <p:nvPr/>
        </p:nvSpPr>
        <p:spPr>
          <a:xfrm>
            <a:off x="-1125" y="1645950"/>
            <a:ext cx="1251000" cy="1147800"/>
          </a:xfrm>
          <a:prstGeom prst="mathPlus">
            <a:avLst>
              <a:gd fmla="val 23520" name="adj1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1"/>
          <p:cNvSpPr txBox="1"/>
          <p:nvPr>
            <p:ph idx="1" type="body"/>
          </p:nvPr>
        </p:nvSpPr>
        <p:spPr>
          <a:xfrm>
            <a:off x="1249875" y="1991275"/>
            <a:ext cx="37488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Utilisation et installation, ok mais différences notables entre console et carbon posant problèmes pour effectuer certaines configurations</a:t>
            </a:r>
            <a:endParaRPr/>
          </a:p>
        </p:txBody>
      </p:sp>
      <p:sp>
        <p:nvSpPr>
          <p:cNvPr id="241" name="Google Shape;241;p31"/>
          <p:cNvSpPr txBox="1"/>
          <p:nvPr>
            <p:ph idx="1" type="body"/>
          </p:nvPr>
        </p:nvSpPr>
        <p:spPr>
          <a:xfrm>
            <a:off x="1249875" y="2910000"/>
            <a:ext cx="3748800" cy="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Facile de mettre en place applications et IDP/AD</a:t>
            </a:r>
            <a:endParaRPr/>
          </a:p>
        </p:txBody>
      </p:sp>
      <p:sp>
        <p:nvSpPr>
          <p:cNvPr id="242" name="Google Shape;242;p31"/>
          <p:cNvSpPr txBox="1"/>
          <p:nvPr>
            <p:ph idx="1" type="body"/>
          </p:nvPr>
        </p:nvSpPr>
        <p:spPr>
          <a:xfrm>
            <a:off x="6110400" y="1876675"/>
            <a:ext cx="3033600" cy="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Impossible d’ajouter les groupes dans les groupes. (Du moins nativement)</a:t>
            </a:r>
            <a:endParaRPr/>
          </a:p>
        </p:txBody>
      </p:sp>
      <p:sp>
        <p:nvSpPr>
          <p:cNvPr id="243" name="Google Shape;243;p31"/>
          <p:cNvSpPr/>
          <p:nvPr/>
        </p:nvSpPr>
        <p:spPr>
          <a:xfrm>
            <a:off x="4998675" y="1760425"/>
            <a:ext cx="1301100" cy="1147800"/>
          </a:xfrm>
          <a:prstGeom prst="mathMinus">
            <a:avLst>
              <a:gd fmla="val 23520" name="adj1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31"/>
          <p:cNvSpPr/>
          <p:nvPr/>
        </p:nvSpPr>
        <p:spPr>
          <a:xfrm>
            <a:off x="-1125" y="2793750"/>
            <a:ext cx="1251000" cy="1147800"/>
          </a:xfrm>
          <a:prstGeom prst="mathPlus">
            <a:avLst>
              <a:gd fmla="val 23520" name="adj1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6110400" y="2910000"/>
            <a:ext cx="3033600" cy="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Impossible de synchroniser AD avec l’outil dans console mais dans carbon, oui…</a:t>
            </a:r>
            <a:endParaRPr/>
          </a:p>
        </p:txBody>
      </p:sp>
      <p:sp>
        <p:nvSpPr>
          <p:cNvPr id="246" name="Google Shape;246;p31"/>
          <p:cNvSpPr/>
          <p:nvPr/>
        </p:nvSpPr>
        <p:spPr>
          <a:xfrm>
            <a:off x="4998675" y="2793750"/>
            <a:ext cx="1301100" cy="1147800"/>
          </a:xfrm>
          <a:prstGeom prst="mathMinus">
            <a:avLst>
              <a:gd fmla="val 23520" name="adj1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 des matières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193950" y="1403125"/>
            <a:ext cx="87561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AutoNum type="arabicPeriod"/>
            </a:pPr>
            <a:r>
              <a:rPr lang="fr">
                <a:solidFill>
                  <a:srgbClr val="4A86E8"/>
                </a:solidFill>
              </a:rPr>
              <a:t>Présentation du tableau de comparaison</a:t>
            </a:r>
            <a:endParaRPr>
              <a:solidFill>
                <a:srgbClr val="4A86E8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fr"/>
              <a:t>Présentation des solutions sélectionnées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fr"/>
              <a:t>Authentik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fr"/>
              <a:t>Caractéristiques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fr"/>
              <a:t>Démonstration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fr"/>
              <a:t>Keycloak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fr"/>
              <a:t>Caractéristiques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fr"/>
              <a:t>Démonstration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fr"/>
              <a:t>WSO2 Identity Server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fr"/>
              <a:t>Caractéristiques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fr"/>
              <a:t>Démonstration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fr"/>
              <a:t>Zitadel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fr"/>
              <a:t>Caractéristiques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fr"/>
              <a:t>Démonstration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fr"/>
              <a:t>Conclusion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fr"/>
              <a:t>Discussion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57649" cy="6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 des matières</a:t>
            </a:r>
            <a:endParaRPr/>
          </a:p>
        </p:txBody>
      </p:sp>
      <p:sp>
        <p:nvSpPr>
          <p:cNvPr id="252" name="Google Shape;252;p32"/>
          <p:cNvSpPr txBox="1"/>
          <p:nvPr>
            <p:ph idx="1" type="body"/>
          </p:nvPr>
        </p:nvSpPr>
        <p:spPr>
          <a:xfrm>
            <a:off x="193950" y="1403125"/>
            <a:ext cx="87561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Présentation du tableau de comparaison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Présentation des solutions sélectionnées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Authentik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Keycloak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AutoNum type="arabicPeriod"/>
            </a:pPr>
            <a:r>
              <a:rPr lang="fr">
                <a:solidFill>
                  <a:srgbClr val="4A86E8"/>
                </a:solidFill>
              </a:rPr>
              <a:t>WSO2 Identity Server</a:t>
            </a:r>
            <a:endParaRPr>
              <a:solidFill>
                <a:srgbClr val="4A86E8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AutoNum type="arabicPeriod"/>
            </a:pPr>
            <a:r>
              <a:rPr lang="fr">
                <a:solidFill>
                  <a:srgbClr val="4A86E8"/>
                </a:solidFill>
              </a:rPr>
              <a:t>Caractéristiques</a:t>
            </a:r>
            <a:endParaRPr>
              <a:solidFill>
                <a:srgbClr val="4A86E8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Zitadel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Conclusion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Discussion</a:t>
            </a:r>
            <a:endParaRPr>
              <a:solidFill>
                <a:srgbClr val="CCCCCC"/>
              </a:solidFill>
            </a:endParaRPr>
          </a:p>
        </p:txBody>
      </p:sp>
      <p:pic>
        <p:nvPicPr>
          <p:cNvPr id="253" name="Google Shape;2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57649" cy="6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387900" y="520275"/>
            <a:ext cx="66483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WSO2 Identity Server - Caractéristiques</a:t>
            </a:r>
            <a:endParaRPr/>
          </a:p>
        </p:txBody>
      </p:sp>
      <p:sp>
        <p:nvSpPr>
          <p:cNvPr id="260" name="Google Shape;260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https://docs.google.com/spreadsheets/d/1XKfpwMVsPphBJEeooB0cxHBEpDKQn4KRYDqGxJv3VvY/edit#gid=798610380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957649" cy="6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63" name="Google Shape;26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2375" y="0"/>
            <a:ext cx="4821624" cy="76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5750" y="2215250"/>
            <a:ext cx="2928250" cy="292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 des matières</a:t>
            </a:r>
            <a:endParaRPr/>
          </a:p>
        </p:txBody>
      </p:sp>
      <p:sp>
        <p:nvSpPr>
          <p:cNvPr id="270" name="Google Shape;270;p34"/>
          <p:cNvSpPr txBox="1"/>
          <p:nvPr>
            <p:ph idx="1" type="body"/>
          </p:nvPr>
        </p:nvSpPr>
        <p:spPr>
          <a:xfrm>
            <a:off x="193950" y="1403125"/>
            <a:ext cx="87561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Présentation du tableau de comparaison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Présentation des solutions sélectionnées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Authentik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Keycloak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AutoNum type="arabicPeriod"/>
            </a:pPr>
            <a:r>
              <a:rPr lang="fr">
                <a:solidFill>
                  <a:srgbClr val="4A86E8"/>
                </a:solidFill>
              </a:rPr>
              <a:t>WSO2 Identity Server</a:t>
            </a:r>
            <a:endParaRPr>
              <a:solidFill>
                <a:srgbClr val="4A86E8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AutoNum type="arabicPeriod"/>
            </a:pPr>
            <a:r>
              <a:rPr lang="fr">
                <a:solidFill>
                  <a:srgbClr val="4A86E8"/>
                </a:solidFill>
              </a:rPr>
              <a:t>Démonstration</a:t>
            </a:r>
            <a:endParaRPr>
              <a:solidFill>
                <a:srgbClr val="4A86E8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Zitadel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Conclusion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Discussion</a:t>
            </a:r>
            <a:endParaRPr>
              <a:solidFill>
                <a:srgbClr val="CCCCCC"/>
              </a:solidFill>
            </a:endParaRPr>
          </a:p>
        </p:txBody>
      </p:sp>
      <p:pic>
        <p:nvPicPr>
          <p:cNvPr id="271" name="Google Shape;2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57649" cy="6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title"/>
          </p:nvPr>
        </p:nvSpPr>
        <p:spPr>
          <a:xfrm>
            <a:off x="387900" y="520275"/>
            <a:ext cx="66483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WSO2 Identity Server - Démonstration</a:t>
            </a:r>
            <a:endParaRPr/>
          </a:p>
        </p:txBody>
      </p:sp>
      <p:pic>
        <p:nvPicPr>
          <p:cNvPr id="278" name="Google Shape;2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57649" cy="6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80" name="Google Shape;280;p35"/>
          <p:cNvPicPr preferRelativeResize="0"/>
          <p:nvPr/>
        </p:nvPicPr>
        <p:blipFill rotWithShape="1">
          <a:blip r:embed="rId4">
            <a:alphaModFix/>
          </a:blip>
          <a:srcRect b="6890" l="0" r="0" t="0"/>
          <a:stretch/>
        </p:blipFill>
        <p:spPr>
          <a:xfrm>
            <a:off x="1617663" y="1144125"/>
            <a:ext cx="5908663" cy="394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2375" y="0"/>
            <a:ext cx="4821624" cy="7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 des matières</a:t>
            </a:r>
            <a:endParaRPr/>
          </a:p>
        </p:txBody>
      </p:sp>
      <p:sp>
        <p:nvSpPr>
          <p:cNvPr id="287" name="Google Shape;287;p36"/>
          <p:cNvSpPr txBox="1"/>
          <p:nvPr>
            <p:ph idx="1" type="body"/>
          </p:nvPr>
        </p:nvSpPr>
        <p:spPr>
          <a:xfrm>
            <a:off x="193950" y="1403125"/>
            <a:ext cx="87561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Présentation du tableau de comparaison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Présentation des solutions sélectionnées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Authentik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Keycloak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WSO2 Identity Server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AutoNum type="arabicPeriod"/>
            </a:pPr>
            <a:r>
              <a:rPr lang="fr">
                <a:solidFill>
                  <a:srgbClr val="4A86E8"/>
                </a:solidFill>
              </a:rPr>
              <a:t>Zitadel</a:t>
            </a:r>
            <a:endParaRPr>
              <a:solidFill>
                <a:srgbClr val="4A86E8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Conclusion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Discussion</a:t>
            </a:r>
            <a:endParaRPr>
              <a:solidFill>
                <a:srgbClr val="CCCCCC"/>
              </a:solidFill>
            </a:endParaRPr>
          </a:p>
        </p:txBody>
      </p:sp>
      <p:pic>
        <p:nvPicPr>
          <p:cNvPr id="288" name="Google Shape;2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57649" cy="6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>
            <p:ph type="title"/>
          </p:nvPr>
        </p:nvSpPr>
        <p:spPr>
          <a:xfrm>
            <a:off x="387900" y="520275"/>
            <a:ext cx="66483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Zitadel</a:t>
            </a:r>
            <a:endParaRPr/>
          </a:p>
        </p:txBody>
      </p:sp>
      <p:pic>
        <p:nvPicPr>
          <p:cNvPr id="295" name="Google Shape;29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57649" cy="6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97" name="Google Shape;29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8300" y="0"/>
            <a:ext cx="1545701" cy="1545701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7"/>
          <p:cNvSpPr txBox="1"/>
          <p:nvPr>
            <p:ph idx="1" type="body"/>
          </p:nvPr>
        </p:nvSpPr>
        <p:spPr>
          <a:xfrm>
            <a:off x="1249875" y="1991275"/>
            <a:ext cx="37488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Interface un désordonnée et manque de fonctionnalités nécessaire</a:t>
            </a:r>
            <a:endParaRPr/>
          </a:p>
        </p:txBody>
      </p:sp>
      <p:sp>
        <p:nvSpPr>
          <p:cNvPr id="299" name="Google Shape;299;p37"/>
          <p:cNvSpPr txBox="1"/>
          <p:nvPr>
            <p:ph idx="1" type="body"/>
          </p:nvPr>
        </p:nvSpPr>
        <p:spPr>
          <a:xfrm>
            <a:off x="1249875" y="2910000"/>
            <a:ext cx="3748800" cy="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Facile de mettre en place applications et IDP/AD</a:t>
            </a:r>
            <a:endParaRPr/>
          </a:p>
        </p:txBody>
      </p:sp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6110400" y="1876675"/>
            <a:ext cx="3033600" cy="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Les groupes n’existent pas</a:t>
            </a:r>
            <a:endParaRPr/>
          </a:p>
        </p:txBody>
      </p:sp>
      <p:sp>
        <p:nvSpPr>
          <p:cNvPr id="301" name="Google Shape;301;p37"/>
          <p:cNvSpPr/>
          <p:nvPr/>
        </p:nvSpPr>
        <p:spPr>
          <a:xfrm>
            <a:off x="4998675" y="1760425"/>
            <a:ext cx="1301100" cy="1147800"/>
          </a:xfrm>
          <a:prstGeom prst="mathMinus">
            <a:avLst>
              <a:gd fmla="val 23520" name="adj1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37"/>
          <p:cNvSpPr/>
          <p:nvPr/>
        </p:nvSpPr>
        <p:spPr>
          <a:xfrm>
            <a:off x="-1125" y="2793750"/>
            <a:ext cx="1251000" cy="1147800"/>
          </a:xfrm>
          <a:prstGeom prst="mathPlus">
            <a:avLst>
              <a:gd fmla="val 23520" name="adj1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37"/>
          <p:cNvSpPr txBox="1"/>
          <p:nvPr>
            <p:ph idx="1" type="body"/>
          </p:nvPr>
        </p:nvSpPr>
        <p:spPr>
          <a:xfrm>
            <a:off x="6110400" y="2910000"/>
            <a:ext cx="3033600" cy="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Pas de synchronisation uniquement définition IDP</a:t>
            </a:r>
            <a:endParaRPr/>
          </a:p>
        </p:txBody>
      </p:sp>
      <p:sp>
        <p:nvSpPr>
          <p:cNvPr id="304" name="Google Shape;304;p37"/>
          <p:cNvSpPr/>
          <p:nvPr/>
        </p:nvSpPr>
        <p:spPr>
          <a:xfrm>
            <a:off x="4998675" y="2793750"/>
            <a:ext cx="1301100" cy="1147800"/>
          </a:xfrm>
          <a:prstGeom prst="mathMinus">
            <a:avLst>
              <a:gd fmla="val 23520" name="adj1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37"/>
          <p:cNvSpPr/>
          <p:nvPr/>
        </p:nvSpPr>
        <p:spPr>
          <a:xfrm>
            <a:off x="-26175" y="1760425"/>
            <a:ext cx="1301100" cy="1147800"/>
          </a:xfrm>
          <a:prstGeom prst="mathMinus">
            <a:avLst>
              <a:gd fmla="val 23520" name="adj1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 des matières</a:t>
            </a:r>
            <a:endParaRPr/>
          </a:p>
        </p:txBody>
      </p:sp>
      <p:sp>
        <p:nvSpPr>
          <p:cNvPr id="311" name="Google Shape;311;p38"/>
          <p:cNvSpPr txBox="1"/>
          <p:nvPr>
            <p:ph idx="1" type="body"/>
          </p:nvPr>
        </p:nvSpPr>
        <p:spPr>
          <a:xfrm>
            <a:off x="193950" y="1403125"/>
            <a:ext cx="87561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Présentation du tableau de comparaison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Présentation des solutions sélectionnées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Authentik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Keycloak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WSO2 Identity Server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AutoNum type="arabicPeriod"/>
            </a:pPr>
            <a:r>
              <a:rPr lang="fr">
                <a:solidFill>
                  <a:srgbClr val="4A86E8"/>
                </a:solidFill>
              </a:rPr>
              <a:t>Zitadel</a:t>
            </a:r>
            <a:endParaRPr>
              <a:solidFill>
                <a:srgbClr val="4A86E8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AutoNum type="arabicPeriod"/>
            </a:pPr>
            <a:r>
              <a:rPr lang="fr">
                <a:solidFill>
                  <a:srgbClr val="4A86E8"/>
                </a:solidFill>
              </a:rPr>
              <a:t>Caractéristiques</a:t>
            </a:r>
            <a:endParaRPr>
              <a:solidFill>
                <a:srgbClr val="4A86E8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Conclusion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Discussion</a:t>
            </a:r>
            <a:endParaRPr>
              <a:solidFill>
                <a:srgbClr val="CCCCCC"/>
              </a:solidFill>
            </a:endParaRPr>
          </a:p>
        </p:txBody>
      </p:sp>
      <p:pic>
        <p:nvPicPr>
          <p:cNvPr id="312" name="Google Shape;31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57649" cy="6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/>
          <p:cNvSpPr txBox="1"/>
          <p:nvPr>
            <p:ph type="title"/>
          </p:nvPr>
        </p:nvSpPr>
        <p:spPr>
          <a:xfrm>
            <a:off x="387900" y="520275"/>
            <a:ext cx="66483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Zitadel - Caractéristiques</a:t>
            </a:r>
            <a:endParaRPr/>
          </a:p>
        </p:txBody>
      </p:sp>
      <p:sp>
        <p:nvSpPr>
          <p:cNvPr id="319" name="Google Shape;319;p3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https://docs.google.com/spreadsheets/d/1khvkn-3s1YeeCCwqxfbgV0_qaP2ZVrpoC0funyTFtYQ/edit#gid=136924224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957649" cy="6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22" name="Google Shape;32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8300" y="0"/>
            <a:ext cx="1545701" cy="154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5750" y="2215250"/>
            <a:ext cx="2928250" cy="292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 des matières</a:t>
            </a:r>
            <a:endParaRPr/>
          </a:p>
        </p:txBody>
      </p:sp>
      <p:sp>
        <p:nvSpPr>
          <p:cNvPr id="329" name="Google Shape;329;p40"/>
          <p:cNvSpPr txBox="1"/>
          <p:nvPr>
            <p:ph idx="1" type="body"/>
          </p:nvPr>
        </p:nvSpPr>
        <p:spPr>
          <a:xfrm>
            <a:off x="193950" y="1403125"/>
            <a:ext cx="87561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Présentation du tableau de comparaison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Présentation des solutions sélectionnées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Authentik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Keycloak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WSO2 Identity Server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AutoNum type="arabicPeriod"/>
            </a:pPr>
            <a:r>
              <a:rPr lang="fr">
                <a:solidFill>
                  <a:srgbClr val="4A86E8"/>
                </a:solidFill>
              </a:rPr>
              <a:t>Zitadel</a:t>
            </a:r>
            <a:endParaRPr>
              <a:solidFill>
                <a:srgbClr val="4A86E8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AutoNum type="arabicPeriod"/>
            </a:pPr>
            <a:r>
              <a:rPr lang="fr">
                <a:solidFill>
                  <a:srgbClr val="4A86E8"/>
                </a:solidFill>
              </a:rPr>
              <a:t>Démonstration</a:t>
            </a:r>
            <a:endParaRPr>
              <a:solidFill>
                <a:srgbClr val="4A86E8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Conclusion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Discussion</a:t>
            </a:r>
            <a:endParaRPr>
              <a:solidFill>
                <a:srgbClr val="CCCCCC"/>
              </a:solidFill>
            </a:endParaRPr>
          </a:p>
        </p:txBody>
      </p:sp>
      <p:pic>
        <p:nvPicPr>
          <p:cNvPr id="330" name="Google Shape;3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57649" cy="6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1"/>
          <p:cNvSpPr txBox="1"/>
          <p:nvPr>
            <p:ph type="title"/>
          </p:nvPr>
        </p:nvSpPr>
        <p:spPr>
          <a:xfrm>
            <a:off x="387900" y="520275"/>
            <a:ext cx="66483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Zitadel - Démonstration</a:t>
            </a:r>
            <a:endParaRPr/>
          </a:p>
        </p:txBody>
      </p:sp>
      <p:pic>
        <p:nvPicPr>
          <p:cNvPr id="337" name="Google Shape;33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57649" cy="6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39" name="Google Shape;339;p41"/>
          <p:cNvPicPr preferRelativeResize="0"/>
          <p:nvPr/>
        </p:nvPicPr>
        <p:blipFill rotWithShape="1">
          <a:blip r:embed="rId4">
            <a:alphaModFix/>
          </a:blip>
          <a:srcRect b="6890" l="0" r="0" t="0"/>
          <a:stretch/>
        </p:blipFill>
        <p:spPr>
          <a:xfrm>
            <a:off x="1617663" y="1144125"/>
            <a:ext cx="5908663" cy="394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8300" y="0"/>
            <a:ext cx="1545701" cy="154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du tableau de comparaison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https://docs.google.com/spreadsheets/d/1pv-tg3nI5v89z-g6P9MtS3bDU458Af2rlDKO5myyLUA/edit#gid=1977682465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957649" cy="6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 des matières</a:t>
            </a:r>
            <a:endParaRPr/>
          </a:p>
        </p:txBody>
      </p:sp>
      <p:sp>
        <p:nvSpPr>
          <p:cNvPr id="346" name="Google Shape;346;p42"/>
          <p:cNvSpPr txBox="1"/>
          <p:nvPr>
            <p:ph idx="1" type="body"/>
          </p:nvPr>
        </p:nvSpPr>
        <p:spPr>
          <a:xfrm>
            <a:off x="193950" y="1403125"/>
            <a:ext cx="87561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Présentation du tableau de comparaison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Présentation des solutions sélectionnées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Authentik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Keycloak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WSO2 Identity Server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Zitadel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AutoNum type="arabicPeriod"/>
            </a:pPr>
            <a:r>
              <a:rPr lang="fr">
                <a:solidFill>
                  <a:srgbClr val="4A86E8"/>
                </a:solidFill>
              </a:rPr>
              <a:t>Conclusion</a:t>
            </a:r>
            <a:endParaRPr>
              <a:solidFill>
                <a:srgbClr val="4A86E8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Discussion</a:t>
            </a:r>
            <a:endParaRPr>
              <a:solidFill>
                <a:srgbClr val="CCCCCC"/>
              </a:solidFill>
            </a:endParaRPr>
          </a:p>
        </p:txBody>
      </p:sp>
      <p:pic>
        <p:nvPicPr>
          <p:cNvPr id="347" name="Google Shape;34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57649" cy="6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/>
          <p:nvPr>
            <p:ph type="title"/>
          </p:nvPr>
        </p:nvSpPr>
        <p:spPr>
          <a:xfrm>
            <a:off x="387900" y="520275"/>
            <a:ext cx="66483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pic>
        <p:nvPicPr>
          <p:cNvPr id="359" name="Google Shape;35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57649" cy="6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61" name="Google Shape;36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7387" y="1270495"/>
            <a:ext cx="5449234" cy="303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 des matières</a:t>
            </a:r>
            <a:endParaRPr/>
          </a:p>
        </p:txBody>
      </p:sp>
      <p:sp>
        <p:nvSpPr>
          <p:cNvPr id="367" name="Google Shape;367;p45"/>
          <p:cNvSpPr txBox="1"/>
          <p:nvPr>
            <p:ph idx="1" type="body"/>
          </p:nvPr>
        </p:nvSpPr>
        <p:spPr>
          <a:xfrm>
            <a:off x="193950" y="1403125"/>
            <a:ext cx="87561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Présentation du tableau de comparaison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Présentation des solutions sélectionnées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Authentik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Keycloak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WSO2 Identity Server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Zitadel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Conclusion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AutoNum type="arabicPeriod"/>
            </a:pPr>
            <a:r>
              <a:rPr lang="fr">
                <a:solidFill>
                  <a:srgbClr val="4A86E8"/>
                </a:solidFill>
              </a:rPr>
              <a:t>Discussion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368" name="Google Shape;36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57649" cy="6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6"/>
          <p:cNvSpPr txBox="1"/>
          <p:nvPr>
            <p:ph type="title"/>
          </p:nvPr>
        </p:nvSpPr>
        <p:spPr>
          <a:xfrm>
            <a:off x="387900" y="520275"/>
            <a:ext cx="66483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Discussion</a:t>
            </a:r>
            <a:endParaRPr/>
          </a:p>
        </p:txBody>
      </p:sp>
      <p:pic>
        <p:nvPicPr>
          <p:cNvPr id="375" name="Google Shape;37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57649" cy="6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77" name="Google Shape;37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749" y="1394575"/>
            <a:ext cx="7324500" cy="36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 des matières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193950" y="1403125"/>
            <a:ext cx="87561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Présentation du tableau de comparaison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AutoNum type="arabicPeriod"/>
            </a:pPr>
            <a:r>
              <a:rPr lang="fr">
                <a:solidFill>
                  <a:srgbClr val="4A86E8"/>
                </a:solidFill>
              </a:rPr>
              <a:t>Présentation des solutions sélectionnées</a:t>
            </a:r>
            <a:endParaRPr>
              <a:solidFill>
                <a:srgbClr val="4A86E8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Authentik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Keycloak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WSO2 Identity Server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Zitadel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Conclusion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Discussion</a:t>
            </a:r>
            <a:endParaRPr>
              <a:solidFill>
                <a:srgbClr val="CCCCCC"/>
              </a:solidFill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57649" cy="6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des solutions sélectionnées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57649" cy="61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450" y="1360540"/>
            <a:ext cx="3070400" cy="1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1300" y="3112122"/>
            <a:ext cx="3317326" cy="18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00223" y="1735563"/>
            <a:ext cx="4955877" cy="78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6351" y="2632800"/>
            <a:ext cx="2324599" cy="232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 des matières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193950" y="1403125"/>
            <a:ext cx="87561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Présentation du tableau de comparaison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Présentation des solutions sélectionnées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AutoNum type="arabicPeriod"/>
            </a:pPr>
            <a:r>
              <a:rPr lang="fr">
                <a:solidFill>
                  <a:srgbClr val="4A86E8"/>
                </a:solidFill>
              </a:rPr>
              <a:t>Authentik</a:t>
            </a:r>
            <a:endParaRPr>
              <a:solidFill>
                <a:srgbClr val="4A86E8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Keycloak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WSO2 Identity Server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Zitadel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Conclusion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Discussion</a:t>
            </a:r>
            <a:endParaRPr>
              <a:solidFill>
                <a:srgbClr val="CCCCCC"/>
              </a:solidFill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57649" cy="6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Authentik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1249875" y="2751887"/>
            <a:ext cx="3748800" cy="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Rapide d’installation et bien </a:t>
            </a:r>
            <a:r>
              <a:rPr lang="fr"/>
              <a:t>documenté</a:t>
            </a:r>
            <a:r>
              <a:rPr lang="fr"/>
              <a:t> (officiel et communautaire)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57649" cy="6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0950" y="1"/>
            <a:ext cx="2623050" cy="131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/>
          <p:nvPr/>
        </p:nvSpPr>
        <p:spPr>
          <a:xfrm>
            <a:off x="-1125" y="1645950"/>
            <a:ext cx="1251000" cy="1147800"/>
          </a:xfrm>
          <a:prstGeom prst="mathPlus">
            <a:avLst>
              <a:gd fmla="val 23520" name="adj1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-1125" y="2629850"/>
            <a:ext cx="1251000" cy="1147800"/>
          </a:xfrm>
          <a:prstGeom prst="mathPlus">
            <a:avLst>
              <a:gd fmla="val 23520" name="adj1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1249875" y="1991275"/>
            <a:ext cx="37488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Facilité d’utilisation et d’installation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1249875" y="3741575"/>
            <a:ext cx="3748800" cy="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Nécessite une compréhension avancé de l’outil pour mettre en place une application</a:t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-26175" y="3625325"/>
            <a:ext cx="1301100" cy="1147800"/>
          </a:xfrm>
          <a:prstGeom prst="mathMinus">
            <a:avLst>
              <a:gd fmla="val 23520" name="adj1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4998675" y="1645950"/>
            <a:ext cx="1301100" cy="1147800"/>
          </a:xfrm>
          <a:prstGeom prst="mathMinus">
            <a:avLst>
              <a:gd fmla="val 23520" name="adj1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6110400" y="1762200"/>
            <a:ext cx="3033600" cy="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Impossible de faire des groupes dans des groupes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 des matières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193950" y="1403125"/>
            <a:ext cx="87561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Présentation du tableau de comparaison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Présentation des solutions sélectionnées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AutoNum type="arabicPeriod"/>
            </a:pPr>
            <a:r>
              <a:rPr lang="fr">
                <a:solidFill>
                  <a:srgbClr val="4A86E8"/>
                </a:solidFill>
              </a:rPr>
              <a:t>Authentik</a:t>
            </a:r>
            <a:endParaRPr>
              <a:solidFill>
                <a:srgbClr val="4A86E8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AutoNum type="arabicPeriod"/>
            </a:pPr>
            <a:r>
              <a:rPr lang="fr">
                <a:solidFill>
                  <a:srgbClr val="4A86E8"/>
                </a:solidFill>
              </a:rPr>
              <a:t>Caractéristiques</a:t>
            </a:r>
            <a:endParaRPr>
              <a:solidFill>
                <a:srgbClr val="4A86E8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Keycloak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WSO2 Identity Server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Zitadel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Caractéristiques</a:t>
            </a:r>
            <a:endParaRPr>
              <a:solidFill>
                <a:srgbClr val="CCCCCC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Démonstration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Conclusion</a:t>
            </a:r>
            <a:endParaRPr>
              <a:solidFill>
                <a:srgbClr val="CCCCCC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fr">
                <a:solidFill>
                  <a:srgbClr val="CCCCCC"/>
                </a:solidFill>
              </a:rPr>
              <a:t>Discussion</a:t>
            </a:r>
            <a:endParaRPr>
              <a:solidFill>
                <a:srgbClr val="CCCCCC"/>
              </a:solidFill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57649" cy="6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Authentik - Caractéristiques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https://docs.google.com/spreadsheets/d/1RvBV02t3p1QRrxg3C1lDAvqZwgtY-vVreGsZCP1HUkE/edit#gid=970508379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957649" cy="6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0950" y="1"/>
            <a:ext cx="2623050" cy="131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5750" y="2215250"/>
            <a:ext cx="2928250" cy="292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