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60" r:id="rId3"/>
    <p:sldId id="262" r:id="rId5"/>
    <p:sldId id="338" r:id="rId6"/>
    <p:sldId id="340" r:id="rId7"/>
    <p:sldId id="342" r:id="rId8"/>
    <p:sldId id="344" r:id="rId9"/>
    <p:sldId id="346" r:id="rId10"/>
    <p:sldId id="348" r:id="rId11"/>
    <p:sldId id="350" r:id="rId12"/>
    <p:sldId id="352" r:id="rId13"/>
    <p:sldId id="354" r:id="rId14"/>
    <p:sldId id="268" r:id="rId15"/>
    <p:sldId id="270" r:id="rId16"/>
    <p:sldId id="272" r:id="rId17"/>
    <p:sldId id="274" r:id="rId18"/>
    <p:sldId id="276" r:id="rId19"/>
    <p:sldId id="278" r:id="rId20"/>
    <p:sldId id="280" r:id="rId21"/>
    <p:sldId id="282" r:id="rId22"/>
    <p:sldId id="284" r:id="rId23"/>
    <p:sldId id="286" r:id="rId24"/>
    <p:sldId id="288" r:id="rId25"/>
    <p:sldId id="290" r:id="rId26"/>
    <p:sldId id="292" r:id="rId27"/>
    <p:sldId id="294" r:id="rId28"/>
    <p:sldId id="296" r:id="rId29"/>
    <p:sldId id="298" r:id="rId30"/>
    <p:sldId id="300" r:id="rId31"/>
    <p:sldId id="302" r:id="rId32"/>
    <p:sldId id="304" r:id="rId33"/>
    <p:sldId id="306" r:id="rId34"/>
    <p:sldId id="308" r:id="rId35"/>
    <p:sldId id="310" r:id="rId36"/>
    <p:sldId id="312" r:id="rId37"/>
    <p:sldId id="314" r:id="rId38"/>
    <p:sldId id="357" r:id="rId39"/>
    <p:sldId id="356" r:id="rId40"/>
    <p:sldId id="259" r:id="rId4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1pPr>
    <a:lvl2pPr marL="457200" lvl="1"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2pPr>
    <a:lvl3pPr marL="914400" lvl="2"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3pPr>
    <a:lvl4pPr marL="1371600" lvl="3"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4pPr>
    <a:lvl5pPr marL="1828800" lvl="4"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5pPr>
    <a:lvl6pPr marL="2286000" lvl="5"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6pPr>
    <a:lvl7pPr marL="2743200" lvl="6"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7pPr>
    <a:lvl8pPr marL="3200400" lvl="7"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8pPr>
    <a:lvl9pPr marL="3657600" lvl="8" indent="0" algn="l" defTabSz="914400" eaLnBrk="1" fontAlgn="base" latinLnBrk="0" hangingPunct="1">
      <a:lnSpc>
        <a:spcPct val="100000"/>
      </a:lnSpc>
      <a:spcBef>
        <a:spcPct val="0"/>
      </a:spcBef>
      <a:spcAft>
        <a:spcPct val="0"/>
      </a:spcAft>
      <a:buNone/>
      <a:defRPr sz="1200" b="0" i="0" u="none" kern="1200" baseline="0">
        <a:solidFill>
          <a:schemeClr val="tx1"/>
        </a:solidFill>
        <a:latin typeface="Arial" panose="020B0604020202020204" pitchFamily="34" charset="0"/>
        <a:ea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304" y="-11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
            <a:pPr lvl="0" eaLnBrk="1" hangingPunct="1">
              <a:buClr>
                <a:srgbClr val="000000"/>
              </a:buClr>
            </a:pPr>
            <a:endParaRPr dirty="0"/>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p>
            <a:pPr lvl="0" algn="r" eaLnBrk="1" hangingPunct="1">
              <a:buClr>
                <a:srgbClr val="000000"/>
              </a:buClr>
            </a:pPr>
            <a:endParaRPr dirty="0"/>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p>
            <a:pPr lvl="0" eaLnBrk="1" hangingPunct="1">
              <a:buClr>
                <a:srgbClr val="000000"/>
              </a:buClr>
            </a:pPr>
            <a:endParaRPr dirty="0"/>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Clr>
                <a:srgbClr val="000000"/>
              </a:buClr>
            </a:pPr>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p>
            <a:pPr lvl="0" eaLnBrk="1" hangingPunct="1">
              <a:buClr>
                <a:srgbClr val="000000"/>
              </a:buClr>
            </a:pPr>
            <a:endParaRPr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
            <a:pPr lvl="0" algn="r" eaLnBrk="1" hangingPunct="1">
              <a:buClr>
                <a:srgbClr val="000000"/>
              </a:buClr>
            </a:pP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p>
            <a:pPr lvl="0"/>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S PGothic" panose="020B0600070205080204" charset="-128"/>
                <a:cs typeface="+mn-cs"/>
              </a:rPr>
              <a:t>Fifth level</a:t>
            </a:r>
            <a:endParaRPr kumimoji="0" lang="en-US" sz="1200" b="0" i="0" u="none" strike="noStrike" kern="1200" cap="none" spc="0" normalizeH="0" baseline="0" noProof="0">
              <a:ln>
                <a:noFill/>
              </a:ln>
              <a:solidFill>
                <a:schemeClr val="tx1"/>
              </a:solidFill>
              <a:effectLst/>
              <a:uLnTx/>
              <a:uFillTx/>
              <a:latin typeface="+mn-lt"/>
              <a:ea typeface="MS PGothic" panose="020B0600070205080204" charset="-128"/>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p>
            <a:pPr lvl="0" eaLnBrk="1" hangingPunct="1">
              <a:buClr>
                <a:srgbClr val="000000"/>
              </a:buClr>
            </a:pPr>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Clr>
                <a:srgbClr val="000000"/>
              </a:buClr>
            </a:pPr>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noRot="1" noChangeAspect="1" noTextEdit="1"/>
          </p:cNvSpPr>
          <p:nvPr>
            <p:ph type="sldImg"/>
          </p:nvPr>
        </p:nvSpPr>
        <p:spPr>
          <a:ln>
            <a:solidFill>
              <a:srgbClr val="000000">
                <a:alpha val="100000"/>
              </a:srgbClr>
            </a:solidFill>
            <a:miter lim="800000"/>
          </a:ln>
        </p:spPr>
      </p:sp>
      <p:sp>
        <p:nvSpPr>
          <p:cNvPr id="17410"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Rot="1" noChangeAspect="1" noTextEdit="1"/>
          </p:cNvSpPr>
          <p:nvPr>
            <p:ph type="sldImg"/>
          </p:nvPr>
        </p:nvSpPr>
        <p:spPr>
          <a:ln>
            <a:solidFill>
              <a:srgbClr val="000000">
                <a:alpha val="100000"/>
              </a:srgbClr>
            </a:solidFill>
            <a:miter lim="800000"/>
          </a:ln>
        </p:spPr>
      </p:sp>
      <p:sp>
        <p:nvSpPr>
          <p:cNvPr id="35842"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Rot="1" noChangeAspect="1" noTextEdit="1"/>
          </p:cNvSpPr>
          <p:nvPr>
            <p:ph type="sldImg"/>
          </p:nvPr>
        </p:nvSpPr>
        <p:spPr>
          <a:ln>
            <a:solidFill>
              <a:srgbClr val="000000">
                <a:alpha val="100000"/>
              </a:srgbClr>
            </a:solidFill>
            <a:miter lim="800000"/>
          </a:ln>
        </p:spPr>
      </p:sp>
      <p:sp>
        <p:nvSpPr>
          <p:cNvPr id="37890"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noChangeAspect="1" noTextEdit="1"/>
          </p:cNvSpPr>
          <p:nvPr>
            <p:ph type="sldImg"/>
          </p:nvPr>
        </p:nvSpPr>
        <p:spPr>
          <a:ln>
            <a:solidFill>
              <a:srgbClr val="000000">
                <a:alpha val="100000"/>
              </a:srgbClr>
            </a:solidFill>
            <a:miter lim="800000"/>
          </a:ln>
        </p:spPr>
      </p:sp>
      <p:sp>
        <p:nvSpPr>
          <p:cNvPr id="39938"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Rot="1" noChangeAspect="1" noTextEdit="1"/>
          </p:cNvSpPr>
          <p:nvPr>
            <p:ph type="sldImg"/>
          </p:nvPr>
        </p:nvSpPr>
        <p:spPr>
          <a:ln>
            <a:solidFill>
              <a:srgbClr val="000000">
                <a:alpha val="100000"/>
              </a:srgbClr>
            </a:solidFill>
            <a:miter lim="800000"/>
          </a:ln>
        </p:spPr>
      </p:sp>
      <p:sp>
        <p:nvSpPr>
          <p:cNvPr id="41986"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noChangeAspect="1" noTextEdit="1"/>
          </p:cNvSpPr>
          <p:nvPr>
            <p:ph type="sldImg"/>
          </p:nvPr>
        </p:nvSpPr>
        <p:spPr>
          <a:ln>
            <a:solidFill>
              <a:srgbClr val="000000">
                <a:alpha val="100000"/>
              </a:srgbClr>
            </a:solidFill>
            <a:miter lim="800000"/>
          </a:ln>
        </p:spPr>
      </p:sp>
      <p:sp>
        <p:nvSpPr>
          <p:cNvPr id="44034"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ChangeAspect="1" noTextEdit="1"/>
          </p:cNvSpPr>
          <p:nvPr>
            <p:ph type="sldImg"/>
          </p:nvPr>
        </p:nvSpPr>
        <p:spPr>
          <a:ln>
            <a:solidFill>
              <a:srgbClr val="000000">
                <a:alpha val="100000"/>
              </a:srgbClr>
            </a:solidFill>
            <a:miter lim="800000"/>
          </a:ln>
        </p:spPr>
      </p:sp>
      <p:sp>
        <p:nvSpPr>
          <p:cNvPr id="46082"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noRot="1" noChangeAspect="1" noTextEdit="1"/>
          </p:cNvSpPr>
          <p:nvPr>
            <p:ph type="sldImg"/>
          </p:nvPr>
        </p:nvSpPr>
        <p:spPr>
          <a:ln>
            <a:solidFill>
              <a:srgbClr val="000000">
                <a:alpha val="100000"/>
              </a:srgbClr>
            </a:solidFill>
            <a:miter lim="800000"/>
          </a:ln>
        </p:spPr>
      </p:sp>
      <p:sp>
        <p:nvSpPr>
          <p:cNvPr id="48130"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ChangeAspect="1" noTextEdit="1"/>
          </p:cNvSpPr>
          <p:nvPr>
            <p:ph type="sldImg"/>
          </p:nvPr>
        </p:nvSpPr>
        <p:spPr>
          <a:ln>
            <a:solidFill>
              <a:srgbClr val="000000">
                <a:alpha val="100000"/>
              </a:srgbClr>
            </a:solidFill>
            <a:miter lim="800000"/>
          </a:ln>
        </p:spPr>
      </p:sp>
      <p:sp>
        <p:nvSpPr>
          <p:cNvPr id="50178"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noRot="1" noChangeAspect="1" noTextEdit="1"/>
          </p:cNvSpPr>
          <p:nvPr>
            <p:ph type="sldImg"/>
          </p:nvPr>
        </p:nvSpPr>
        <p:spPr>
          <a:ln>
            <a:solidFill>
              <a:srgbClr val="000000">
                <a:alpha val="100000"/>
              </a:srgbClr>
            </a:solidFill>
            <a:miter lim="800000"/>
          </a:ln>
        </p:spPr>
      </p:sp>
      <p:sp>
        <p:nvSpPr>
          <p:cNvPr id="52226"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noRot="1" noChangeAspect="1" noTextEdit="1"/>
          </p:cNvSpPr>
          <p:nvPr>
            <p:ph type="sldImg"/>
          </p:nvPr>
        </p:nvSpPr>
        <p:spPr>
          <a:ln>
            <a:solidFill>
              <a:srgbClr val="000000">
                <a:alpha val="100000"/>
              </a:srgbClr>
            </a:solidFill>
            <a:miter lim="800000"/>
          </a:ln>
        </p:spPr>
      </p:sp>
      <p:sp>
        <p:nvSpPr>
          <p:cNvPr id="54274"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r>
              <a:rPr lang="en-US" altLang="zh-CN" dirty="0"/>
              <a:t>`</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noChangeAspect="1" noTextEdit="1"/>
          </p:cNvSpPr>
          <p:nvPr>
            <p:ph type="sldImg"/>
          </p:nvPr>
        </p:nvSpPr>
        <p:spPr>
          <a:ln>
            <a:solidFill>
              <a:srgbClr val="000000">
                <a:alpha val="100000"/>
              </a:srgbClr>
            </a:solidFill>
            <a:miter lim="800000"/>
          </a:ln>
        </p:spPr>
      </p:sp>
      <p:sp>
        <p:nvSpPr>
          <p:cNvPr id="19458"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noRot="1" noChangeAspect="1" noTextEdit="1"/>
          </p:cNvSpPr>
          <p:nvPr>
            <p:ph type="sldImg"/>
          </p:nvPr>
        </p:nvSpPr>
        <p:spPr>
          <a:ln>
            <a:solidFill>
              <a:srgbClr val="000000">
                <a:alpha val="100000"/>
              </a:srgbClr>
            </a:solidFill>
            <a:miter lim="800000"/>
          </a:ln>
        </p:spPr>
      </p:sp>
      <p:sp>
        <p:nvSpPr>
          <p:cNvPr id="56322"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noRot="1" noChangeAspect="1" noTextEdit="1"/>
          </p:cNvSpPr>
          <p:nvPr>
            <p:ph type="sldImg"/>
          </p:nvPr>
        </p:nvSpPr>
        <p:spPr>
          <a:ln>
            <a:solidFill>
              <a:srgbClr val="000000">
                <a:alpha val="100000"/>
              </a:srgbClr>
            </a:solidFill>
            <a:miter lim="800000"/>
          </a:ln>
        </p:spPr>
      </p:sp>
      <p:sp>
        <p:nvSpPr>
          <p:cNvPr id="58370"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ChangeAspect="1" noTextEdit="1"/>
          </p:cNvSpPr>
          <p:nvPr>
            <p:ph type="sldImg"/>
          </p:nvPr>
        </p:nvSpPr>
        <p:spPr>
          <a:ln>
            <a:solidFill>
              <a:srgbClr val="000000">
                <a:alpha val="100000"/>
              </a:srgbClr>
            </a:solidFill>
            <a:miter lim="800000"/>
          </a:ln>
        </p:spPr>
      </p:sp>
      <p:sp>
        <p:nvSpPr>
          <p:cNvPr id="60418"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ChangeAspect="1" noTextEdit="1"/>
          </p:cNvSpPr>
          <p:nvPr>
            <p:ph type="sldImg"/>
          </p:nvPr>
        </p:nvSpPr>
        <p:spPr>
          <a:ln>
            <a:solidFill>
              <a:srgbClr val="000000">
                <a:alpha val="100000"/>
              </a:srgbClr>
            </a:solidFill>
            <a:miter lim="800000"/>
          </a:ln>
        </p:spPr>
      </p:sp>
      <p:sp>
        <p:nvSpPr>
          <p:cNvPr id="62466"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noRot="1" noChangeAspect="1" noTextEdit="1"/>
          </p:cNvSpPr>
          <p:nvPr>
            <p:ph type="sldImg"/>
          </p:nvPr>
        </p:nvSpPr>
        <p:spPr>
          <a:ln>
            <a:solidFill>
              <a:srgbClr val="000000">
                <a:alpha val="100000"/>
              </a:srgbClr>
            </a:solidFill>
            <a:miter lim="800000"/>
          </a:ln>
        </p:spPr>
      </p:sp>
      <p:sp>
        <p:nvSpPr>
          <p:cNvPr id="64514"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noRot="1" noChangeAspect="1" noTextEdit="1"/>
          </p:cNvSpPr>
          <p:nvPr>
            <p:ph type="sldImg"/>
          </p:nvPr>
        </p:nvSpPr>
        <p:spPr>
          <a:ln>
            <a:solidFill>
              <a:srgbClr val="000000">
                <a:alpha val="100000"/>
              </a:srgbClr>
            </a:solidFill>
            <a:miter lim="800000"/>
          </a:ln>
        </p:spPr>
      </p:sp>
      <p:sp>
        <p:nvSpPr>
          <p:cNvPr id="66562"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noRot="1" noChangeAspect="1" noTextEdit="1"/>
          </p:cNvSpPr>
          <p:nvPr>
            <p:ph type="sldImg"/>
          </p:nvPr>
        </p:nvSpPr>
        <p:spPr>
          <a:ln>
            <a:solidFill>
              <a:srgbClr val="000000">
                <a:alpha val="100000"/>
              </a:srgbClr>
            </a:solidFill>
            <a:miter lim="800000"/>
          </a:ln>
        </p:spPr>
      </p:sp>
      <p:sp>
        <p:nvSpPr>
          <p:cNvPr id="68610"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noRot="1" noChangeAspect="1" noTextEdit="1"/>
          </p:cNvSpPr>
          <p:nvPr>
            <p:ph type="sldImg"/>
          </p:nvPr>
        </p:nvSpPr>
        <p:spPr>
          <a:ln>
            <a:solidFill>
              <a:srgbClr val="000000">
                <a:alpha val="100000"/>
              </a:srgbClr>
            </a:solidFill>
            <a:miter lim="800000"/>
          </a:ln>
        </p:spPr>
      </p:sp>
      <p:sp>
        <p:nvSpPr>
          <p:cNvPr id="70658"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noRot="1" noChangeAspect="1" noTextEdit="1"/>
          </p:cNvSpPr>
          <p:nvPr>
            <p:ph type="sldImg"/>
          </p:nvPr>
        </p:nvSpPr>
        <p:spPr>
          <a:ln>
            <a:solidFill>
              <a:srgbClr val="000000">
                <a:alpha val="100000"/>
              </a:srgbClr>
            </a:solidFill>
            <a:miter lim="800000"/>
          </a:ln>
        </p:spPr>
      </p:sp>
      <p:sp>
        <p:nvSpPr>
          <p:cNvPr id="72706"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ChangeAspect="1" noTextEdit="1"/>
          </p:cNvSpPr>
          <p:nvPr>
            <p:ph type="sldImg"/>
          </p:nvPr>
        </p:nvSpPr>
        <p:spPr>
          <a:ln>
            <a:solidFill>
              <a:srgbClr val="000000">
                <a:alpha val="100000"/>
              </a:srgbClr>
            </a:solidFill>
            <a:miter lim="800000"/>
          </a:ln>
        </p:spPr>
      </p:sp>
      <p:sp>
        <p:nvSpPr>
          <p:cNvPr id="74754"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ChangeAspect="1" noTextEdit="1"/>
          </p:cNvSpPr>
          <p:nvPr>
            <p:ph type="sldImg"/>
          </p:nvPr>
        </p:nvSpPr>
        <p:spPr>
          <a:ln>
            <a:solidFill>
              <a:srgbClr val="000000">
                <a:alpha val="100000"/>
              </a:srgbClr>
            </a:solidFill>
            <a:miter lim="800000"/>
          </a:ln>
        </p:spPr>
      </p:sp>
      <p:sp>
        <p:nvSpPr>
          <p:cNvPr id="21506"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ChangeAspect="1" noTextEdit="1"/>
          </p:cNvSpPr>
          <p:nvPr>
            <p:ph type="sldImg"/>
          </p:nvPr>
        </p:nvSpPr>
        <p:spPr>
          <a:ln>
            <a:solidFill>
              <a:srgbClr val="000000">
                <a:alpha val="100000"/>
              </a:srgbClr>
            </a:solidFill>
            <a:miter lim="800000"/>
          </a:ln>
        </p:spPr>
      </p:sp>
      <p:sp>
        <p:nvSpPr>
          <p:cNvPr id="76802"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noRot="1" noChangeAspect="1" noTextEdit="1"/>
          </p:cNvSpPr>
          <p:nvPr>
            <p:ph type="sldImg"/>
          </p:nvPr>
        </p:nvSpPr>
        <p:spPr>
          <a:ln>
            <a:solidFill>
              <a:srgbClr val="000000">
                <a:alpha val="100000"/>
              </a:srgbClr>
            </a:solidFill>
            <a:miter lim="800000"/>
          </a:ln>
        </p:spPr>
      </p:sp>
      <p:sp>
        <p:nvSpPr>
          <p:cNvPr id="78850"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noRot="1" noChangeAspect="1" noTextEdit="1"/>
          </p:cNvSpPr>
          <p:nvPr>
            <p:ph type="sldImg"/>
          </p:nvPr>
        </p:nvSpPr>
        <p:spPr>
          <a:ln>
            <a:solidFill>
              <a:srgbClr val="000000">
                <a:alpha val="100000"/>
              </a:srgbClr>
            </a:solidFill>
            <a:miter lim="800000"/>
          </a:ln>
        </p:spPr>
      </p:sp>
      <p:sp>
        <p:nvSpPr>
          <p:cNvPr id="80898" name="Rectangle 3"/>
          <p:cNvSpPr>
            <a:spLocks noGrp="1"/>
          </p:cNvSpPr>
          <p:nvPr>
            <p:ph type="body" idx="1"/>
          </p:nvPr>
        </p:nvSpPr>
        <p:spPr>
          <a:xfrm>
            <a:off x="914400" y="4343400"/>
            <a:ext cx="5029200" cy="4114800"/>
          </a:xfrm>
          <a:noFill/>
          <a:ln>
            <a:noFill/>
          </a:ln>
        </p:spPr>
        <p:txBody>
          <a:bodyPr wrap="square" lIns="91440" tIns="45720" rIns="91440" bIns="45720" anchor="t"/>
          <a:p>
            <a:pPr lvl="0" eaLnBrk="1" hangingPunct="1"/>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noRot="1" noChangeAspect="1" noTextEdit="1"/>
          </p:cNvSpPr>
          <p:nvPr>
            <p:ph type="sldImg"/>
          </p:nvPr>
        </p:nvSpPr>
        <p:spPr>
          <a:ln>
            <a:solidFill>
              <a:srgbClr val="000000">
                <a:alpha val="100000"/>
              </a:srgbClr>
            </a:solidFill>
            <a:miter lim="800000"/>
          </a:ln>
        </p:spPr>
      </p:sp>
      <p:sp>
        <p:nvSpPr>
          <p:cNvPr id="82946"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noRot="1" noChangeAspect="1" noTextEdit="1"/>
          </p:cNvSpPr>
          <p:nvPr>
            <p:ph type="sldImg"/>
          </p:nvPr>
        </p:nvSpPr>
        <p:spPr>
          <a:ln>
            <a:solidFill>
              <a:srgbClr val="000000">
                <a:alpha val="100000"/>
              </a:srgbClr>
            </a:solidFill>
            <a:miter lim="800000"/>
          </a:ln>
        </p:spPr>
      </p:sp>
      <p:sp>
        <p:nvSpPr>
          <p:cNvPr id="84994"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noRot="1" noChangeAspect="1" noTextEdit="1"/>
          </p:cNvSpPr>
          <p:nvPr>
            <p:ph type="sldImg"/>
          </p:nvPr>
        </p:nvSpPr>
        <p:spPr>
          <a:ln>
            <a:solidFill>
              <a:srgbClr val="000000">
                <a:alpha val="100000"/>
              </a:srgbClr>
            </a:solidFill>
            <a:miter lim="800000"/>
          </a:ln>
        </p:spPr>
      </p:sp>
      <p:sp>
        <p:nvSpPr>
          <p:cNvPr id="87042"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noRot="1" noChangeAspect="1" noTextEdit="1"/>
          </p:cNvSpPr>
          <p:nvPr>
            <p:ph type="sldImg"/>
          </p:nvPr>
        </p:nvSpPr>
        <p:spPr>
          <a:ln>
            <a:solidFill>
              <a:srgbClr val="000000">
                <a:alpha val="100000"/>
              </a:srgbClr>
            </a:solidFill>
            <a:miter lim="800000"/>
          </a:ln>
        </p:spPr>
      </p:sp>
      <p:sp>
        <p:nvSpPr>
          <p:cNvPr id="89090"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noRot="1" noChangeAspect="1" noTextEdit="1"/>
          </p:cNvSpPr>
          <p:nvPr>
            <p:ph type="sldImg"/>
          </p:nvPr>
        </p:nvSpPr>
        <p:spPr>
          <a:ln>
            <a:solidFill>
              <a:srgbClr val="000000">
                <a:alpha val="100000"/>
              </a:srgbClr>
            </a:solidFill>
            <a:miter lim="800000"/>
          </a:ln>
        </p:spPr>
      </p:sp>
      <p:sp>
        <p:nvSpPr>
          <p:cNvPr id="91138"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noRot="1" noChangeAspect="1" noTextEdit="1"/>
          </p:cNvSpPr>
          <p:nvPr>
            <p:ph type="sldImg"/>
          </p:nvPr>
        </p:nvSpPr>
        <p:spPr>
          <a:ln>
            <a:solidFill>
              <a:srgbClr val="000000">
                <a:alpha val="100000"/>
              </a:srgbClr>
            </a:solidFill>
            <a:miter lim="800000"/>
          </a:ln>
        </p:spPr>
      </p:sp>
      <p:sp>
        <p:nvSpPr>
          <p:cNvPr id="93186"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ChangeAspect="1" noTextEdit="1"/>
          </p:cNvSpPr>
          <p:nvPr>
            <p:ph type="sldImg"/>
          </p:nvPr>
        </p:nvSpPr>
        <p:spPr>
          <a:ln>
            <a:solidFill>
              <a:srgbClr val="000000">
                <a:alpha val="100000"/>
              </a:srgbClr>
            </a:solidFill>
            <a:miter lim="800000"/>
          </a:ln>
        </p:spPr>
      </p:sp>
      <p:sp>
        <p:nvSpPr>
          <p:cNvPr id="23554"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noChangeAspect="1" noTextEdit="1"/>
          </p:cNvSpPr>
          <p:nvPr>
            <p:ph type="sldImg"/>
          </p:nvPr>
        </p:nvSpPr>
        <p:spPr>
          <a:ln>
            <a:solidFill>
              <a:srgbClr val="000000">
                <a:alpha val="100000"/>
              </a:srgbClr>
            </a:solidFill>
            <a:miter lim="800000"/>
          </a:ln>
        </p:spPr>
      </p:sp>
      <p:sp>
        <p:nvSpPr>
          <p:cNvPr id="25602"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noRot="1" noChangeAspect="1" noTextEdit="1"/>
          </p:cNvSpPr>
          <p:nvPr>
            <p:ph type="sldImg"/>
          </p:nvPr>
        </p:nvSpPr>
        <p:spPr>
          <a:ln>
            <a:solidFill>
              <a:srgbClr val="000000">
                <a:alpha val="100000"/>
              </a:srgbClr>
            </a:solidFill>
            <a:miter lim="800000"/>
          </a:ln>
        </p:spPr>
      </p:sp>
      <p:sp>
        <p:nvSpPr>
          <p:cNvPr id="27650"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noChangeAspect="1" noTextEdit="1"/>
          </p:cNvSpPr>
          <p:nvPr>
            <p:ph type="sldImg"/>
          </p:nvPr>
        </p:nvSpPr>
        <p:spPr>
          <a:ln>
            <a:solidFill>
              <a:srgbClr val="000000">
                <a:alpha val="100000"/>
              </a:srgbClr>
            </a:solidFill>
            <a:miter lim="800000"/>
          </a:ln>
        </p:spPr>
      </p:sp>
      <p:sp>
        <p:nvSpPr>
          <p:cNvPr id="29698"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noRot="1" noChangeAspect="1" noTextEdit="1"/>
          </p:cNvSpPr>
          <p:nvPr>
            <p:ph type="sldImg"/>
          </p:nvPr>
        </p:nvSpPr>
        <p:spPr>
          <a:ln>
            <a:solidFill>
              <a:srgbClr val="000000">
                <a:alpha val="100000"/>
              </a:srgbClr>
            </a:solidFill>
            <a:miter lim="800000"/>
          </a:ln>
        </p:spPr>
      </p:sp>
      <p:sp>
        <p:nvSpPr>
          <p:cNvPr id="31746"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noChangeAspect="1" noTextEdit="1"/>
          </p:cNvSpPr>
          <p:nvPr>
            <p:ph type="sldImg"/>
          </p:nvPr>
        </p:nvSpPr>
        <p:spPr>
          <a:ln>
            <a:solidFill>
              <a:srgbClr val="000000">
                <a:alpha val="100000"/>
              </a:srgbClr>
            </a:solidFill>
            <a:miter lim="800000"/>
          </a:ln>
        </p:spPr>
      </p:sp>
      <p:sp>
        <p:nvSpPr>
          <p:cNvPr id="33794" name="Rectangle 3"/>
          <p:cNvSpPr>
            <a:spLocks noGrp="1"/>
          </p:cNvSpPr>
          <p:nvPr>
            <p:ph type="body" idx="1"/>
          </p:nvPr>
        </p:nvSpPr>
        <p:spPr>
          <a:noFill/>
          <a:ln>
            <a:noFill/>
          </a:ln>
        </p:spPr>
        <p:txBody>
          <a:bodyPr wrap="square" lIns="91440" tIns="45720" rIns="91440" bIns="45720" anchor="t"/>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94211" name="Picture 7" descr="Background_BINUS International2.jpg"/>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 name="Title 1"/>
          <p:cNvSpPr>
            <a:spLocks noGrp="1"/>
          </p:cNvSpPr>
          <p:nvPr>
            <p:ph type="ctrTitle"/>
          </p:nvPr>
        </p:nvSpPr>
        <p:spPr>
          <a:xfrm>
            <a:off x="428596" y="2130425"/>
            <a:ext cx="8029604" cy="1470025"/>
          </a:xfrm>
          <a:effectLst/>
        </p:spPr>
        <p:txBody>
          <a:bodyPr/>
          <a:lstStyle>
            <a:lvl1pPr>
              <a:defRPr sz="4000">
                <a:solidFill>
                  <a:schemeClr val="bg1"/>
                </a:solidFill>
                <a:effectLst>
                  <a:reflection blurRad="6350" stA="55000" endA="300" endPos="45500" dir="5400000" sy="-100000" algn="bl" rotWithShape="0"/>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42" y="1214422"/>
            <a:ext cx="2057400" cy="51435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7158" y="1214422"/>
            <a:ext cx="6219884" cy="514353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7158" y="1711325"/>
            <a:ext cx="4138642" cy="4646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711325"/>
            <a:ext cx="4138642" cy="4646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158" y="1714488"/>
            <a:ext cx="41402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57158" y="2389189"/>
            <a:ext cx="4140230" cy="39687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714488"/>
            <a:ext cx="41418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389189"/>
            <a:ext cx="4141817" cy="39687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Title 1"/>
          <p:cNvSpPr>
            <a:spLocks noGrp="1"/>
          </p:cNvSpPr>
          <p:nvPr>
            <p:ph type="title"/>
          </p:nvPr>
        </p:nvSpPr>
        <p:spPr>
          <a:xfrm>
            <a:off x="320614" y="1142992"/>
            <a:ext cx="8501122" cy="500058"/>
          </a:xfrm>
        </p:spPr>
        <p:txBody>
          <a:bodyPr/>
          <a:lstStyle/>
          <a:p>
            <a:r>
              <a:rPr lang="en-US" smtClean="0"/>
              <a:t>Click to edit Master title style</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241" y="1142984"/>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428992" y="1142984"/>
            <a:ext cx="5357850" cy="52149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349241" y="2305035"/>
            <a:ext cx="3008313" cy="40529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14421"/>
            <a:ext cx="5486400" cy="3513153"/>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n-cs"/>
              </a:rPr>
              <a:t>Click icon to add picture</a:t>
            </a:r>
            <a:endPar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idx="1"/>
          </p:nvPr>
        </p:nvSpPr>
        <p:spPr>
          <a:xfrm>
            <a:off x="320675" y="1711325"/>
            <a:ext cx="8501063" cy="464661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327025" y="6500813"/>
            <a:ext cx="1749425" cy="285750"/>
          </a:xfrm>
          <a:prstGeom prst="rect">
            <a:avLst/>
          </a:prstGeom>
          <a:noFill/>
          <a:ln w="9525">
            <a:noFill/>
            <a:miter lim="800000"/>
          </a:ln>
          <a:effectLst/>
        </p:spPr>
        <p:txBody>
          <a:bodyPr vert="horz" wrap="square" lIns="91440" tIns="45720" rIns="91440" bIns="45720" numCol="1" anchor="t" anchorCtr="0" compatLnSpc="1"/>
          <a:lstStyle>
            <a:lvl1pPr>
              <a:defRPr sz="1400" b="1">
                <a:solidFill>
                  <a:schemeClr val="accent6"/>
                </a:solidFill>
                <a:latin typeface="+mn-lt"/>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2106613" y="6500813"/>
            <a:ext cx="6715125" cy="285750"/>
          </a:xfrm>
          <a:prstGeom prst="rect">
            <a:avLst/>
          </a:prstGeom>
          <a:noFill/>
          <a:ln w="9525">
            <a:noFill/>
            <a:miter lim="800000"/>
          </a:ln>
          <a:effectLst/>
        </p:spPr>
        <p:txBody>
          <a:bodyPr vert="horz" wrap="square" lIns="91440" tIns="45720" rIns="91440" bIns="45720" numCol="1" anchor="t" anchorCtr="0" compatLnSpc="1"/>
          <a:lstStyle>
            <a:lvl1pPr algn="r">
              <a:defRPr sz="1400" b="1">
                <a:solidFill>
                  <a:schemeClr val="accent6"/>
                </a:solidFill>
                <a:latin typeface="+mn-lt"/>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pic>
        <p:nvPicPr>
          <p:cNvPr id="2" name="Picture 14" descr="BUINTL Pwpt TempCONV3"/>
          <p:cNvPicPr>
            <a:picLocks noChangeAspect="1"/>
          </p:cNvPicPr>
          <p:nvPr/>
        </p:nvPicPr>
        <p:blipFill>
          <a:blip r:embed="rId13"/>
          <a:stretch>
            <a:fillRect/>
          </a:stretch>
        </p:blipFill>
        <p:spPr>
          <a:xfrm>
            <a:off x="0" y="0"/>
            <a:ext cx="9144000" cy="1108075"/>
          </a:xfrm>
          <a:prstGeom prst="rect">
            <a:avLst/>
          </a:prstGeom>
          <a:noFill/>
          <a:ln w="9525">
            <a:noFill/>
          </a:ln>
        </p:spPr>
      </p:pic>
      <p:sp>
        <p:nvSpPr>
          <p:cNvPr id="1030" name="Rectangle 6"/>
          <p:cNvSpPr>
            <a:spLocks noGrp="1" noChangeArrowheads="1"/>
          </p:cNvSpPr>
          <p:nvPr>
            <p:ph type="sldNum" sz="quarter" idx="4"/>
          </p:nvPr>
        </p:nvSpPr>
        <p:spPr bwMode="auto">
          <a:xfrm>
            <a:off x="7929563" y="71438"/>
            <a:ext cx="1143000" cy="357188"/>
          </a:xfrm>
          <a:prstGeom prst="rect">
            <a:avLst/>
          </a:prstGeom>
          <a:noFill/>
          <a:ln w="9525">
            <a:noFill/>
            <a:miter lim="800000"/>
          </a:ln>
          <a:effectLst/>
        </p:spPr>
        <p:txBody>
          <a:bodyPr vert="horz" wrap="square" lIns="91440" tIns="45720" rIns="91440" bIns="45720" numCol="1" anchor="t" anchorCtr="0" compatLnSpc="1"/>
          <a:p>
            <a:pPr lvl="0"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
        <p:nvSpPr>
          <p:cNvPr id="3" name="Rectangle 2"/>
          <p:cNvSpPr>
            <a:spLocks noGrp="1" noChangeArrowheads="1"/>
          </p:cNvSpPr>
          <p:nvPr>
            <p:ph type="title"/>
          </p:nvPr>
        </p:nvSpPr>
        <p:spPr bwMode="auto">
          <a:xfrm>
            <a:off x="320675" y="1143000"/>
            <a:ext cx="8501063" cy="500063"/>
          </a:xfrm>
          <a:prstGeom prst="rect">
            <a:avLst/>
          </a:prstGeom>
          <a:noFill/>
          <a:ln w="9525">
            <a:noFill/>
            <a:miter lim="800000"/>
          </a:ln>
          <a:effectLst/>
        </p:spPr>
        <p:txBody>
          <a:bodyPr vert="horz" wrap="square" lIns="91440" tIns="45720" rIns="91440" bIns="45720" numCol="1" anchor="ctr" anchorCtr="0" compatLnSpc="1"/>
          <a:lstStyle/>
          <a:p>
            <a:pPr lvl="0"/>
            <a:r>
              <a:rPr lang="en-US" smtClean="0"/>
              <a:t>Click to edit Master title style</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r" rtl="0" eaLnBrk="0" fontAlgn="base" hangingPunct="0">
        <a:spcBef>
          <a:spcPct val="0"/>
        </a:spcBef>
        <a:spcAft>
          <a:spcPct val="0"/>
        </a:spcAft>
        <a:defRPr sz="2800" b="1">
          <a:solidFill>
            <a:srgbClr val="2D2D8A"/>
          </a:solidFill>
          <a:effectLst>
            <a:outerShdw blurRad="50800" dist="38100" dir="2700000" algn="tl" rotWithShape="0">
              <a:prstClr val="black">
                <a:alpha val="40000"/>
              </a:prstClr>
            </a:outerShdw>
          </a:effectLst>
          <a:latin typeface="+mj-lt"/>
          <a:ea typeface="MS PGothic" panose="020B0600070205080204" charset="-128"/>
          <a:cs typeface="+mj-cs"/>
        </a:defRPr>
      </a:lvl1pPr>
      <a:lvl2pPr algn="r" rtl="0" eaLnBrk="0" fontAlgn="base" hangingPunct="0">
        <a:spcBef>
          <a:spcPct val="0"/>
        </a:spcBef>
        <a:spcAft>
          <a:spcPct val="0"/>
        </a:spcAft>
        <a:defRPr sz="2800" b="1">
          <a:solidFill>
            <a:srgbClr val="2D2D8A"/>
          </a:solidFill>
          <a:latin typeface="Interstate" pitchFamily="50" charset="0"/>
          <a:ea typeface="MS PGothic" panose="020B0600070205080204" charset="-128"/>
        </a:defRPr>
      </a:lvl2pPr>
      <a:lvl3pPr algn="r" rtl="0" eaLnBrk="0" fontAlgn="base" hangingPunct="0">
        <a:spcBef>
          <a:spcPct val="0"/>
        </a:spcBef>
        <a:spcAft>
          <a:spcPct val="0"/>
        </a:spcAft>
        <a:defRPr sz="2800" b="1">
          <a:solidFill>
            <a:srgbClr val="2D2D8A"/>
          </a:solidFill>
          <a:latin typeface="Interstate" pitchFamily="50" charset="0"/>
          <a:ea typeface="MS PGothic" panose="020B0600070205080204" charset="-128"/>
        </a:defRPr>
      </a:lvl3pPr>
      <a:lvl4pPr algn="r" rtl="0" eaLnBrk="0" fontAlgn="base" hangingPunct="0">
        <a:spcBef>
          <a:spcPct val="0"/>
        </a:spcBef>
        <a:spcAft>
          <a:spcPct val="0"/>
        </a:spcAft>
        <a:defRPr sz="2800" b="1">
          <a:solidFill>
            <a:srgbClr val="2D2D8A"/>
          </a:solidFill>
          <a:latin typeface="Interstate" pitchFamily="50" charset="0"/>
          <a:ea typeface="MS PGothic" panose="020B0600070205080204" charset="-128"/>
        </a:defRPr>
      </a:lvl4pPr>
      <a:lvl5pPr algn="r" rtl="0" eaLnBrk="0" fontAlgn="base" hangingPunct="0">
        <a:spcBef>
          <a:spcPct val="0"/>
        </a:spcBef>
        <a:spcAft>
          <a:spcPct val="0"/>
        </a:spcAft>
        <a:defRPr sz="2800" b="1">
          <a:solidFill>
            <a:srgbClr val="2D2D8A"/>
          </a:solidFill>
          <a:latin typeface="Interstate" pitchFamily="50" charset="0"/>
          <a:ea typeface="MS PGothic" panose="020B0600070205080204" charset="-128"/>
        </a:defRPr>
      </a:lvl5pPr>
      <a:lvl6pPr marL="457200" algn="ctr" rtl="0" eaLnBrk="1" fontAlgn="base" hangingPunct="1">
        <a:spcBef>
          <a:spcPct val="0"/>
        </a:spcBef>
        <a:spcAft>
          <a:spcPct val="0"/>
        </a:spcAft>
        <a:defRPr sz="3200">
          <a:solidFill>
            <a:schemeClr val="tx2"/>
          </a:solidFill>
          <a:latin typeface="Interstate" pitchFamily="50" charset="0"/>
        </a:defRPr>
      </a:lvl6pPr>
      <a:lvl7pPr marL="914400" algn="ctr" rtl="0" eaLnBrk="1" fontAlgn="base" hangingPunct="1">
        <a:spcBef>
          <a:spcPct val="0"/>
        </a:spcBef>
        <a:spcAft>
          <a:spcPct val="0"/>
        </a:spcAft>
        <a:defRPr sz="3200">
          <a:solidFill>
            <a:schemeClr val="tx2"/>
          </a:solidFill>
          <a:latin typeface="Interstate" pitchFamily="50" charset="0"/>
        </a:defRPr>
      </a:lvl7pPr>
      <a:lvl8pPr marL="1371600" algn="ctr" rtl="0" eaLnBrk="1" fontAlgn="base" hangingPunct="1">
        <a:spcBef>
          <a:spcPct val="0"/>
        </a:spcBef>
        <a:spcAft>
          <a:spcPct val="0"/>
        </a:spcAft>
        <a:defRPr sz="3200">
          <a:solidFill>
            <a:schemeClr val="tx2"/>
          </a:solidFill>
          <a:latin typeface="Interstate" pitchFamily="50" charset="0"/>
        </a:defRPr>
      </a:lvl8pPr>
      <a:lvl9pPr marL="1828800" algn="ctr" rtl="0" eaLnBrk="1" fontAlgn="base" hangingPunct="1">
        <a:spcBef>
          <a:spcPct val="0"/>
        </a:spcBef>
        <a:spcAft>
          <a:spcPct val="0"/>
        </a:spcAft>
        <a:defRPr sz="3200">
          <a:solidFill>
            <a:schemeClr val="tx2"/>
          </a:solidFill>
          <a:latin typeface="Interstate" pitchFamily="50"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S PGothic" panose="020B0600070205080204" charset="-128"/>
          <a:cs typeface="+mn-cs"/>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charset="-128"/>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hyperlink" Target="http://english.ttu.edu.kairos/1.2/"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hyperlink" Target="http://www.ecf.toronto.edu/~writing/handbook-docum1b.html" TargetMode="External"/><Relationship Id="rId2" Type="http://schemas.openxmlformats.org/officeDocument/2006/relationships/hyperlink" Target="http://www.lib.unimelb.edu.au/cite/ieee/" TargetMode="External"/><Relationship Id="rId1" Type="http://schemas.openxmlformats.org/officeDocument/2006/relationships/hyperlink" Target="http://standards.ieee.org/guides/style/" TargetMode="Externa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hyperlink" Target="http://wwwlib.murdoch.edu.au/find/citation/ieee.html" TargetMode="External"/><Relationship Id="rId3" Type="http://schemas.openxmlformats.org/officeDocument/2006/relationships/hyperlink" Target="http://www.m-w.com/" TargetMode="External"/><Relationship Id="rId2" Type="http://schemas.openxmlformats.org/officeDocument/2006/relationships/hyperlink" Target="http://www.wooster.edu/psychology/apa-crib.html" TargetMode="External"/><Relationship Id="rId1" Type="http://schemas.openxmlformats.org/officeDocument/2006/relationships/hyperlink" Target="http://owl.english.purdue.edu/owl/resource/589/01/"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4"/>
          <p:cNvSpPr>
            <a:spLocks noGrp="1"/>
          </p:cNvSpPr>
          <p:nvPr>
            <p:ph type="ctrTitle"/>
          </p:nvPr>
        </p:nvSpPr>
        <p:spPr>
          <a:ln/>
        </p:spPr>
        <p:txBody>
          <a:bodyPr vert="horz" wrap="square" lIns="91440" tIns="45720" rIns="91440" bIns="45720" anchor="ctr"/>
          <a:p>
            <a:pPr algn="ctr" eaLnBrk="1" hangingPunct="1"/>
            <a:r>
              <a:rPr lang="en-US" altLang="zh-CN" sz="2400" dirty="0">
                <a:latin typeface="+mj-lt"/>
                <a:ea typeface="MS PGothic" panose="020B0600070205080204" charset="-128"/>
                <a:cs typeface="+mj-cs"/>
              </a:rPr>
              <a:t>BiNus International </a:t>
            </a:r>
            <a:br>
              <a:rPr lang="en-US" altLang="zh-CN" sz="2400" dirty="0">
                <a:latin typeface="+mj-lt"/>
                <a:ea typeface="MS PGothic" panose="020B0600070205080204" charset="-128"/>
                <a:cs typeface="+mj-cs"/>
              </a:rPr>
            </a:br>
            <a:r>
              <a:rPr lang="en-US" altLang="zh-CN" sz="2400" dirty="0">
                <a:latin typeface="+mj-lt"/>
                <a:ea typeface="MS PGothic" panose="020B0600070205080204" charset="-128"/>
                <a:cs typeface="+mj-cs"/>
              </a:rPr>
              <a:t>Thesis Writing Workshop</a:t>
            </a:r>
            <a:br>
              <a:rPr lang="en-US" altLang="zh-CN" sz="2400" dirty="0">
                <a:latin typeface="+mj-lt"/>
                <a:ea typeface="MS PGothic" panose="020B0600070205080204" charset="-128"/>
                <a:cs typeface="+mj-cs"/>
              </a:rPr>
            </a:br>
            <a:r>
              <a:rPr lang="en-US" altLang="zh-CN" sz="2400" dirty="0">
                <a:latin typeface="+mj-lt"/>
                <a:ea typeface="MS PGothic" panose="020B0600070205080204" charset="-128"/>
                <a:cs typeface="+mj-cs"/>
              </a:rPr>
              <a:t> </a:t>
            </a:r>
            <a:r>
              <a:rPr lang="en-US" altLang="zh-CN" sz="1800" dirty="0">
                <a:latin typeface="+mj-lt"/>
                <a:ea typeface="MS PGothic" panose="020B0600070205080204" charset="-128"/>
                <a:cs typeface="+mj-cs"/>
              </a:rPr>
              <a:t>Institute of Electrical and </a:t>
            </a:r>
            <a:br>
              <a:rPr lang="en-US" altLang="zh-CN" sz="1800" dirty="0">
                <a:latin typeface="+mj-lt"/>
                <a:ea typeface="MS PGothic" panose="020B0600070205080204" charset="-128"/>
                <a:cs typeface="+mj-cs"/>
              </a:rPr>
            </a:br>
            <a:r>
              <a:rPr lang="en-US" altLang="zh-CN" sz="1800" dirty="0">
                <a:latin typeface="+mj-lt"/>
                <a:ea typeface="MS PGothic" panose="020B0600070205080204" charset="-128"/>
                <a:cs typeface="+mj-cs"/>
              </a:rPr>
              <a:t>Electronics Engineers (IEEE)</a:t>
            </a:r>
            <a:endParaRPr lang="en-US" altLang="zh-CN" sz="1800" dirty="0">
              <a:latin typeface="+mj-lt"/>
              <a:ea typeface="MS PGothic" panose="020B0600070205080204" charset="-128"/>
              <a:cs typeface="+mj-cs"/>
            </a:endParaRPr>
          </a:p>
        </p:txBody>
      </p:sp>
      <p:sp>
        <p:nvSpPr>
          <p:cNvPr id="16386" name="Subtitle 5"/>
          <p:cNvSpPr>
            <a:spLocks noGrp="1"/>
          </p:cNvSpPr>
          <p:nvPr>
            <p:ph type="subTitle" idx="1"/>
          </p:nvPr>
        </p:nvSpPr>
        <p:spPr>
          <a:ln/>
        </p:spPr>
        <p:txBody>
          <a:bodyPr vert="horz" wrap="square" lIns="91440" tIns="45720" rIns="91440" bIns="45720" anchor="t"/>
          <a:p>
            <a:pPr eaLnBrk="1" hangingPunct="1"/>
            <a:r>
              <a:rPr lang="en-US" altLang="zh-CN" dirty="0">
                <a:latin typeface="+mn-lt"/>
                <a:ea typeface="MS PGothic" panose="020B0600070205080204" charset="-128"/>
                <a:cs typeface="+mn-cs"/>
              </a:rPr>
              <a:t>English Language Services </a:t>
            </a:r>
            <a:endParaRPr lang="en-US" altLang="zh-CN" dirty="0">
              <a:latin typeface="+mn-lt"/>
              <a:ea typeface="MS PGothic" panose="020B0600070205080204" charset="-128"/>
              <a:cs typeface="+mn-cs"/>
            </a:endParaRPr>
          </a:p>
          <a:p>
            <a:pPr eaLnBrk="1" hangingPunct="1"/>
            <a:r>
              <a:rPr lang="en-US" altLang="zh-CN" dirty="0">
                <a:latin typeface="+mn-lt"/>
                <a:ea typeface="MS PGothic" panose="020B0600070205080204" charset="-128"/>
                <a:cs typeface="+mn-cs"/>
              </a:rPr>
              <a:t>4 February 2010</a:t>
            </a:r>
            <a:endParaRPr lang="en-US" altLang="zh-CN" dirty="0">
              <a:latin typeface="+mn-lt"/>
              <a:ea typeface="MS PGothic" panose="020B0600070205080204" charset="-128"/>
              <a:cs typeface="+mn-cs"/>
            </a:endParaRPr>
          </a:p>
          <a:p>
            <a:pPr eaLnBrk="1" hangingPunct="1"/>
            <a:endParaRPr lang="en-US" altLang="zh-CN" dirty="0">
              <a:latin typeface="+mn-lt"/>
              <a:ea typeface="MS PGothic" panose="020B0600070205080204" charset="-128"/>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304800" y="1066800"/>
            <a:ext cx="8501063" cy="500063"/>
          </a:xfrm>
          <a:ln/>
        </p:spPr>
        <p:txBody>
          <a:bodyPr vert="horz" wrap="square" lIns="91440" tIns="45720" rIns="91440" bIns="45720" anchor="ctr"/>
          <a:p>
            <a:pPr algn="ctr" eaLnBrk="1" hangingPunct="1"/>
            <a:r>
              <a:rPr lang="en-US" altLang="zh-CN" sz="3200" b="0"/>
              <a:t> AVOIDING PLAGIARISM</a:t>
            </a:r>
            <a:endParaRPr lang="en-US" altLang="zh-CN" sz="3200" b="0"/>
          </a:p>
        </p:txBody>
      </p:sp>
      <p:sp>
        <p:nvSpPr>
          <p:cNvPr id="15363" name="Rectangle 3"/>
          <p:cNvSpPr>
            <a:spLocks noGrp="1" noChangeArrowheads="1"/>
          </p:cNvSpPr>
          <p:nvPr>
            <p:ph idx="1"/>
          </p:nvPr>
        </p:nvSpPr>
        <p:spPr>
          <a:xfrm>
            <a:off x="990600" y="1600200"/>
            <a:ext cx="7769225" cy="5091113"/>
          </a:xfrm>
        </p:spPr>
        <p:txBody>
          <a:bodyPr vert="horz" wrap="square" lIns="91440" tIns="45720" rIns="91440" bIns="45720" numCol="1" anchor="t" anchorCtr="0" compatLnSpc="1"/>
          <a:p>
            <a:pPr marL="457200" indent="-457200" eaLnBrk="1" hangingPunct="1">
              <a:buFont typeface="Interstate" pitchFamily="50" charset="0"/>
              <a:buAutoNum type="arabicPeriod"/>
            </a:pPr>
            <a:r>
              <a:rPr lang="en-US" altLang="zh-CN" sz="2800"/>
              <a:t>Begin work with an outline to guide research</a:t>
            </a:r>
            <a:endParaRPr lang="en-US" altLang="zh-CN" sz="2800"/>
          </a:p>
          <a:p>
            <a:pPr marL="457200" indent="-457200" eaLnBrk="1" hangingPunct="1">
              <a:buFont typeface="Interstate" pitchFamily="50" charset="0"/>
              <a:buAutoNum type="arabicPeriod"/>
            </a:pPr>
            <a:r>
              <a:rPr lang="en-US" altLang="zh-CN" sz="2800"/>
              <a:t>Consider that for copyrighted material permission MUST be obtained.</a:t>
            </a:r>
            <a:endParaRPr lang="en-US" altLang="zh-CN" sz="2800"/>
          </a:p>
          <a:p>
            <a:pPr marL="457200" indent="-457200" eaLnBrk="1" hangingPunct="1">
              <a:buFont typeface="Interstate" pitchFamily="50" charset="0"/>
              <a:buAutoNum type="arabicPeriod"/>
            </a:pPr>
            <a:r>
              <a:rPr lang="en-US" altLang="zh-CN" sz="2800"/>
              <a:t>Remember that not all Internet information is free to use. </a:t>
            </a:r>
            <a:endParaRPr lang="en-US" altLang="zh-CN" sz="2800"/>
          </a:p>
          <a:p>
            <a:pPr marL="457200" indent="-457200" eaLnBrk="1" hangingPunct="1">
              <a:buFont typeface="Interstate" pitchFamily="50" charset="0"/>
              <a:buAutoNum type="arabicPeriod"/>
            </a:pPr>
            <a:r>
              <a:rPr lang="ja-JP" altLang="en-US" sz="2800"/>
              <a:t>Be sure that you are not ‘</a:t>
            </a:r>
            <a:r>
              <a:rPr lang="en-US" altLang="ja-JP" sz="2800"/>
              <a:t>copying</a:t>
            </a:r>
            <a:r>
              <a:rPr lang="ja-JP" altLang="en-US" sz="2800"/>
              <a:t>’</a:t>
            </a:r>
            <a:r>
              <a:rPr lang="en-US" altLang="ja-JP" sz="2800"/>
              <a:t> another</a:t>
            </a:r>
            <a:r>
              <a:rPr lang="ja-JP" altLang="en-US" sz="2800"/>
              <a:t>’</a:t>
            </a:r>
            <a:r>
              <a:rPr lang="en-US" altLang="ja-JP" sz="2800"/>
              <a:t>s in any way. The work must be a reflection of your work and your ideas. That way it</a:t>
            </a:r>
            <a:r>
              <a:rPr lang="ja-JP" altLang="en-US" sz="2800"/>
              <a:t>’</a:t>
            </a:r>
            <a:r>
              <a:rPr lang="en-US" altLang="ja-JP" sz="2800"/>
              <a:t>s </a:t>
            </a:r>
            <a:r>
              <a:rPr lang="en-US" altLang="ja-JP" sz="2800" b="1"/>
              <a:t>YOUR</a:t>
            </a:r>
            <a:r>
              <a:rPr lang="en-US" altLang="ja-JP" sz="2800"/>
              <a:t> article/thesis. </a:t>
            </a:r>
            <a:endParaRPr lang="en-US" altLang="ja-JP" sz="2800"/>
          </a:p>
          <a:p>
            <a:pPr marL="457200" indent="-457200" eaLnBrk="1" hangingPunct="1">
              <a:buFont typeface="Interstate" pitchFamily="50" charset="0"/>
              <a:buAutoNum type="arabicPeriod"/>
            </a:pPr>
            <a:r>
              <a:rPr lang="en-US" altLang="zh-CN" sz="2800"/>
              <a:t>Know how to include quotations and facts. </a:t>
            </a:r>
            <a:endParaRPr lang="en-US" altLang="zh-CN" sz="2800"/>
          </a:p>
          <a:p>
            <a:pPr marL="457200" indent="-457200" eaLnBrk="1" hangingPunct="1">
              <a:buFont typeface="Interstate" pitchFamily="50" charset="0"/>
              <a:buAutoNum type="arabicPeriod"/>
            </a:pPr>
            <a:r>
              <a:rPr lang="en-US" altLang="zh-CN" sz="2800"/>
              <a:t>Include your bibliography or reference list</a:t>
            </a:r>
            <a:endParaRPr lang="en-US" altLang="zh-CN" sz="2800"/>
          </a:p>
          <a:p>
            <a:pPr marL="457200" indent="-457200" eaLnBrk="1" hangingPunct="1"/>
            <a:endParaRPr lang="en-US"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p>
            <a:pPr eaLnBrk="1" hangingPunct="1"/>
            <a:r>
              <a:rPr lang="en-US" altLang="zh-CN" dirty="0"/>
              <a:t> </a:t>
            </a:r>
            <a:endParaRPr lang="en-US" altLang="zh-CN" dirty="0"/>
          </a:p>
        </p:txBody>
      </p:sp>
      <p:sp>
        <p:nvSpPr>
          <p:cNvPr id="36866" name="Rectangle 3"/>
          <p:cNvSpPr>
            <a:spLocks noGrp="1"/>
          </p:cNvSpPr>
          <p:nvPr>
            <p:ph idx="1"/>
          </p:nvPr>
        </p:nvSpPr>
        <p:spPr>
          <a:ln/>
        </p:spPr>
        <p:txBody>
          <a:bodyPr vert="horz" wrap="square" lIns="91440" tIns="45720" rIns="91440" bIns="45720" anchor="t"/>
          <a:p>
            <a:pPr eaLnBrk="1" hangingPunct="1">
              <a:lnSpc>
                <a:spcPct val="90000"/>
              </a:lnSpc>
              <a:buFont typeface="Wingdings" panose="05000000000000000000" pitchFamily="2" charset="2"/>
              <a:buChar char="²"/>
            </a:pPr>
            <a:r>
              <a:rPr lang="en-US" altLang="zh-CN" sz="3200"/>
              <a:t>The most important point to remember when trying to avoid plagiarism in any work is that </a:t>
            </a:r>
            <a:r>
              <a:rPr lang="en-US" altLang="zh-CN" sz="3200" b="1" i="1">
                <a:solidFill>
                  <a:schemeClr val="hlink"/>
                </a:solidFill>
              </a:rPr>
              <a:t>YOUR IDEAS MUST BE YOUR OWN.</a:t>
            </a:r>
            <a:r>
              <a:rPr lang="en-US" altLang="zh-CN" sz="3200"/>
              <a:t>  </a:t>
            </a:r>
            <a:endParaRPr lang="en-US" altLang="zh-CN" sz="3200"/>
          </a:p>
          <a:p>
            <a:pPr eaLnBrk="1" hangingPunct="1">
              <a:lnSpc>
                <a:spcPct val="90000"/>
              </a:lnSpc>
              <a:buFont typeface="Wingdings" panose="05000000000000000000" pitchFamily="2" charset="2"/>
              <a:buChar char="²"/>
            </a:pPr>
            <a:r>
              <a:rPr lang="en-US" altLang="zh-CN" sz="3200"/>
              <a:t>It is fine to include the ideas of others if they are thoroughly documented and given credit. </a:t>
            </a:r>
            <a:endParaRPr lang="en-US" altLang="zh-CN" sz="3200"/>
          </a:p>
          <a:p>
            <a:pPr eaLnBrk="1" hangingPunct="1">
              <a:lnSpc>
                <a:spcPct val="90000"/>
              </a:lnSpc>
              <a:buFont typeface="Wingdings" panose="05000000000000000000" pitchFamily="2" charset="2"/>
              <a:buChar char="²"/>
            </a:pPr>
            <a:r>
              <a:rPr lang="ja-JP" altLang="en-US" sz="3200"/>
              <a:t>However, it is not acceptable to simply use their ideas in a paraphrased way that restates ‘</a:t>
            </a:r>
            <a:r>
              <a:rPr lang="en-US" altLang="ja-JP" sz="3200"/>
              <a:t>their</a:t>
            </a:r>
            <a:r>
              <a:rPr lang="ja-JP" altLang="en-US" sz="3200"/>
              <a:t>’</a:t>
            </a:r>
            <a:r>
              <a:rPr lang="en-US" altLang="ja-JP" sz="3200"/>
              <a:t> ideas--not yours.</a:t>
            </a:r>
            <a:endParaRPr lang="en-US" altLang="zh-CN"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1440" tIns="45720" rIns="91440" bIns="45720" anchor="ctr"/>
          <a:p>
            <a:pPr algn="ctr" eaLnBrk="1" hangingPunct="1"/>
            <a:r>
              <a:rPr lang="en-US" altLang="zh-CN" sz="3200"/>
              <a:t>What is Referencing?</a:t>
            </a:r>
            <a:endParaRPr lang="en-US" altLang="zh-CN" sz="3200"/>
          </a:p>
        </p:txBody>
      </p:sp>
      <p:sp>
        <p:nvSpPr>
          <p:cNvPr id="38914" name="Rectangle 3"/>
          <p:cNvSpPr>
            <a:spLocks noGrp="1"/>
          </p:cNvSpPr>
          <p:nvPr>
            <p:ph idx="1"/>
          </p:nvPr>
        </p:nvSpPr>
        <p:spPr>
          <a:xfrm>
            <a:off x="1062038" y="1766888"/>
            <a:ext cx="7769225" cy="4633912"/>
          </a:xfrm>
          <a:ln/>
        </p:spPr>
        <p:txBody>
          <a:bodyPr vert="horz" wrap="square" lIns="91440" tIns="45720" rIns="91440" bIns="45720" anchor="t"/>
          <a:p>
            <a:pPr eaLnBrk="1" hangingPunct="1"/>
            <a:r>
              <a:rPr lang="en-US" altLang="zh-CN" sz="3200">
                <a:latin typeface="Arial" panose="020B0604020202020204" pitchFamily="34" charset="0"/>
                <a:ea typeface="Arial" panose="020B0604020202020204" pitchFamily="34" charset="0"/>
              </a:rPr>
              <a:t>Standardized method of </a:t>
            </a:r>
            <a:r>
              <a:rPr lang="en-US" altLang="zh-CN" sz="3200">
                <a:solidFill>
                  <a:srgbClr val="3333CC"/>
                </a:solidFill>
                <a:latin typeface="Arial" panose="020B0604020202020204" pitchFamily="34" charset="0"/>
                <a:ea typeface="Arial" panose="020B0604020202020204" pitchFamily="34" charset="0"/>
              </a:rPr>
              <a:t>acknowledging sources</a:t>
            </a:r>
            <a:r>
              <a:rPr lang="en-US" altLang="zh-CN" sz="3200">
                <a:latin typeface="Arial" panose="020B0604020202020204" pitchFamily="34" charset="0"/>
                <a:ea typeface="Arial" panose="020B0604020202020204" pitchFamily="34" charset="0"/>
              </a:rPr>
              <a:t> of information and ideas that are used in an assignment in a way that uniquely </a:t>
            </a:r>
            <a:r>
              <a:rPr lang="en-US" altLang="zh-CN" sz="3200">
                <a:solidFill>
                  <a:srgbClr val="3333CC"/>
                </a:solidFill>
                <a:latin typeface="Arial" panose="020B0604020202020204" pitchFamily="34" charset="0"/>
                <a:ea typeface="Arial" panose="020B0604020202020204" pitchFamily="34" charset="0"/>
              </a:rPr>
              <a:t>identifies its source</a:t>
            </a:r>
            <a:endParaRPr lang="en-US" altLang="zh-CN" sz="3200">
              <a:solidFill>
                <a:srgbClr val="3333CC"/>
              </a:solidFill>
              <a:latin typeface="Arial" panose="020B0604020202020204" pitchFamily="34" charset="0"/>
              <a:ea typeface="Arial" panose="020B0604020202020204" pitchFamily="34" charset="0"/>
            </a:endParaRPr>
          </a:p>
        </p:txBody>
      </p:sp>
      <p:pic>
        <p:nvPicPr>
          <p:cNvPr id="38915" name="Picture 4" descr="bs00554_"/>
          <p:cNvPicPr>
            <a:picLocks noChangeAspect="1"/>
          </p:cNvPicPr>
          <p:nvPr/>
        </p:nvPicPr>
        <p:blipFill>
          <a:blip r:embed="rId1"/>
          <a:stretch>
            <a:fillRect/>
          </a:stretch>
        </p:blipFill>
        <p:spPr>
          <a:xfrm>
            <a:off x="3581400" y="4267200"/>
            <a:ext cx="2590800" cy="22606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304800" y="1219200"/>
            <a:ext cx="8501063" cy="266700"/>
          </a:xfrm>
          <a:ln/>
        </p:spPr>
        <p:txBody>
          <a:bodyPr vert="horz" wrap="square" lIns="91440" tIns="45720" rIns="91440" bIns="45720" anchor="ctr"/>
          <a:p>
            <a:pPr algn="ctr" eaLnBrk="1" hangingPunct="1"/>
            <a:r>
              <a:rPr lang="en-US" altLang="zh-CN"/>
              <a:t>Why do we Reference?</a:t>
            </a:r>
            <a:endParaRPr lang="en-US" altLang="zh-CN"/>
          </a:p>
        </p:txBody>
      </p:sp>
      <p:sp>
        <p:nvSpPr>
          <p:cNvPr id="40962" name="Rectangle 3"/>
          <p:cNvSpPr>
            <a:spLocks noGrp="1"/>
          </p:cNvSpPr>
          <p:nvPr>
            <p:ph idx="1"/>
          </p:nvPr>
        </p:nvSpPr>
        <p:spPr>
          <a:xfrm>
            <a:off x="0" y="1676400"/>
            <a:ext cx="9144000" cy="4419600"/>
          </a:xfrm>
          <a:ln/>
        </p:spPr>
        <p:txBody>
          <a:bodyPr vert="horz" wrap="square" lIns="91440" tIns="45720" rIns="91440" bIns="45720" anchor="t"/>
          <a:p>
            <a:pPr eaLnBrk="1" hangingPunct="1">
              <a:lnSpc>
                <a:spcPct val="90000"/>
              </a:lnSpc>
              <a:buFont typeface="Wingdings" panose="05000000000000000000" pitchFamily="2" charset="2"/>
              <a:buChar char="²"/>
            </a:pPr>
            <a:r>
              <a:rPr lang="en-US" altLang="zh-CN" sz="2600">
                <a:latin typeface="Arial" panose="020B0604020202020204" pitchFamily="34" charset="0"/>
                <a:ea typeface="Arial" panose="020B0604020202020204" pitchFamily="34" charset="0"/>
              </a:rPr>
              <a:t>Acknowledge the source of others work</a:t>
            </a: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r>
              <a:rPr lang="en-US" altLang="zh-CN" sz="2600">
                <a:latin typeface="Arial" panose="020B0604020202020204" pitchFamily="34" charset="0"/>
                <a:ea typeface="Arial" panose="020B0604020202020204" pitchFamily="34" charset="0"/>
              </a:rPr>
              <a:t>Display a knowledge of current literature</a:t>
            </a: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r>
              <a:rPr lang="en-US" altLang="zh-CN" sz="2600">
                <a:latin typeface="Arial" panose="020B0604020202020204" pitchFamily="34" charset="0"/>
                <a:ea typeface="Arial" panose="020B0604020202020204" pitchFamily="34" charset="0"/>
              </a:rPr>
              <a:t>Demonstrate support for your ideas, opinions and point of view</a:t>
            </a: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r>
              <a:rPr lang="en-US" altLang="zh-CN" sz="2600">
                <a:latin typeface="Arial" panose="020B0604020202020204" pitchFamily="34" charset="0"/>
                <a:ea typeface="Arial" panose="020B0604020202020204" pitchFamily="34" charset="0"/>
              </a:rPr>
              <a:t>Provide examples or evidence to support own research</a:t>
            </a: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endParaRPr lang="en-US" altLang="zh-CN" sz="2600">
              <a:latin typeface="Arial" panose="020B0604020202020204" pitchFamily="34" charset="0"/>
              <a:ea typeface="Arial" panose="020B0604020202020204" pitchFamily="34" charset="0"/>
            </a:endParaRPr>
          </a:p>
          <a:p>
            <a:pPr eaLnBrk="1" hangingPunct="1">
              <a:lnSpc>
                <a:spcPct val="90000"/>
              </a:lnSpc>
              <a:buFont typeface="Wingdings" panose="05000000000000000000" pitchFamily="2" charset="2"/>
              <a:buChar char="²"/>
            </a:pPr>
            <a:r>
              <a:rPr lang="ja-JP" altLang="en-US" sz="2600">
                <a:latin typeface="Arial" panose="020B0604020202020204" pitchFamily="34" charset="0"/>
                <a:ea typeface="Arial" panose="020B0604020202020204" pitchFamily="34" charset="0"/>
              </a:rPr>
              <a:t>Allow readers to follow-up and read cited author’</a:t>
            </a:r>
            <a:r>
              <a:rPr lang="en-US" altLang="ja-JP" sz="2600">
                <a:latin typeface="Arial" panose="020B0604020202020204" pitchFamily="34" charset="0"/>
                <a:ea typeface="Arial" panose="020B0604020202020204" pitchFamily="34" charset="0"/>
              </a:rPr>
              <a:t>s argument</a:t>
            </a:r>
            <a:endParaRPr lang="en-US" altLang="ja-JP" sz="2600">
              <a:latin typeface="Arial" panose="020B0604020202020204" pitchFamily="34" charset="0"/>
              <a:ea typeface="Arial" panose="020B0604020202020204" pitchFamily="34" charset="0"/>
            </a:endParaRPr>
          </a:p>
          <a:p>
            <a:pPr eaLnBrk="1" hangingPunct="1">
              <a:lnSpc>
                <a:spcPct val="90000"/>
              </a:lnSpc>
              <a:buNone/>
            </a:pPr>
            <a:endParaRPr lang="en-US" altLang="zh-CN" sz="2000"/>
          </a:p>
          <a:p>
            <a:pPr eaLnBrk="1" hangingPunct="1">
              <a:lnSpc>
                <a:spcPct val="90000"/>
              </a:lnSpc>
              <a:buNone/>
            </a:pPr>
            <a:endParaRPr lang="en-US" altLang="zh-C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p>
            <a:pPr algn="ctr" eaLnBrk="1" hangingPunct="1"/>
            <a:r>
              <a:rPr lang="en-US" altLang="zh-CN"/>
              <a:t>When do we </a:t>
            </a:r>
            <a:r>
              <a:rPr lang="en-US" altLang="zh-CN" sz="3200"/>
              <a:t>Reference</a:t>
            </a:r>
            <a:r>
              <a:rPr lang="en-US" altLang="zh-CN"/>
              <a:t>?</a:t>
            </a:r>
            <a:br>
              <a:rPr lang="en-US" altLang="zh-CN"/>
            </a:br>
            <a:endParaRPr lang="en-US" altLang="zh-CN"/>
          </a:p>
        </p:txBody>
      </p:sp>
      <p:sp>
        <p:nvSpPr>
          <p:cNvPr id="43010" name="Rectangle 3"/>
          <p:cNvSpPr>
            <a:spLocks noGrp="1"/>
          </p:cNvSpPr>
          <p:nvPr>
            <p:ph idx="1"/>
          </p:nvPr>
        </p:nvSpPr>
        <p:spPr>
          <a:xfrm>
            <a:off x="533400" y="1600200"/>
            <a:ext cx="8302625" cy="4572000"/>
          </a:xfrm>
          <a:ln/>
        </p:spPr>
        <p:txBody>
          <a:bodyPr vert="horz" wrap="square" lIns="91440" tIns="45720" rIns="91440" bIns="45720" anchor="t"/>
          <a:p>
            <a:pPr eaLnBrk="1" hangingPunct="1"/>
            <a:endParaRPr lang="en-US" altLang="zh-CN"/>
          </a:p>
          <a:p>
            <a:pPr eaLnBrk="1" hangingPunct="1"/>
            <a:r>
              <a:rPr lang="en-US" altLang="zh-CN">
                <a:latin typeface="Arial" panose="020B0604020202020204" pitchFamily="34" charset="0"/>
                <a:ea typeface="Arial" panose="020B0604020202020204" pitchFamily="34" charset="0"/>
              </a:rPr>
              <a:t>Within &amp; at the end of the assignment when using:</a:t>
            </a:r>
            <a:endParaRPr lang="en-US" altLang="zh-CN">
              <a:latin typeface="Arial" panose="020B0604020202020204" pitchFamily="34" charset="0"/>
              <a:ea typeface="Arial" panose="020B0604020202020204" pitchFamily="34" charset="0"/>
            </a:endParaRPr>
          </a:p>
          <a:p>
            <a:pPr lvl="1" eaLnBrk="1" hangingPunct="1"/>
            <a:r>
              <a:rPr lang="en-US" altLang="zh-CN" sz="2400" b="1">
                <a:latin typeface="Arial" panose="020B0604020202020204" pitchFamily="34" charset="0"/>
                <a:ea typeface="Arial" panose="020B0604020202020204" pitchFamily="34" charset="0"/>
              </a:rPr>
              <a:t>Direct Quotations</a:t>
            </a:r>
            <a:endParaRPr lang="en-US" altLang="zh-CN" sz="2400" b="1">
              <a:latin typeface="Arial" panose="020B0604020202020204" pitchFamily="34" charset="0"/>
              <a:ea typeface="Arial" panose="020B0604020202020204" pitchFamily="34" charset="0"/>
            </a:endParaRPr>
          </a:p>
          <a:p>
            <a:pPr lvl="1" eaLnBrk="1" hangingPunct="1">
              <a:buNone/>
            </a:pPr>
            <a:endParaRPr lang="en-US" altLang="zh-CN" sz="2400" b="1">
              <a:latin typeface="Arial" panose="020B0604020202020204" pitchFamily="34" charset="0"/>
              <a:ea typeface="Arial" panose="020B0604020202020204" pitchFamily="34" charset="0"/>
            </a:endParaRPr>
          </a:p>
          <a:p>
            <a:pPr lvl="1" eaLnBrk="1" hangingPunct="1"/>
            <a:r>
              <a:rPr lang="en-US" altLang="zh-CN" sz="2400" b="1">
                <a:latin typeface="Arial" panose="020B0604020202020204" pitchFamily="34" charset="0"/>
                <a:ea typeface="Arial" panose="020B0604020202020204" pitchFamily="34" charset="0"/>
              </a:rPr>
              <a:t>Facts, Figures, Ideas &amp; Theories – Not common knowledge </a:t>
            </a:r>
            <a:endParaRPr lang="en-US" altLang="zh-CN" sz="2400" b="1">
              <a:latin typeface="Arial" panose="020B0604020202020204" pitchFamily="34" charset="0"/>
              <a:ea typeface="Arial" panose="020B0604020202020204" pitchFamily="34" charset="0"/>
            </a:endParaRPr>
          </a:p>
          <a:p>
            <a:pPr lvl="1" eaLnBrk="1" hangingPunct="1">
              <a:buNone/>
            </a:pPr>
            <a:endParaRPr lang="en-US" altLang="zh-CN" sz="2400" b="1">
              <a:latin typeface="Arial" panose="020B0604020202020204" pitchFamily="34" charset="0"/>
              <a:ea typeface="Arial" panose="020B0604020202020204" pitchFamily="34" charset="0"/>
            </a:endParaRPr>
          </a:p>
          <a:p>
            <a:pPr lvl="1" eaLnBrk="1" hangingPunct="1"/>
            <a:r>
              <a:rPr lang="en-US" altLang="zh-CN" sz="2400" b="1">
                <a:latin typeface="Arial" panose="020B0604020202020204" pitchFamily="34" charset="0"/>
                <a:ea typeface="Arial" panose="020B0604020202020204" pitchFamily="34" charset="0"/>
              </a:rPr>
              <a:t>Information rewritten in your own words (paraphrase)</a:t>
            </a:r>
            <a:endParaRPr lang="en-US" altLang="zh-CN" sz="2400" b="1">
              <a:latin typeface="Arial" panose="020B0604020202020204" pitchFamily="34" charset="0"/>
              <a:ea typeface="Arial" panose="020B0604020202020204" pitchFamily="34" charset="0"/>
            </a:endParaRPr>
          </a:p>
          <a:p>
            <a:pPr lvl="1" eaLnBrk="1" hangingPunct="1">
              <a:buNone/>
            </a:pPr>
            <a:r>
              <a:rPr lang="en-US" altLang="zh-CN" sz="2400">
                <a:latin typeface="Arial" panose="020B0604020202020204" pitchFamily="34" charset="0"/>
                <a:ea typeface="Arial" panose="020B0604020202020204" pitchFamily="34" charset="0"/>
              </a:rPr>
              <a:t>From books, journals, Internet, videos, radio, TV, lecture notes</a:t>
            </a:r>
            <a:endParaRPr lang="en-US" altLang="zh-CN" sz="2400">
              <a:latin typeface="Arial" panose="020B0604020202020204" pitchFamily="34" charset="0"/>
              <a:ea typeface="Arial" panose="020B0604020202020204" pitchFamily="34" charset="0"/>
            </a:endParaRPr>
          </a:p>
          <a:p>
            <a:pPr lvl="1" eaLnBrk="1" hangingPunct="1">
              <a:buNone/>
            </a:pPr>
            <a:endParaRPr lang="en-US" altLang="zh-CN"/>
          </a:p>
        </p:txBody>
      </p:sp>
      <p:pic>
        <p:nvPicPr>
          <p:cNvPr id="43011" name="Picture 4" descr="bs00580_"/>
          <p:cNvPicPr>
            <a:picLocks noChangeAspect="1"/>
          </p:cNvPicPr>
          <p:nvPr/>
        </p:nvPicPr>
        <p:blipFill>
          <a:blip r:embed="rId1"/>
          <a:stretch>
            <a:fillRect/>
          </a:stretch>
        </p:blipFill>
        <p:spPr>
          <a:xfrm>
            <a:off x="3810000" y="5791200"/>
            <a:ext cx="1449388" cy="1220788"/>
          </a:xfrm>
          <a:prstGeom prst="rect">
            <a:avLst/>
          </a:prstGeom>
          <a:noFill/>
          <a:ln w="9525">
            <a:noFill/>
          </a:ln>
        </p:spPr>
      </p:pic>
      <p:pic>
        <p:nvPicPr>
          <p:cNvPr id="43012" name="Picture 5" descr="bs00975_"/>
          <p:cNvPicPr>
            <a:picLocks noChangeAspect="1"/>
          </p:cNvPicPr>
          <p:nvPr/>
        </p:nvPicPr>
        <p:blipFill>
          <a:blip r:embed="rId2"/>
          <a:stretch>
            <a:fillRect/>
          </a:stretch>
        </p:blipFill>
        <p:spPr>
          <a:xfrm>
            <a:off x="914400" y="5961063"/>
            <a:ext cx="1454150" cy="896937"/>
          </a:xfrm>
          <a:prstGeom prst="rect">
            <a:avLst/>
          </a:prstGeom>
          <a:noFill/>
          <a:ln w="9525">
            <a:noFill/>
          </a:ln>
        </p:spPr>
      </p:pic>
      <p:pic>
        <p:nvPicPr>
          <p:cNvPr id="43013" name="Picture 6" descr="bs02064_"/>
          <p:cNvPicPr>
            <a:picLocks noChangeAspect="1"/>
          </p:cNvPicPr>
          <p:nvPr/>
        </p:nvPicPr>
        <p:blipFill>
          <a:blip r:embed="rId3"/>
          <a:stretch>
            <a:fillRect/>
          </a:stretch>
        </p:blipFill>
        <p:spPr>
          <a:xfrm>
            <a:off x="7620000" y="5795963"/>
            <a:ext cx="1066800" cy="1062037"/>
          </a:xfrm>
          <a:prstGeom prst="rect">
            <a:avLst/>
          </a:prstGeom>
          <a:noFill/>
          <a:ln w="9525">
            <a:noFill/>
          </a:ln>
        </p:spPr>
      </p:pic>
      <p:pic>
        <p:nvPicPr>
          <p:cNvPr id="43014" name="Picture 7" descr="en00500_"/>
          <p:cNvPicPr>
            <a:picLocks noChangeAspect="1"/>
          </p:cNvPicPr>
          <p:nvPr/>
        </p:nvPicPr>
        <p:blipFill>
          <a:blip r:embed="rId4"/>
          <a:stretch>
            <a:fillRect/>
          </a:stretch>
        </p:blipFill>
        <p:spPr>
          <a:xfrm>
            <a:off x="5715000" y="5770563"/>
            <a:ext cx="1150938" cy="108743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p>
            <a:pPr algn="ctr" eaLnBrk="1" hangingPunct="1"/>
            <a:r>
              <a:rPr lang="en-US" altLang="zh-CN" dirty="0"/>
              <a:t>         Purpose of IEEE Style</a:t>
            </a:r>
            <a:endParaRPr lang="en-US" altLang="zh-CN" dirty="0"/>
          </a:p>
        </p:txBody>
      </p:sp>
      <p:sp>
        <p:nvSpPr>
          <p:cNvPr id="45058" name="Rectangle 3"/>
          <p:cNvSpPr>
            <a:spLocks noGrp="1"/>
          </p:cNvSpPr>
          <p:nvPr>
            <p:ph idx="1"/>
          </p:nvPr>
        </p:nvSpPr>
        <p:spPr>
          <a:xfrm>
            <a:off x="914400" y="1752600"/>
            <a:ext cx="8001000" cy="4113213"/>
          </a:xfrm>
          <a:ln/>
        </p:spPr>
        <p:txBody>
          <a:bodyPr vert="horz" wrap="square" lIns="91440" tIns="45720" rIns="91440" bIns="45720" anchor="t"/>
          <a:p>
            <a:pPr eaLnBrk="1" hangingPunct="1">
              <a:buNone/>
            </a:pPr>
            <a:r>
              <a:rPr lang="en-US" altLang="zh-CN" sz="2800">
                <a:latin typeface="Arial" panose="020B0604020202020204" pitchFamily="34" charset="0"/>
                <a:ea typeface="Arial" panose="020B0604020202020204" pitchFamily="34" charset="0"/>
              </a:rPr>
              <a:t>The Institute of Electrical and Electronics</a:t>
            </a:r>
            <a:endParaRPr lang="en-US" altLang="zh-CN" sz="2800">
              <a:latin typeface="Arial" panose="020B0604020202020204" pitchFamily="34" charset="0"/>
              <a:ea typeface="Arial" panose="020B0604020202020204" pitchFamily="34" charset="0"/>
            </a:endParaRPr>
          </a:p>
          <a:p>
            <a:pPr eaLnBrk="1" hangingPunct="1">
              <a:buNone/>
            </a:pPr>
            <a:r>
              <a:rPr lang="en-US" altLang="zh-CN" sz="2800">
                <a:latin typeface="Arial" panose="020B0604020202020204" pitchFamily="34" charset="0"/>
                <a:ea typeface="Arial" panose="020B0604020202020204" pitchFamily="34" charset="0"/>
              </a:rPr>
              <a:t>Engineers (IEEE) Style is used primarily used</a:t>
            </a:r>
            <a:endParaRPr lang="en-US" altLang="zh-CN" sz="2800">
              <a:latin typeface="Arial" panose="020B0604020202020204" pitchFamily="34" charset="0"/>
              <a:ea typeface="Arial" panose="020B0604020202020204" pitchFamily="34" charset="0"/>
            </a:endParaRPr>
          </a:p>
          <a:p>
            <a:pPr eaLnBrk="1" hangingPunct="1">
              <a:buNone/>
            </a:pPr>
            <a:r>
              <a:rPr lang="en-US" altLang="zh-CN" sz="2800">
                <a:latin typeface="Arial" panose="020B0604020202020204" pitchFamily="34" charset="0"/>
                <a:ea typeface="Arial" panose="020B0604020202020204" pitchFamily="34" charset="0"/>
              </a:rPr>
              <a:t>for publications in:</a:t>
            </a:r>
            <a:endParaRPr lang="en-US" altLang="zh-CN" sz="2800">
              <a:latin typeface="Arial" panose="020B0604020202020204" pitchFamily="34" charset="0"/>
              <a:ea typeface="Arial" panose="020B0604020202020204" pitchFamily="34" charset="0"/>
            </a:endParaRPr>
          </a:p>
          <a:p>
            <a:pPr eaLnBrk="1" hangingPunct="1">
              <a:buNone/>
            </a:pPr>
            <a:endParaRPr lang="en-US" altLang="zh-CN" sz="28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2800">
                <a:latin typeface="Arial" panose="020B0604020202020204" pitchFamily="34" charset="0"/>
                <a:ea typeface="Arial" panose="020B0604020202020204" pitchFamily="34" charset="0"/>
              </a:rPr>
              <a:t>engineering,</a:t>
            </a:r>
            <a:endParaRPr lang="en-US" altLang="zh-CN" sz="28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2800">
                <a:latin typeface="Arial" panose="020B0604020202020204" pitchFamily="34" charset="0"/>
                <a:ea typeface="Arial" panose="020B0604020202020204" pitchFamily="34" charset="0"/>
              </a:rPr>
              <a:t>electronics, </a:t>
            </a:r>
            <a:endParaRPr lang="en-US" altLang="zh-CN" sz="28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2800">
                <a:latin typeface="Arial" panose="020B0604020202020204" pitchFamily="34" charset="0"/>
                <a:ea typeface="Arial" panose="020B0604020202020204" pitchFamily="34" charset="0"/>
              </a:rPr>
              <a:t>telecommunications,</a:t>
            </a:r>
            <a:endParaRPr lang="en-US" altLang="zh-CN" sz="28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2800">
                <a:latin typeface="Arial" panose="020B0604020202020204" pitchFamily="34" charset="0"/>
                <a:ea typeface="Arial" panose="020B0604020202020204" pitchFamily="34" charset="0"/>
              </a:rPr>
              <a:t>computer science and information technology.</a:t>
            </a:r>
            <a:endParaRPr lang="en-US" altLang="zh-CN" sz="2800">
              <a:latin typeface="Arial" panose="020B0604020202020204" pitchFamily="3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762000" y="381000"/>
            <a:ext cx="8382000" cy="1219200"/>
          </a:xfrm>
          <a:ln/>
        </p:spPr>
        <p:txBody>
          <a:bodyPr vert="horz" wrap="square" lIns="91440" tIns="45720" rIns="91440" bIns="45720" anchor="ctr"/>
          <a:p>
            <a:pPr algn="ctr" eaLnBrk="1" hangingPunct="1"/>
            <a:br>
              <a:rPr lang="en-US" altLang="zh-CN" sz="2000" b="0" dirty="0"/>
            </a:br>
            <a:br>
              <a:rPr lang="en-US" altLang="zh-CN" sz="2000" b="0" dirty="0"/>
            </a:br>
            <a:br>
              <a:rPr lang="en-US" altLang="zh-CN" sz="2000" b="0" dirty="0"/>
            </a:br>
            <a:r>
              <a:rPr lang="en-US" altLang="zh-CN" sz="2000" b="0" dirty="0"/>
              <a:t>The Institute of Electrical and Electronics Engineers (IEEE)</a:t>
            </a:r>
            <a:br>
              <a:rPr lang="en-US" altLang="zh-CN" sz="2000" b="0" dirty="0"/>
            </a:br>
            <a:r>
              <a:rPr lang="en-US" altLang="zh-CN" sz="2000" b="0" dirty="0"/>
              <a:t> Reference Style</a:t>
            </a:r>
            <a:endParaRPr lang="en-US" altLang="zh-CN" sz="2000" b="0" dirty="0"/>
          </a:p>
        </p:txBody>
      </p:sp>
      <p:sp>
        <p:nvSpPr>
          <p:cNvPr id="47106" name="Rectangle 3"/>
          <p:cNvSpPr>
            <a:spLocks noGrp="1"/>
          </p:cNvSpPr>
          <p:nvPr>
            <p:ph idx="1"/>
          </p:nvPr>
        </p:nvSpPr>
        <p:spPr>
          <a:xfrm>
            <a:off x="381000" y="1905000"/>
            <a:ext cx="8534400" cy="4494213"/>
          </a:xfrm>
          <a:ln/>
        </p:spPr>
        <p:txBody>
          <a:bodyPr vert="horz" wrap="square" lIns="91440" tIns="45720" rIns="91440" bIns="45720" anchor="t"/>
          <a:p>
            <a:pPr eaLnBrk="1" hangingPunct="1">
              <a:buNone/>
            </a:pPr>
            <a:r>
              <a:rPr lang="en-US" altLang="zh-CN" b="1">
                <a:latin typeface="Arial" panose="020B0604020202020204" pitchFamily="34" charset="0"/>
                <a:ea typeface="Arial" panose="020B0604020202020204" pitchFamily="34" charset="0"/>
              </a:rPr>
              <a:t>1. In Text Citation  </a:t>
            </a:r>
            <a:endParaRPr lang="en-US" altLang="zh-CN" b="1">
              <a:latin typeface="Arial" panose="020B0604020202020204" pitchFamily="34" charset="0"/>
              <a:ea typeface="Arial" panose="020B0604020202020204" pitchFamily="34" charset="0"/>
            </a:endParaRPr>
          </a:p>
          <a:p>
            <a:pPr lvl="1" eaLnBrk="1" hangingPunct="1">
              <a:lnSpc>
                <a:spcPct val="150000"/>
              </a:lnSpc>
            </a:pPr>
            <a:r>
              <a:rPr lang="en-US" altLang="zh-CN" sz="2400" b="1">
                <a:latin typeface="Arial" panose="020B0604020202020204" pitchFamily="34" charset="0"/>
                <a:ea typeface="Arial" panose="020B0604020202020204" pitchFamily="34" charset="0"/>
              </a:rPr>
              <a:t>The major difference between IEEE and other styles is that IEEE style encloses citation numbers within the text of a paper in square brackets [1]  rather than as superscripts</a:t>
            </a:r>
            <a:r>
              <a:rPr lang="en-US" altLang="zh-CN" sz="2400" b="1" baseline="50000">
                <a:latin typeface="Arial" panose="020B0604020202020204" pitchFamily="34" charset="0"/>
                <a:ea typeface="Arial" panose="020B0604020202020204" pitchFamily="34" charset="0"/>
              </a:rPr>
              <a:t>1</a:t>
            </a:r>
            <a:r>
              <a:rPr lang="en-US" altLang="zh-CN" sz="2400" b="1">
                <a:latin typeface="Arial" panose="020B0604020202020204" pitchFamily="34" charset="0"/>
                <a:ea typeface="Arial" panose="020B0604020202020204" pitchFamily="34" charset="0"/>
              </a:rPr>
              <a:t>  or in bracketed form (Jones 98), e.g.</a:t>
            </a:r>
            <a:endParaRPr lang="en-US" altLang="zh-CN" sz="2400" b="1">
              <a:latin typeface="Arial" panose="020B0604020202020204" pitchFamily="34" charset="0"/>
              <a:ea typeface="Arial" panose="020B0604020202020204" pitchFamily="34" charset="0"/>
            </a:endParaRPr>
          </a:p>
          <a:p>
            <a:pPr lvl="1" eaLnBrk="1" hangingPunct="1">
              <a:lnSpc>
                <a:spcPct val="150000"/>
              </a:lnSpc>
            </a:pPr>
            <a:endParaRPr lang="en-US" altLang="zh-CN" b="1">
              <a:latin typeface="Arial" panose="020B0604020202020204" pitchFamily="34" charset="0"/>
              <a:ea typeface="Arial" panose="020B0604020202020204" pitchFamily="34" charset="0"/>
            </a:endParaRPr>
          </a:p>
          <a:p>
            <a:pPr lvl="1" eaLnBrk="1" hangingPunct="1">
              <a:buNone/>
            </a:pPr>
            <a:r>
              <a:rPr lang="en-US" altLang="zh-CN" b="1">
                <a:latin typeface="Arial" panose="020B0604020202020204" pitchFamily="34" charset="0"/>
                <a:ea typeface="Arial" panose="020B0604020202020204" pitchFamily="34" charset="0"/>
              </a:rPr>
              <a:t>    </a:t>
            </a:r>
            <a:r>
              <a:rPr lang="en-US" altLang="zh-CN" b="1" i="1">
                <a:latin typeface="Arial" panose="020B0604020202020204" pitchFamily="34" charset="0"/>
                <a:ea typeface="Arial" panose="020B0604020202020204" pitchFamily="34" charset="0"/>
              </a:rPr>
              <a:t>One technical writer seems to think, even though IEEE is not an easy style to learn, it is the most useful for prospective engineers to embrace [1].</a:t>
            </a:r>
            <a:r>
              <a:rPr lang="en-US" altLang="zh-CN" i="1">
                <a:latin typeface="Arial" panose="020B0604020202020204" pitchFamily="34" charset="0"/>
                <a:ea typeface="Arial" panose="020B0604020202020204" pitchFamily="34" charset="0"/>
              </a:rPr>
              <a:t> </a:t>
            </a:r>
            <a:endParaRPr lang="en-US" altLang="zh-CN" b="1" i="1">
              <a:latin typeface="Arial" panose="020B0604020202020204" pitchFamily="34" charset="0"/>
              <a:ea typeface="Arial" panose="020B0604020202020204" pitchFamily="34" charset="0"/>
            </a:endParaRPr>
          </a:p>
          <a:p>
            <a:pPr eaLnBrk="1" hangingPunct="1">
              <a:buNone/>
            </a:pPr>
            <a:endParaRPr lang="en-US" altLang="zh-CN" sz="1600"/>
          </a:p>
        </p:txBody>
      </p:sp>
      <p:sp>
        <p:nvSpPr>
          <p:cNvPr id="47107" name="Rectangle 4"/>
          <p:cNvSpPr/>
          <p:nvPr/>
        </p:nvSpPr>
        <p:spPr>
          <a:xfrm>
            <a:off x="895350" y="820738"/>
            <a:ext cx="369888" cy="457200"/>
          </a:xfrm>
          <a:prstGeom prst="rect">
            <a:avLst/>
          </a:prstGeom>
          <a:noFill/>
          <a:ln w="9525">
            <a:noFill/>
          </a:ln>
        </p:spPr>
        <p:txBody>
          <a:bodyPr wrap="none">
            <a:spAutoFit/>
          </a:bodyPr>
          <a:p>
            <a:pPr lvl="0" algn="ctr" eaLnBrk="1" hangingPunct="1">
              <a:spcBef>
                <a:spcPct val="20000"/>
              </a:spcBef>
              <a:buClr>
                <a:srgbClr val="000000"/>
              </a:buClr>
            </a:pPr>
            <a:r>
              <a:rPr lang="en-US" altLang="zh-CN" sz="2400" dirty="0">
                <a:solidFill>
                  <a:schemeClr val="tx2"/>
                </a:solidFill>
                <a:latin typeface="Times New Roman" panose="02020603050405020304" charset="0"/>
                <a:ea typeface="MS PGothic" panose="020B0600070205080204" charset="-128"/>
              </a:rPr>
              <a:t>T</a:t>
            </a:r>
            <a:endParaRPr lang="en-US" altLang="zh-CN" sz="2400" dirty="0">
              <a:solidFill>
                <a:schemeClr val="tx2"/>
              </a:solidFill>
              <a:latin typeface="Times New Roman" panose="02020603050405020304" charset="0"/>
              <a:ea typeface="MS PGothic" panose="020B060007020508020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p>
            <a:pPr algn="ctr" eaLnBrk="1" hangingPunct="1"/>
            <a:r>
              <a:rPr lang="en-US" altLang="zh-CN" dirty="0"/>
              <a:t>Author-Name Substitution</a:t>
            </a:r>
            <a:endParaRPr lang="en-US" altLang="zh-CN" dirty="0"/>
          </a:p>
        </p:txBody>
      </p:sp>
      <p:sp>
        <p:nvSpPr>
          <p:cNvPr id="49154" name="Rectangle 3"/>
          <p:cNvSpPr>
            <a:spLocks noGrp="1"/>
          </p:cNvSpPr>
          <p:nvPr>
            <p:ph idx="1"/>
          </p:nvPr>
        </p:nvSpPr>
        <p:spPr>
          <a:ln/>
        </p:spPr>
        <p:txBody>
          <a:bodyPr vert="horz" wrap="square" lIns="91440" tIns="45720" rIns="91440" bIns="45720" anchor="t"/>
          <a:p>
            <a:pPr eaLnBrk="1" hangingPunct="1"/>
            <a:r>
              <a:rPr lang="en-US" altLang="zh-CN">
                <a:latin typeface="Arial" panose="020B0604020202020204" pitchFamily="34" charset="0"/>
                <a:ea typeface="Arial" panose="020B0604020202020204" pitchFamily="34" charset="0"/>
              </a:rPr>
              <a:t>In the IEEE style, reference numbers are </a:t>
            </a:r>
            <a:endParaRPr lang="en-US" altLang="zh-CN">
              <a:latin typeface="Arial" panose="020B0604020202020204" pitchFamily="34" charset="0"/>
              <a:ea typeface="Arial" panose="020B0604020202020204" pitchFamily="34" charset="0"/>
            </a:endParaRPr>
          </a:p>
          <a:p>
            <a:pPr eaLnBrk="1" hangingPunct="1">
              <a:buNone/>
            </a:pPr>
            <a:r>
              <a:rPr lang="en-US" altLang="zh-CN">
                <a:latin typeface="Arial" panose="020B0604020202020204" pitchFamily="34" charset="0"/>
                <a:ea typeface="Arial" panose="020B0604020202020204" pitchFamily="34" charset="0"/>
              </a:rPr>
              <a:t>    used to replace the names of authors, </a:t>
            </a:r>
            <a:endParaRPr lang="en-US" altLang="zh-CN">
              <a:latin typeface="Arial" panose="020B0604020202020204" pitchFamily="34" charset="0"/>
              <a:ea typeface="Arial" panose="020B0604020202020204" pitchFamily="34" charset="0"/>
            </a:endParaRPr>
          </a:p>
          <a:p>
            <a:pPr eaLnBrk="1" hangingPunct="1">
              <a:buNone/>
            </a:pPr>
            <a:r>
              <a:rPr lang="en-US" altLang="zh-CN">
                <a:latin typeface="Arial" panose="020B0604020202020204" pitchFamily="34" charset="0"/>
                <a:ea typeface="Arial" panose="020B0604020202020204" pitchFamily="34" charset="0"/>
              </a:rPr>
              <a:t>    where possible.</a:t>
            </a:r>
            <a:endParaRPr lang="en-US" altLang="zh-CN">
              <a:latin typeface="Arial" panose="020B0604020202020204" pitchFamily="34" charset="0"/>
              <a:ea typeface="Arial" panose="020B0604020202020204" pitchFamily="34" charset="0"/>
            </a:endParaRPr>
          </a:p>
          <a:p>
            <a:pPr eaLnBrk="1" hangingPunct="1">
              <a:buNone/>
            </a:pPr>
            <a:endParaRPr lang="en-US" altLang="zh-CN">
              <a:latin typeface="Arial" panose="020B0604020202020204" pitchFamily="34" charset="0"/>
              <a:ea typeface="Arial" panose="020B0604020202020204" pitchFamily="34" charset="0"/>
            </a:endParaRPr>
          </a:p>
          <a:p>
            <a:pPr eaLnBrk="1" hangingPunct="1"/>
            <a:r>
              <a:rPr lang="en-US" altLang="zh-CN">
                <a:latin typeface="Arial" panose="020B0604020202020204" pitchFamily="34" charset="0"/>
                <a:ea typeface="Arial" panose="020B0604020202020204" pitchFamily="34" charset="0"/>
              </a:rPr>
              <a:t>However, there is an exception</a:t>
            </a:r>
            <a:r>
              <a:rPr lang="en-US" altLang="zh-CN" u="sng">
                <a:latin typeface="Arial" panose="020B0604020202020204" pitchFamily="34" charset="0"/>
                <a:ea typeface="Arial" panose="020B0604020202020204" pitchFamily="34" charset="0"/>
              </a:rPr>
              <a:t>. If citing</a:t>
            </a:r>
            <a:endParaRPr lang="en-US" altLang="zh-CN" u="sng">
              <a:latin typeface="Arial" panose="020B0604020202020204" pitchFamily="34" charset="0"/>
              <a:ea typeface="Arial" panose="020B0604020202020204" pitchFamily="34" charset="0"/>
            </a:endParaRPr>
          </a:p>
          <a:p>
            <a:pPr eaLnBrk="1" hangingPunct="1">
              <a:buNone/>
            </a:pPr>
            <a:r>
              <a:rPr lang="en-US" altLang="zh-CN">
                <a:latin typeface="Arial" panose="020B0604020202020204" pitchFamily="34" charset="0"/>
                <a:ea typeface="Arial" panose="020B0604020202020204" pitchFamily="34" charset="0"/>
              </a:rPr>
              <a:t>    </a:t>
            </a:r>
            <a:r>
              <a:rPr lang="en-US" altLang="zh-CN" u="sng">
                <a:latin typeface="Arial" panose="020B0604020202020204" pitchFamily="34" charset="0"/>
                <a:ea typeface="Arial" panose="020B0604020202020204" pitchFamily="34" charset="0"/>
              </a:rPr>
              <a:t>a theory</a:t>
            </a:r>
            <a:r>
              <a:rPr lang="en-US" altLang="zh-CN">
                <a:latin typeface="Arial" panose="020B0604020202020204" pitchFamily="34" charset="0"/>
                <a:ea typeface="Arial" panose="020B0604020202020204" pitchFamily="34" charset="0"/>
              </a:rPr>
              <a:t>, e.g., one should definitely give</a:t>
            </a:r>
            <a:endParaRPr lang="en-US" altLang="zh-CN">
              <a:latin typeface="Arial" panose="020B0604020202020204" pitchFamily="34" charset="0"/>
              <a:ea typeface="Arial" panose="020B0604020202020204" pitchFamily="34" charset="0"/>
            </a:endParaRPr>
          </a:p>
          <a:p>
            <a:pPr eaLnBrk="1" hangingPunct="1">
              <a:buNone/>
            </a:pPr>
            <a:r>
              <a:rPr lang="en-US" altLang="zh-CN">
                <a:latin typeface="Arial" panose="020B0604020202020204" pitchFamily="34" charset="0"/>
                <a:ea typeface="Arial" panose="020B0604020202020204" pitchFamily="34" charset="0"/>
              </a:rPr>
              <a:t>    the name of the person to whom the </a:t>
            </a:r>
            <a:endParaRPr lang="en-US" altLang="zh-CN">
              <a:latin typeface="Arial" panose="020B0604020202020204" pitchFamily="34" charset="0"/>
              <a:ea typeface="Arial" panose="020B0604020202020204" pitchFamily="34" charset="0"/>
            </a:endParaRPr>
          </a:p>
          <a:p>
            <a:pPr eaLnBrk="1" hangingPunct="1">
              <a:buNone/>
            </a:pPr>
            <a:r>
              <a:rPr lang="en-US" altLang="zh-CN">
                <a:latin typeface="Arial" panose="020B0604020202020204" pitchFamily="34" charset="0"/>
                <a:ea typeface="Arial" panose="020B0604020202020204" pitchFamily="34" charset="0"/>
              </a:rPr>
              <a:t>    theory is ascribed.  (e.g. Newton, Einstein)</a:t>
            </a:r>
            <a:endParaRPr lang="en-US" altLang="zh-CN">
              <a:latin typeface="Arial" panose="020B0604020202020204" pitchFamily="34" charset="0"/>
              <a:ea typeface="Arial" panose="020B0604020202020204" pitchFamily="34" charset="0"/>
            </a:endParaRPr>
          </a:p>
          <a:p>
            <a:pPr eaLnBrk="1" hangingPunct="1">
              <a:buNone/>
            </a:pPr>
            <a:endParaRPr lang="en-US" altLang="zh-CN"/>
          </a:p>
          <a:p>
            <a:pPr eaLnBrk="1" hangingPunct="1">
              <a:buNone/>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0" y="990600"/>
            <a:ext cx="9144000" cy="608013"/>
          </a:xfrm>
          <a:ln/>
        </p:spPr>
        <p:txBody>
          <a:bodyPr wrap="square" lIns="91440" tIns="45720" rIns="91440" bIns="45720" anchor="ctr"/>
          <a:p>
            <a:pPr lvl="0" algn="ctr" eaLnBrk="1" hangingPunct="1"/>
            <a:r>
              <a:rPr lang="en-US" altLang="zh-CN" dirty="0"/>
              <a:t>Citation Placement</a:t>
            </a:r>
            <a:endParaRPr lang="en-US" altLang="zh-CN" dirty="0"/>
          </a:p>
        </p:txBody>
      </p:sp>
      <p:sp>
        <p:nvSpPr>
          <p:cNvPr id="51202" name="Rectangle 3"/>
          <p:cNvSpPr>
            <a:spLocks noGrp="1"/>
          </p:cNvSpPr>
          <p:nvPr>
            <p:ph type="body"/>
          </p:nvPr>
        </p:nvSpPr>
        <p:spPr>
          <a:xfrm>
            <a:off x="990600" y="1828800"/>
            <a:ext cx="7769225" cy="4648200"/>
          </a:xfrm>
          <a:ln/>
        </p:spPr>
        <p:txBody>
          <a:bodyPr vert="horz" wrap="square" lIns="91440" tIns="45720" rIns="91440" bIns="45720" anchor="t"/>
          <a:p>
            <a:pPr lvl="0" eaLnBrk="1" hangingPunct="1">
              <a:lnSpc>
                <a:spcPct val="90000"/>
              </a:lnSpc>
            </a:pPr>
            <a:r>
              <a:rPr lang="en-US" altLang="zh-CN" sz="3200">
                <a:latin typeface="Arial" panose="020B0604020202020204" pitchFamily="34" charset="0"/>
                <a:ea typeface="Arial" panose="020B0604020202020204" pitchFamily="34" charset="0"/>
              </a:rPr>
              <a:t>The note numbers must be placed directly after the  reference as opposed to the end of a sentence or clause, unless it would normally fall there.</a:t>
            </a:r>
            <a:endParaRPr lang="en-US" altLang="zh-CN" sz="3200">
              <a:latin typeface="Arial" panose="020B0604020202020204" pitchFamily="34" charset="0"/>
              <a:ea typeface="Arial" panose="020B0604020202020204" pitchFamily="34" charset="0"/>
            </a:endParaRPr>
          </a:p>
          <a:p>
            <a:pPr lvl="0" eaLnBrk="1" hangingPunct="1">
              <a:lnSpc>
                <a:spcPct val="90000"/>
              </a:lnSpc>
              <a:buNone/>
            </a:pPr>
            <a:endParaRPr lang="en-US" altLang="zh-CN" sz="3200">
              <a:latin typeface="Arial" panose="020B0604020202020204" pitchFamily="34" charset="0"/>
              <a:ea typeface="Arial" panose="020B0604020202020204" pitchFamily="34" charset="0"/>
            </a:endParaRPr>
          </a:p>
          <a:p>
            <a:pPr lvl="0" eaLnBrk="1" hangingPunct="1">
              <a:lnSpc>
                <a:spcPct val="90000"/>
              </a:lnSpc>
            </a:pPr>
            <a:r>
              <a:rPr lang="en-US" altLang="zh-CN" sz="3200">
                <a:latin typeface="Arial" panose="020B0604020202020204" pitchFamily="34" charset="0"/>
                <a:ea typeface="Arial" panose="020B0604020202020204" pitchFamily="34" charset="0"/>
              </a:rPr>
              <a:t>Final punctuation should be placed outside of the square brackets.</a:t>
            </a:r>
            <a:endParaRPr lang="en-US" altLang="zh-CN" sz="3200">
              <a:latin typeface="Arial" panose="020B0604020202020204" pitchFamily="34" charset="0"/>
              <a:ea typeface="Arial" panose="020B0604020202020204" pitchFamily="34" charset="0"/>
            </a:endParaRPr>
          </a:p>
          <a:p>
            <a:pPr marL="457200" lvl="1" indent="0" eaLnBrk="1" hangingPunct="1">
              <a:lnSpc>
                <a:spcPct val="90000"/>
              </a:lnSpc>
              <a:buNone/>
            </a:pPr>
            <a:r>
              <a:rPr lang="en-US" altLang="zh-CN" sz="2800"/>
              <a:t>     </a:t>
            </a:r>
            <a:endParaRPr lang="en-US" altLang="zh-CN" sz="2800"/>
          </a:p>
          <a:p>
            <a:pPr marL="457200" lvl="1" indent="0" eaLnBrk="1" hangingPunct="1">
              <a:lnSpc>
                <a:spcPct val="90000"/>
              </a:lnSpc>
              <a:buNone/>
            </a:pPr>
            <a:endParaRPr lang="en-US" altLang="zh-CN"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3249" name="Rectangle 2"/>
          <p:cNvSpPr>
            <a:spLocks noGrp="1"/>
          </p:cNvSpPr>
          <p:nvPr>
            <p:ph type="title"/>
          </p:nvPr>
        </p:nvSpPr>
        <p:spPr>
          <a:ln/>
        </p:spPr>
        <p:txBody>
          <a:bodyPr vert="horz" wrap="square" lIns="91440" tIns="45720" rIns="91440" bIns="45720" anchor="ctr"/>
          <a:p>
            <a:pPr algn="ctr" eaLnBrk="1" hangingPunct="1"/>
            <a:r>
              <a:rPr lang="en-US" altLang="zh-CN" b="0" dirty="0"/>
              <a:t>Multiple References</a:t>
            </a:r>
            <a:endParaRPr lang="en-US" altLang="zh-CN" b="0" dirty="0"/>
          </a:p>
        </p:txBody>
      </p:sp>
      <p:sp>
        <p:nvSpPr>
          <p:cNvPr id="53250" name="Rectangle 3"/>
          <p:cNvSpPr/>
          <p:nvPr/>
        </p:nvSpPr>
        <p:spPr>
          <a:xfrm>
            <a:off x="679450" y="1676400"/>
            <a:ext cx="8464550" cy="4016375"/>
          </a:xfrm>
          <a:prstGeom prst="rect">
            <a:avLst/>
          </a:prstGeom>
          <a:noFill/>
          <a:ln w="9525">
            <a:noFill/>
          </a:ln>
        </p:spPr>
        <p:txBody>
          <a:bodyPr wrap="none" tIns="0" bIns="0" anchor="ctr">
            <a:spAutoFit/>
          </a:bodyPr>
          <a:p>
            <a:pPr lvl="0" eaLnBrk="1" hangingPunct="1">
              <a:spcBef>
                <a:spcPct val="20000"/>
              </a:spcBef>
              <a:buClr>
                <a:srgbClr val="000000"/>
              </a:buClr>
            </a:pP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buChar char="•"/>
            </a:pPr>
            <a:r>
              <a:rPr lang="en-US" altLang="zh-CN" sz="2800" dirty="0">
                <a:latin typeface="Times New Roman" panose="02020603050405020304" charset="0"/>
                <a:ea typeface="MS PGothic" panose="020B0600070205080204" charset="-128"/>
              </a:rPr>
              <a:t> Separate citation numbers with commas but no spaces.</a:t>
            </a: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pPr>
            <a:r>
              <a:rPr lang="en-US" altLang="zh-CN" sz="2800" dirty="0">
                <a:latin typeface="Times New Roman" panose="02020603050405020304" charset="0"/>
                <a:ea typeface="MS PGothic" panose="020B0600070205080204" charset="-128"/>
              </a:rPr>
              <a:t>                          [3],[5]</a:t>
            </a: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buChar char="•"/>
            </a:pPr>
            <a:r>
              <a:rPr lang="en-US" altLang="zh-CN" sz="2800" dirty="0">
                <a:latin typeface="Times New Roman" panose="02020603050405020304" charset="0"/>
                <a:ea typeface="MS PGothic" panose="020B0600070205080204" charset="-128"/>
              </a:rPr>
              <a:t> If there is a sequence of three or more citations in a </a:t>
            </a: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pPr>
            <a:r>
              <a:rPr lang="en-US" altLang="zh-CN" sz="2800" dirty="0">
                <a:latin typeface="Times New Roman" panose="02020603050405020304" charset="0"/>
                <a:ea typeface="MS PGothic" panose="020B0600070205080204" charset="-128"/>
              </a:rPr>
              <a:t>   reference, a single range should be used with a hyphen </a:t>
            </a: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pPr>
            <a:r>
              <a:rPr lang="en-US" altLang="zh-CN" sz="2800" dirty="0">
                <a:latin typeface="Times New Roman" panose="02020603050405020304" charset="0"/>
                <a:ea typeface="MS PGothic" panose="020B0600070205080204" charset="-128"/>
              </a:rPr>
              <a:t>   to separate the numbers.  </a:t>
            </a:r>
            <a:endParaRPr lang="en-US" altLang="zh-CN" sz="2800" dirty="0">
              <a:latin typeface="Times New Roman" panose="02020603050405020304" charset="0"/>
              <a:ea typeface="MS PGothic" panose="020B0600070205080204" charset="-128"/>
            </a:endParaRPr>
          </a:p>
          <a:p>
            <a:pPr lvl="0" eaLnBrk="1" hangingPunct="1">
              <a:spcBef>
                <a:spcPct val="20000"/>
              </a:spcBef>
              <a:buClr>
                <a:srgbClr val="000000"/>
              </a:buClr>
            </a:pPr>
            <a:r>
              <a:rPr lang="en-US" altLang="zh-CN" sz="2800" dirty="0">
                <a:latin typeface="Times New Roman" panose="02020603050405020304" charset="0"/>
                <a:ea typeface="MS PGothic" panose="020B0600070205080204" charset="-128"/>
              </a:rPr>
              <a:t>    e.g. </a:t>
            </a:r>
            <a:r>
              <a:rPr lang="ja-JP" altLang="en-US" sz="2800" dirty="0">
                <a:latin typeface="Times New Roman" panose="02020603050405020304" charset="0"/>
                <a:ea typeface="MS PGothic" panose="020B0600070205080204" charset="-128"/>
              </a:rPr>
              <a:t>“</a:t>
            </a:r>
            <a:r>
              <a:rPr lang="en-US" altLang="ja-JP" sz="2800" dirty="0">
                <a:latin typeface="Times New Roman" panose="02020603050405020304" charset="0"/>
                <a:ea typeface="MS PGothic" panose="020B0600070205080204" charset="-128"/>
              </a:rPr>
              <a:t>Similar conclusions were reached by [3], [4], [5].</a:t>
            </a:r>
            <a:r>
              <a:rPr lang="ja-JP" altLang="en-US" sz="2800" dirty="0">
                <a:latin typeface="Times New Roman" panose="02020603050405020304" charset="0"/>
                <a:ea typeface="MS PGothic" panose="020B0600070205080204" charset="-128"/>
              </a:rPr>
              <a:t>”</a:t>
            </a:r>
            <a:endParaRPr lang="en-US" altLang="ja-JP" sz="2800" dirty="0">
              <a:latin typeface="Times New Roman" panose="02020603050405020304" charset="0"/>
              <a:ea typeface="MS PGothic" panose="020B0600070205080204" charset="-128"/>
            </a:endParaRPr>
          </a:p>
          <a:p>
            <a:pPr lvl="0" eaLnBrk="1" hangingPunct="1">
              <a:spcBef>
                <a:spcPct val="20000"/>
              </a:spcBef>
              <a:buClr>
                <a:srgbClr val="000000"/>
              </a:buClr>
            </a:pPr>
            <a:r>
              <a:rPr lang="en-US" altLang="zh-CN" sz="2800" dirty="0">
                <a:latin typeface="Times New Roman" panose="02020603050405020304" charset="0"/>
                <a:ea typeface="MS PGothic" panose="020B0600070205080204" charset="-128"/>
              </a:rPr>
              <a:t>    might be:                      ……..were reached by [3-5].</a:t>
            </a:r>
            <a:r>
              <a:rPr lang="ja-JP" altLang="en-US" sz="2800" dirty="0">
                <a:latin typeface="Times New Roman" panose="02020603050405020304" charset="0"/>
                <a:ea typeface="MS PGothic" panose="020B0600070205080204" charset="-128"/>
              </a:rPr>
              <a:t>”</a:t>
            </a:r>
            <a:endParaRPr lang="en-US" altLang="zh-CN" sz="2800" dirty="0">
              <a:latin typeface="Times New Roman" panose="02020603050405020304" charset="0"/>
              <a:ea typeface="MS PGothic" panose="020B0600070205080204" charset="-128"/>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pPr algn="ctr" eaLnBrk="1" hangingPunct="1"/>
            <a:r>
              <a:rPr lang="en-US" altLang="zh-CN" dirty="0"/>
              <a:t>Aim of Workshop</a:t>
            </a:r>
            <a:endParaRPr lang="en-US" altLang="zh-CN" dirty="0"/>
          </a:p>
        </p:txBody>
      </p:sp>
      <p:sp>
        <p:nvSpPr>
          <p:cNvPr id="18434" name="Rectangle 3"/>
          <p:cNvSpPr>
            <a:spLocks noGrp="1"/>
          </p:cNvSpPr>
          <p:nvPr>
            <p:ph idx="1"/>
          </p:nvPr>
        </p:nvSpPr>
        <p:spPr>
          <a:xfrm>
            <a:off x="762000" y="609600"/>
            <a:ext cx="7769225" cy="5715000"/>
          </a:xfrm>
          <a:ln/>
        </p:spPr>
        <p:txBody>
          <a:bodyPr vert="horz" wrap="square" lIns="91440" tIns="45720" rIns="91440" bIns="45720" anchor="t"/>
          <a:p>
            <a:pPr algn="ctr" eaLnBrk="1" hangingPunct="1">
              <a:buNone/>
            </a:pPr>
            <a:endParaRPr lang="en-US" altLang="zh-CN" dirty="0"/>
          </a:p>
          <a:p>
            <a:pPr algn="ctr" eaLnBrk="1" hangingPunct="1">
              <a:buNone/>
            </a:pPr>
            <a:endParaRPr lang="en-US" altLang="zh-CN" dirty="0">
              <a:latin typeface="Arial" panose="020B0604020202020204" pitchFamily="34" charset="0"/>
              <a:ea typeface="Arial" panose="020B0604020202020204" pitchFamily="34" charset="0"/>
            </a:endParaRPr>
          </a:p>
          <a:p>
            <a:pPr eaLnBrk="1" hangingPunct="1">
              <a:buNone/>
            </a:pPr>
            <a:endParaRPr lang="en-US" altLang="zh-CN" dirty="0">
              <a:latin typeface="Arial" panose="020B0604020202020204" pitchFamily="34" charset="0"/>
              <a:ea typeface="Arial" panose="020B0604020202020204" pitchFamily="34" charset="0"/>
            </a:endParaRPr>
          </a:p>
          <a:p>
            <a:pPr eaLnBrk="1" hangingPunct="1"/>
            <a:r>
              <a:rPr lang="en-US" altLang="zh-CN" dirty="0">
                <a:latin typeface="Arial" panose="020B0604020202020204" pitchFamily="34" charset="0"/>
                <a:ea typeface="Arial" panose="020B0604020202020204" pitchFamily="34" charset="0"/>
              </a:rPr>
              <a:t>To give students an overview of the IEEE citation and referencing style while providing an opportunity to experience its use</a:t>
            </a:r>
            <a:endParaRPr lang="en-US" altLang="zh-CN" dirty="0">
              <a:latin typeface="Arial" panose="020B0604020202020204" pitchFamily="34" charset="0"/>
              <a:ea typeface="Arial" panose="020B0604020202020204" pitchFamily="34" charset="0"/>
            </a:endParaRPr>
          </a:p>
        </p:txBody>
      </p:sp>
      <p:pic>
        <p:nvPicPr>
          <p:cNvPr id="18435" name="Picture 4" descr="bd07153_"/>
          <p:cNvPicPr>
            <a:picLocks noChangeAspect="1"/>
          </p:cNvPicPr>
          <p:nvPr/>
        </p:nvPicPr>
        <p:blipFill>
          <a:blip r:embed="rId1"/>
          <a:stretch>
            <a:fillRect/>
          </a:stretch>
        </p:blipFill>
        <p:spPr>
          <a:xfrm>
            <a:off x="3810000" y="4267200"/>
            <a:ext cx="2133600" cy="2335213"/>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5297" name="Rectangle 2"/>
          <p:cNvSpPr>
            <a:spLocks noGrp="1"/>
          </p:cNvSpPr>
          <p:nvPr>
            <p:ph type="title"/>
          </p:nvPr>
        </p:nvSpPr>
        <p:spPr>
          <a:xfrm>
            <a:off x="320675" y="1376363"/>
            <a:ext cx="8501063" cy="266700"/>
          </a:xfrm>
          <a:ln/>
        </p:spPr>
        <p:txBody>
          <a:bodyPr vert="horz" wrap="square" lIns="91440" tIns="45720" rIns="91440" bIns="45720" anchor="ctr"/>
          <a:p>
            <a:pPr algn="ctr" eaLnBrk="1" hangingPunct="1"/>
            <a:r>
              <a:rPr lang="en-US" altLang="zh-CN" dirty="0"/>
              <a:t>Handout Flag A (revisited)</a:t>
            </a:r>
            <a:endParaRPr lang="en-US" altLang="zh-CN" dirty="0"/>
          </a:p>
        </p:txBody>
      </p:sp>
      <p:sp>
        <p:nvSpPr>
          <p:cNvPr id="55298" name="Rectangle 3"/>
          <p:cNvSpPr>
            <a:spLocks noGrp="1"/>
          </p:cNvSpPr>
          <p:nvPr>
            <p:ph idx="1"/>
          </p:nvPr>
        </p:nvSpPr>
        <p:spPr>
          <a:ln/>
        </p:spPr>
        <p:txBody>
          <a:bodyPr vert="horz" wrap="square" lIns="91440" tIns="45720" rIns="91440" bIns="45720" anchor="t"/>
          <a:p>
            <a:pPr eaLnBrk="1" hangingPunct="1"/>
            <a:r>
              <a:rPr lang="en-US" altLang="zh-CN" dirty="0">
                <a:latin typeface="Arial" panose="020B0604020202020204" pitchFamily="34" charset="0"/>
                <a:ea typeface="Arial" panose="020B0604020202020204" pitchFamily="34" charset="0"/>
              </a:rPr>
              <a:t>Writer</a:t>
            </a:r>
            <a:r>
              <a:rPr lang="ja-JP" altLang="en-US" dirty="0">
                <a:latin typeface="Arial" panose="020B0604020202020204" pitchFamily="34" charset="0"/>
                <a:ea typeface="Arial" panose="020B0604020202020204" pitchFamily="34" charset="0"/>
              </a:rPr>
              <a:t>’</a:t>
            </a:r>
            <a:r>
              <a:rPr lang="en-US" altLang="ja-JP" dirty="0">
                <a:latin typeface="Arial" panose="020B0604020202020204" pitchFamily="34" charset="0"/>
                <a:ea typeface="Arial" panose="020B0604020202020204" pitchFamily="34" charset="0"/>
              </a:rPr>
              <a:t>s Block and Getting Started </a:t>
            </a:r>
            <a:endParaRPr lang="en-US" altLang="ja-JP" dirty="0">
              <a:latin typeface="Arial" panose="020B0604020202020204" pitchFamily="34" charset="0"/>
              <a:ea typeface="Arial" panose="020B0604020202020204" pitchFamily="34" charset="0"/>
            </a:endParaRPr>
          </a:p>
          <a:p>
            <a:pPr eaLnBrk="1" hangingPunct="1"/>
            <a:r>
              <a:rPr lang="en-US" altLang="zh-CN" dirty="0">
                <a:latin typeface="Arial" panose="020B0604020202020204" pitchFamily="34" charset="0"/>
                <a:ea typeface="Arial" panose="020B0604020202020204" pitchFamily="34" charset="0"/>
              </a:rPr>
              <a:t>Read and Identify Short / Long Quotations</a:t>
            </a:r>
            <a:endParaRPr lang="en-US" altLang="zh-CN" dirty="0">
              <a:latin typeface="Arial" panose="020B0604020202020204" pitchFamily="34" charset="0"/>
              <a:ea typeface="Arial" panose="020B0604020202020204" pitchFamily="34" charset="0"/>
            </a:endParaRPr>
          </a:p>
          <a:p>
            <a:pPr eaLnBrk="1" hangingPunct="1">
              <a:buNone/>
            </a:pPr>
            <a:endParaRPr lang="en-US" altLang="zh-CN" dirty="0"/>
          </a:p>
          <a:p>
            <a:pPr eaLnBrk="1" hangingPunct="1"/>
            <a:endParaRPr lang="en-US" altLang="zh-CN"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7345" name="Rectangle 2"/>
          <p:cNvSpPr>
            <a:spLocks noGrp="1"/>
          </p:cNvSpPr>
          <p:nvPr>
            <p:ph type="title"/>
          </p:nvPr>
        </p:nvSpPr>
        <p:spPr>
          <a:ln/>
        </p:spPr>
        <p:txBody>
          <a:bodyPr vert="horz" wrap="square" lIns="91440" tIns="45720" rIns="91440" bIns="45720" anchor="ctr"/>
          <a:p>
            <a:pPr algn="ctr" eaLnBrk="1" hangingPunct="1"/>
            <a:r>
              <a:rPr lang="en-US" altLang="zh-CN" dirty="0"/>
              <a:t>Handout Flag B </a:t>
            </a:r>
            <a:endParaRPr lang="en-US" altLang="zh-CN" dirty="0"/>
          </a:p>
        </p:txBody>
      </p:sp>
      <p:sp>
        <p:nvSpPr>
          <p:cNvPr id="57346" name="Rectangle 3"/>
          <p:cNvSpPr>
            <a:spLocks noGrp="1"/>
          </p:cNvSpPr>
          <p:nvPr>
            <p:ph idx="1"/>
          </p:nvPr>
        </p:nvSpPr>
        <p:spPr>
          <a:ln/>
        </p:spPr>
        <p:txBody>
          <a:bodyPr vert="horz" wrap="square" lIns="91440" tIns="45720" rIns="91440" bIns="45720" anchor="t"/>
          <a:p>
            <a:pPr eaLnBrk="1" hangingPunct="1"/>
            <a:r>
              <a:rPr lang="en-US" altLang="zh-CN" dirty="0"/>
              <a:t>Pg 102 – Activity A (Good Example)</a:t>
            </a:r>
            <a:endParaRPr lang="en-US" altLang="zh-CN" dirty="0"/>
          </a:p>
          <a:p>
            <a:pPr eaLnBrk="1" hangingPunct="1"/>
            <a:r>
              <a:rPr lang="en-US" altLang="zh-CN" dirty="0"/>
              <a:t>Pg 102 – Activity B (Read / Identify)</a:t>
            </a:r>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320675" y="1376363"/>
            <a:ext cx="8501063" cy="266700"/>
          </a:xfrm>
          <a:ln/>
        </p:spPr>
        <p:txBody>
          <a:bodyPr vert="horz" wrap="square" lIns="91440" tIns="45720" rIns="91440" bIns="45720" anchor="ctr"/>
          <a:p>
            <a:pPr algn="ctr" eaLnBrk="1" hangingPunct="1"/>
            <a:r>
              <a:rPr lang="en-US" altLang="zh-CN" dirty="0"/>
              <a:t>Reference List</a:t>
            </a:r>
            <a:endParaRPr lang="en-US" altLang="zh-CN" dirty="0"/>
          </a:p>
        </p:txBody>
      </p:sp>
      <p:sp>
        <p:nvSpPr>
          <p:cNvPr id="59394" name="Rectangle 3"/>
          <p:cNvSpPr>
            <a:spLocks noGrp="1"/>
          </p:cNvSpPr>
          <p:nvPr>
            <p:ph idx="1"/>
          </p:nvPr>
        </p:nvSpPr>
        <p:spPr>
          <a:ln/>
        </p:spPr>
        <p:txBody>
          <a:bodyPr vert="horz" wrap="square" lIns="91440" tIns="45720" rIns="91440" bIns="45720" anchor="t"/>
          <a:p>
            <a:pPr eaLnBrk="1" hangingPunct="1">
              <a:lnSpc>
                <a:spcPct val="90000"/>
              </a:lnSpc>
              <a:buFont typeface="Wingdings" panose="05000000000000000000" pitchFamily="2" charset="2"/>
              <a:buChar char="²"/>
            </a:pPr>
            <a:r>
              <a:rPr lang="en-US" altLang="zh-CN" sz="3200"/>
              <a:t>List of sources at the </a:t>
            </a:r>
            <a:r>
              <a:rPr lang="en-US" altLang="zh-CN" sz="3200" u="sng"/>
              <a:t>end of the work</a:t>
            </a:r>
            <a:endParaRPr lang="en-US" altLang="zh-CN" sz="3200" u="sng"/>
          </a:p>
          <a:p>
            <a:pPr eaLnBrk="1" hangingPunct="1">
              <a:lnSpc>
                <a:spcPct val="90000"/>
              </a:lnSpc>
              <a:buFont typeface="Wingdings" panose="05000000000000000000" pitchFamily="2" charset="2"/>
              <a:buChar char="²"/>
            </a:pPr>
            <a:endParaRPr lang="en-US" altLang="zh-CN" sz="3200" u="sng"/>
          </a:p>
          <a:p>
            <a:pPr eaLnBrk="1" hangingPunct="1">
              <a:lnSpc>
                <a:spcPct val="90000"/>
              </a:lnSpc>
              <a:buFont typeface="Wingdings" panose="05000000000000000000" pitchFamily="2" charset="2"/>
              <a:buChar char="²"/>
            </a:pPr>
            <a:r>
              <a:rPr lang="en-US" altLang="zh-CN" sz="3200" i="1"/>
              <a:t>Reference List</a:t>
            </a:r>
            <a:r>
              <a:rPr lang="en-US" altLang="zh-CN" sz="3200"/>
              <a:t> – All sources used in your assignment</a:t>
            </a:r>
            <a:endParaRPr lang="en-US" altLang="zh-CN" sz="3200"/>
          </a:p>
          <a:p>
            <a:pPr eaLnBrk="1" hangingPunct="1">
              <a:lnSpc>
                <a:spcPct val="90000"/>
              </a:lnSpc>
              <a:buFont typeface="Wingdings" panose="05000000000000000000" pitchFamily="2" charset="2"/>
              <a:buChar char="²"/>
            </a:pPr>
            <a:endParaRPr lang="en-US" altLang="zh-CN" sz="3200"/>
          </a:p>
          <a:p>
            <a:pPr eaLnBrk="1" hangingPunct="1">
              <a:lnSpc>
                <a:spcPct val="90000"/>
              </a:lnSpc>
              <a:buFont typeface="Wingdings" panose="05000000000000000000" pitchFamily="2" charset="2"/>
              <a:buChar char="²"/>
            </a:pPr>
            <a:r>
              <a:rPr lang="en-US" altLang="zh-CN" sz="3200"/>
              <a:t>In </a:t>
            </a:r>
            <a:r>
              <a:rPr lang="en-US" altLang="zh-CN" sz="3200" u="sng"/>
              <a:t>Numerical not Alphabetical </a:t>
            </a:r>
            <a:r>
              <a:rPr lang="en-US" altLang="zh-CN" sz="3200"/>
              <a:t>Order</a:t>
            </a:r>
            <a:endParaRPr lang="en-US" altLang="zh-CN" sz="3200"/>
          </a:p>
          <a:p>
            <a:pPr eaLnBrk="1" hangingPunct="1">
              <a:lnSpc>
                <a:spcPct val="90000"/>
              </a:lnSpc>
              <a:buFont typeface="Wingdings" panose="05000000000000000000" pitchFamily="2" charset="2"/>
              <a:buChar char="²"/>
            </a:pPr>
            <a:endParaRPr lang="en-US" altLang="zh-CN" sz="3200"/>
          </a:p>
          <a:p>
            <a:pPr eaLnBrk="1" hangingPunct="1">
              <a:lnSpc>
                <a:spcPct val="90000"/>
              </a:lnSpc>
              <a:buFont typeface="Wingdings" panose="05000000000000000000" pitchFamily="2" charset="2"/>
              <a:buChar char="²"/>
            </a:pPr>
            <a:r>
              <a:rPr lang="en-US" altLang="zh-CN" sz="3200" u="sng"/>
              <a:t>Double space </a:t>
            </a:r>
            <a:r>
              <a:rPr lang="en-US" altLang="zh-CN" sz="3200"/>
              <a:t>within and between entries</a:t>
            </a:r>
            <a:endParaRPr lang="en-US" altLang="zh-CN" sz="3200"/>
          </a:p>
          <a:p>
            <a:pPr eaLnBrk="1" hangingPunct="1">
              <a:lnSpc>
                <a:spcPct val="90000"/>
              </a:lnSpc>
              <a:buNone/>
            </a:pPr>
            <a:endParaRPr lang="en-US" altLang="zh-CN"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pPr algn="ctr" eaLnBrk="1" hangingPunct="1"/>
            <a:r>
              <a:rPr lang="en-US" altLang="zh-CN" dirty="0"/>
              <a:t>Handout Flag C</a:t>
            </a:r>
            <a:endParaRPr lang="en-US" altLang="zh-CN" dirty="0"/>
          </a:p>
        </p:txBody>
      </p:sp>
      <p:sp>
        <p:nvSpPr>
          <p:cNvPr id="61442" name="Rectangle 3"/>
          <p:cNvSpPr>
            <a:spLocks noGrp="1"/>
          </p:cNvSpPr>
          <p:nvPr>
            <p:ph idx="1"/>
          </p:nvPr>
        </p:nvSpPr>
        <p:spPr>
          <a:ln/>
        </p:spPr>
        <p:txBody>
          <a:bodyPr vert="horz" wrap="square" lIns="91440" tIns="45720" rIns="91440" bIns="45720" anchor="t"/>
          <a:p>
            <a:pPr eaLnBrk="1" hangingPunct="1"/>
            <a:r>
              <a:rPr lang="en-US" altLang="zh-CN" dirty="0"/>
              <a:t>IEEE – Sample Reference List</a:t>
            </a:r>
            <a:endParaRPr lang="en-US" altLang="zh-CN" dirty="0"/>
          </a:p>
          <a:p>
            <a:pPr eaLnBrk="1" hangingPunct="1">
              <a:buNone/>
            </a:pPr>
            <a:endParaRPr lang="en-US" altLang="zh-CN"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320675" y="1376363"/>
            <a:ext cx="8501063" cy="266700"/>
          </a:xfrm>
          <a:ln/>
        </p:spPr>
        <p:txBody>
          <a:bodyPr vert="horz" wrap="square" lIns="91440" tIns="45720" rIns="91440" bIns="45720" anchor="ctr"/>
          <a:p>
            <a:pPr algn="ctr" eaLnBrk="1" hangingPunct="1"/>
            <a:r>
              <a:rPr lang="en-US" altLang="zh-CN" dirty="0"/>
              <a:t>Reference List</a:t>
            </a:r>
            <a:endParaRPr lang="en-US" altLang="zh-CN" dirty="0"/>
          </a:p>
        </p:txBody>
      </p:sp>
      <p:sp>
        <p:nvSpPr>
          <p:cNvPr id="63490" name="Rectangle 3"/>
          <p:cNvSpPr>
            <a:spLocks noGrp="1"/>
          </p:cNvSpPr>
          <p:nvPr>
            <p:ph idx="1"/>
          </p:nvPr>
        </p:nvSpPr>
        <p:spPr>
          <a:ln/>
        </p:spPr>
        <p:txBody>
          <a:bodyPr vert="horz" wrap="square" lIns="91440" tIns="45720" rIns="91440" bIns="45720" anchor="t"/>
          <a:p>
            <a:pPr marL="0" indent="0" eaLnBrk="1" hangingPunct="1">
              <a:buNone/>
            </a:pPr>
            <a:r>
              <a:rPr lang="en-US" altLang="zh-CN"/>
              <a:t>1. Books </a:t>
            </a:r>
            <a:endParaRPr lang="en-US" altLang="zh-CN"/>
          </a:p>
          <a:p>
            <a:pPr marL="0" indent="0" eaLnBrk="1" hangingPunct="1">
              <a:buNone/>
            </a:pPr>
            <a:r>
              <a:rPr lang="en-US" altLang="zh-CN"/>
              <a:t>2. Journals</a:t>
            </a:r>
            <a:endParaRPr lang="en-US" altLang="zh-CN"/>
          </a:p>
          <a:p>
            <a:pPr marL="0" indent="0" eaLnBrk="1" hangingPunct="1">
              <a:buNone/>
            </a:pPr>
            <a:r>
              <a:rPr lang="en-US" altLang="zh-CN"/>
              <a:t>3. Electronic Sources</a:t>
            </a:r>
            <a:endParaRPr lang="en-US" altLang="zh-CN"/>
          </a:p>
          <a:p>
            <a:pPr marL="0" indent="0" eaLnBrk="1" hangingPunct="1">
              <a:buNone/>
            </a:pPr>
            <a:r>
              <a:rPr lang="en-US" altLang="zh-CN"/>
              <a:t>4. Personal communications</a:t>
            </a:r>
            <a:endParaRPr lang="en-US" altLang="zh-CN"/>
          </a:p>
        </p:txBody>
      </p:sp>
      <p:pic>
        <p:nvPicPr>
          <p:cNvPr id="63491" name="Picture 4" descr="bs00823_"/>
          <p:cNvPicPr>
            <a:picLocks noChangeAspect="1"/>
          </p:cNvPicPr>
          <p:nvPr/>
        </p:nvPicPr>
        <p:blipFill>
          <a:blip r:embed="rId1"/>
          <a:stretch>
            <a:fillRect/>
          </a:stretch>
        </p:blipFill>
        <p:spPr>
          <a:xfrm>
            <a:off x="5257800" y="3578225"/>
            <a:ext cx="3538538" cy="301466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320675" y="1376363"/>
            <a:ext cx="8501063" cy="266700"/>
          </a:xfrm>
          <a:ln/>
        </p:spPr>
        <p:txBody>
          <a:bodyPr vert="horz" wrap="square" lIns="91440" tIns="45720" rIns="91440" bIns="45720" anchor="ctr"/>
          <a:p>
            <a:pPr algn="ctr" eaLnBrk="1" hangingPunct="1"/>
            <a:r>
              <a:rPr lang="en-US" altLang="zh-CN" dirty="0"/>
              <a:t>Referencing – Books (IEEE)</a:t>
            </a:r>
            <a:endParaRPr lang="en-US" altLang="zh-CN" dirty="0"/>
          </a:p>
        </p:txBody>
      </p:sp>
      <p:sp>
        <p:nvSpPr>
          <p:cNvPr id="65538" name="Rectangle 3"/>
          <p:cNvSpPr>
            <a:spLocks noGrp="1"/>
          </p:cNvSpPr>
          <p:nvPr>
            <p:ph idx="1"/>
          </p:nvPr>
        </p:nvSpPr>
        <p:spPr>
          <a:ln/>
        </p:spPr>
        <p:txBody>
          <a:bodyPr vert="horz" wrap="square" lIns="91440" tIns="45720" rIns="91440" bIns="45720" anchor="t"/>
          <a:p>
            <a:pPr marL="170180" indent="-170180" eaLnBrk="1" hangingPunct="1">
              <a:lnSpc>
                <a:spcPct val="90000"/>
              </a:lnSpc>
            </a:pPr>
            <a:r>
              <a:rPr lang="en-US" altLang="zh-CN" b="1" dirty="0"/>
              <a:t>Book</a:t>
            </a:r>
            <a:r>
              <a:rPr lang="en-US" altLang="zh-CN" dirty="0"/>
              <a:t> - </a:t>
            </a:r>
            <a:r>
              <a:rPr lang="en-US" altLang="zh-CN" b="1" dirty="0"/>
              <a:t>[Citation Numbers]  Author's Name, </a:t>
            </a:r>
            <a:r>
              <a:rPr lang="en-US" altLang="zh-CN" b="1" i="1" dirty="0"/>
              <a:t>Title of book</a:t>
            </a:r>
            <a:r>
              <a:rPr lang="en-US" altLang="zh-CN" b="1" dirty="0"/>
              <a:t>[, edition, editors, translators]. Location: Publisher, Date.</a:t>
            </a:r>
            <a:r>
              <a:rPr lang="en-US" altLang="zh-CN" dirty="0"/>
              <a:t> </a:t>
            </a:r>
            <a:br>
              <a:rPr lang="en-US" altLang="zh-CN" dirty="0"/>
            </a:br>
            <a:r>
              <a:rPr lang="en-US" altLang="zh-CN" b="1" dirty="0"/>
              <a:t>Citation Numbers</a:t>
            </a:r>
            <a:r>
              <a:rPr lang="en-US" altLang="zh-CN" sz="2800" dirty="0"/>
              <a:t> </a:t>
            </a:r>
            <a:endParaRPr lang="en-US" altLang="zh-CN" sz="2800" dirty="0"/>
          </a:p>
          <a:p>
            <a:pPr marL="170180" indent="-170180" eaLnBrk="1" hangingPunct="1">
              <a:lnSpc>
                <a:spcPct val="80000"/>
              </a:lnSpc>
            </a:pPr>
            <a:r>
              <a:rPr lang="en-US" altLang="zh-CN" dirty="0"/>
              <a:t>IEEE style encloses citation numbers within the text of a paper in square brackets [1]  </a:t>
            </a:r>
            <a:r>
              <a:rPr lang="en-US" altLang="zh-CN" i="1" dirty="0"/>
              <a:t>rather than</a:t>
            </a:r>
            <a:r>
              <a:rPr lang="en-US" altLang="zh-CN" dirty="0"/>
              <a:t> as superscripts</a:t>
            </a:r>
            <a:r>
              <a:rPr lang="en-US" altLang="zh-CN" baseline="42000" dirty="0"/>
              <a:t>1</a:t>
            </a:r>
            <a:r>
              <a:rPr lang="en-US" altLang="zh-CN" dirty="0"/>
              <a:t>.  Each citation number in the reference list is also enclosed in square brackets. </a:t>
            </a:r>
            <a:endParaRPr lang="en-US" altLang="zh-CN" dirty="0"/>
          </a:p>
          <a:p>
            <a:pPr marL="170180" indent="-170180" eaLnBrk="1" hangingPunct="1">
              <a:lnSpc>
                <a:spcPct val="90000"/>
              </a:lnSpc>
              <a:buNone/>
            </a:pP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320675" y="1143000"/>
            <a:ext cx="8501063" cy="400050"/>
          </a:xfrm>
          <a:ln/>
        </p:spPr>
        <p:txBody>
          <a:bodyPr vert="horz" wrap="square" lIns="91440" tIns="45720" rIns="91440" bIns="45720" anchor="ctr"/>
          <a:p>
            <a:pPr algn="ctr" eaLnBrk="1" hangingPunct="1"/>
            <a:r>
              <a:rPr lang="en-US" altLang="zh-CN" sz="2400" b="0" dirty="0"/>
              <a:t>Referencing Books –Single Author</a:t>
            </a:r>
            <a:endParaRPr lang="en-US" altLang="zh-CN" sz="2400" b="0" dirty="0"/>
          </a:p>
        </p:txBody>
      </p:sp>
      <p:sp>
        <p:nvSpPr>
          <p:cNvPr id="67586" name="Rectangle 3"/>
          <p:cNvSpPr>
            <a:spLocks noGrp="1"/>
          </p:cNvSpPr>
          <p:nvPr>
            <p:ph idx="1"/>
          </p:nvPr>
        </p:nvSpPr>
        <p:spPr>
          <a:ln/>
        </p:spPr>
        <p:txBody>
          <a:bodyPr vert="horz" wrap="square" lIns="91440" tIns="45720" rIns="91440" bIns="45720" anchor="t"/>
          <a:p>
            <a:pPr eaLnBrk="1" hangingPunct="1"/>
            <a:r>
              <a:rPr lang="en-US" altLang="zh-CN" sz="2800" b="1" dirty="0"/>
              <a:t>First initial and last name</a:t>
            </a:r>
            <a:endParaRPr lang="en-US" altLang="zh-CN" sz="2800" b="1" dirty="0"/>
          </a:p>
          <a:p>
            <a:pPr eaLnBrk="1" hangingPunct="1">
              <a:buNone/>
            </a:pPr>
            <a:r>
              <a:rPr lang="en-US" altLang="zh-CN" dirty="0"/>
              <a:t>[3] D. Jones, </a:t>
            </a:r>
            <a:r>
              <a:rPr lang="en-US" altLang="zh-CN" i="1" dirty="0"/>
              <a:t>Technical Writing Style</a:t>
            </a:r>
            <a:r>
              <a:rPr lang="en-US" altLang="zh-CN" u="sng" dirty="0"/>
              <a:t>,                 </a:t>
            </a:r>
            <a:endParaRPr lang="en-US" altLang="zh-CN" u="sng" dirty="0"/>
          </a:p>
          <a:p>
            <a:pPr eaLnBrk="1" hangingPunct="1">
              <a:buNone/>
            </a:pPr>
            <a:r>
              <a:rPr lang="en-US" altLang="zh-CN" dirty="0"/>
              <a:t>Toronto: Allyn and Bacon, 1998</a:t>
            </a:r>
            <a:r>
              <a:rPr lang="en-US" altLang="zh-CN" sz="1800" dirty="0"/>
              <a:t>. </a:t>
            </a:r>
            <a:endParaRPr lang="en-US" altLang="zh-CN"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p>
            <a:pPr algn="ctr" eaLnBrk="1" hangingPunct="1"/>
            <a:r>
              <a:rPr lang="en-US" altLang="zh-CN" sz="2400" dirty="0"/>
              <a:t>Referencing Books </a:t>
            </a:r>
            <a:br>
              <a:rPr lang="en-US" altLang="zh-CN" sz="2400" dirty="0"/>
            </a:br>
            <a:r>
              <a:rPr lang="en-US" altLang="zh-CN" sz="2400" dirty="0"/>
              <a:t>Multiple Authors</a:t>
            </a:r>
            <a:endParaRPr lang="en-US" altLang="zh-CN" sz="2400" dirty="0"/>
          </a:p>
        </p:txBody>
      </p:sp>
      <p:sp>
        <p:nvSpPr>
          <p:cNvPr id="69634" name="Rectangle 3"/>
          <p:cNvSpPr>
            <a:spLocks noGrp="1"/>
          </p:cNvSpPr>
          <p:nvPr>
            <p:ph idx="1"/>
          </p:nvPr>
        </p:nvSpPr>
        <p:spPr>
          <a:xfrm>
            <a:off x="838200" y="1766888"/>
            <a:ext cx="7993063" cy="4113212"/>
          </a:xfrm>
          <a:ln/>
        </p:spPr>
        <p:txBody>
          <a:bodyPr vert="horz" wrap="square" lIns="91440" tIns="45720" rIns="91440" bIns="45720" anchor="t"/>
          <a:p>
            <a:pPr eaLnBrk="1" hangingPunct="1"/>
            <a:r>
              <a:rPr lang="en-US" altLang="zh-CN" sz="2000" dirty="0"/>
              <a:t>For each author, use initials followed by surname. </a:t>
            </a:r>
            <a:endParaRPr lang="en-US" altLang="zh-CN" sz="2000" dirty="0"/>
          </a:p>
          <a:p>
            <a:pPr eaLnBrk="1" hangingPunct="1"/>
            <a:r>
              <a:rPr lang="en-US" altLang="zh-CN" sz="2000" dirty="0"/>
              <a:t>List the authors in the order given in the source. </a:t>
            </a:r>
            <a:endParaRPr lang="en-US" altLang="zh-CN" sz="2000" dirty="0"/>
          </a:p>
          <a:p>
            <a:pPr eaLnBrk="1" hangingPunct="1">
              <a:buNone/>
            </a:pPr>
            <a:endParaRPr lang="en-US" altLang="zh-CN" sz="2000" dirty="0"/>
          </a:p>
          <a:p>
            <a:pPr eaLnBrk="1" hangingPunct="1">
              <a:buNone/>
            </a:pPr>
            <a:r>
              <a:rPr lang="en-US" altLang="zh-CN" sz="2000" dirty="0"/>
              <a:t>[7] D. Beer, R.F. Martin, and P. Fingle, </a:t>
            </a:r>
            <a:r>
              <a:rPr lang="en-US" altLang="zh-CN" sz="2000" i="1" dirty="0"/>
              <a:t>Photosensory </a:t>
            </a:r>
            <a:endParaRPr lang="en-US" altLang="zh-CN" sz="2000" i="1" dirty="0"/>
          </a:p>
          <a:p>
            <a:pPr eaLnBrk="1" hangingPunct="1">
              <a:buNone/>
            </a:pPr>
            <a:r>
              <a:rPr lang="en-US" altLang="zh-CN" sz="2000" i="1" dirty="0"/>
              <a:t>Transduction</a:t>
            </a:r>
            <a:r>
              <a:rPr lang="en-US" altLang="zh-CN" sz="2000" dirty="0"/>
              <a:t>, New York: Willey, 1993. </a:t>
            </a:r>
            <a:endParaRPr lang="en-US" altLang="zh-CN" sz="2000" dirty="0"/>
          </a:p>
          <a:p>
            <a:pPr eaLnBrk="1" hangingPunct="1">
              <a:buNone/>
            </a:pPr>
            <a:endParaRPr lang="en-US" altLang="zh-CN" sz="2000" dirty="0"/>
          </a:p>
          <a:p>
            <a:pPr eaLnBrk="1" hangingPunct="1">
              <a:buNone/>
            </a:pPr>
            <a:r>
              <a:rPr lang="en-US" altLang="zh-CN" sz="2000" dirty="0"/>
              <a:t>*Note that commas go between each name, and also that "and" comes before the last name in the list. </a:t>
            </a:r>
            <a:endParaRPr lang="en-US" altLang="zh-CN" sz="2000" dirty="0"/>
          </a:p>
          <a:p>
            <a:pPr eaLnBrk="1" hangingPunct="1">
              <a:buNone/>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ln/>
        </p:spPr>
        <p:txBody>
          <a:bodyPr vert="horz" wrap="square" lIns="91440" tIns="45720" rIns="91440" bIns="45720" anchor="ctr"/>
          <a:p>
            <a:pPr algn="ctr" eaLnBrk="1" hangingPunct="1"/>
            <a:r>
              <a:rPr lang="en-US" altLang="zh-CN"/>
              <a:t>Referencing Books (IEEE)</a:t>
            </a:r>
            <a:endParaRPr lang="en-US" altLang="zh-CN"/>
          </a:p>
        </p:txBody>
      </p:sp>
      <p:sp>
        <p:nvSpPr>
          <p:cNvPr id="71682" name="Rectangle 3"/>
          <p:cNvSpPr>
            <a:spLocks noGrp="1"/>
          </p:cNvSpPr>
          <p:nvPr>
            <p:ph idx="1"/>
          </p:nvPr>
        </p:nvSpPr>
        <p:spPr>
          <a:ln/>
        </p:spPr>
        <p:txBody>
          <a:bodyPr vert="horz" wrap="square" lIns="91440" tIns="45720" rIns="91440" bIns="45720" anchor="t"/>
          <a:p>
            <a:pPr eaLnBrk="1" hangingPunct="1">
              <a:lnSpc>
                <a:spcPct val="90000"/>
              </a:lnSpc>
            </a:pPr>
            <a:r>
              <a:rPr lang="en-US" altLang="zh-CN" b="1"/>
              <a:t>Date</a:t>
            </a:r>
            <a:r>
              <a:rPr lang="en-US" altLang="zh-CN" err="1"/>
              <a:t>: 1997. "n.d.</a:t>
            </a:r>
            <a:r>
              <a:rPr lang="en-US" altLang="zh-CN"/>
              <a:t>" [for "no date"]                       </a:t>
            </a:r>
            <a:endParaRPr lang="en-US" altLang="zh-CN"/>
          </a:p>
          <a:p>
            <a:pPr eaLnBrk="1" hangingPunct="1">
              <a:lnSpc>
                <a:spcPct val="90000"/>
              </a:lnSpc>
            </a:pPr>
            <a:r>
              <a:rPr lang="en-US" altLang="zh-CN"/>
              <a:t>Enter ONLY the year </a:t>
            </a:r>
            <a:endParaRPr lang="en-US" altLang="zh-CN"/>
          </a:p>
          <a:p>
            <a:pPr eaLnBrk="1" hangingPunct="1">
              <a:lnSpc>
                <a:spcPct val="90000"/>
              </a:lnSpc>
            </a:pPr>
            <a:r>
              <a:rPr lang="en-US" altLang="zh-CN"/>
              <a:t>If the source gives several dates, use the most recent one. </a:t>
            </a:r>
            <a:endParaRPr lang="en-US" altLang="zh-CN"/>
          </a:p>
          <a:p>
            <a:pPr eaLnBrk="1" hangingPunct="1">
              <a:lnSpc>
                <a:spcPct val="90000"/>
              </a:lnSpc>
            </a:pPr>
            <a:r>
              <a:rPr lang="en-US" altLang="zh-CN" b="1"/>
              <a:t>Book Title</a:t>
            </a:r>
            <a:r>
              <a:rPr lang="en-US" altLang="zh-CN"/>
              <a:t>: Enter the full title, as given on the copyright page </a:t>
            </a:r>
            <a:endParaRPr lang="en-US" altLang="zh-CN"/>
          </a:p>
          <a:p>
            <a:pPr eaLnBrk="1" hangingPunct="1">
              <a:lnSpc>
                <a:spcPct val="90000"/>
              </a:lnSpc>
            </a:pPr>
            <a:r>
              <a:rPr lang="en-US" altLang="zh-CN"/>
              <a:t>Capitalize all words in the title, except for "of," "and," "for," "in" etc. </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320675" y="1309688"/>
            <a:ext cx="8501063" cy="266700"/>
          </a:xfrm>
          <a:ln/>
        </p:spPr>
        <p:txBody>
          <a:bodyPr vert="horz" wrap="square" lIns="91440" tIns="45720" rIns="91440" bIns="45720" anchor="ctr"/>
          <a:p>
            <a:pPr algn="ctr" eaLnBrk="1" hangingPunct="1"/>
            <a:r>
              <a:rPr lang="en-US" altLang="zh-CN" dirty="0"/>
              <a:t>Referencing – Journals (IEEE)</a:t>
            </a:r>
            <a:endParaRPr lang="en-US" altLang="zh-CN" dirty="0"/>
          </a:p>
        </p:txBody>
      </p:sp>
      <p:sp>
        <p:nvSpPr>
          <p:cNvPr id="73730" name="Rectangle 3"/>
          <p:cNvSpPr>
            <a:spLocks noGrp="1"/>
          </p:cNvSpPr>
          <p:nvPr>
            <p:ph idx="1"/>
          </p:nvPr>
        </p:nvSpPr>
        <p:spPr>
          <a:xfrm>
            <a:off x="1062038" y="1677988"/>
            <a:ext cx="7769225" cy="4113212"/>
          </a:xfrm>
          <a:ln/>
        </p:spPr>
        <p:txBody>
          <a:bodyPr vert="horz" wrap="square" lIns="91440" tIns="45720" rIns="91440" bIns="45720" anchor="t"/>
          <a:p>
            <a:pPr eaLnBrk="1" hangingPunct="1"/>
            <a:r>
              <a:rPr lang="en-US" altLang="zh-CN" b="1" dirty="0">
                <a:latin typeface="Arial" panose="020B0604020202020204" pitchFamily="34" charset="0"/>
                <a:ea typeface="Arial" panose="020B0604020202020204" pitchFamily="34" charset="0"/>
              </a:rPr>
              <a:t>[Citation Number] Author name[s], "</a:t>
            </a:r>
            <a:r>
              <a:rPr lang="en-US" altLang="zh-CN" b="1" dirty="0">
                <a:latin typeface="Arial" panose="020B0604020202020204" pitchFamily="34" charset="0"/>
                <a:ea typeface="Arial" panose="020B0604020202020204" pitchFamily="34" charset="0"/>
                <a:hlinkClick r:id="" action="ppaction://noaction"/>
              </a:rPr>
              <a:t>article title</a:t>
            </a:r>
            <a:r>
              <a:rPr lang="en-US" altLang="zh-CN" b="1" dirty="0">
                <a:latin typeface="Arial" panose="020B0604020202020204" pitchFamily="34" charset="0"/>
                <a:ea typeface="Arial" panose="020B0604020202020204" pitchFamily="34" charset="0"/>
              </a:rPr>
              <a:t>,"</a:t>
            </a:r>
            <a:r>
              <a:rPr lang="en-US" altLang="zh-CN" b="1" i="1" u="sng" dirty="0">
                <a:latin typeface="Arial" panose="020B0604020202020204" pitchFamily="34" charset="0"/>
                <a:ea typeface="Arial" panose="020B0604020202020204" pitchFamily="34" charset="0"/>
                <a:hlinkClick r:id="" action="ppaction://noaction"/>
              </a:rPr>
              <a:t>journal title</a:t>
            </a:r>
            <a:r>
              <a:rPr lang="en-US" altLang="zh-CN" b="1" dirty="0">
                <a:latin typeface="Arial" panose="020B0604020202020204" pitchFamily="34" charset="0"/>
                <a:ea typeface="Arial" panose="020B0604020202020204" pitchFamily="34" charset="0"/>
              </a:rPr>
              <a:t> , </a:t>
            </a:r>
            <a:r>
              <a:rPr lang="en-US" altLang="zh-CN" b="1" dirty="0">
                <a:latin typeface="Arial" panose="020B0604020202020204" pitchFamily="34" charset="0"/>
                <a:ea typeface="Arial" panose="020B0604020202020204" pitchFamily="34" charset="0"/>
                <a:hlinkClick r:id="" action="ppaction://noaction"/>
              </a:rPr>
              <a:t>volume number, issue number, month (abbrv.)</a:t>
            </a:r>
            <a:r>
              <a:rPr lang="en-US" altLang="zh-CN" b="1" dirty="0">
                <a:latin typeface="Arial" panose="020B0604020202020204" pitchFamily="34" charset="0"/>
                <a:ea typeface="Arial" panose="020B0604020202020204" pitchFamily="34" charset="0"/>
              </a:rPr>
              <a:t>, </a:t>
            </a:r>
            <a:r>
              <a:rPr lang="en-US" altLang="zh-CN" b="1" dirty="0">
                <a:latin typeface="Arial" panose="020B0604020202020204" pitchFamily="34" charset="0"/>
                <a:ea typeface="Arial" panose="020B0604020202020204" pitchFamily="34" charset="0"/>
                <a:hlinkClick r:id="" action="ppaction://noaction"/>
              </a:rPr>
              <a:t>pages</a:t>
            </a:r>
            <a:r>
              <a:rPr lang="en-US" altLang="zh-CN" b="1" dirty="0">
                <a:latin typeface="Arial" panose="020B0604020202020204" pitchFamily="34" charset="0"/>
                <a:ea typeface="Arial" panose="020B0604020202020204" pitchFamily="34" charset="0"/>
              </a:rPr>
              <a:t>, publication year. </a:t>
            </a:r>
            <a:endParaRPr lang="en-US" altLang="zh-CN" b="1" dirty="0">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ctr"/>
          <a:p>
            <a:pPr algn="ctr" eaLnBrk="1" hangingPunct="1"/>
            <a:r>
              <a:rPr lang="en-US" altLang="zh-CN" dirty="0"/>
              <a:t>DEFINITION</a:t>
            </a:r>
            <a:endParaRPr lang="en-US" altLang="zh-CN" dirty="0"/>
          </a:p>
        </p:txBody>
      </p:sp>
      <p:sp>
        <p:nvSpPr>
          <p:cNvPr id="20482" name="Rectangle 3"/>
          <p:cNvSpPr>
            <a:spLocks noGrp="1"/>
          </p:cNvSpPr>
          <p:nvPr>
            <p:ph idx="1"/>
          </p:nvPr>
        </p:nvSpPr>
        <p:spPr>
          <a:ln/>
        </p:spPr>
        <p:txBody>
          <a:bodyPr vert="horz" wrap="square" lIns="91440" tIns="45720" rIns="91440" bIns="45720" anchor="t"/>
          <a:p>
            <a:pPr eaLnBrk="1" hangingPunct="1">
              <a:buNone/>
            </a:pPr>
            <a:r>
              <a:rPr lang="en-US" altLang="zh-CN" b="1"/>
              <a:t>plagiarize</a:t>
            </a:r>
            <a:r>
              <a:rPr lang="" altLang="x-none"/>
              <a:t> –</a:t>
            </a:r>
            <a:r>
              <a:rPr lang="en-US" altLang="zh-CN"/>
              <a:t> </a:t>
            </a:r>
            <a:endParaRPr lang="en-US" altLang="zh-CN"/>
          </a:p>
          <a:p>
            <a:pPr eaLnBrk="1" hangingPunct="1">
              <a:buNone/>
            </a:pPr>
            <a:endParaRPr lang="en-US" altLang="zh-CN"/>
          </a:p>
          <a:p>
            <a:pPr eaLnBrk="1" hangingPunct="1">
              <a:buNone/>
            </a:pPr>
            <a:r>
              <a:rPr lang="en-US" altLang="zh-CN"/>
              <a:t>	</a:t>
            </a:r>
            <a:r>
              <a:rPr lang="en-US" altLang="zh-CN" u="sng"/>
              <a:t>To steal and pass off </a:t>
            </a:r>
            <a:r>
              <a:rPr lang="en-US" altLang="zh-CN"/>
              <a:t>(the ideas or words of another) as </a:t>
            </a:r>
            <a:r>
              <a:rPr lang="en-US" altLang="zh-CN" u="sng"/>
              <a:t>one's own</a:t>
            </a:r>
            <a:r>
              <a:rPr lang="en-US" altLang="zh-CN" b="1"/>
              <a:t>:</a:t>
            </a:r>
            <a:r>
              <a:rPr lang="en-US" altLang="zh-CN"/>
              <a:t> use (another's production) without crediting the source</a:t>
            </a:r>
            <a:br>
              <a:rPr lang="en-US" altLang="zh-CN"/>
            </a:br>
            <a:endParaRPr lang="en-US" altLang="zh-CN"/>
          </a:p>
          <a:p>
            <a:pPr eaLnBrk="1" hangingPunct="1">
              <a:buNone/>
            </a:pPr>
            <a:r>
              <a:rPr lang="en-US" altLang="zh-CN"/>
              <a:t>	</a:t>
            </a:r>
            <a:r>
              <a:rPr lang="en-US" altLang="zh-CN" u="sng"/>
              <a:t>To commit literary theft</a:t>
            </a:r>
            <a:r>
              <a:rPr lang="en-US" altLang="zh-CN" b="1"/>
              <a:t>:</a:t>
            </a:r>
            <a:r>
              <a:rPr lang="en-US" altLang="zh-CN"/>
              <a:t> present as new and original an idea or product derived from an existing source </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ctr"/>
          <a:p>
            <a:pPr algn="ctr" eaLnBrk="1" hangingPunct="1"/>
            <a:r>
              <a:rPr lang="en-US" altLang="zh-CN" dirty="0"/>
              <a:t>Referencing Journals cont.(IEEE)</a:t>
            </a:r>
            <a:endParaRPr lang="en-US" altLang="zh-CN" dirty="0"/>
          </a:p>
        </p:txBody>
      </p:sp>
      <p:sp>
        <p:nvSpPr>
          <p:cNvPr id="75778" name="Rectangle 3"/>
          <p:cNvSpPr>
            <a:spLocks noGrp="1"/>
          </p:cNvSpPr>
          <p:nvPr>
            <p:ph idx="1"/>
          </p:nvPr>
        </p:nvSpPr>
        <p:spPr>
          <a:ln/>
        </p:spPr>
        <p:txBody>
          <a:bodyPr vert="horz" wrap="square" lIns="91440" tIns="45720" rIns="91440" bIns="45720" anchor="t"/>
          <a:p>
            <a:pPr eaLnBrk="1" hangingPunct="1">
              <a:lnSpc>
                <a:spcPct val="90000"/>
              </a:lnSpc>
            </a:pPr>
            <a:r>
              <a:rPr lang="en-US" altLang="zh-CN" b="1" dirty="0">
                <a:latin typeface="Arial" panose="020B0604020202020204" pitchFamily="34" charset="0"/>
                <a:ea typeface="Arial" panose="020B0604020202020204" pitchFamily="34" charset="0"/>
              </a:rPr>
              <a:t>Only include information pertinent to your source.  For example, many professional and academic journals do not have an issue month.  In that case, or when it seems unnecessary, do not include it in your citation. </a:t>
            </a:r>
            <a:endParaRPr lang="en-US" altLang="zh-CN" b="1" dirty="0">
              <a:latin typeface="Arial" panose="020B0604020202020204" pitchFamily="34" charset="0"/>
              <a:ea typeface="Arial" panose="020B0604020202020204" pitchFamily="34" charset="0"/>
            </a:endParaRPr>
          </a:p>
          <a:p>
            <a:pPr eaLnBrk="1" hangingPunct="1">
              <a:lnSpc>
                <a:spcPct val="90000"/>
              </a:lnSpc>
              <a:buNone/>
            </a:pPr>
            <a:endParaRPr lang="en-US" altLang="zh-CN" b="1" dirty="0">
              <a:latin typeface="Arial" panose="020B0604020202020204" pitchFamily="34" charset="0"/>
              <a:ea typeface="Arial" panose="020B0604020202020204" pitchFamily="34" charset="0"/>
            </a:endParaRPr>
          </a:p>
          <a:p>
            <a:pPr eaLnBrk="1" hangingPunct="1">
              <a:lnSpc>
                <a:spcPct val="90000"/>
              </a:lnSpc>
            </a:pPr>
            <a:r>
              <a:rPr lang="en-US" altLang="zh-CN" b="1" dirty="0">
                <a:latin typeface="Arial" panose="020B0604020202020204" pitchFamily="34" charset="0"/>
                <a:ea typeface="Arial" panose="020B0604020202020204" pitchFamily="34" charset="0"/>
              </a:rPr>
              <a:t>[1] K.A. Nelson, R.J. Dwayne Miller, D.R. Lutz, and M.D. Fayer,  "Optical generation of turntable ultrasonic waves," </a:t>
            </a:r>
            <a:r>
              <a:rPr lang="en-US" altLang="zh-CN" b="1" u="sng" dirty="0">
                <a:latin typeface="Arial" panose="020B0604020202020204" pitchFamily="34" charset="0"/>
                <a:ea typeface="Arial" panose="020B0604020202020204" pitchFamily="34" charset="0"/>
              </a:rPr>
              <a:t>Journal of Applied Physics</a:t>
            </a:r>
            <a:r>
              <a:rPr lang="en-US" altLang="zh-CN" b="1" dirty="0">
                <a:latin typeface="Arial" panose="020B0604020202020204" pitchFamily="34" charset="0"/>
                <a:ea typeface="Arial" panose="020B0604020202020204" pitchFamily="34" charset="0"/>
              </a:rPr>
              <a:t>, vol. 53, no. 2, Feb., pp. 1144-1149.</a:t>
            </a:r>
            <a:endParaRPr lang="en-US" altLang="zh-CN" b="1" dirty="0">
              <a:latin typeface="Arial" panose="020B0604020202020204" pitchFamily="34" charset="0"/>
              <a:ea typeface="Arial" panose="020B0604020202020204" pitchFamily="34" charset="0"/>
            </a:endParaRPr>
          </a:p>
          <a:p>
            <a:pPr eaLnBrk="1" hangingPunct="1">
              <a:lnSpc>
                <a:spcPct val="90000"/>
              </a:lnSpc>
            </a:pPr>
            <a:endParaRPr lang="en-US" altLang="zh-CN"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ctr"/>
          <a:p>
            <a:pPr algn="ctr" eaLnBrk="1" hangingPunct="1"/>
            <a:r>
              <a:rPr lang="en-US" altLang="zh-CN" dirty="0"/>
              <a:t>Handout Flag D</a:t>
            </a:r>
            <a:endParaRPr lang="en-US" altLang="zh-CN" dirty="0"/>
          </a:p>
        </p:txBody>
      </p:sp>
      <p:sp>
        <p:nvSpPr>
          <p:cNvPr id="77826" name="Rectangle 3"/>
          <p:cNvSpPr>
            <a:spLocks noGrp="1"/>
          </p:cNvSpPr>
          <p:nvPr>
            <p:ph idx="1"/>
          </p:nvPr>
        </p:nvSpPr>
        <p:spPr>
          <a:ln/>
        </p:spPr>
        <p:txBody>
          <a:bodyPr vert="horz" wrap="square" lIns="91440" tIns="45720" rIns="91440" bIns="45720" anchor="t"/>
          <a:p>
            <a:pPr eaLnBrk="1" hangingPunct="1"/>
            <a:r>
              <a:rPr lang="en-US" altLang="zh-CN" dirty="0"/>
              <a:t>Reference List</a:t>
            </a:r>
            <a:endParaRPr lang="en-US" altLang="zh-CN" dirty="0"/>
          </a:p>
          <a:p>
            <a:pPr eaLnBrk="1" hangingPunct="1"/>
            <a:r>
              <a:rPr lang="en-US" altLang="zh-CN" dirty="0"/>
              <a:t>Identify Referencing – Book / Journal</a:t>
            </a:r>
            <a:endParaRPr lang="en-US" altLang="zh-CN" dirty="0"/>
          </a:p>
          <a:p>
            <a:pPr eaLnBrk="1" hangingPunct="1"/>
            <a:r>
              <a:rPr lang="en-US" altLang="zh-CN" dirty="0"/>
              <a:t>Practical Activity </a:t>
            </a:r>
            <a:endParaRPr lang="en-US" altLang="zh-CN" dirty="0"/>
          </a:p>
          <a:p>
            <a:pPr eaLnBrk="1" hangingPunct="1">
              <a:buNone/>
            </a:pPr>
            <a:endParaRPr lang="en-US" altLang="zh-CN" dirty="0"/>
          </a:p>
          <a:p>
            <a:pPr eaLnBrk="1" hangingPunct="1">
              <a:buNone/>
            </a:pPr>
            <a:endParaRPr lang="en-US" altLang="zh-CN"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ln/>
        </p:spPr>
        <p:txBody>
          <a:bodyPr vert="horz" wrap="square" lIns="91440" tIns="45720" rIns="91440" bIns="45720" anchor="ctr"/>
          <a:p>
            <a:pPr algn="ctr" eaLnBrk="1" hangingPunct="1"/>
            <a:r>
              <a:rPr lang="en-US" altLang="zh-CN" dirty="0"/>
              <a:t>Referencing – E- Sources (IEEE)</a:t>
            </a:r>
            <a:endParaRPr lang="en-US" altLang="zh-CN" dirty="0"/>
          </a:p>
        </p:txBody>
      </p:sp>
      <p:sp>
        <p:nvSpPr>
          <p:cNvPr id="79874" name="Rectangle 3"/>
          <p:cNvSpPr>
            <a:spLocks noGrp="1"/>
          </p:cNvSpPr>
          <p:nvPr>
            <p:ph idx="1"/>
          </p:nvPr>
        </p:nvSpPr>
        <p:spPr>
          <a:xfrm>
            <a:off x="1062038" y="1676400"/>
            <a:ext cx="7769225" cy="4113213"/>
          </a:xfrm>
          <a:ln/>
        </p:spPr>
        <p:txBody>
          <a:bodyPr vert="horz" wrap="square" lIns="91440" tIns="45720" rIns="91440" bIns="45720" anchor="t"/>
          <a:p>
            <a:pPr eaLnBrk="1" hangingPunct="1">
              <a:lnSpc>
                <a:spcPct val="90000"/>
              </a:lnSpc>
            </a:pPr>
            <a:r>
              <a:rPr lang="en-US" altLang="zh-CN" dirty="0"/>
              <a:t>Give the author, title, type of medium (enclosed in brackets), volume and issue number (if on-line journal), page number (if relevant or given), and the year and the month of publication (in parentheses).  Then give the full internet address or the name of the online service provider prefaced by "Available at ".  If not an on-line journal, also put [cited year month day] before "Available at". </a:t>
            </a:r>
            <a:br>
              <a:rPr lang="en-US" altLang="zh-CN" dirty="0"/>
            </a:br>
            <a:endParaRPr lang="en-US" altLang="zh-CN" sz="2000" dirty="0"/>
          </a:p>
          <a:p>
            <a:pPr lvl="1" eaLnBrk="1" hangingPunct="1">
              <a:lnSpc>
                <a:spcPct val="90000"/>
              </a:lnSpc>
              <a:buNone/>
            </a:pPr>
            <a:r>
              <a:rPr lang="en-US" altLang="zh-CN" sz="1800" dirty="0"/>
              <a:t> </a:t>
            </a:r>
            <a:endParaRPr lang="en-US" altLang="zh-CN"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ln/>
        </p:spPr>
        <p:txBody>
          <a:bodyPr vert="horz" wrap="square" lIns="91440" tIns="45720" rIns="91440" bIns="45720" anchor="ctr"/>
          <a:p>
            <a:pPr algn="ctr" eaLnBrk="1" hangingPunct="1"/>
            <a:r>
              <a:rPr lang="en-US" altLang="zh-CN" sz="2400" dirty="0"/>
              <a:t>Referencing – E- Sources (IEEE)</a:t>
            </a:r>
            <a:br>
              <a:rPr lang="en-US" altLang="zh-CN" sz="2400" dirty="0"/>
            </a:br>
            <a:r>
              <a:rPr lang="en-US" altLang="zh-CN" sz="2400" dirty="0"/>
              <a:t>   EXAMPLES</a:t>
            </a:r>
            <a:endParaRPr lang="en-US" altLang="zh-CN" sz="2400" dirty="0"/>
          </a:p>
        </p:txBody>
      </p:sp>
      <p:sp>
        <p:nvSpPr>
          <p:cNvPr id="81922" name="Rectangle 3"/>
          <p:cNvSpPr>
            <a:spLocks noGrp="1"/>
          </p:cNvSpPr>
          <p:nvPr>
            <p:ph idx="1"/>
          </p:nvPr>
        </p:nvSpPr>
        <p:spPr>
          <a:ln/>
        </p:spPr>
        <p:txBody>
          <a:bodyPr vert="horz" wrap="square" lIns="91440" tIns="45720" rIns="91440" bIns="45720" anchor="t"/>
          <a:p>
            <a:pPr eaLnBrk="1" hangingPunct="1"/>
            <a:r>
              <a:rPr lang="en-US" altLang="zh-CN" dirty="0">
                <a:latin typeface="Arial" panose="020B0604020202020204" pitchFamily="34" charset="0"/>
                <a:ea typeface="Arial" panose="020B0604020202020204" pitchFamily="34" charset="0"/>
              </a:rPr>
              <a:t>[10]   A. Harnack and G. Kleppinger, "Beyond the MLA Handbook: Documenting Electronic Sources on the Internet." </a:t>
            </a:r>
            <a:r>
              <a:rPr lang="en-US" altLang="zh-CN" i="1" dirty="0">
                <a:latin typeface="Arial" panose="020B0604020202020204" pitchFamily="34" charset="0"/>
                <a:ea typeface="Arial" panose="020B0604020202020204" pitchFamily="34" charset="0"/>
              </a:rPr>
              <a:t>Kairos</a:t>
            </a:r>
            <a:r>
              <a:rPr lang="en-US" altLang="zh-CN" dirty="0">
                <a:latin typeface="Arial" panose="020B0604020202020204" pitchFamily="34" charset="0"/>
                <a:ea typeface="Arial" panose="020B0604020202020204" pitchFamily="34" charset="0"/>
              </a:rPr>
              <a:t>, [Online serial] 1 (2), (1996 Sum), Available at HTTP: </a:t>
            </a:r>
            <a:r>
              <a:rPr lang="en-US" altLang="zh-CN" dirty="0">
                <a:latin typeface="Arial" panose="020B0604020202020204" pitchFamily="34" charset="0"/>
                <a:ea typeface="Arial" panose="020B0604020202020204" pitchFamily="34" charset="0"/>
                <a:hlinkClick r:id="rId1"/>
              </a:rPr>
              <a:t>http://english.ttu.edu.kairos/1.2/</a:t>
            </a:r>
            <a:endParaRPr lang="en-US" altLang="zh-CN" dirty="0">
              <a:latin typeface="Arial" panose="020B0604020202020204" pitchFamily="34" charset="0"/>
              <a:ea typeface="Arial" panose="020B0604020202020204" pitchFamily="34" charset="0"/>
            </a:endParaRPr>
          </a:p>
          <a:p>
            <a:pPr eaLnBrk="1" hangingPunct="1">
              <a:buNone/>
            </a:pPr>
            <a:endParaRPr lang="en-US" altLang="zh-CN" dirty="0">
              <a:latin typeface="Arial" panose="020B0604020202020204" pitchFamily="34" charset="0"/>
              <a:ea typeface="Arial" panose="020B0604020202020204" pitchFamily="34" charset="0"/>
            </a:endParaRPr>
          </a:p>
          <a:p>
            <a:pPr eaLnBrk="1" hangingPunct="1"/>
            <a:r>
              <a:rPr lang="en-US" altLang="zh-CN" dirty="0">
                <a:latin typeface="Arial" panose="020B0604020202020204" pitchFamily="34" charset="0"/>
                <a:ea typeface="Arial" panose="020B0604020202020204" pitchFamily="34" charset="0"/>
              </a:rPr>
              <a:t>[11]   P. Curtis, "Mudding: Social Phenomena in text-based virtual realities," [Online document] Aug. 1992, [1996 Aug 30], Available at FTP: parcftp.xerox.com/pub/MOO/papers/DIAC921992</a:t>
            </a:r>
            <a:endParaRPr lang="en-US" altLang="zh-CN" dirty="0">
              <a:latin typeface="Arial" panose="020B0604020202020204" pitchFamily="34" charset="0"/>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3969" name="Rectangle 2"/>
          <p:cNvSpPr>
            <a:spLocks noGrp="1"/>
          </p:cNvSpPr>
          <p:nvPr>
            <p:ph type="title"/>
          </p:nvPr>
        </p:nvSpPr>
        <p:spPr>
          <a:ln/>
        </p:spPr>
        <p:txBody>
          <a:bodyPr vert="horz" wrap="square" lIns="91440" tIns="45720" rIns="91440" bIns="45720" anchor="ctr"/>
          <a:p>
            <a:pPr algn="ctr" eaLnBrk="1" hangingPunct="1"/>
            <a:r>
              <a:rPr lang="en-US" altLang="zh-CN" dirty="0"/>
              <a:t>Personnal Communications 1</a:t>
            </a:r>
            <a:endParaRPr lang="en-US" altLang="zh-CN" dirty="0"/>
          </a:p>
        </p:txBody>
      </p:sp>
      <p:sp>
        <p:nvSpPr>
          <p:cNvPr id="83970" name="Rectangle 3"/>
          <p:cNvSpPr>
            <a:spLocks noGrp="1"/>
          </p:cNvSpPr>
          <p:nvPr>
            <p:ph idx="1"/>
          </p:nvPr>
        </p:nvSpPr>
        <p:spPr>
          <a:ln/>
        </p:spPr>
        <p:txBody>
          <a:bodyPr vert="horz" wrap="square" lIns="91440" tIns="45720" rIns="91440" bIns="45720" anchor="t"/>
          <a:p>
            <a:pPr eaLnBrk="1" hangingPunct="1"/>
            <a:r>
              <a:rPr lang="en-US" altLang="zh-CN" sz="2000" dirty="0">
                <a:latin typeface="Arial" panose="020B0604020202020204" pitchFamily="34" charset="0"/>
                <a:ea typeface="Arial" panose="020B0604020202020204" pitchFamily="34" charset="0"/>
              </a:rPr>
              <a:t>Personal communications encompass conversations, letters, interviews, e-mails and telephone conversations.</a:t>
            </a:r>
            <a:br>
              <a:rPr lang="en-US" altLang="zh-CN" sz="2000" dirty="0">
                <a:latin typeface="Arial" panose="020B0604020202020204" pitchFamily="34" charset="0"/>
                <a:ea typeface="Arial" panose="020B0604020202020204" pitchFamily="34" charset="0"/>
              </a:rPr>
            </a:br>
            <a:r>
              <a:rPr lang="en-US" altLang="zh-CN" sz="2800" dirty="0">
                <a:solidFill>
                  <a:schemeClr val="hlink"/>
                </a:solidFill>
                <a:latin typeface="Arial" panose="020B0604020202020204" pitchFamily="34" charset="0"/>
                <a:ea typeface="Arial" panose="020B0604020202020204" pitchFamily="34" charset="0"/>
              </a:rPr>
              <a:t>IEEE style states that you cite only </a:t>
            </a:r>
            <a:r>
              <a:rPr lang="en-US" altLang="zh-CN" sz="2800" i="1" u="sng" dirty="0">
                <a:solidFill>
                  <a:schemeClr val="hlink"/>
                </a:solidFill>
                <a:latin typeface="Arial" panose="020B0604020202020204" pitchFamily="34" charset="0"/>
                <a:ea typeface="Arial" panose="020B0604020202020204" pitchFamily="34" charset="0"/>
              </a:rPr>
              <a:t>published works</a:t>
            </a:r>
            <a:r>
              <a:rPr lang="en-US" altLang="zh-CN" sz="2000" dirty="0">
                <a:latin typeface="Arial" panose="020B0604020202020204" pitchFamily="34" charset="0"/>
                <a:ea typeface="Arial" panose="020B0604020202020204" pitchFamily="34" charset="0"/>
              </a:rPr>
              <a:t>, forthcoming published works, and unpublished materials available to scholars in a library, a depository, or an archive.</a:t>
            </a:r>
            <a:br>
              <a:rPr lang="en-US" altLang="zh-CN" sz="2000" dirty="0"/>
            </a:br>
            <a:endParaRPr lang="en-US" altLang="zh-CN" sz="2000" dirty="0"/>
          </a:p>
          <a:p>
            <a:pPr eaLnBrk="1" hangingPunct="1"/>
            <a:endParaRPr lang="en-US" altLang="zh-CN" sz="2000"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ln/>
        </p:spPr>
        <p:txBody>
          <a:bodyPr vert="horz" wrap="square" lIns="91440" tIns="45720" rIns="91440" bIns="45720" anchor="ctr"/>
          <a:p>
            <a:pPr algn="ctr" eaLnBrk="1" hangingPunct="1"/>
            <a:r>
              <a:rPr lang="en-US" altLang="zh-CN" sz="2400" dirty="0"/>
              <a:t>PERSONAL COMMUNICATIONS </a:t>
            </a:r>
            <a:endParaRPr lang="en-US" altLang="zh-CN" sz="2400" dirty="0"/>
          </a:p>
        </p:txBody>
      </p:sp>
      <p:sp>
        <p:nvSpPr>
          <p:cNvPr id="86018" name="Rectangle 3"/>
          <p:cNvSpPr>
            <a:spLocks noGrp="1"/>
          </p:cNvSpPr>
          <p:nvPr>
            <p:ph idx="1"/>
          </p:nvPr>
        </p:nvSpPr>
        <p:spPr>
          <a:ln/>
        </p:spPr>
        <p:txBody>
          <a:bodyPr vert="horz" wrap="square" lIns="91440" tIns="45720" rIns="91440" bIns="45720" anchor="t"/>
          <a:p>
            <a:pPr eaLnBrk="1" hangingPunct="1">
              <a:lnSpc>
                <a:spcPct val="90000"/>
              </a:lnSpc>
              <a:buFont typeface="Wingdings" panose="05000000000000000000" pitchFamily="2" charset="2"/>
              <a:buChar char="²"/>
            </a:pPr>
            <a:r>
              <a:rPr lang="en-US" altLang="zh-CN" sz="2800"/>
              <a:t>For interviews or other "non-recoverable" information, no citation number is necessary. This does not mean that an attempt to identify the author is unnecessary, but that it needs to be done in the text itself. </a:t>
            </a:r>
            <a:endParaRPr lang="en-US" altLang="zh-CN" sz="2800"/>
          </a:p>
          <a:p>
            <a:pPr eaLnBrk="1" hangingPunct="1">
              <a:lnSpc>
                <a:spcPct val="90000"/>
              </a:lnSpc>
              <a:buFont typeface="Wingdings" panose="05000000000000000000" pitchFamily="2" charset="2"/>
              <a:buChar char="²"/>
            </a:pPr>
            <a:endParaRPr lang="en-US" altLang="zh-CN" sz="2800"/>
          </a:p>
          <a:p>
            <a:pPr eaLnBrk="1" hangingPunct="1">
              <a:lnSpc>
                <a:spcPct val="90000"/>
              </a:lnSpc>
              <a:buFont typeface="Wingdings" panose="05000000000000000000" pitchFamily="2" charset="2"/>
              <a:buChar char="²"/>
            </a:pPr>
            <a:r>
              <a:rPr lang="en-US" altLang="zh-CN" sz="2800"/>
              <a:t>"In a personal interview with Bill Gates, he suggested that he would soon rule the world."</a:t>
            </a:r>
            <a:br>
              <a:rPr lang="en-US" altLang="zh-CN" sz="2800"/>
            </a:br>
            <a:endParaRPr lang="en-US" altLang="zh-CN" sz="2800"/>
          </a:p>
          <a:p>
            <a:pPr eaLnBrk="1" hangingPunct="1">
              <a:lnSpc>
                <a:spcPct val="90000"/>
              </a:lnSpc>
              <a:buFont typeface="Wingdings" panose="05000000000000000000" pitchFamily="2" charset="2"/>
              <a:buChar char="²"/>
            </a:pPr>
            <a:r>
              <a:rPr lang="en-US" altLang="zh-CN" sz="2800"/>
              <a:t>"In a letter to the author, Professor Mueller detailed his experiences with using this data collection software." </a:t>
            </a:r>
            <a:endParaRPr lang="en-US" altLang="zh-CN" sz="2800"/>
          </a:p>
          <a:p>
            <a:pPr eaLnBrk="1" hangingPunct="1">
              <a:lnSpc>
                <a:spcPct val="90000"/>
              </a:lnSpc>
              <a:buFont typeface="Wingdings" panose="05000000000000000000" pitchFamily="2" charset="2"/>
              <a:buChar char="²"/>
            </a:pPr>
            <a:endParaRPr lang="en-US" altLang="zh-CN"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8065" name="Rectangle 2"/>
          <p:cNvSpPr>
            <a:spLocks noGrp="1"/>
          </p:cNvSpPr>
          <p:nvPr>
            <p:ph type="title"/>
          </p:nvPr>
        </p:nvSpPr>
        <p:spPr>
          <a:ln/>
        </p:spPr>
        <p:txBody>
          <a:bodyPr vert="horz" wrap="square" lIns="91440" tIns="45720" rIns="91440" bIns="45720" anchor="ctr"/>
          <a:p>
            <a:pPr algn="ctr" eaLnBrk="1" hangingPunct="1"/>
            <a:r>
              <a:rPr lang="en-US" altLang="zh-CN" sz="2400" dirty="0"/>
              <a:t>Further Links</a:t>
            </a:r>
            <a:endParaRPr lang="en-US" altLang="zh-CN" sz="2400" dirty="0"/>
          </a:p>
        </p:txBody>
      </p:sp>
      <p:sp>
        <p:nvSpPr>
          <p:cNvPr id="88066" name="Rectangle 3"/>
          <p:cNvSpPr>
            <a:spLocks noGrp="1"/>
          </p:cNvSpPr>
          <p:nvPr>
            <p:ph idx="1"/>
          </p:nvPr>
        </p:nvSpPr>
        <p:spPr>
          <a:ln/>
        </p:spPr>
        <p:txBody>
          <a:bodyPr vert="horz" wrap="square" lIns="91440" tIns="45720" rIns="91440" bIns="45720" anchor="t"/>
          <a:p>
            <a:pPr eaLnBrk="1" hangingPunct="1"/>
            <a:r>
              <a:rPr lang="en-US" altLang="zh-CN" sz="2800" dirty="0">
                <a:latin typeface="Arial" panose="020B0604020202020204" pitchFamily="34" charset="0"/>
                <a:ea typeface="Arial" panose="020B0604020202020204" pitchFamily="34" charset="0"/>
                <a:hlinkClick r:id="rId1"/>
              </a:rPr>
              <a:t>http://standards.ieee.org/guides/style/</a:t>
            </a:r>
            <a:endParaRPr lang="en-US" altLang="zh-CN" sz="2800" dirty="0">
              <a:latin typeface="Arial" panose="020B0604020202020204" pitchFamily="34" charset="0"/>
              <a:ea typeface="Arial" panose="020B0604020202020204" pitchFamily="34" charset="0"/>
            </a:endParaRPr>
          </a:p>
          <a:p>
            <a:pPr eaLnBrk="1" hangingPunct="1">
              <a:buNone/>
            </a:pPr>
            <a:endParaRPr lang="en-US" altLang="zh-CN" sz="2800" dirty="0">
              <a:latin typeface="Arial" panose="020B0604020202020204" pitchFamily="34" charset="0"/>
              <a:ea typeface="Arial" panose="020B0604020202020204" pitchFamily="34" charset="0"/>
            </a:endParaRPr>
          </a:p>
          <a:p>
            <a:pPr eaLnBrk="1" hangingPunct="1"/>
            <a:r>
              <a:rPr lang="en-US" altLang="zh-CN" sz="2800" dirty="0">
                <a:latin typeface="Arial" panose="020B0604020202020204" pitchFamily="34" charset="0"/>
                <a:ea typeface="Arial" panose="020B0604020202020204" pitchFamily="34" charset="0"/>
                <a:hlinkClick r:id="rId2"/>
              </a:rPr>
              <a:t>http://www.lib.unimelb.edu.au/cite/ieee/</a:t>
            </a:r>
            <a:endParaRPr lang="en-US" altLang="zh-CN" sz="2800" dirty="0">
              <a:latin typeface="Arial" panose="020B0604020202020204" pitchFamily="34" charset="0"/>
              <a:ea typeface="Arial" panose="020B0604020202020204" pitchFamily="34" charset="0"/>
            </a:endParaRPr>
          </a:p>
          <a:p>
            <a:pPr eaLnBrk="1" hangingPunct="1">
              <a:buNone/>
            </a:pPr>
            <a:endParaRPr lang="en-US" altLang="zh-CN" sz="2800" dirty="0">
              <a:latin typeface="Arial" panose="020B0604020202020204" pitchFamily="34" charset="0"/>
              <a:ea typeface="Arial" panose="020B0604020202020204" pitchFamily="34" charset="0"/>
            </a:endParaRPr>
          </a:p>
          <a:p>
            <a:pPr eaLnBrk="1" hangingPunct="1"/>
            <a:r>
              <a:rPr lang="en-US" altLang="zh-CN" sz="2800" dirty="0">
                <a:latin typeface="Arial" panose="020B0604020202020204" pitchFamily="34" charset="0"/>
                <a:ea typeface="Arial" panose="020B0604020202020204" pitchFamily="34" charset="0"/>
                <a:hlinkClick r:id="rId3"/>
              </a:rPr>
              <a:t>http://www.ecf.toronto.edu/~writing/handbook-docum1b.html</a:t>
            </a:r>
            <a:endParaRPr lang="en-US" altLang="zh-CN" sz="2800" dirty="0">
              <a:latin typeface="Arial" panose="020B0604020202020204" pitchFamily="34" charset="0"/>
              <a:ea typeface="Arial" panose="020B0604020202020204" pitchFamily="34" charset="0"/>
            </a:endParaRPr>
          </a:p>
          <a:p>
            <a:pPr eaLnBrk="1" hangingPunct="1">
              <a:buNone/>
            </a:pPr>
            <a:endParaRPr lang="en-US" altLang="zh-CN" dirty="0"/>
          </a:p>
          <a:p>
            <a:pPr eaLnBrk="1" hangingPunct="1"/>
            <a:endParaRPr lang="en-US" altLang="zh-CN" dirty="0"/>
          </a:p>
          <a:p>
            <a:pPr eaLnBrk="1" hangingPunct="1"/>
            <a:endParaRPr lang="en-US" altLang="zh-CN"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0113" name="Rectangle 2"/>
          <p:cNvSpPr>
            <a:spLocks noGrp="1"/>
          </p:cNvSpPr>
          <p:nvPr>
            <p:ph type="title"/>
          </p:nvPr>
        </p:nvSpPr>
        <p:spPr>
          <a:ln/>
        </p:spPr>
        <p:txBody>
          <a:bodyPr vert="horz" wrap="square" lIns="91440" tIns="45720" rIns="91440" bIns="45720" anchor="ctr"/>
          <a:p>
            <a:pPr algn="ctr" eaLnBrk="1" hangingPunct="1"/>
            <a:r>
              <a:rPr lang="en-US" altLang="zh-CN" dirty="0"/>
              <a:t>Bibliography</a:t>
            </a:r>
            <a:endParaRPr lang="en-US" altLang="zh-CN" dirty="0"/>
          </a:p>
        </p:txBody>
      </p:sp>
      <p:sp>
        <p:nvSpPr>
          <p:cNvPr id="90114" name="Rectangle 3"/>
          <p:cNvSpPr>
            <a:spLocks noGrp="1"/>
          </p:cNvSpPr>
          <p:nvPr>
            <p:ph idx="1"/>
          </p:nvPr>
        </p:nvSpPr>
        <p:spPr>
          <a:ln/>
        </p:spPr>
        <p:txBody>
          <a:bodyPr vert="horz" wrap="square" lIns="91440" tIns="45720" rIns="91440" bIns="45720" anchor="t"/>
          <a:p>
            <a:pPr eaLnBrk="1" hangingPunct="1">
              <a:buNone/>
            </a:pPr>
            <a:r>
              <a:rPr lang="en-US" altLang="zh-CN" sz="2800" dirty="0">
                <a:latin typeface="Arial" panose="020B0604020202020204" pitchFamily="34" charset="0"/>
                <a:ea typeface="Arial" panose="020B0604020202020204" pitchFamily="34" charset="0"/>
                <a:hlinkClick r:id="rId1"/>
              </a:rPr>
              <a:t>http://owl.english.purdue.edu/owl/resource/589/01/</a:t>
            </a:r>
            <a:r>
              <a:rPr lang="en-US" altLang="zh-CN" sz="2800" dirty="0">
                <a:latin typeface="Arial" panose="020B0604020202020204" pitchFamily="34" charset="0"/>
                <a:ea typeface="Arial" panose="020B0604020202020204" pitchFamily="34" charset="0"/>
              </a:rPr>
              <a:t> </a:t>
            </a:r>
            <a:endParaRPr lang="en-US" altLang="zh-CN" sz="2800" dirty="0">
              <a:latin typeface="Arial" panose="020B0604020202020204" pitchFamily="34" charset="0"/>
              <a:ea typeface="Arial" panose="020B0604020202020204" pitchFamily="34" charset="0"/>
            </a:endParaRPr>
          </a:p>
          <a:p>
            <a:pPr eaLnBrk="1" hangingPunct="1">
              <a:buNone/>
            </a:pPr>
            <a:r>
              <a:rPr lang="en-US" altLang="zh-CN" sz="2800" dirty="0">
                <a:latin typeface="Arial" panose="020B0604020202020204" pitchFamily="34" charset="0"/>
                <a:ea typeface="Arial" panose="020B0604020202020204" pitchFamily="34" charset="0"/>
              </a:rPr>
              <a:t>    </a:t>
            </a:r>
            <a:endParaRPr lang="en-US" altLang="zh-CN" sz="2800" dirty="0">
              <a:latin typeface="Arial" panose="020B0604020202020204" pitchFamily="34" charset="0"/>
              <a:ea typeface="Arial" panose="020B0604020202020204" pitchFamily="34" charset="0"/>
            </a:endParaRPr>
          </a:p>
          <a:p>
            <a:pPr eaLnBrk="1" hangingPunct="1">
              <a:buNone/>
            </a:pPr>
            <a:r>
              <a:rPr lang="en-US" altLang="zh-CN" sz="2800" dirty="0">
                <a:latin typeface="Arial" panose="020B0604020202020204" pitchFamily="34" charset="0"/>
                <a:ea typeface="Arial" panose="020B0604020202020204" pitchFamily="34" charset="0"/>
                <a:hlinkClick r:id="rId2"/>
              </a:rPr>
              <a:t>http://www.wooster.edu/psychology/apa-crib.html</a:t>
            </a:r>
            <a:endParaRPr lang="en-US" altLang="zh-CN" sz="2800" dirty="0">
              <a:latin typeface="Arial" panose="020B0604020202020204" pitchFamily="34" charset="0"/>
              <a:ea typeface="Arial" panose="020B0604020202020204" pitchFamily="34" charset="0"/>
            </a:endParaRPr>
          </a:p>
          <a:p>
            <a:pPr eaLnBrk="1" hangingPunct="1">
              <a:buNone/>
            </a:pPr>
            <a:r>
              <a:rPr lang="en-US" altLang="zh-CN" sz="2800" dirty="0">
                <a:latin typeface="Arial" panose="020B0604020202020204" pitchFamily="34" charset="0"/>
                <a:ea typeface="Arial" panose="020B0604020202020204" pitchFamily="34" charset="0"/>
              </a:rPr>
              <a:t>                                          </a:t>
            </a:r>
            <a:endParaRPr lang="en-US" altLang="zh-CN" sz="2800" dirty="0">
              <a:latin typeface="Arial" panose="020B0604020202020204" pitchFamily="34" charset="0"/>
              <a:ea typeface="Arial" panose="020B0604020202020204" pitchFamily="34" charset="0"/>
            </a:endParaRPr>
          </a:p>
          <a:p>
            <a:pPr eaLnBrk="1" hangingPunct="1">
              <a:buNone/>
            </a:pPr>
            <a:r>
              <a:rPr lang="en-US" altLang="zh-CN" sz="2800" dirty="0">
                <a:latin typeface="Arial" panose="020B0604020202020204" pitchFamily="34" charset="0"/>
                <a:ea typeface="Arial" panose="020B0604020202020204" pitchFamily="34" charset="0"/>
                <a:hlinkClick r:id="rId3"/>
              </a:rPr>
              <a:t>http://www.m-w.com/</a:t>
            </a:r>
            <a:endParaRPr lang="en-US" altLang="zh-CN" sz="2800" dirty="0">
              <a:latin typeface="Arial" panose="020B0604020202020204" pitchFamily="34" charset="0"/>
              <a:ea typeface="Arial" panose="020B0604020202020204" pitchFamily="34" charset="0"/>
            </a:endParaRPr>
          </a:p>
          <a:p>
            <a:pPr eaLnBrk="1" hangingPunct="1">
              <a:buNone/>
            </a:pPr>
            <a:endParaRPr lang="en-US" altLang="zh-CN" sz="2800" dirty="0">
              <a:latin typeface="Arial" panose="020B0604020202020204" pitchFamily="34" charset="0"/>
              <a:ea typeface="Arial" panose="020B0604020202020204" pitchFamily="34" charset="0"/>
            </a:endParaRPr>
          </a:p>
          <a:p>
            <a:pPr eaLnBrk="1" hangingPunct="1">
              <a:buNone/>
            </a:pPr>
            <a:r>
              <a:rPr lang="en-US" altLang="zh-CN" sz="2800" dirty="0">
                <a:latin typeface="Arial" panose="020B0604020202020204" pitchFamily="34" charset="0"/>
                <a:ea typeface="Arial" panose="020B0604020202020204" pitchFamily="34" charset="0"/>
                <a:hlinkClick r:id="rId4"/>
              </a:rPr>
              <a:t>http://wwwlib.murdoch.edu.au/find/citation/ieee.html</a:t>
            </a:r>
            <a:endParaRPr lang="en-US" altLang="zh-CN" sz="2800" dirty="0">
              <a:latin typeface="Arial" panose="020B0604020202020204" pitchFamily="34" charset="0"/>
              <a:ea typeface="Arial" panose="020B0604020202020204" pitchFamily="34" charset="0"/>
            </a:endParaRPr>
          </a:p>
          <a:p>
            <a:pPr eaLnBrk="1" hangingPunct="1">
              <a:buNone/>
            </a:pPr>
            <a:endParaRPr lang="en-US" altLang="zh-CN" sz="2800" dirty="0">
              <a:latin typeface="Arial" panose="020B0604020202020204" pitchFamily="34" charset="0"/>
              <a:ea typeface="Arial" panose="020B0604020202020204" pitchFamily="34"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showMasterSp="0">
  <p:cSld>
    <p:bg>
      <p:bgPr>
        <a:blipFill rotWithShape="0">
          <a:blip r:embed="rId1"/>
          <a:stretch>
            <a:fillRect/>
          </a:stretch>
        </a:blipFill>
        <a:effectLst/>
      </p:bgPr>
    </p:bg>
    <p:spTree>
      <p:nvGrpSpPr>
        <p:cNvPr id="1" name=""/>
        <p:cNvGrpSpPr/>
        <p:nvPr/>
      </p:nvGrpSpPr>
      <p:grpSpPr/>
      <p:sp>
        <p:nvSpPr>
          <p:cNvPr id="2" name="TextBox 1"/>
          <p:cNvSpPr txBox="1"/>
          <p:nvPr/>
        </p:nvSpPr>
        <p:spPr>
          <a:xfrm>
            <a:off x="914400" y="3022937"/>
            <a:ext cx="3873496" cy="101566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6000" b="0" i="0" u="none" strike="noStrike" kern="1200" cap="none" spc="0" normalizeH="0" baseline="0" noProof="0">
                <a:ln>
                  <a:noFill/>
                </a:ln>
                <a:solidFill>
                  <a:schemeClr val="bg1"/>
                </a:solidFill>
                <a:effectLst>
                  <a:reflection blurRad="6350" stA="55000" endA="300" endPos="45500" dir="5400000" sy="-100000" algn="bl" rotWithShape="0"/>
                </a:effectLst>
                <a:uLnTx/>
                <a:uFillTx/>
                <a:latin typeface="+mj-lt"/>
                <a:ea typeface="+mn-ea"/>
                <a:cs typeface="+mn-cs"/>
              </a:rPr>
              <a:t>Thank You</a:t>
            </a:r>
            <a:endParaRPr kumimoji="0" lang="en-US" sz="6000" b="0" i="0" u="none" strike="noStrike" kern="1200" cap="none" spc="0" normalizeH="0" baseline="0" noProof="0">
              <a:ln>
                <a:noFill/>
              </a:ln>
              <a:solidFill>
                <a:schemeClr val="bg1"/>
              </a:solidFill>
              <a:effectLst>
                <a:reflection blurRad="6350" stA="55000" endA="300" endPos="45500" dir="5400000" sy="-100000" algn="bl" rotWithShape="0"/>
              </a:effectLst>
              <a:uLnTx/>
              <a:uFillTx/>
              <a:latin typeface="+mj-lt"/>
              <a:ea typeface="+mn-ea"/>
              <a:cs typeface="+mn-cs"/>
            </a:endParaRPr>
          </a:p>
        </p:txBody>
      </p:sp>
      <p:sp>
        <p:nvSpPr>
          <p:cNvPr id="3" name="Date Placeholder 2"/>
          <p:cNvSpPr txBox="1">
            <a:spLocks noGrp="1"/>
          </p:cNvSpPr>
          <p:nvPr>
            <p:ph type="dt" sz="half" idx="10"/>
          </p:nvPr>
        </p:nvSpPr>
        <p:spPr bwMode="auto">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Bina Nusantara</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4" name="Footer Placeholder 3"/>
          <p:cNvSpPr txBox="1">
            <a:spLocks noGrp="1"/>
          </p:cNvSpPr>
          <p:nvPr>
            <p:ph type="ftr" sz="quarter" idx="11"/>
          </p:nvPr>
        </p:nvSpPr>
        <p:spPr bwMode="auto">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accent6"/>
                </a:solidFill>
                <a:effectLst/>
                <a:uLnTx/>
                <a:uFillTx/>
                <a:latin typeface="+mn-lt"/>
                <a:ea typeface="+mn-ea"/>
                <a:cs typeface="+mn-cs"/>
              </a:rPr>
              <a:t>Joseph Wibowo Center Program Development</a:t>
            </a:r>
            <a:endParaRPr kumimoji="0" lang="en-US" sz="1400" b="1" i="0" u="none" strike="noStrike" kern="1200" cap="none" spc="0" normalizeH="0" baseline="0" noProof="0">
              <a:ln>
                <a:noFill/>
              </a:ln>
              <a:solidFill>
                <a:schemeClr val="accent6"/>
              </a:solidFill>
              <a:effectLst/>
              <a:uLnTx/>
              <a:uFillTx/>
              <a:latin typeface="+mn-lt"/>
              <a:ea typeface="+mn-ea"/>
              <a:cs typeface="+mn-cs"/>
            </a:endParaRPr>
          </a:p>
        </p:txBody>
      </p:sp>
      <p:sp>
        <p:nvSpPr>
          <p:cNvPr id="92165" name="Slide Number Placeholder 4"/>
          <p:cNvSpPr txBox="1">
            <a:spLocks noGrp="1"/>
          </p:cNvSpPr>
          <p:nvPr>
            <p:ph type="sldNum" sz="quarter" idx="12"/>
          </p:nvPr>
        </p:nvSpPr>
        <p:spPr>
          <a:xfrm>
            <a:off x="7929563" y="71438"/>
            <a:ext cx="1143000" cy="357187"/>
          </a:xfrm>
          <a:ln/>
        </p:spPr>
        <p:txBody>
          <a:bodyPr/>
          <a:p>
            <a:pPr algn="r" eaLnBrk="1" hangingPunct="1">
              <a:buClr>
                <a:srgbClr val="000000"/>
              </a:buClr>
            </a:pPr>
            <a:fld id="{9A0DB2DC-4C9A-4742-B13C-FB6460FD3503}" type="slidenum">
              <a:rPr lang="en-US" sz="1800" b="1" dirty="0">
                <a:solidFill>
                  <a:schemeClr val="bg1"/>
                </a:solidFill>
                <a:latin typeface="Interstate" pitchFamily="50" charset="0"/>
              </a:rPr>
            </a:fld>
            <a:endParaRPr lang="en-US" sz="1800" b="1" dirty="0">
              <a:solidFill>
                <a:schemeClr val="bg1"/>
              </a:solidFill>
              <a:latin typeface="Interstate" pitchFamily="50"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p>
            <a:pPr algn="ctr" eaLnBrk="1" hangingPunct="1"/>
            <a:r>
              <a:rPr lang="en-US" altLang="zh-CN" dirty="0"/>
              <a:t> PLAGIARISM INCLUDES</a:t>
            </a:r>
            <a:endParaRPr lang="en-US" altLang="zh-CN" dirty="0"/>
          </a:p>
        </p:txBody>
      </p:sp>
      <p:sp>
        <p:nvSpPr>
          <p:cNvPr id="22530" name="Rectangle 3"/>
          <p:cNvSpPr>
            <a:spLocks noGrp="1"/>
          </p:cNvSpPr>
          <p:nvPr>
            <p:ph idx="1"/>
          </p:nvPr>
        </p:nvSpPr>
        <p:spPr>
          <a:ln/>
        </p:spPr>
        <p:txBody>
          <a:bodyPr vert="horz" wrap="square" lIns="91440" tIns="45720" rIns="91440" bIns="45720" anchor="t"/>
          <a:p>
            <a:pPr eaLnBrk="1" hangingPunct="1"/>
            <a:r>
              <a:rPr lang="ja-JP" altLang="en-US" sz="3200"/>
              <a:t>Turning in another’</a:t>
            </a:r>
            <a:r>
              <a:rPr lang="en-US" altLang="ja-JP" sz="3200"/>
              <a:t>s work as your own</a:t>
            </a:r>
            <a:endParaRPr lang="en-US" altLang="ja-JP" sz="3200"/>
          </a:p>
          <a:p>
            <a:pPr eaLnBrk="1" hangingPunct="1"/>
            <a:r>
              <a:rPr lang="en-US" altLang="zh-CN" sz="3200"/>
              <a:t>Copying works or ideas from someone else without giving credit</a:t>
            </a:r>
            <a:endParaRPr lang="en-US" altLang="zh-CN" sz="3200"/>
          </a:p>
          <a:p>
            <a:pPr eaLnBrk="1" hangingPunct="1"/>
            <a:r>
              <a:rPr lang="en-US" altLang="zh-CN" sz="3200"/>
              <a:t>Failing to put a quotation in quotation marks</a:t>
            </a:r>
            <a:endParaRPr lang="en-US" altLang="zh-CN" sz="3200"/>
          </a:p>
          <a:p>
            <a:pPr eaLnBrk="1" hangingPunct="1"/>
            <a:r>
              <a:rPr lang="en-US" altLang="zh-CN" sz="3200"/>
              <a:t>Giving wrong information about the source of a quotation</a:t>
            </a:r>
            <a:endParaRPr lang="en-US" altLang="zh-CN" sz="3200"/>
          </a:p>
          <a:p>
            <a:pPr eaLnBrk="1" hangingPunct="1"/>
            <a:r>
              <a:rPr lang="en-US" altLang="zh-CN" sz="3200"/>
              <a:t>Helping someone else to plagiarize</a:t>
            </a:r>
            <a:endParaRPr lang="en-US" altLang="zh-CN" sz="3200"/>
          </a:p>
          <a:p>
            <a:pPr eaLnBrk="1" hangingPunct="1">
              <a:buNone/>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p>
            <a:pPr algn="ctr" eaLnBrk="1" hangingPunct="1"/>
            <a:r>
              <a:rPr lang="en-US" altLang="zh-CN" b="0" dirty="0"/>
              <a:t>Intellectual Property Rights</a:t>
            </a:r>
            <a:r>
              <a:rPr lang="en-US" altLang="zh-CN" dirty="0"/>
              <a:t> </a:t>
            </a:r>
            <a:endParaRPr lang="en-US" altLang="zh-CN" dirty="0"/>
          </a:p>
        </p:txBody>
      </p:sp>
      <p:sp>
        <p:nvSpPr>
          <p:cNvPr id="24578" name="Rectangle 3"/>
          <p:cNvSpPr>
            <a:spLocks noGrp="1"/>
          </p:cNvSpPr>
          <p:nvPr>
            <p:ph idx="1"/>
          </p:nvPr>
        </p:nvSpPr>
        <p:spPr>
          <a:ln/>
        </p:spPr>
        <p:txBody>
          <a:bodyPr vert="horz" wrap="square" lIns="91440" tIns="45720" rIns="91440" bIns="45720" anchor="t"/>
          <a:p>
            <a:pPr eaLnBrk="1" hangingPunct="1">
              <a:buFont typeface="Wingdings" panose="05000000000000000000" pitchFamily="2" charset="2"/>
              <a:buChar char="²"/>
            </a:pPr>
            <a:r>
              <a:rPr lang="en-US" altLang="zh-CN" sz="3200"/>
              <a:t>Is a term sometimes used to refer to the legal protection afforded to owners of intellectual capital (their ideas), e.g. books, articles, plays, music, internet info  (copyright laws)</a:t>
            </a:r>
            <a:endParaRPr lang="en-US" altLang="zh-CN" sz="3200"/>
          </a:p>
          <a:p>
            <a:pPr eaLnBrk="1" hangingPunct="1">
              <a:buFont typeface="Wingdings" panose="05000000000000000000" pitchFamily="2" charset="2"/>
              <a:buChar char="²"/>
            </a:pPr>
            <a:endParaRPr lang="en-US" altLang="zh-CN" sz="3200"/>
          </a:p>
          <a:p>
            <a:pPr eaLnBrk="1" hangingPunct="1">
              <a:buFont typeface="Wingdings" panose="05000000000000000000" pitchFamily="2" charset="2"/>
              <a:buChar char="²"/>
            </a:pPr>
            <a:r>
              <a:rPr lang="en-US" altLang="zh-CN" sz="3200"/>
              <a:t>   This usually extends itself to include the use of the ideas of others for the purpose of profiting from it.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0" y="1143000"/>
            <a:ext cx="9144000" cy="500063"/>
          </a:xfrm>
          <a:ln/>
        </p:spPr>
        <p:txBody>
          <a:bodyPr vert="horz" wrap="square" lIns="91440" tIns="45720" rIns="91440" bIns="45720" anchor="ctr"/>
          <a:p>
            <a:pPr eaLnBrk="1" hangingPunct="1"/>
            <a:r>
              <a:rPr lang="en-US" altLang="zh-CN" sz="2400" i="1">
                <a:solidFill>
                  <a:schemeClr val="hlink"/>
                </a:solidFill>
                <a:latin typeface="Arial" panose="020B0604020202020204" pitchFamily="34" charset="0"/>
                <a:ea typeface="Arial" panose="020B0604020202020204" pitchFamily="34" charset="0"/>
              </a:rPr>
              <a:t>Changing the words of an original source is not enough!!!!</a:t>
            </a:r>
            <a:endParaRPr lang="en-US" altLang="zh-CN" sz="2400" i="1">
              <a:solidFill>
                <a:schemeClr val="hlink"/>
              </a:solidFill>
              <a:latin typeface="Arial" panose="020B0604020202020204" pitchFamily="34" charset="0"/>
              <a:ea typeface="Arial" panose="020B0604020202020204" pitchFamily="34" charset="0"/>
            </a:endParaRPr>
          </a:p>
        </p:txBody>
      </p:sp>
      <p:sp>
        <p:nvSpPr>
          <p:cNvPr id="11267" name="Rectangle 3"/>
          <p:cNvSpPr>
            <a:spLocks noGrp="1" noChangeArrowheads="1"/>
          </p:cNvSpPr>
          <p:nvPr>
            <p:ph idx="1"/>
          </p:nvPr>
        </p:nvSpPr>
        <p:spPr/>
        <p:txBody>
          <a:bodyPr vert="horz" wrap="square" lIns="91440" tIns="45720" rIns="91440" bIns="45720" numCol="1" anchor="t" anchorCtr="0" compatLnSpc="1"/>
          <a:p>
            <a:pPr eaLnBrk="1" hangingPunct="1">
              <a:buFont typeface="Wingdings" panose="05000000000000000000" pitchFamily="2" charset="2"/>
              <a:buChar char="²"/>
            </a:pPr>
            <a:r>
              <a:rPr lang="en-US" altLang="zh-CN" sz="3200">
                <a:latin typeface="Arial" panose="020B0604020202020204" pitchFamily="34" charset="0"/>
                <a:ea typeface="Arial" panose="020B0604020202020204" pitchFamily="34" charset="0"/>
              </a:rPr>
              <a:t>BEWARE!!!! If you have changed the words,</a:t>
            </a:r>
            <a:endParaRPr lang="en-US" altLang="zh-CN" sz="32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3200">
                <a:latin typeface="Arial" panose="020B0604020202020204" pitchFamily="34" charset="0"/>
                <a:ea typeface="Arial" panose="020B0604020202020204" pitchFamily="34" charset="0"/>
              </a:rPr>
              <a:t>but maintained the basic idea </a:t>
            </a:r>
            <a:endParaRPr lang="en-US" altLang="zh-CN" sz="3200">
              <a:latin typeface="Arial" panose="020B0604020202020204" pitchFamily="34" charset="0"/>
              <a:ea typeface="Arial" panose="020B0604020202020204" pitchFamily="34" charset="0"/>
            </a:endParaRPr>
          </a:p>
          <a:p>
            <a:pPr eaLnBrk="1" hangingPunct="1">
              <a:buFont typeface="Wingdings" panose="05000000000000000000" pitchFamily="2" charset="2"/>
              <a:buChar char="²"/>
            </a:pPr>
            <a:r>
              <a:rPr lang="en-US" altLang="zh-CN" sz="3200" b="1" i="1">
                <a:solidFill>
                  <a:schemeClr val="hlink"/>
                </a:solidFill>
                <a:latin typeface="Arial" panose="020B0604020202020204" pitchFamily="34" charset="0"/>
                <a:ea typeface="Arial" panose="020B0604020202020204" pitchFamily="34" charset="0"/>
              </a:rPr>
              <a:t>AND </a:t>
            </a:r>
            <a:r>
              <a:rPr lang="en-US" altLang="zh-CN" sz="3200">
                <a:solidFill>
                  <a:schemeClr val="tx2"/>
                </a:solidFill>
                <a:latin typeface="Arial" panose="020B0604020202020204" pitchFamily="34" charset="0"/>
                <a:ea typeface="Arial" panose="020B0604020202020204" pitchFamily="34" charset="0"/>
              </a:rPr>
              <a:t>have </a:t>
            </a:r>
            <a:r>
              <a:rPr lang="en-US" altLang="zh-CN" sz="3200" b="1" i="1" u="sng">
                <a:solidFill>
                  <a:schemeClr val="hlink"/>
                </a:solidFill>
                <a:latin typeface="Arial" panose="020B0604020202020204" pitchFamily="34" charset="0"/>
                <a:ea typeface="Arial" panose="020B0604020202020204" pitchFamily="34" charset="0"/>
              </a:rPr>
              <a:t>failed</a:t>
            </a:r>
            <a:r>
              <a:rPr lang="en-US" altLang="zh-CN" sz="3200" b="1">
                <a:solidFill>
                  <a:schemeClr val="hlink"/>
                </a:solidFill>
                <a:latin typeface="Arial" panose="020B0604020202020204" pitchFamily="34" charset="0"/>
                <a:ea typeface="Arial" panose="020B0604020202020204" pitchFamily="34" charset="0"/>
              </a:rPr>
              <a:t> to cite the original source,</a:t>
            </a:r>
            <a:r>
              <a:rPr lang="en-US" altLang="zh-CN" sz="3200" b="1">
                <a:solidFill>
                  <a:schemeClr val="tx2"/>
                </a:solidFill>
                <a:latin typeface="Arial" panose="020B0604020202020204" pitchFamily="34" charset="0"/>
                <a:ea typeface="Arial" panose="020B0604020202020204" pitchFamily="34" charset="0"/>
              </a:rPr>
              <a:t> </a:t>
            </a:r>
            <a:endParaRPr lang="en-US" altLang="zh-CN" sz="3200" b="1">
              <a:solidFill>
                <a:schemeClr val="tx2"/>
              </a:solidFill>
              <a:latin typeface="Arial" panose="020B0604020202020204" pitchFamily="34" charset="0"/>
              <a:ea typeface="Arial" panose="020B0604020202020204" pitchFamily="34" charset="0"/>
            </a:endParaRPr>
          </a:p>
          <a:p>
            <a:pPr algn="ctr" eaLnBrk="1" hangingPunct="1">
              <a:buNone/>
            </a:pPr>
            <a:r>
              <a:rPr lang="en-US" altLang="zh-CN" sz="3200" b="1">
                <a:solidFill>
                  <a:schemeClr val="tx2"/>
                </a:solidFill>
                <a:latin typeface="Arial" panose="020B0604020202020204" pitchFamily="34" charset="0"/>
                <a:ea typeface="Arial" panose="020B0604020202020204" pitchFamily="34" charset="0"/>
              </a:rPr>
              <a:t>      </a:t>
            </a:r>
            <a:r>
              <a:rPr lang="en-US" altLang="zh-CN" sz="3200" b="1" i="1" u="sng">
                <a:solidFill>
                  <a:schemeClr val="hlink"/>
                </a:solidFill>
                <a:latin typeface="Arial" panose="020B0604020202020204" pitchFamily="34" charset="0"/>
                <a:ea typeface="Arial" panose="020B0604020202020204" pitchFamily="34" charset="0"/>
              </a:rPr>
              <a:t>you have still plagiarized!</a:t>
            </a:r>
            <a:endParaRPr lang="en-US" altLang="zh-CN" sz="3200" b="1" i="1" u="sng">
              <a:solidFill>
                <a:schemeClr val="hlink"/>
              </a:solidFill>
              <a:latin typeface="Arial" panose="020B0604020202020204" pitchFamily="34" charset="0"/>
              <a:ea typeface="Arial" panose="020B0604020202020204" pitchFamily="34" charset="0"/>
            </a:endParaRPr>
          </a:p>
          <a:p>
            <a:pPr eaLnBrk="1" hangingPunct="1">
              <a:buNone/>
            </a:pPr>
            <a:endParaRPr lang="en-US" altLang="zh-CN" sz="3200" b="1" i="1" u="sng">
              <a:solidFill>
                <a:schemeClr val="hlink"/>
              </a:solidFill>
              <a:latin typeface="Arial" panose="020B0604020202020204" pitchFamily="34" charset="0"/>
              <a:ea typeface="Arial" panose="020B0604020202020204" pitchFamily="34" charset="0"/>
            </a:endParaRPr>
          </a:p>
          <a:p>
            <a:pPr algn="ctr" eaLnBrk="1" hangingPunct="1">
              <a:buNone/>
            </a:pPr>
            <a:endParaRPr lang="en-US" altLang="zh-CN" sz="3200" b="1" i="1">
              <a:solidFill>
                <a:schemeClr val="hlink"/>
              </a:solidFill>
              <a:latin typeface="Arial" panose="020B0604020202020204" pitchFamily="34" charset="0"/>
              <a:ea typeface="Arial" panose="020B0604020202020204" pitchFamily="34" charset="0"/>
            </a:endParaRPr>
          </a:p>
          <a:p>
            <a:pPr algn="ctr" eaLnBrk="1" hangingPunct="1">
              <a:buNone/>
            </a:pPr>
            <a:r>
              <a:rPr lang="en-US" altLang="zh-CN" sz="3200" b="1" i="1" err="1">
                <a:solidFill>
                  <a:schemeClr val="hlink"/>
                </a:solidFill>
                <a:latin typeface="Arial" panose="020B0604020202020204" pitchFamily="34" charset="0"/>
                <a:ea typeface="Arial" panose="020B0604020202020204" pitchFamily="34" charset="0"/>
              </a:rPr>
              <a:t>www.turnitin.com</a:t>
            </a:r>
            <a:endParaRPr lang="en-US" altLang="zh-CN" sz="3200" b="1" i="1">
              <a:solidFill>
                <a:schemeClr val="hlink"/>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p>
            <a:pPr algn="ctr" eaLnBrk="1" hangingPunct="1"/>
            <a:r>
              <a:rPr lang="en-US" altLang="zh-CN" sz="2400" b="0" dirty="0"/>
              <a:t>WHY IS PLAGIARISM AN ISSUE?</a:t>
            </a:r>
            <a:endParaRPr lang="en-US" altLang="zh-CN" sz="2400" b="0" dirty="0"/>
          </a:p>
        </p:txBody>
      </p:sp>
      <p:sp>
        <p:nvSpPr>
          <p:cNvPr id="28674" name="Rectangle 3"/>
          <p:cNvSpPr>
            <a:spLocks noGrp="1"/>
          </p:cNvSpPr>
          <p:nvPr>
            <p:ph idx="1"/>
          </p:nvPr>
        </p:nvSpPr>
        <p:spPr>
          <a:ln/>
        </p:spPr>
        <p:txBody>
          <a:bodyPr vert="horz" wrap="square" lIns="91440" tIns="45720" rIns="91440" bIns="45720" anchor="t"/>
          <a:p>
            <a:pPr marL="609600" indent="-609600" eaLnBrk="1" hangingPunct="1">
              <a:buAutoNum type="arabicPeriod"/>
            </a:pPr>
            <a:r>
              <a:rPr lang="en-US" altLang="zh-CN" sz="3200" dirty="0"/>
              <a:t>(Academically) Dishonest</a:t>
            </a:r>
            <a:endParaRPr lang="en-US" altLang="zh-CN" sz="3200" dirty="0"/>
          </a:p>
          <a:p>
            <a:pPr marL="609600" indent="-609600" eaLnBrk="1" hangingPunct="1">
              <a:buAutoNum type="arabicPeriod" startAt="2"/>
            </a:pPr>
            <a:r>
              <a:rPr lang="en-US" altLang="zh-CN" sz="3200" dirty="0"/>
              <a:t>Fraudulent (Cheating)</a:t>
            </a:r>
            <a:endParaRPr lang="en-US" altLang="zh-CN" sz="3200" dirty="0"/>
          </a:p>
          <a:p>
            <a:pPr marL="609600" indent="-609600" eaLnBrk="1" hangingPunct="1">
              <a:buAutoNum type="arabicPeriod" startAt="3"/>
            </a:pPr>
            <a:r>
              <a:rPr lang="en-US" altLang="zh-CN" sz="3200" dirty="0"/>
              <a:t>Stealing (Intellectual Ownership – copyright)</a:t>
            </a:r>
            <a:endParaRPr lang="en-US" altLang="zh-CN" sz="3200" dirty="0"/>
          </a:p>
          <a:p>
            <a:pPr marL="609600" indent="-609600" eaLnBrk="1" hangingPunct="1">
              <a:buAutoNum type="arabicPeriod" startAt="4"/>
            </a:pPr>
            <a:r>
              <a:rPr lang="en-US" altLang="zh-CN" sz="3200" dirty="0"/>
              <a:t>Misrepresentation</a:t>
            </a:r>
            <a:endParaRPr lang="en-US" altLang="zh-CN" sz="3200" dirty="0"/>
          </a:p>
          <a:p>
            <a:pPr marL="609600" indent="-609600" eaLnBrk="1" hangingPunct="1">
              <a:buNone/>
            </a:pPr>
            <a:r>
              <a:rPr lang="en-US" altLang="zh-CN" sz="3200" dirty="0"/>
              <a:t>5.   Deception</a:t>
            </a:r>
            <a:endParaRPr lang="en-US" altLang="zh-C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ctr"/>
          <a:p>
            <a:pPr algn="ctr" eaLnBrk="1" hangingPunct="1"/>
          </a:p>
        </p:txBody>
      </p:sp>
      <p:sp>
        <p:nvSpPr>
          <p:cNvPr id="30722" name="Rectangle 3"/>
          <p:cNvSpPr>
            <a:spLocks noGrp="1"/>
          </p:cNvSpPr>
          <p:nvPr>
            <p:ph idx="1"/>
          </p:nvPr>
        </p:nvSpPr>
        <p:spPr>
          <a:ln/>
        </p:spPr>
        <p:txBody>
          <a:bodyPr vert="horz" wrap="square" lIns="91440" tIns="45720" rIns="91440" bIns="45720" anchor="t"/>
          <a:p>
            <a:pPr eaLnBrk="1" hangingPunct="1">
              <a:lnSpc>
                <a:spcPct val="90000"/>
              </a:lnSpc>
              <a:buFont typeface="Wingdings" panose="05000000000000000000" pitchFamily="2" charset="2"/>
              <a:buChar char="²"/>
            </a:pPr>
            <a:r>
              <a:rPr lang="en-US" altLang="zh-CN" sz="2800"/>
              <a:t>To plagiarize or to help another to do so, constitutes academic dishonesty and may result in such actions as:</a:t>
            </a:r>
            <a:endParaRPr lang="en-US" altLang="zh-CN" sz="2800"/>
          </a:p>
          <a:p>
            <a:pPr eaLnBrk="1" hangingPunct="1">
              <a:lnSpc>
                <a:spcPct val="90000"/>
              </a:lnSpc>
              <a:buNone/>
            </a:pPr>
            <a:endParaRPr lang="en-US" altLang="zh-CN" sz="2800"/>
          </a:p>
          <a:p>
            <a:pPr lvl="1" eaLnBrk="1" hangingPunct="1">
              <a:lnSpc>
                <a:spcPct val="90000"/>
              </a:lnSpc>
            </a:pPr>
            <a:r>
              <a:rPr lang="en-US" altLang="zh-CN" sz="2800"/>
              <a:t>Reduction in grade on assignment</a:t>
            </a:r>
            <a:endParaRPr lang="en-US" altLang="zh-CN" sz="2800"/>
          </a:p>
          <a:p>
            <a:pPr lvl="1" eaLnBrk="1" hangingPunct="1">
              <a:lnSpc>
                <a:spcPct val="90000"/>
              </a:lnSpc>
            </a:pPr>
            <a:r>
              <a:rPr lang="en-US" altLang="zh-CN" sz="2800"/>
              <a:t>No credit for assignment</a:t>
            </a:r>
            <a:endParaRPr lang="en-US" altLang="zh-CN" sz="2800"/>
          </a:p>
          <a:p>
            <a:pPr lvl="1" eaLnBrk="1" hangingPunct="1">
              <a:lnSpc>
                <a:spcPct val="90000"/>
              </a:lnSpc>
            </a:pPr>
            <a:r>
              <a:rPr lang="en-US" altLang="zh-CN" sz="2800"/>
              <a:t>Academic probation</a:t>
            </a:r>
            <a:endParaRPr lang="en-US" altLang="zh-CN" sz="2800"/>
          </a:p>
          <a:p>
            <a:pPr lvl="1" eaLnBrk="1" hangingPunct="1">
              <a:lnSpc>
                <a:spcPct val="90000"/>
              </a:lnSpc>
            </a:pPr>
            <a:r>
              <a:rPr lang="en-US" altLang="zh-CN" sz="2800"/>
              <a:t>No credit for course</a:t>
            </a:r>
            <a:endParaRPr lang="en-US" altLang="zh-CN" sz="2800"/>
          </a:p>
          <a:p>
            <a:pPr lvl="1" eaLnBrk="1" hangingPunct="1">
              <a:lnSpc>
                <a:spcPct val="90000"/>
              </a:lnSpc>
            </a:pPr>
            <a:r>
              <a:rPr lang="en-US" altLang="zh-CN" sz="2800"/>
              <a:t>Student expulsion</a:t>
            </a:r>
            <a:endParaRPr lang="en-US" altLang="zh-CN" sz="2800"/>
          </a:p>
          <a:p>
            <a:pPr lvl="1" eaLnBrk="1" hangingPunct="1">
              <a:lnSpc>
                <a:spcPct val="90000"/>
              </a:lnSpc>
            </a:pPr>
            <a:r>
              <a:rPr lang="en-US" altLang="zh-CN" sz="2800" err="1"/>
              <a:t>Consult BiNus</a:t>
            </a:r>
            <a:r>
              <a:rPr lang="en-US" altLang="zh-CN" sz="2800"/>
              <a:t> policy for additional penalties</a:t>
            </a:r>
            <a:endParaRPr lang="en-US" altLang="zh-CN" sz="28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p>
            <a:pPr algn="ctr" eaLnBrk="1" hangingPunct="1"/>
            <a:r>
              <a:rPr lang="en-US" altLang="zh-CN" dirty="0"/>
              <a:t>CONSEQUENCES</a:t>
            </a:r>
            <a:endParaRPr lang="en-US" altLang="zh-CN" dirty="0"/>
          </a:p>
        </p:txBody>
      </p:sp>
      <p:sp>
        <p:nvSpPr>
          <p:cNvPr id="32770" name="Rectangle 3"/>
          <p:cNvSpPr>
            <a:spLocks noGrp="1"/>
          </p:cNvSpPr>
          <p:nvPr>
            <p:ph idx="1"/>
          </p:nvPr>
        </p:nvSpPr>
        <p:spPr>
          <a:ln/>
        </p:spPr>
        <p:txBody>
          <a:bodyPr vert="horz" wrap="square" lIns="91440" tIns="45720" rIns="91440" bIns="45720" anchor="t"/>
          <a:p>
            <a:pPr eaLnBrk="1" hangingPunct="1">
              <a:buFont typeface="Wingdings" panose="05000000000000000000" pitchFamily="2" charset="2"/>
              <a:buChar char="²"/>
            </a:pPr>
            <a:r>
              <a:rPr lang="en-US" altLang="zh-CN" sz="2800"/>
              <a:t>Financial penalty</a:t>
            </a:r>
            <a:endParaRPr lang="en-US" altLang="zh-CN" sz="2800"/>
          </a:p>
          <a:p>
            <a:pPr eaLnBrk="1" hangingPunct="1">
              <a:buFont typeface="Wingdings" panose="05000000000000000000" pitchFamily="2" charset="2"/>
              <a:buChar char="²"/>
            </a:pPr>
            <a:r>
              <a:rPr lang="en-US" altLang="zh-CN" sz="2800"/>
              <a:t>Cheating (honesty policies)</a:t>
            </a:r>
            <a:endParaRPr lang="en-US" altLang="zh-CN" sz="2800"/>
          </a:p>
          <a:p>
            <a:pPr eaLnBrk="1" hangingPunct="1">
              <a:buFont typeface="Wingdings" panose="05000000000000000000" pitchFamily="2" charset="2"/>
              <a:buChar char="²"/>
            </a:pPr>
            <a:r>
              <a:rPr lang="en-US" altLang="zh-CN" sz="2800"/>
              <a:t>Possible legal action (civil suits)</a:t>
            </a:r>
            <a:endParaRPr lang="en-US" altLang="zh-CN" sz="2800"/>
          </a:p>
          <a:p>
            <a:pPr eaLnBrk="1" hangingPunct="1">
              <a:buFont typeface="Wingdings" panose="05000000000000000000" pitchFamily="2" charset="2"/>
              <a:buChar char="²"/>
            </a:pPr>
            <a:r>
              <a:rPr lang="en-US" altLang="zh-CN" sz="2800"/>
              <a:t>Disgrace - methods used to detect (plagiarism detection programs)</a:t>
            </a:r>
            <a:endParaRPr lang="en-US" altLang="zh-CN" sz="2800"/>
          </a:p>
          <a:p>
            <a:pPr eaLnBrk="1" hangingPunct="1">
              <a:buFont typeface="Wingdings" panose="05000000000000000000" pitchFamily="2" charset="2"/>
              <a:buChar char="²"/>
            </a:pPr>
            <a:r>
              <a:rPr lang="en-US" altLang="zh-CN" sz="2800"/>
              <a:t>Distrust of research - Increased plagiarism in academic environments</a:t>
            </a:r>
            <a:endParaRPr lang="en-US" altLang="zh-CN" sz="2800"/>
          </a:p>
        </p:txBody>
      </p:sp>
    </p:spTree>
  </p:cSld>
  <p:clrMapOvr>
    <a:masterClrMapping/>
  </p:clrMapOvr>
  <p:transition spd="slow"/>
</p:sld>
</file>

<file path=ppt/theme/theme1.xml><?xml version="1.0" encoding="utf-8"?>
<a:theme xmlns:a="http://schemas.openxmlformats.org/drawingml/2006/main" name="BINUS International Template (Office 2003)">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Interstate"/>
        <a:ea typeface=""/>
        <a:cs typeface=""/>
      </a:majorFont>
      <a:minorFont>
        <a:latin typeface="Interstat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BINUS International Template (Office 2003)</Template>
  <TotalTime>0</TotalTime>
  <Words>9383</Words>
  <Application>WPS 演示</Application>
  <PresentationFormat/>
  <Paragraphs>305</Paragraphs>
  <Slides>38</Slides>
  <Notes>38</Notes>
  <HiddenSlides>9</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宋体</vt:lpstr>
      <vt:lpstr>Wingdings</vt:lpstr>
      <vt:lpstr>MS PGothic</vt:lpstr>
      <vt:lpstr>Interstate</vt:lpstr>
      <vt:lpstr>Calibri</vt:lpstr>
      <vt:lpstr>Times New Roman</vt:lpstr>
      <vt:lpstr>Segoe Print</vt:lpstr>
      <vt:lpstr>微软雅黑</vt:lpstr>
      <vt:lpstr>BINUS International Template (Office 2003)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admin</cp:lastModifiedBy>
  <cp:revision>21</cp:revision>
  <dcterms:created xsi:type="dcterms:W3CDTF">2000-01-01T01:28:52Z</dcterms:created>
  <dcterms:modified xsi:type="dcterms:W3CDTF">2016-12-27T18:10:37Z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