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5"/>
            <a:ext cx="5334000" cy="656219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://vapeclubmy.co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4" y="1423205"/>
            <a:ext cx="12947653" cy="636573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1270000" y="7264400"/>
            <a:ext cx="104648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Malaysia’s First Vape Juice Subscription Service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46596" y="1822160"/>
            <a:ext cx="12111608" cy="1237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63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We’re launching this month!</a:t>
            </a:r>
          </a:p>
        </p:txBody>
      </p:sp>
      <p:sp>
        <p:nvSpPr>
          <p:cNvPr id="83" name="Shape 83"/>
          <p:cNvSpPr/>
          <p:nvPr/>
        </p:nvSpPr>
        <p:spPr>
          <a:xfrm>
            <a:off x="446596" y="3222415"/>
            <a:ext cx="12111608" cy="277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373886">
              <a:defRPr sz="1800"/>
            </a:pPr>
            <a:r>
              <a:rPr sz="40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To celebrate our launch, we’re giving away 3 VapeClubMY boxes. To participate, please visit </a:t>
            </a:r>
            <a:endParaRPr sz="4000">
              <a:solidFill>
                <a:srgbClr val="FFFFFF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defTabSz="373886">
              <a:defRPr sz="1800"/>
            </a:pPr>
            <a:r>
              <a:rPr sz="4000">
                <a:latin typeface="American Typewriter"/>
                <a:ea typeface="American Typewriter"/>
                <a:cs typeface="American Typewriter"/>
                <a:sym typeface="American Typewriter"/>
                <a:hlinkClick r:id="rId3" invalidUrl="" action="" tgtFrame="" tooltip="" history="1" highlightClick="0" endSnd="0"/>
              </a:rPr>
              <a:t>http://vapeclubmy.com</a:t>
            </a:r>
            <a:r>
              <a:rPr sz="40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and sign up to our list to stand a chance to get a free box when we launch!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28984" y="1119793"/>
            <a:ext cx="12546832" cy="312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73201">
              <a:defRPr sz="1800"/>
            </a:pPr>
            <a:r>
              <a:rPr sz="2500" u="sng">
                <a:solidFill>
                  <a:srgbClr val="FFFFFF"/>
                </a:solidFill>
              </a:rPr>
              <a:t>Roger</a:t>
            </a:r>
            <a:endParaRPr sz="2500" u="sng">
              <a:solidFill>
                <a:srgbClr val="FFFFFF"/>
              </a:solidFill>
            </a:endParaRPr>
          </a:p>
          <a:p>
            <a:pPr lvl="0" marL="421104" indent="-421104" algn="l" defTabSz="473201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Roger is a college student that is happy that vaping has helped him stop smoking cigarettes.</a:t>
            </a:r>
            <a:endParaRPr sz="2500">
              <a:solidFill>
                <a:srgbClr val="FFFFFF"/>
              </a:solidFill>
            </a:endParaRPr>
          </a:p>
          <a:p>
            <a:pPr lvl="0" marL="421104" indent="-421104" algn="l" defTabSz="473201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Sadly, he has very low allowance and have to save money for his university degree. So, he vapes poor quality e-liquids.</a:t>
            </a:r>
            <a:endParaRPr sz="2500">
              <a:solidFill>
                <a:srgbClr val="FFFFFF"/>
              </a:solidFill>
            </a:endParaRPr>
          </a:p>
          <a:p>
            <a:pPr lvl="0" marL="421104" indent="-421104" algn="l" defTabSz="473201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Ever since he became a member of VapeClubMY, he is now able to afford to vape higher quality e-liquids that has a safety guarantee at the same price as before.</a:t>
            </a:r>
          </a:p>
        </p:txBody>
      </p:sp>
      <p:sp>
        <p:nvSpPr>
          <p:cNvPr id="86" name="Shape 86"/>
          <p:cNvSpPr/>
          <p:nvPr/>
        </p:nvSpPr>
        <p:spPr>
          <a:xfrm>
            <a:off x="1270000" y="-105954"/>
            <a:ext cx="10464800" cy="14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87" name="Shape 87"/>
          <p:cNvSpPr/>
          <p:nvPr/>
        </p:nvSpPr>
        <p:spPr>
          <a:xfrm>
            <a:off x="326144" y="4980806"/>
            <a:ext cx="12352512" cy="324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67359">
              <a:defRPr sz="1800"/>
            </a:pPr>
            <a:r>
              <a:rPr sz="2500" u="sng">
                <a:solidFill>
                  <a:srgbClr val="FFFFFF"/>
                </a:solidFill>
              </a:rPr>
              <a:t>Ian</a:t>
            </a:r>
            <a:endParaRPr sz="2500" u="sng">
              <a:solidFill>
                <a:srgbClr val="FFFFFF"/>
              </a:solidFill>
            </a:endParaRPr>
          </a:p>
          <a:p>
            <a:pPr lvl="0" marL="415905" indent="-415905" algn="l" defTabSz="467359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Ian is a very busy white collar working class man and works late nights every day.</a:t>
            </a:r>
            <a:endParaRPr sz="2500">
              <a:solidFill>
                <a:srgbClr val="FFFFFF"/>
              </a:solidFill>
            </a:endParaRPr>
          </a:p>
          <a:p>
            <a:pPr lvl="0" marL="415905" indent="-415905" algn="l" defTabSz="467359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He has very little time for his family, let alone the time to visit retail outlets where high quality liquids are frequently distributed at.</a:t>
            </a:r>
            <a:endParaRPr sz="2500">
              <a:solidFill>
                <a:srgbClr val="FFFFFF"/>
              </a:solidFill>
            </a:endParaRPr>
          </a:p>
          <a:p>
            <a:pPr lvl="0" marL="415905" indent="-415905" algn="l" defTabSz="467359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Hence, he opts for online shops that sell low quality e-liquids that is delivered to his doorstep.</a:t>
            </a:r>
            <a:endParaRPr sz="2500">
              <a:solidFill>
                <a:srgbClr val="FFFFFF"/>
              </a:solidFill>
            </a:endParaRPr>
          </a:p>
          <a:p>
            <a:pPr lvl="0" marL="415905" indent="-415905" algn="l" defTabSz="467359">
              <a:buClr>
                <a:srgbClr val="FFFFFF"/>
              </a:buClr>
              <a:buSzPct val="75000"/>
              <a:buChar char="•"/>
              <a:defRPr sz="1800"/>
            </a:pPr>
            <a:r>
              <a:rPr sz="2500">
                <a:solidFill>
                  <a:srgbClr val="FFFFFF"/>
                </a:solidFill>
              </a:rPr>
              <a:t>Ever since he became a member of VapeClubMY, he receives a range of a different high quality liquids every month, without having to visit a retail store.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270000" y="-105954"/>
            <a:ext cx="10464800" cy="14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Do This Now?</a:t>
            </a:r>
          </a:p>
        </p:txBody>
      </p:sp>
      <p:pic>
        <p:nvPicPr>
          <p:cNvPr id="90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662" y="1601553"/>
            <a:ext cx="11547482" cy="10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09" y="2682203"/>
            <a:ext cx="11526582" cy="1361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5365" y="3553769"/>
            <a:ext cx="3031518" cy="1738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2445" y="5288776"/>
            <a:ext cx="10799910" cy="102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1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2445" y="6163678"/>
            <a:ext cx="10799910" cy="3139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69403" y="8622096"/>
            <a:ext cx="3451331" cy="692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499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2"/>
      <p:bldP build="whole" bldLvl="1" animBg="1" rev="0" advAuto="0" spid="94" grpId="5"/>
      <p:bldP build="whole" bldLvl="1" animBg="1" rev="0" advAuto="0" spid="92" grpId="3"/>
      <p:bldP build="whole" bldLvl="1" animBg="1" rev="0" advAuto="0" spid="93" grpId="4"/>
      <p:bldP build="whole" bldLvl="1" animBg="1" rev="0" advAuto="0" spid="95" grpId="6"/>
      <p:bldP build="whole" bldLvl="1" animBg="1" rev="0" advAuto="0" spid="9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70000" y="-105954"/>
            <a:ext cx="10464800" cy="14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Market Segmentation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292067" y="1425506"/>
            <a:ext cx="11299360" cy="14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 sz="4300">
                <a:solidFill>
                  <a:srgbClr val="FFFFFF"/>
                </a:solidFill>
              </a:rPr>
              <a:t>Total Available Market : </a:t>
            </a:r>
            <a:endParaRPr sz="4300">
              <a:solidFill>
                <a:srgbClr val="FFFFFF"/>
              </a:solidFill>
            </a:endParaRPr>
          </a:p>
          <a:p>
            <a:pPr lvl="0" algn="l" defTabSz="315468">
              <a:defRPr sz="1800"/>
            </a:pPr>
            <a:r>
              <a:rPr sz="4300">
                <a:solidFill>
                  <a:srgbClr val="FFFFFF"/>
                </a:solidFill>
              </a:rPr>
              <a:t>1 Million Vapers In Malaysia (rapidly growing)</a:t>
            </a:r>
          </a:p>
        </p:txBody>
      </p:sp>
      <p:sp>
        <p:nvSpPr>
          <p:cNvPr id="99" name="Shape 99"/>
          <p:cNvSpPr/>
          <p:nvPr/>
        </p:nvSpPr>
        <p:spPr>
          <a:xfrm>
            <a:off x="292066" y="3898900"/>
            <a:ext cx="12539776" cy="185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274574">
              <a:defRPr sz="1800"/>
            </a:pPr>
            <a:r>
              <a:rPr sz="3700">
                <a:solidFill>
                  <a:srgbClr val="FFFFFF"/>
                </a:solidFill>
              </a:rPr>
              <a:t>Segmented Addressable Market  : </a:t>
            </a:r>
            <a:endParaRPr sz="3700">
              <a:solidFill>
                <a:srgbClr val="FFFFFF"/>
              </a:solidFill>
            </a:endParaRPr>
          </a:p>
          <a:p>
            <a:pPr lvl="0" algn="l" defTabSz="274574">
              <a:defRPr sz="1800"/>
            </a:pPr>
            <a:r>
              <a:rPr sz="3700">
                <a:solidFill>
                  <a:srgbClr val="FFFFFF"/>
                </a:solidFill>
              </a:rPr>
              <a:t>10% (100k) of Vapers with online banking facilities and familiar with eCommerce</a:t>
            </a:r>
          </a:p>
        </p:txBody>
      </p:sp>
      <p:sp>
        <p:nvSpPr>
          <p:cNvPr id="100" name="Shape 100"/>
          <p:cNvSpPr/>
          <p:nvPr/>
        </p:nvSpPr>
        <p:spPr>
          <a:xfrm>
            <a:off x="292067" y="6807320"/>
            <a:ext cx="11935363" cy="142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268731">
              <a:defRPr sz="1800"/>
            </a:pPr>
            <a:r>
              <a:rPr sz="3600">
                <a:solidFill>
                  <a:srgbClr val="FFFFFF"/>
                </a:solidFill>
              </a:rPr>
              <a:t>Target SOM : </a:t>
            </a:r>
            <a:endParaRPr>
              <a:solidFill>
                <a:srgbClr val="FFFFFF"/>
              </a:solidFill>
            </a:endParaRPr>
          </a:p>
          <a:p>
            <a:pPr lvl="0" algn="l" defTabSz="268731">
              <a:defRPr sz="1800"/>
            </a:pPr>
            <a:r>
              <a:rPr sz="3600">
                <a:solidFill>
                  <a:srgbClr val="FFFFFF"/>
                </a:solidFill>
              </a:rPr>
              <a:t>3% Market Share of all Vapers In Malaysia by June 2016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270000" y="6362700"/>
            <a:ext cx="104648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- VapeClubMY’s Motto</a:t>
            </a:r>
          </a:p>
        </p:txBody>
      </p:sp>
      <p:sp>
        <p:nvSpPr>
          <p:cNvPr id="36" name="Shape 36"/>
          <p:cNvSpPr/>
          <p:nvPr/>
        </p:nvSpPr>
        <p:spPr>
          <a:xfrm>
            <a:off x="1270000" y="3771900"/>
            <a:ext cx="1046480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“A Malaysian vape juice subscription service that helps our users discover their next favourite Malaysian vape juices.” </a:t>
            </a:r>
          </a:p>
        </p:txBody>
      </p:sp>
      <p:pic>
        <p:nvPicPr>
          <p:cNvPr id="3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590" y="164101"/>
            <a:ext cx="10328220" cy="937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81751" y="4557107"/>
            <a:ext cx="12041298" cy="1422402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So How Do Vapers In Malaysia Deal with this?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46596" y="5925844"/>
            <a:ext cx="12111608" cy="1130302"/>
          </a:xfrm>
          <a:prstGeom prst="rect">
            <a:avLst/>
          </a:prstGeom>
        </p:spPr>
        <p:txBody>
          <a:bodyPr/>
          <a:lstStyle>
            <a:lvl1pPr marL="665448" indent="-665448" algn="l">
              <a:buClr>
                <a:srgbClr val="FFFFFF"/>
              </a:buClr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They opt for cheaper juices that do not guarantee food grade material..</a:t>
            </a:r>
          </a:p>
        </p:txBody>
      </p:sp>
      <p:sp>
        <p:nvSpPr>
          <p:cNvPr id="43" name="Shape 43"/>
          <p:cNvSpPr/>
          <p:nvPr/>
        </p:nvSpPr>
        <p:spPr>
          <a:xfrm>
            <a:off x="1324512" y="1494336"/>
            <a:ext cx="10464801" cy="14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61% of Vapers</a:t>
            </a:r>
          </a:p>
        </p:txBody>
      </p:sp>
      <p:sp>
        <p:nvSpPr>
          <p:cNvPr id="44" name="Shape 44"/>
          <p:cNvSpPr/>
          <p:nvPr/>
        </p:nvSpPr>
        <p:spPr>
          <a:xfrm>
            <a:off x="446596" y="2840537"/>
            <a:ext cx="12111608" cy="113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think that the e-liquids in Malaysia are expensive/very expensive.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596" y="170246"/>
            <a:ext cx="12111608" cy="123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63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Brands</a:t>
            </a:r>
          </a:p>
        </p:txBody>
      </p:sp>
      <p:pic>
        <p:nvPicPr>
          <p:cNvPr id="4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828" y="480011"/>
            <a:ext cx="3705532" cy="3705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2231" y="1556036"/>
            <a:ext cx="4368803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09906" y="1244886"/>
            <a:ext cx="4368802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4751" y="3681553"/>
            <a:ext cx="3414077" cy="341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37308" y="3681553"/>
            <a:ext cx="4368802" cy="331485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46596" y="7127592"/>
            <a:ext cx="12111608" cy="191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and more to come….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6596" y="5722818"/>
            <a:ext cx="12111608" cy="191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08254">
              <a:defRPr sz="1800"/>
            </a:pPr>
            <a:r>
              <a:rPr sz="27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Discover the wide variety of Malaysian vape juices sent to your doorstep every month at up to 30% discount off retail. </a:t>
            </a:r>
            <a:endParaRPr sz="2700">
              <a:solidFill>
                <a:srgbClr val="FFFFFF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defTabSz="508254">
              <a:defRPr sz="1800"/>
            </a:pPr>
            <a:endParaRPr sz="2700">
              <a:solidFill>
                <a:srgbClr val="FFFFFF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defTabSz="508254">
              <a:defRPr sz="1800"/>
            </a:pPr>
            <a:r>
              <a:rPr sz="27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No clones/bullshit. Original juices direct from brewers. Cancel anytime.</a:t>
            </a:r>
          </a:p>
        </p:txBody>
      </p:sp>
      <p:sp>
        <p:nvSpPr>
          <p:cNvPr id="56" name="Shape 56"/>
          <p:cNvSpPr/>
          <p:nvPr/>
        </p:nvSpPr>
        <p:spPr>
          <a:xfrm>
            <a:off x="1732889" y="4222749"/>
            <a:ext cx="953902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What’s In It For Malaysian Vapers?</a:t>
            </a:r>
          </a:p>
        </p:txBody>
      </p:sp>
      <p:pic>
        <p:nvPicPr>
          <p:cNvPr id="5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868" y="1154885"/>
            <a:ext cx="4429621" cy="1582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0.png"/>
          <p:cNvPicPr/>
          <p:nvPr/>
        </p:nvPicPr>
        <p:blipFill>
          <a:blip r:embed="rId4">
            <a:extLst/>
          </a:blip>
          <a:srcRect l="0" t="29997" r="0" b="27624"/>
          <a:stretch>
            <a:fillRect/>
          </a:stretch>
        </p:blipFill>
        <p:spPr>
          <a:xfrm>
            <a:off x="7040426" y="989299"/>
            <a:ext cx="4516847" cy="191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46596" y="6248112"/>
            <a:ext cx="12111608" cy="191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2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VapeClubMY provides instant reach to subscribers (local &amp; international) for brewers to showcase their best products. We also conduct subscriber surveys to get their feedback on your juices.</a:t>
            </a:r>
          </a:p>
        </p:txBody>
      </p:sp>
      <p:pic>
        <p:nvPicPr>
          <p:cNvPr id="6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28" y="-269288"/>
            <a:ext cx="3705532" cy="3705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2231" y="806735"/>
            <a:ext cx="4368803" cy="182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906" y="495585"/>
            <a:ext cx="4368802" cy="245110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060700" y="4133848"/>
            <a:ext cx="88833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What’s In It For Brewers?</a:t>
            </a:r>
          </a:p>
        </p:txBody>
      </p:sp>
      <p:pic>
        <p:nvPicPr>
          <p:cNvPr id="66" name="image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6596" y="4341307"/>
            <a:ext cx="12111608" cy="191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54990">
              <a:defRPr sz="1800"/>
            </a:pPr>
            <a:r>
              <a:rPr sz="30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Don’t know what juices to carry? VapeClubMY aims to help Malaysians discover the best juices in Malaysia. Once our subscribers find a juice that they really like, they will tell their</a:t>
            </a:r>
            <a:br>
              <a:rPr sz="30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30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favourite retail outlet to carry these juices!</a:t>
            </a:r>
          </a:p>
        </p:txBody>
      </p:sp>
      <p:sp>
        <p:nvSpPr>
          <p:cNvPr id="69" name="Shape 69"/>
          <p:cNvSpPr/>
          <p:nvPr/>
        </p:nvSpPr>
        <p:spPr>
          <a:xfrm>
            <a:off x="1286967" y="2949400"/>
            <a:ext cx="1043086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What’s In It For Retailers in Malaysia?</a:t>
            </a:r>
          </a:p>
        </p:txBody>
      </p:sp>
      <p:pic>
        <p:nvPicPr>
          <p:cNvPr id="7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7362" y="-125463"/>
            <a:ext cx="6090076" cy="299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46596" y="5921171"/>
            <a:ext cx="12111608" cy="191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Instead of having to wait for expos to discover Malaysian juices, you can subscribe to our service and get a box of new Malaysian flavours every month!</a:t>
            </a:r>
          </a:p>
        </p:txBody>
      </p:sp>
      <p:sp>
        <p:nvSpPr>
          <p:cNvPr id="74" name="Shape 74"/>
          <p:cNvSpPr/>
          <p:nvPr/>
        </p:nvSpPr>
        <p:spPr>
          <a:xfrm>
            <a:off x="717829" y="3898898"/>
            <a:ext cx="1156914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What’s In It For Distributors/Vapers out of Malaysia?</a:t>
            </a:r>
          </a:p>
        </p:txBody>
      </p:sp>
      <p:pic>
        <p:nvPicPr>
          <p:cNvPr id="75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79" y="416420"/>
            <a:ext cx="2834226" cy="1747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7783" y="418583"/>
            <a:ext cx="2614201" cy="174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3372" y="434271"/>
            <a:ext cx="2567781" cy="171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4.png"/>
          <p:cNvPicPr/>
          <p:nvPr/>
        </p:nvPicPr>
        <p:blipFill>
          <a:blip r:embed="rId5">
            <a:extLst/>
          </a:blip>
          <a:srcRect l="0" t="0" r="12917" b="0"/>
          <a:stretch>
            <a:fillRect/>
          </a:stretch>
        </p:blipFill>
        <p:spPr>
          <a:xfrm>
            <a:off x="9632542" y="434271"/>
            <a:ext cx="2831672" cy="171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85412" y="8375063"/>
            <a:ext cx="2517756" cy="1237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