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18"/>
  </p:notesMasterIdLst>
  <p:sldIdLst>
    <p:sldId id="258" r:id="rId5"/>
    <p:sldId id="3588" r:id="rId6"/>
    <p:sldId id="3594" r:id="rId7"/>
    <p:sldId id="3590" r:id="rId8"/>
    <p:sldId id="257" r:id="rId9"/>
    <p:sldId id="259" r:id="rId10"/>
    <p:sldId id="3593" r:id="rId11"/>
    <p:sldId id="3591" r:id="rId12"/>
    <p:sldId id="3586" r:id="rId13"/>
    <p:sldId id="3592" r:id="rId14"/>
    <p:sldId id="3595" r:id="rId15"/>
    <p:sldId id="327" r:id="rId16"/>
    <p:sldId id="35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3E6B77-2811-48A3-AC5F-670AFFBAD340}" v="2874" dt="2023-11-27T14:38:32.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8" d="100"/>
          <a:sy n="108" d="100"/>
        </p:scale>
        <p:origin x="1724" y="1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EC880-04C3-43BF-AF91-5BDA4529591E}"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CCACC-A565-456C-ABBA-6B444F10C9B1}" type="slidenum">
              <a:rPr lang="en-US" smtClean="0"/>
              <a:t>‹#›</a:t>
            </a:fld>
            <a:endParaRPr lang="en-US"/>
          </a:p>
        </p:txBody>
      </p:sp>
    </p:spTree>
    <p:extLst>
      <p:ext uri="{BB962C8B-B14F-4D97-AF65-F5344CB8AC3E}">
        <p14:creationId xmlns:p14="http://schemas.microsoft.com/office/powerpoint/2010/main" val="298646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US" sz="1100" b="0" i="0" u="none" strike="noStrike">
                <a:solidFill>
                  <a:srgbClr val="000000"/>
                </a:solidFill>
                <a:effectLst/>
                <a:latin typeface="Calibri" panose="020F0502020204030204" pitchFamily="34" charset="0"/>
              </a:rPr>
              <a:t>Key challenges/Research questions &amp; highlight what </a:t>
            </a:r>
            <a:r>
              <a:rPr lang="en-US" sz="1100" b="0" i="0" strike="sngStrike">
                <a:solidFill>
                  <a:srgbClr val="000000"/>
                </a:solidFill>
                <a:effectLst/>
                <a:latin typeface="Calibri" panose="020F0502020204030204" pitchFamily="34" charset="0"/>
              </a:rPr>
              <a:t>we are doing to answer those questions</a:t>
            </a:r>
            <a:r>
              <a:rPr lang="en-US" sz="1100" b="0" i="0">
                <a:solidFill>
                  <a:srgbClr val="000000"/>
                </a:solidFill>
                <a:effectLst/>
                <a:latin typeface="Calibri" panose="020F0502020204030204" pitchFamily="34" charset="0"/>
              </a:rPr>
              <a:t> </a:t>
            </a:r>
          </a:p>
          <a:p>
            <a:pPr marL="742950" lvl="1" indent="-285750" algn="l" rtl="0" fontAlgn="base">
              <a:buFont typeface="Arial" panose="020B0604020202020204" pitchFamily="34" charset="0"/>
              <a:buChar char="•"/>
            </a:pPr>
            <a:r>
              <a:rPr lang="en-US" sz="1000" b="0" i="0" u="none" strike="noStrike">
                <a:solidFill>
                  <a:srgbClr val="3F4350"/>
                </a:solidFill>
                <a:effectLst/>
                <a:latin typeface="Open Sans"/>
              </a:rPr>
              <a:t>How do you identify what the KDMAs are in a way that has domain to domain transfer?</a:t>
            </a:r>
            <a:r>
              <a:rPr lang="en-US" sz="1000" b="0" i="0">
                <a:solidFill>
                  <a:srgbClr val="3F4350"/>
                </a:solidFill>
                <a:effectLst/>
                <a:latin typeface="Open Sans"/>
              </a:rPr>
              <a:t> </a:t>
            </a:r>
            <a:endParaRPr lang="en-US" sz="1100" b="0" i="0">
              <a:solidFill>
                <a:srgbClr val="000000"/>
              </a:solidFill>
              <a:effectLst/>
              <a:latin typeface="Calibri" panose="020F0502020204030204" pitchFamily="34" charset="0"/>
            </a:endParaRPr>
          </a:p>
          <a:p>
            <a:pPr marL="742950" lvl="1" indent="-285750" algn="l" rtl="0" fontAlgn="base">
              <a:buFont typeface="Arial" panose="020B0604020202020204" pitchFamily="34" charset="0"/>
              <a:buChar char="•"/>
            </a:pPr>
            <a:r>
              <a:rPr lang="en-US" sz="1000" b="0" i="0" u="none" strike="noStrike">
                <a:solidFill>
                  <a:srgbClr val="3F4350"/>
                </a:solidFill>
                <a:effectLst/>
                <a:latin typeface="Open Sans"/>
              </a:rPr>
              <a:t>How do you invent a ground truth "measuring stick" for a KDMA you are inventing?</a:t>
            </a:r>
            <a:r>
              <a:rPr lang="en-US" sz="1000" b="0" i="0">
                <a:solidFill>
                  <a:srgbClr val="3F4350"/>
                </a:solidFill>
                <a:effectLst/>
                <a:latin typeface="Open Sans"/>
              </a:rPr>
              <a:t> </a:t>
            </a:r>
            <a:endParaRPr lang="en-US" sz="1100" b="0" i="0">
              <a:solidFill>
                <a:srgbClr val="000000"/>
              </a:solidFill>
              <a:effectLst/>
              <a:latin typeface="Calibri" panose="020F0502020204030204" pitchFamily="34" charset="0"/>
            </a:endParaRPr>
          </a:p>
          <a:p>
            <a:pPr marL="742950" lvl="1" indent="-285750" algn="l" rtl="0" fontAlgn="base">
              <a:buFont typeface="Arial" panose="020B0604020202020204" pitchFamily="34" charset="0"/>
              <a:buChar char="•"/>
            </a:pPr>
            <a:r>
              <a:rPr lang="en-US" sz="1000" b="0" i="0" u="none" strike="noStrike">
                <a:solidFill>
                  <a:srgbClr val="3F4350"/>
                </a:solidFill>
                <a:effectLst/>
                <a:latin typeface="Open Sans"/>
              </a:rPr>
              <a:t>How do you measure someone's decision making behavior using hypothesized KDMAs + invented "measuring sticks"?</a:t>
            </a:r>
            <a:r>
              <a:rPr lang="en-US" sz="1000" b="0" i="0">
                <a:solidFill>
                  <a:srgbClr val="3F4350"/>
                </a:solidFill>
                <a:effectLst/>
                <a:latin typeface="Open Sans"/>
              </a:rPr>
              <a:t> </a:t>
            </a:r>
            <a:endParaRPr lang="en-US" sz="1100" b="0" i="0">
              <a:solidFill>
                <a:srgbClr val="000000"/>
              </a:solidFill>
              <a:effectLst/>
              <a:latin typeface="Calibri" panose="020F0502020204030204" pitchFamily="34" charset="0"/>
            </a:endParaRPr>
          </a:p>
          <a:p>
            <a:pPr marL="742950" lvl="1" indent="-285750" algn="l" rtl="0" fontAlgn="base">
              <a:buFont typeface="Arial" panose="020B0604020202020204" pitchFamily="34" charset="0"/>
              <a:buChar char="•"/>
            </a:pPr>
            <a:r>
              <a:rPr lang="en-US" sz="1000" b="0" i="0" u="none" strike="noStrike">
                <a:solidFill>
                  <a:srgbClr val="3F4350"/>
                </a:solidFill>
                <a:effectLst/>
                <a:latin typeface="Open Sans"/>
              </a:rPr>
              <a:t>How do you determine if the KDMA measurements accurately characterize a decision maker?</a:t>
            </a:r>
            <a:r>
              <a:rPr lang="en-US" sz="1000" b="0" i="0">
                <a:solidFill>
                  <a:srgbClr val="3F4350"/>
                </a:solidFill>
                <a:effectLst/>
                <a:latin typeface="Open Sans"/>
              </a:rPr>
              <a:t> </a:t>
            </a:r>
            <a:endParaRPr lang="en-US" sz="1100" b="0" i="0">
              <a:solidFill>
                <a:srgbClr val="000000"/>
              </a:solidFill>
              <a:effectLst/>
              <a:latin typeface="Calibri" panose="020F0502020204030204" pitchFamily="34" charset="0"/>
            </a:endParaRPr>
          </a:p>
          <a:p>
            <a:pPr marL="742950" lvl="1" indent="-285750" algn="l" rtl="0" fontAlgn="base">
              <a:buFont typeface="Arial" panose="020B0604020202020204" pitchFamily="34" charset="0"/>
              <a:buChar char="•"/>
            </a:pPr>
            <a:r>
              <a:rPr lang="en-US" sz="1000" b="0" i="0" u="none" strike="noStrike">
                <a:solidFill>
                  <a:srgbClr val="3F4350"/>
                </a:solidFill>
                <a:effectLst/>
                <a:latin typeface="Open Sans"/>
              </a:rPr>
              <a:t>Are human delegators more likely to trust &amp; utilize an AI system that is explaining/constraining its behavior using KDMAs (vs some other methodology)</a:t>
            </a:r>
          </a:p>
          <a:p>
            <a:pPr marL="742950" lvl="1" indent="-285750" algn="l" rtl="0" fontAlgn="base">
              <a:buFont typeface="Arial" panose="020B0604020202020204" pitchFamily="34" charset="0"/>
              <a:buChar char="•"/>
            </a:pPr>
            <a:endParaRPr lang="en-US" sz="1000" b="0" i="0" u="none" strike="noStrike">
              <a:solidFill>
                <a:srgbClr val="3F4350"/>
              </a:solidFill>
              <a:effectLst/>
              <a:latin typeface="Open Sans"/>
            </a:endParaRPr>
          </a:p>
          <a:p>
            <a:pPr algn="l" rtl="0" fontAlgn="base">
              <a:buFont typeface="Arial" panose="020B0604020202020204" pitchFamily="34" charset="0"/>
              <a:buChar char="•"/>
            </a:pPr>
            <a:r>
              <a:rPr lang="en-US" sz="1100" b="0" i="0" u="none" strike="noStrike">
                <a:solidFill>
                  <a:srgbClr val="000000"/>
                </a:solidFill>
                <a:effectLst/>
                <a:latin typeface="Calibri" panose="020F0502020204030204" pitchFamily="34" charset="0"/>
              </a:rPr>
              <a:t>If they exist &amp; matter then </a:t>
            </a:r>
            <a:r>
              <a:rPr lang="en-US" sz="1100" b="0" i="0">
                <a:solidFill>
                  <a:srgbClr val="000000"/>
                </a:solidFill>
                <a:effectLst/>
                <a:latin typeface="Calibri" panose="020F0502020204030204" pitchFamily="34" charset="0"/>
              </a:rPr>
              <a:t> </a:t>
            </a:r>
          </a:p>
          <a:p>
            <a:pPr marL="742950" lvl="1" indent="-285750" algn="l" rtl="0" fontAlgn="base">
              <a:buFont typeface="Arial" panose="020B0604020202020204" pitchFamily="34" charset="0"/>
              <a:buChar char="•"/>
            </a:pPr>
            <a:r>
              <a:rPr lang="en-US" sz="1100" b="0" i="0" u="none" strike="noStrike">
                <a:solidFill>
                  <a:srgbClr val="000000"/>
                </a:solidFill>
                <a:effectLst/>
                <a:latin typeface="Calibri" panose="020F0502020204030204" pitchFamily="34" charset="0"/>
              </a:rPr>
              <a:t>1) They should be able to characterize decision maker differences in difficult domains with relatively little data </a:t>
            </a:r>
            <a:r>
              <a:rPr lang="en-US" sz="1100" b="0" i="0">
                <a:solidFill>
                  <a:srgbClr val="000000"/>
                </a:solidFill>
                <a:effectLst/>
                <a:latin typeface="Calibri" panose="020F0502020204030204" pitchFamily="34" charset="0"/>
              </a:rPr>
              <a:t> </a:t>
            </a:r>
          </a:p>
          <a:p>
            <a:pPr marL="742950" lvl="1" indent="-285750" algn="l" rtl="0" fontAlgn="base">
              <a:buFont typeface="Arial" panose="020B0604020202020204" pitchFamily="34" charset="0"/>
              <a:buChar char="•"/>
            </a:pPr>
            <a:r>
              <a:rPr lang="en-US" sz="1100" b="0" i="0" u="none" strike="noStrike">
                <a:solidFill>
                  <a:srgbClr val="000000"/>
                </a:solidFill>
                <a:effectLst/>
                <a:latin typeface="Calibri" panose="020F0502020204030204" pitchFamily="34" charset="0"/>
              </a:rPr>
              <a:t>An individual's KDMA should be relevant to that individual's decision making in multiple domains</a:t>
            </a:r>
            <a:r>
              <a:rPr lang="en-US" sz="1100" b="0" i="0">
                <a:solidFill>
                  <a:srgbClr val="000000"/>
                </a:solidFill>
                <a:effectLst/>
                <a:latin typeface="Calibri" panose="020F0502020204030204" pitchFamily="34" charset="0"/>
              </a:rPr>
              <a:t> </a:t>
            </a:r>
          </a:p>
          <a:p>
            <a:pPr marL="742950" lvl="1" indent="-285750" algn="l" rtl="0" fontAlgn="base">
              <a:buFont typeface="Arial" panose="020B0604020202020204" pitchFamily="34" charset="0"/>
              <a:buChar char="•"/>
            </a:pPr>
            <a:r>
              <a:rPr lang="en-US" sz="1100" b="0" i="0" u="none" strike="noStrike">
                <a:solidFill>
                  <a:srgbClr val="000000"/>
                </a:solidFill>
                <a:effectLst/>
                <a:latin typeface="Calibri" panose="020F0502020204030204" pitchFamily="34" charset="0"/>
              </a:rPr>
              <a:t>3) They should be useful to humans for enabling trust with an AI system</a:t>
            </a:r>
            <a:r>
              <a:rPr lang="en-US" sz="1100" b="0" i="0">
                <a:solidFill>
                  <a:srgbClr val="000000"/>
                </a:solidFill>
                <a:effectLst/>
                <a:latin typeface="Calibri" panose="020F0502020204030204" pitchFamily="34" charset="0"/>
              </a:rPr>
              <a:t> </a:t>
            </a:r>
          </a:p>
          <a:p>
            <a:pPr marL="742950" lvl="1" indent="-285750" algn="l" rtl="0" fontAlgn="base">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0F2CCACC-A565-456C-ABBA-6B444F10C9B1}" type="slidenum">
              <a:rPr lang="en-US" smtClean="0"/>
              <a:t>3</a:t>
            </a:fld>
            <a:endParaRPr lang="en-US"/>
          </a:p>
        </p:txBody>
      </p:sp>
    </p:spTree>
    <p:extLst>
      <p:ext uri="{BB962C8B-B14F-4D97-AF65-F5344CB8AC3E}">
        <p14:creationId xmlns:p14="http://schemas.microsoft.com/office/powerpoint/2010/main" val="1532538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spcBef>
                <a:spcPts val="300"/>
              </a:spcBef>
              <a:buFont typeface="Arial" panose="020B0604020202020204" pitchFamily="34" charset="0"/>
              <a:buChar char="•"/>
            </a:pPr>
            <a:r>
              <a:rPr lang="en-US" sz="1800" b="0" i="0" u="none" strike="noStrike">
                <a:solidFill>
                  <a:srgbClr val="3F4350"/>
                </a:solidFill>
                <a:effectLst/>
              </a:rPr>
              <a:t>Next steps</a:t>
            </a:r>
            <a:r>
              <a:rPr lang="en-US" sz="1800" b="0" i="0">
                <a:solidFill>
                  <a:srgbClr val="3F4350"/>
                </a:solidFill>
                <a:effectLst/>
              </a:rPr>
              <a:t> </a:t>
            </a:r>
            <a:endParaRPr lang="en-US" sz="1800" b="0" i="0">
              <a:solidFill>
                <a:srgbClr val="000000"/>
              </a:solidFill>
              <a:effectLst/>
            </a:endParaRPr>
          </a:p>
          <a:p>
            <a:pPr marL="742950" lvl="1" indent="-285750" algn="l" rtl="0" fontAlgn="base">
              <a:spcBef>
                <a:spcPts val="300"/>
              </a:spcBef>
              <a:buFont typeface="Arial" panose="020B0604020202020204" pitchFamily="34" charset="0"/>
              <a:buChar char="•"/>
            </a:pPr>
            <a:r>
              <a:rPr lang="en-US" sz="1800" b="0" i="0" u="none" strike="noStrike">
                <a:solidFill>
                  <a:srgbClr val="3F4350"/>
                </a:solidFill>
                <a:effectLst/>
              </a:rPr>
              <a:t>List lessons learned on elicitation</a:t>
            </a:r>
            <a:r>
              <a:rPr lang="en-US" sz="1800" b="0" i="0">
                <a:solidFill>
                  <a:srgbClr val="3F4350"/>
                </a:solidFill>
                <a:effectLst/>
              </a:rPr>
              <a:t> </a:t>
            </a:r>
            <a:endParaRPr lang="en-US" sz="1800" b="0" i="0">
              <a:solidFill>
                <a:srgbClr val="000000"/>
              </a:solidFill>
              <a:effectLst/>
            </a:endParaRPr>
          </a:p>
          <a:p>
            <a:pPr marL="742950" lvl="1" indent="-285750" algn="l" rtl="0" fontAlgn="base">
              <a:spcBef>
                <a:spcPts val="300"/>
              </a:spcBef>
              <a:buFont typeface="Arial" panose="020B0604020202020204" pitchFamily="34" charset="0"/>
              <a:buChar char="•"/>
            </a:pPr>
            <a:r>
              <a:rPr lang="en-US" sz="1800" b="0" i="0" u="none" strike="noStrike">
                <a:solidFill>
                  <a:srgbClr val="3F4350"/>
                </a:solidFill>
                <a:effectLst/>
              </a:rPr>
              <a:t>Refine and conduct a second data collect</a:t>
            </a:r>
            <a:r>
              <a:rPr lang="en-US" sz="1800" b="0" i="0">
                <a:solidFill>
                  <a:srgbClr val="3F4350"/>
                </a:solidFill>
                <a:effectLst/>
              </a:rPr>
              <a:t> </a:t>
            </a:r>
            <a:endParaRPr lang="en-US" sz="1800" b="0" i="0">
              <a:solidFill>
                <a:srgbClr val="000000"/>
              </a:solidFill>
              <a:effectLst/>
            </a:endParaRPr>
          </a:p>
          <a:p>
            <a:endParaRPr lang="en-US"/>
          </a:p>
        </p:txBody>
      </p:sp>
      <p:sp>
        <p:nvSpPr>
          <p:cNvPr id="4" name="Slide Number Placeholder 3"/>
          <p:cNvSpPr>
            <a:spLocks noGrp="1"/>
          </p:cNvSpPr>
          <p:nvPr>
            <p:ph type="sldNum" sz="quarter" idx="5"/>
          </p:nvPr>
        </p:nvSpPr>
        <p:spPr/>
        <p:txBody>
          <a:bodyPr/>
          <a:lstStyle/>
          <a:p>
            <a:fld id="{0F2CCACC-A565-456C-ABBA-6B444F10C9B1}" type="slidenum">
              <a:rPr lang="en-US" smtClean="0"/>
              <a:t>4</a:t>
            </a:fld>
            <a:endParaRPr lang="en-US"/>
          </a:p>
        </p:txBody>
      </p:sp>
    </p:spTree>
    <p:extLst>
      <p:ext uri="{BB962C8B-B14F-4D97-AF65-F5344CB8AC3E}">
        <p14:creationId xmlns:p14="http://schemas.microsoft.com/office/powerpoint/2010/main" val="204629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We don’t </a:t>
            </a:r>
            <a:r>
              <a:rPr lang="en-US" err="1"/>
              <a:t>hve</a:t>
            </a:r>
            <a:r>
              <a:rPr lang="en-US"/>
              <a:t> ground truth, we identified a way to produce it</a:t>
            </a:r>
          </a:p>
        </p:txBody>
      </p:sp>
      <p:sp>
        <p:nvSpPr>
          <p:cNvPr id="4" name="Slide Number Placeholder 3"/>
          <p:cNvSpPr>
            <a:spLocks noGrp="1"/>
          </p:cNvSpPr>
          <p:nvPr>
            <p:ph type="sldNum" sz="quarter" idx="5"/>
          </p:nvPr>
        </p:nvSpPr>
        <p:spPr/>
        <p:txBody>
          <a:bodyPr/>
          <a:lstStyle/>
          <a:p>
            <a:fld id="{0F2CCACC-A565-456C-ABBA-6B444F10C9B1}" type="slidenum">
              <a:rPr lang="en-US" smtClean="0"/>
              <a:t>5</a:t>
            </a:fld>
            <a:endParaRPr lang="en-US"/>
          </a:p>
        </p:txBody>
      </p:sp>
    </p:spTree>
    <p:extLst>
      <p:ext uri="{BB962C8B-B14F-4D97-AF65-F5344CB8AC3E}">
        <p14:creationId xmlns:p14="http://schemas.microsoft.com/office/powerpoint/2010/main" val="3713975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-leaning towards profile development and </a:t>
            </a:r>
            <a:r>
              <a:rPr lang="en-US" err="1"/>
              <a:t>kdma</a:t>
            </a:r>
            <a:r>
              <a:rPr lang="en-US"/>
              <a:t> validation/discovery</a:t>
            </a:r>
          </a:p>
          <a:p>
            <a:endParaRPr lang="en-US"/>
          </a:p>
          <a:p>
            <a:endParaRPr lang="en-US"/>
          </a:p>
          <a:p>
            <a:r>
              <a:rPr lang="en-US"/>
              <a:t>- Find out what KDMA profile this is</a:t>
            </a:r>
          </a:p>
        </p:txBody>
      </p:sp>
      <p:sp>
        <p:nvSpPr>
          <p:cNvPr id="4" name="Slide Number Placeholder 3"/>
          <p:cNvSpPr>
            <a:spLocks noGrp="1"/>
          </p:cNvSpPr>
          <p:nvPr>
            <p:ph type="sldNum" sz="quarter" idx="5"/>
          </p:nvPr>
        </p:nvSpPr>
        <p:spPr/>
        <p:txBody>
          <a:bodyPr/>
          <a:lstStyle/>
          <a:p>
            <a:fld id="{0F2CCACC-A565-456C-ABBA-6B444F10C9B1}" type="slidenum">
              <a:rPr lang="en-US" smtClean="0"/>
              <a:t>6</a:t>
            </a:fld>
            <a:endParaRPr lang="en-US"/>
          </a:p>
        </p:txBody>
      </p:sp>
    </p:spTree>
    <p:extLst>
      <p:ext uri="{BB962C8B-B14F-4D97-AF65-F5344CB8AC3E}">
        <p14:creationId xmlns:p14="http://schemas.microsoft.com/office/powerpoint/2010/main" val="2806205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three metrics detected the same pattern but numerically, the numbers are different</a:t>
            </a:r>
          </a:p>
          <a:p>
            <a:r>
              <a:rPr lang="en-US"/>
              <a:t>-it doesn’t work as well with smaller amounts of data </a:t>
            </a:r>
          </a:p>
          <a:p>
            <a:r>
              <a:rPr lang="en-US"/>
              <a:t>-JS can produce more accurate data with the smaller amounts of data that we </a:t>
            </a:r>
            <a:r>
              <a:rPr lang="en-US" err="1"/>
              <a:t>willhave</a:t>
            </a:r>
            <a:r>
              <a:rPr lang="en-US"/>
              <a:t>/current have</a:t>
            </a:r>
          </a:p>
          <a:p>
            <a:r>
              <a:rPr lang="en-US"/>
              <a:t>-will continue to compare all three</a:t>
            </a:r>
          </a:p>
        </p:txBody>
      </p:sp>
      <p:sp>
        <p:nvSpPr>
          <p:cNvPr id="4" name="Slide Number Placeholder 3"/>
          <p:cNvSpPr>
            <a:spLocks noGrp="1"/>
          </p:cNvSpPr>
          <p:nvPr>
            <p:ph type="sldNum" sz="quarter" idx="5"/>
          </p:nvPr>
        </p:nvSpPr>
        <p:spPr/>
        <p:txBody>
          <a:bodyPr/>
          <a:lstStyle/>
          <a:p>
            <a:fld id="{0F2CCACC-A565-456C-ABBA-6B444F10C9B1}" type="slidenum">
              <a:rPr lang="en-US" smtClean="0"/>
              <a:t>7</a:t>
            </a:fld>
            <a:endParaRPr lang="en-US"/>
          </a:p>
        </p:txBody>
      </p:sp>
    </p:spTree>
    <p:extLst>
      <p:ext uri="{BB962C8B-B14F-4D97-AF65-F5344CB8AC3E}">
        <p14:creationId xmlns:p14="http://schemas.microsoft.com/office/powerpoint/2010/main" val="2477234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We identified approaches for alignment and collected data to test it</a:t>
            </a:r>
          </a:p>
        </p:txBody>
      </p:sp>
      <p:sp>
        <p:nvSpPr>
          <p:cNvPr id="4" name="Slide Number Placeholder 3"/>
          <p:cNvSpPr>
            <a:spLocks noGrp="1"/>
          </p:cNvSpPr>
          <p:nvPr>
            <p:ph type="sldNum" sz="quarter" idx="5"/>
          </p:nvPr>
        </p:nvSpPr>
        <p:spPr/>
        <p:txBody>
          <a:bodyPr/>
          <a:lstStyle/>
          <a:p>
            <a:fld id="{0F2CCACC-A565-456C-ABBA-6B444F10C9B1}" type="slidenum">
              <a:rPr lang="en-US" smtClean="0"/>
              <a:t>8</a:t>
            </a:fld>
            <a:endParaRPr lang="en-US"/>
          </a:p>
        </p:txBody>
      </p:sp>
    </p:spTree>
    <p:extLst>
      <p:ext uri="{BB962C8B-B14F-4D97-AF65-F5344CB8AC3E}">
        <p14:creationId xmlns:p14="http://schemas.microsoft.com/office/powerpoint/2010/main" val="4034606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err="1"/>
              <a:t>devethops</a:t>
            </a:r>
            <a:r>
              <a:rPr lang="en-US"/>
              <a:t> was thinking about 6.4 and up with solid requirements that you are working towards </a:t>
            </a:r>
          </a:p>
          <a:p>
            <a:r>
              <a:rPr lang="en-US"/>
              <a:t>-at some point there may be an extension needed to </a:t>
            </a:r>
            <a:r>
              <a:rPr lang="en-US" err="1"/>
              <a:t>devethops</a:t>
            </a:r>
            <a:r>
              <a:rPr lang="en-US"/>
              <a:t> process for 6.2-ish</a:t>
            </a:r>
          </a:p>
        </p:txBody>
      </p:sp>
      <p:sp>
        <p:nvSpPr>
          <p:cNvPr id="4" name="Slide Number Placeholder 3"/>
          <p:cNvSpPr>
            <a:spLocks noGrp="1"/>
          </p:cNvSpPr>
          <p:nvPr>
            <p:ph type="sldNum" sz="quarter" idx="5"/>
          </p:nvPr>
        </p:nvSpPr>
        <p:spPr/>
        <p:txBody>
          <a:bodyPr/>
          <a:lstStyle/>
          <a:p>
            <a:fld id="{0F2CCACC-A565-456C-ABBA-6B444F10C9B1}" type="slidenum">
              <a:rPr lang="en-US" smtClean="0"/>
              <a:t>9</a:t>
            </a:fld>
            <a:endParaRPr lang="en-US"/>
          </a:p>
        </p:txBody>
      </p:sp>
    </p:spTree>
    <p:extLst>
      <p:ext uri="{BB962C8B-B14F-4D97-AF65-F5344CB8AC3E}">
        <p14:creationId xmlns:p14="http://schemas.microsoft.com/office/powerpoint/2010/main" val="396256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CCACC-A565-456C-ABBA-6B444F10C9B1}" type="slidenum">
              <a:rPr lang="en-US" smtClean="0"/>
              <a:t>13</a:t>
            </a:fld>
            <a:endParaRPr lang="en-US"/>
          </a:p>
        </p:txBody>
      </p:sp>
    </p:spTree>
    <p:extLst>
      <p:ext uri="{BB962C8B-B14F-4D97-AF65-F5344CB8AC3E}">
        <p14:creationId xmlns:p14="http://schemas.microsoft.com/office/powerpoint/2010/main" val="26863000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612E-5101-426F-A577-B50EC7D43058}"/>
              </a:ext>
            </a:extLst>
          </p:cNvPr>
          <p:cNvSpPr>
            <a:spLocks noGrp="1"/>
          </p:cNvSpPr>
          <p:nvPr>
            <p:ph type="title"/>
          </p:nvPr>
        </p:nvSpPr>
        <p:spPr/>
        <p:txBody>
          <a:bodyPr anchor="b" anchorCtr="0"/>
          <a:lstStyle>
            <a:lvl1pPr>
              <a:defRPr>
                <a:effectLst>
                  <a:outerShdw blurRad="38100" dist="38100" dir="2700000" algn="tl" rotWithShape="0">
                    <a:prstClr val="black">
                      <a:alpha val="20000"/>
                    </a:prstClr>
                  </a:outerShdw>
                </a:effectLst>
              </a:defRPr>
            </a:lvl1pPr>
          </a:lstStyle>
          <a:p>
            <a:r>
              <a:rPr lang="en-US"/>
              <a:t>Click to edit Master title style</a:t>
            </a:r>
          </a:p>
        </p:txBody>
      </p:sp>
      <p:sp>
        <p:nvSpPr>
          <p:cNvPr id="5" name="Text Placeholder 4">
            <a:extLst>
              <a:ext uri="{FF2B5EF4-FFF2-40B4-BE49-F238E27FC236}">
                <a16:creationId xmlns:a16="http://schemas.microsoft.com/office/drawing/2014/main" id="{6249002D-D782-4485-BC4A-2B8CE3B67F85}"/>
              </a:ext>
            </a:extLst>
          </p:cNvPr>
          <p:cNvSpPr>
            <a:spLocks noGrp="1"/>
          </p:cNvSpPr>
          <p:nvPr>
            <p:ph type="body" sz="quarter" idx="10"/>
          </p:nvPr>
        </p:nvSpPr>
        <p:spPr>
          <a:xfrm>
            <a:off x="838200" y="4697413"/>
            <a:ext cx="5737225" cy="1155700"/>
          </a:xfrm>
        </p:spPr>
        <p:txBody>
          <a:bodyPr/>
          <a:lstStyle>
            <a:lvl1pPr>
              <a:defRPr>
                <a:latin typeface="Bahnschrift Light" panose="020B0502040204020203" pitchFamily="34" charset="0"/>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719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5F7C-C483-9B05-0797-9C7DD05DB5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57D2E2-65CC-371D-FB4F-3E361E13D0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4C376-F61C-286F-7382-77685E939836}"/>
              </a:ext>
            </a:extLst>
          </p:cNvPr>
          <p:cNvSpPr>
            <a:spLocks noGrp="1"/>
          </p:cNvSpPr>
          <p:nvPr>
            <p:ph type="dt" sz="half" idx="10"/>
          </p:nvPr>
        </p:nvSpPr>
        <p:spPr/>
        <p:txBody>
          <a:bodyPr/>
          <a:lstStyle/>
          <a:p>
            <a:fld id="{B4F8414E-E55F-496F-875F-C74540ACF021}" type="datetimeFigureOut">
              <a:rPr lang="en-US" smtClean="0"/>
              <a:t>11/27/2023</a:t>
            </a:fld>
            <a:endParaRPr lang="en-US"/>
          </a:p>
        </p:txBody>
      </p:sp>
      <p:sp>
        <p:nvSpPr>
          <p:cNvPr id="5" name="Footer Placeholder 4">
            <a:extLst>
              <a:ext uri="{FF2B5EF4-FFF2-40B4-BE49-F238E27FC236}">
                <a16:creationId xmlns:a16="http://schemas.microsoft.com/office/drawing/2014/main" id="{2F4BBD41-46E2-AC81-3A71-C5AE10CF3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47466-94FD-FE60-9985-B8D275ECBC18}"/>
              </a:ext>
            </a:extLst>
          </p:cNvPr>
          <p:cNvSpPr>
            <a:spLocks noGrp="1"/>
          </p:cNvSpPr>
          <p:nvPr>
            <p:ph type="sldNum" sz="quarter" idx="12"/>
          </p:nvPr>
        </p:nvSpPr>
        <p:spPr/>
        <p:txBody>
          <a:bodyPr/>
          <a:lstStyle/>
          <a:p>
            <a:fld id="{822BB5A3-B4E7-4FEE-8872-69496E241511}" type="slidenum">
              <a:rPr lang="en-US" smtClean="0"/>
              <a:t>‹#›</a:t>
            </a:fld>
            <a:endParaRPr lang="en-US"/>
          </a:p>
        </p:txBody>
      </p:sp>
    </p:spTree>
    <p:extLst>
      <p:ext uri="{BB962C8B-B14F-4D97-AF65-F5344CB8AC3E}">
        <p14:creationId xmlns:p14="http://schemas.microsoft.com/office/powerpoint/2010/main" val="424822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EF5A7F4F-A766-4522-94B9-6942B5366507}"/>
              </a:ext>
            </a:extLst>
          </p:cNvPr>
          <p:cNvSpPr>
            <a:spLocks noGrp="1"/>
          </p:cNvSpPr>
          <p:nvPr>
            <p:ph type="dt" sz="half" idx="11"/>
          </p:nvPr>
        </p:nvSpPr>
        <p:spPr>
          <a:xfrm>
            <a:off x="11175810" y="6583565"/>
            <a:ext cx="1016190" cy="274435"/>
          </a:xfrm>
          <a:prstGeom prst="rect">
            <a:avLst/>
          </a:prstGeom>
        </p:spPr>
        <p:txBody>
          <a:bodyPr/>
          <a:lstStyle>
            <a:lvl1pPr algn="r">
              <a:defRPr sz="1200">
                <a:solidFill>
                  <a:srgbClr val="7B8189"/>
                </a:solidFill>
              </a:defRPr>
            </a:lvl1pPr>
          </a:lstStyle>
          <a:p>
            <a:fld id="{B4F8414E-E55F-496F-875F-C74540ACF021}" type="datetimeFigureOut">
              <a:rPr lang="en-US" smtClean="0"/>
              <a:t>11/27/2023</a:t>
            </a:fld>
            <a:endParaRPr lang="en-US"/>
          </a:p>
        </p:txBody>
      </p:sp>
      <p:pic>
        <p:nvPicPr>
          <p:cNvPr id="4" name="Picture 3">
            <a:extLst>
              <a:ext uri="{FF2B5EF4-FFF2-40B4-BE49-F238E27FC236}">
                <a16:creationId xmlns:a16="http://schemas.microsoft.com/office/drawing/2014/main" id="{4F7CC844-9095-4369-95FC-01098830136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V="1">
            <a:off x="2992310" y="704260"/>
            <a:ext cx="7026032" cy="48889"/>
          </a:xfrm>
          <a:prstGeom prst="rect">
            <a:avLst/>
          </a:prstGeom>
        </p:spPr>
      </p:pic>
      <p:sp>
        <p:nvSpPr>
          <p:cNvPr id="6" name="Title 1">
            <a:extLst>
              <a:ext uri="{FF2B5EF4-FFF2-40B4-BE49-F238E27FC236}">
                <a16:creationId xmlns:a16="http://schemas.microsoft.com/office/drawing/2014/main" id="{2F72EE9E-3A94-4BA5-9419-5D703C718D1F}"/>
              </a:ext>
            </a:extLst>
          </p:cNvPr>
          <p:cNvSpPr>
            <a:spLocks noGrp="1"/>
          </p:cNvSpPr>
          <p:nvPr>
            <p:ph type="ctrTitle" hasCustomPrompt="1"/>
          </p:nvPr>
        </p:nvSpPr>
        <p:spPr>
          <a:xfrm>
            <a:off x="1683657" y="-72571"/>
            <a:ext cx="9144000" cy="822551"/>
          </a:xfrm>
        </p:spPr>
        <p:txBody>
          <a:bodyPr anchor="b">
            <a:normAutofit/>
          </a:bodyPr>
          <a:lstStyle>
            <a:lvl1pPr algn="ctr">
              <a:defRPr sz="3500">
                <a:solidFill>
                  <a:srgbClr val="FFC819"/>
                </a:solidFill>
                <a:effectLst>
                  <a:outerShdw blurRad="25400" dist="38100" dir="2700000" algn="tl" rotWithShape="0">
                    <a:prstClr val="black">
                      <a:alpha val="70000"/>
                    </a:prstClr>
                  </a:outerShdw>
                </a:effectLst>
              </a:defRPr>
            </a:lvl1pPr>
          </a:lstStyle>
          <a:p>
            <a:r>
              <a:rPr lang="en-US"/>
              <a:t>Click to Edit Title</a:t>
            </a:r>
          </a:p>
        </p:txBody>
      </p:sp>
      <p:sp>
        <p:nvSpPr>
          <p:cNvPr id="8" name="Footer Placeholder 7">
            <a:extLst>
              <a:ext uri="{FF2B5EF4-FFF2-40B4-BE49-F238E27FC236}">
                <a16:creationId xmlns:a16="http://schemas.microsoft.com/office/drawing/2014/main" id="{A001F655-2DE9-4DD6-A7B3-897A47D394A5}"/>
              </a:ext>
            </a:extLst>
          </p:cNvPr>
          <p:cNvSpPr>
            <a:spLocks noGrp="1"/>
          </p:cNvSpPr>
          <p:nvPr>
            <p:ph type="ftr" sz="quarter" idx="13"/>
          </p:nvPr>
        </p:nvSpPr>
        <p:spPr>
          <a:xfrm>
            <a:off x="4038600" y="6394089"/>
            <a:ext cx="4114800" cy="365125"/>
          </a:xfrm>
        </p:spPr>
        <p:txBody>
          <a:bodyPr/>
          <a:lstStyle/>
          <a:p>
            <a:endParaRPr lang="en-US"/>
          </a:p>
        </p:txBody>
      </p:sp>
      <p:sp>
        <p:nvSpPr>
          <p:cNvPr id="9" name="Slide Number Placeholder 8">
            <a:extLst>
              <a:ext uri="{FF2B5EF4-FFF2-40B4-BE49-F238E27FC236}">
                <a16:creationId xmlns:a16="http://schemas.microsoft.com/office/drawing/2014/main" id="{9C14C303-3117-479A-9C97-B58319216F3F}"/>
              </a:ext>
            </a:extLst>
          </p:cNvPr>
          <p:cNvSpPr>
            <a:spLocks noGrp="1"/>
          </p:cNvSpPr>
          <p:nvPr>
            <p:ph type="sldNum" sz="quarter" idx="14"/>
          </p:nvPr>
        </p:nvSpPr>
        <p:spPr/>
        <p:txBody>
          <a:bodyPr/>
          <a:lstStyle/>
          <a:p>
            <a:fld id="{822BB5A3-B4E7-4FEE-8872-69496E241511}" type="slidenum">
              <a:rPr lang="en-US" smtClean="0"/>
              <a:t>‹#›</a:t>
            </a:fld>
            <a:endParaRPr lang="en-US"/>
          </a:p>
        </p:txBody>
      </p:sp>
      <p:sp>
        <p:nvSpPr>
          <p:cNvPr id="12" name="Content Placeholder 5">
            <a:extLst>
              <a:ext uri="{FF2B5EF4-FFF2-40B4-BE49-F238E27FC236}">
                <a16:creationId xmlns:a16="http://schemas.microsoft.com/office/drawing/2014/main" id="{F3301623-16A6-4C15-93A8-022BC72B0F31}"/>
              </a:ext>
            </a:extLst>
          </p:cNvPr>
          <p:cNvSpPr>
            <a:spLocks noGrp="1"/>
          </p:cNvSpPr>
          <p:nvPr>
            <p:ph sz="quarter" idx="15"/>
          </p:nvPr>
        </p:nvSpPr>
        <p:spPr>
          <a:xfrm>
            <a:off x="746125" y="1017143"/>
            <a:ext cx="11115196" cy="537378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2"/>
                </a:solidFill>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2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Click to edit Master text styles</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Second level</a:t>
            </a:r>
          </a:p>
          <a:p>
            <a:pPr marL="228600" marR="0" lvl="2"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Third level</a:t>
            </a:r>
          </a:p>
          <a:p>
            <a:pPr marL="228600" marR="0" lvl="3"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Fourth level</a:t>
            </a:r>
          </a:p>
          <a:p>
            <a:pPr marL="228600" marR="0" lvl="4"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Fifth level</a:t>
            </a:r>
            <a:endParaRPr kumimoji="0" lang="en-US" sz="1800" b="0" i="0" u="none" strike="noStrike" kern="1200" cap="none" spc="0" normalizeH="0" baseline="0" noProof="0">
              <a:ln>
                <a:noFill/>
              </a:ln>
              <a:solidFill>
                <a:sysClr val="windowText" lastClr="000000"/>
              </a:solidFill>
              <a:effectLst/>
              <a:uLnTx/>
              <a:uFillTx/>
              <a:latin typeface="+mn-lt"/>
              <a:ea typeface="+mn-ea"/>
              <a:cs typeface="+mn-cs"/>
            </a:endParaRPr>
          </a:p>
        </p:txBody>
      </p:sp>
    </p:spTree>
    <p:extLst>
      <p:ext uri="{BB962C8B-B14F-4D97-AF65-F5344CB8AC3E}">
        <p14:creationId xmlns:p14="http://schemas.microsoft.com/office/powerpoint/2010/main" val="148357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612E-5101-426F-A577-B50EC7D43058}"/>
              </a:ext>
            </a:extLst>
          </p:cNvPr>
          <p:cNvSpPr>
            <a:spLocks noGrp="1"/>
          </p:cNvSpPr>
          <p:nvPr>
            <p:ph type="title" hasCustomPrompt="1"/>
          </p:nvPr>
        </p:nvSpPr>
        <p:spPr/>
        <p:txBody>
          <a:bodyPr anchor="b" anchorCtr="0"/>
          <a:lstStyle>
            <a:lvl1pPr>
              <a:defRPr>
                <a:effectLst>
                  <a:outerShdw blurRad="38100" dist="38100" dir="2700000" algn="tl" rotWithShape="0">
                    <a:prstClr val="black">
                      <a:alpha val="20000"/>
                    </a:prstClr>
                  </a:outerShdw>
                </a:effectLst>
              </a:defRPr>
            </a:lvl1pPr>
          </a:lstStyle>
          <a:p>
            <a:r>
              <a:rPr lang="en-US"/>
              <a:t>Click to edit Section Title</a:t>
            </a:r>
          </a:p>
        </p:txBody>
      </p:sp>
      <p:sp>
        <p:nvSpPr>
          <p:cNvPr id="5" name="Text Placeholder 4">
            <a:extLst>
              <a:ext uri="{FF2B5EF4-FFF2-40B4-BE49-F238E27FC236}">
                <a16:creationId xmlns:a16="http://schemas.microsoft.com/office/drawing/2014/main" id="{6249002D-D782-4485-BC4A-2B8CE3B67F85}"/>
              </a:ext>
            </a:extLst>
          </p:cNvPr>
          <p:cNvSpPr>
            <a:spLocks noGrp="1"/>
          </p:cNvSpPr>
          <p:nvPr>
            <p:ph type="body" sz="quarter" idx="10"/>
          </p:nvPr>
        </p:nvSpPr>
        <p:spPr>
          <a:xfrm>
            <a:off x="838200" y="4697413"/>
            <a:ext cx="5737225" cy="1155700"/>
          </a:xfrm>
        </p:spPr>
        <p:txBody>
          <a:bodyPr/>
          <a:lstStyle>
            <a:lvl1pPr>
              <a:defRPr>
                <a:latin typeface="Bahnschrift Light" panose="020B0502040204020203" pitchFamily="34" charset="0"/>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31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9A05-9E2B-4756-94ED-AAA2E824B586}"/>
              </a:ext>
            </a:extLst>
          </p:cNvPr>
          <p:cNvSpPr>
            <a:spLocks noGrp="1"/>
          </p:cNvSpPr>
          <p:nvPr>
            <p:ph type="ctrTitle" hasCustomPrompt="1"/>
          </p:nvPr>
        </p:nvSpPr>
        <p:spPr>
          <a:xfrm>
            <a:off x="1683657" y="-72571"/>
            <a:ext cx="9144000" cy="822551"/>
          </a:xfrm>
        </p:spPr>
        <p:txBody>
          <a:bodyPr anchor="b">
            <a:normAutofit/>
          </a:bodyPr>
          <a:lstStyle>
            <a:lvl1pPr algn="ctr">
              <a:defRPr sz="3500">
                <a:solidFill>
                  <a:srgbClr val="FFC819"/>
                </a:solidFill>
                <a:effectLst>
                  <a:outerShdw blurRad="25400" dist="38100" dir="2700000" algn="tl" rotWithShape="0">
                    <a:prstClr val="black">
                      <a:alpha val="70000"/>
                    </a:prstClr>
                  </a:outerShdw>
                </a:effectLst>
              </a:defRPr>
            </a:lvl1pPr>
          </a:lstStyle>
          <a:p>
            <a:r>
              <a:rPr lang="en-US"/>
              <a:t>Click to Edit Title</a:t>
            </a:r>
          </a:p>
        </p:txBody>
      </p:sp>
      <p:sp>
        <p:nvSpPr>
          <p:cNvPr id="9" name="Date Placeholder 3">
            <a:extLst>
              <a:ext uri="{FF2B5EF4-FFF2-40B4-BE49-F238E27FC236}">
                <a16:creationId xmlns:a16="http://schemas.microsoft.com/office/drawing/2014/main" id="{5307368B-4733-4A59-8838-D617BE82EB64}"/>
              </a:ext>
            </a:extLst>
          </p:cNvPr>
          <p:cNvSpPr>
            <a:spLocks noGrp="1"/>
          </p:cNvSpPr>
          <p:nvPr>
            <p:ph type="dt" sz="half" idx="11"/>
          </p:nvPr>
        </p:nvSpPr>
        <p:spPr>
          <a:xfrm>
            <a:off x="10827657" y="6492853"/>
            <a:ext cx="1335994" cy="365147"/>
          </a:xfrm>
          <a:prstGeom prst="rect">
            <a:avLst/>
          </a:prstGeom>
        </p:spPr>
        <p:txBody>
          <a:bodyPr/>
          <a:lstStyle>
            <a:lvl1pPr algn="r">
              <a:defRPr sz="1200">
                <a:solidFill>
                  <a:srgbClr val="7B8189"/>
                </a:solidFill>
              </a:defRPr>
            </a:lvl1pPr>
          </a:lstStyle>
          <a:p>
            <a:fld id="{B4F8414E-E55F-496F-875F-C74540ACF021}" type="datetimeFigureOut">
              <a:rPr lang="en-US" smtClean="0"/>
              <a:t>11/27/2023</a:t>
            </a:fld>
            <a:endParaRPr lang="en-US"/>
          </a:p>
        </p:txBody>
      </p:sp>
      <p:pic>
        <p:nvPicPr>
          <p:cNvPr id="5" name="Picture 4">
            <a:extLst>
              <a:ext uri="{FF2B5EF4-FFF2-40B4-BE49-F238E27FC236}">
                <a16:creationId xmlns:a16="http://schemas.microsoft.com/office/drawing/2014/main" id="{7DB6395E-E4DB-433A-A4D0-1BFF5C555E0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V="1">
            <a:off x="2992310" y="704260"/>
            <a:ext cx="7026032" cy="48889"/>
          </a:xfrm>
          <a:prstGeom prst="rect">
            <a:avLst/>
          </a:prstGeom>
        </p:spPr>
      </p:pic>
      <p:sp>
        <p:nvSpPr>
          <p:cNvPr id="6" name="Content Placeholder 5">
            <a:extLst>
              <a:ext uri="{FF2B5EF4-FFF2-40B4-BE49-F238E27FC236}">
                <a16:creationId xmlns:a16="http://schemas.microsoft.com/office/drawing/2014/main" id="{9BC96782-5C33-4122-AB5E-2FB84C03D574}"/>
              </a:ext>
            </a:extLst>
          </p:cNvPr>
          <p:cNvSpPr>
            <a:spLocks noGrp="1"/>
          </p:cNvSpPr>
          <p:nvPr>
            <p:ph sz="quarter" idx="13"/>
          </p:nvPr>
        </p:nvSpPr>
        <p:spPr>
          <a:xfrm>
            <a:off x="6505326" y="1017143"/>
            <a:ext cx="5349875" cy="537378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2"/>
                </a:solidFill>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2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Click to edit Master text styles</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Second level</a:t>
            </a:r>
          </a:p>
          <a:p>
            <a:pPr marL="228600" marR="0" lvl="2"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Third level</a:t>
            </a:r>
          </a:p>
          <a:p>
            <a:pPr marL="228600" marR="0" lvl="3"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Fourth level</a:t>
            </a:r>
          </a:p>
          <a:p>
            <a:pPr marL="228600" marR="0" lvl="4"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Fifth level</a:t>
            </a:r>
            <a:endParaRPr kumimoji="0" lang="en-US" sz="180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10" name="Content Placeholder 5">
            <a:extLst>
              <a:ext uri="{FF2B5EF4-FFF2-40B4-BE49-F238E27FC236}">
                <a16:creationId xmlns:a16="http://schemas.microsoft.com/office/drawing/2014/main" id="{4BBA078D-6B02-47C0-8F3E-E3AF91F2BDD9}"/>
              </a:ext>
            </a:extLst>
          </p:cNvPr>
          <p:cNvSpPr>
            <a:spLocks noGrp="1"/>
          </p:cNvSpPr>
          <p:nvPr>
            <p:ph sz="quarter" idx="14"/>
          </p:nvPr>
        </p:nvSpPr>
        <p:spPr>
          <a:xfrm>
            <a:off x="746125" y="1017143"/>
            <a:ext cx="5349875" cy="537378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2"/>
                </a:solidFill>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2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Click to edit Master text styles</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Second level</a:t>
            </a:r>
          </a:p>
          <a:p>
            <a:pPr marL="228600" marR="0" lvl="2"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Third level</a:t>
            </a:r>
          </a:p>
          <a:p>
            <a:pPr marL="228600" marR="0" lvl="3"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Fourth level</a:t>
            </a:r>
          </a:p>
          <a:p>
            <a:pPr marL="228600" marR="0" lvl="4"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Fifth level</a:t>
            </a:r>
            <a:endParaRPr kumimoji="0" lang="en-US" sz="180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 name="Footer Placeholder 2">
            <a:extLst>
              <a:ext uri="{FF2B5EF4-FFF2-40B4-BE49-F238E27FC236}">
                <a16:creationId xmlns:a16="http://schemas.microsoft.com/office/drawing/2014/main" id="{E5BDDE01-047D-4957-8CC9-A0E6C62EFA61}"/>
              </a:ext>
            </a:extLst>
          </p:cNvPr>
          <p:cNvSpPr>
            <a:spLocks noGrp="1"/>
          </p:cNvSpPr>
          <p:nvPr>
            <p:ph type="ftr" sz="quarter" idx="15"/>
          </p:nvPr>
        </p:nvSpPr>
        <p:spPr>
          <a:xfrm>
            <a:off x="4038600" y="6492875"/>
            <a:ext cx="4114800" cy="365125"/>
          </a:xfrm>
        </p:spPr>
        <p:txBody>
          <a:bodyPr/>
          <a:lstStyle/>
          <a:p>
            <a:endParaRPr lang="en-US"/>
          </a:p>
        </p:txBody>
      </p:sp>
      <p:sp>
        <p:nvSpPr>
          <p:cNvPr id="4" name="Slide Number Placeholder 3">
            <a:extLst>
              <a:ext uri="{FF2B5EF4-FFF2-40B4-BE49-F238E27FC236}">
                <a16:creationId xmlns:a16="http://schemas.microsoft.com/office/drawing/2014/main" id="{1B9C7C7D-C934-4D2B-AEE6-AA4F7025D391}"/>
              </a:ext>
            </a:extLst>
          </p:cNvPr>
          <p:cNvSpPr>
            <a:spLocks noGrp="1"/>
          </p:cNvSpPr>
          <p:nvPr>
            <p:ph type="sldNum" sz="quarter" idx="16"/>
          </p:nvPr>
        </p:nvSpPr>
        <p:spPr/>
        <p:txBody>
          <a:bodyPr/>
          <a:lstStyle/>
          <a:p>
            <a:fld id="{822BB5A3-B4E7-4FEE-8872-69496E241511}" type="slidenum">
              <a:rPr lang="en-US" smtClean="0"/>
              <a:t>‹#›</a:t>
            </a:fld>
            <a:endParaRPr lang="en-US"/>
          </a:p>
        </p:txBody>
      </p:sp>
    </p:spTree>
    <p:extLst>
      <p:ext uri="{BB962C8B-B14F-4D97-AF65-F5344CB8AC3E}">
        <p14:creationId xmlns:p14="http://schemas.microsoft.com/office/powerpoint/2010/main" val="98080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9A05-9E2B-4756-94ED-AAA2E824B586}"/>
              </a:ext>
            </a:extLst>
          </p:cNvPr>
          <p:cNvSpPr>
            <a:spLocks noGrp="1"/>
          </p:cNvSpPr>
          <p:nvPr>
            <p:ph type="ctrTitle" hasCustomPrompt="1"/>
          </p:nvPr>
        </p:nvSpPr>
        <p:spPr>
          <a:xfrm>
            <a:off x="1683657" y="-72571"/>
            <a:ext cx="9144000" cy="822551"/>
          </a:xfrm>
        </p:spPr>
        <p:txBody>
          <a:bodyPr anchor="b">
            <a:normAutofit/>
          </a:bodyPr>
          <a:lstStyle>
            <a:lvl1pPr algn="ctr">
              <a:defRPr sz="3500">
                <a:solidFill>
                  <a:srgbClr val="FFC819"/>
                </a:solidFill>
                <a:effectLst>
                  <a:outerShdw blurRad="25400" dist="38100" dir="2700000" algn="tl" rotWithShape="0">
                    <a:prstClr val="black">
                      <a:alpha val="70000"/>
                    </a:prstClr>
                  </a:outerShdw>
                </a:effectLst>
              </a:defRPr>
            </a:lvl1pPr>
          </a:lstStyle>
          <a:p>
            <a:r>
              <a:rPr lang="en-US"/>
              <a:t>Click to Edit Title</a:t>
            </a:r>
          </a:p>
        </p:txBody>
      </p:sp>
      <p:sp>
        <p:nvSpPr>
          <p:cNvPr id="9" name="Date Placeholder 3">
            <a:extLst>
              <a:ext uri="{FF2B5EF4-FFF2-40B4-BE49-F238E27FC236}">
                <a16:creationId xmlns:a16="http://schemas.microsoft.com/office/drawing/2014/main" id="{5307368B-4733-4A59-8838-D617BE82EB64}"/>
              </a:ext>
            </a:extLst>
          </p:cNvPr>
          <p:cNvSpPr>
            <a:spLocks noGrp="1"/>
          </p:cNvSpPr>
          <p:nvPr>
            <p:ph type="dt" sz="half" idx="11"/>
          </p:nvPr>
        </p:nvSpPr>
        <p:spPr>
          <a:xfrm>
            <a:off x="10812911" y="6477786"/>
            <a:ext cx="1335994" cy="365147"/>
          </a:xfrm>
          <a:prstGeom prst="rect">
            <a:avLst/>
          </a:prstGeom>
        </p:spPr>
        <p:txBody>
          <a:bodyPr/>
          <a:lstStyle>
            <a:lvl1pPr algn="r">
              <a:defRPr sz="1200">
                <a:solidFill>
                  <a:srgbClr val="7B8189"/>
                </a:solidFill>
              </a:defRPr>
            </a:lvl1pPr>
          </a:lstStyle>
          <a:p>
            <a:fld id="{B4F8414E-E55F-496F-875F-C74540ACF021}" type="datetimeFigureOut">
              <a:rPr lang="en-US" smtClean="0"/>
              <a:t>11/27/2023</a:t>
            </a:fld>
            <a:endParaRPr lang="en-US"/>
          </a:p>
        </p:txBody>
      </p:sp>
      <p:pic>
        <p:nvPicPr>
          <p:cNvPr id="5" name="Picture 4">
            <a:extLst>
              <a:ext uri="{FF2B5EF4-FFF2-40B4-BE49-F238E27FC236}">
                <a16:creationId xmlns:a16="http://schemas.microsoft.com/office/drawing/2014/main" id="{7DB6395E-E4DB-433A-A4D0-1BFF5C555E0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V="1">
            <a:off x="2992310" y="704260"/>
            <a:ext cx="7026032" cy="48889"/>
          </a:xfrm>
          <a:prstGeom prst="rect">
            <a:avLst/>
          </a:prstGeom>
        </p:spPr>
      </p:pic>
      <p:sp>
        <p:nvSpPr>
          <p:cNvPr id="6" name="Content Placeholder 5">
            <a:extLst>
              <a:ext uri="{FF2B5EF4-FFF2-40B4-BE49-F238E27FC236}">
                <a16:creationId xmlns:a16="http://schemas.microsoft.com/office/drawing/2014/main" id="{9BC96782-5C33-4122-AB5E-2FB84C03D574}"/>
              </a:ext>
            </a:extLst>
          </p:cNvPr>
          <p:cNvSpPr>
            <a:spLocks noGrp="1"/>
          </p:cNvSpPr>
          <p:nvPr>
            <p:ph sz="quarter" idx="13"/>
          </p:nvPr>
        </p:nvSpPr>
        <p:spPr>
          <a:xfrm>
            <a:off x="6505326" y="2639687"/>
            <a:ext cx="5349875" cy="3751235"/>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2"/>
                </a:solidFill>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2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Click to edit Master text styles</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Second level</a:t>
            </a:r>
          </a:p>
          <a:p>
            <a:pPr marL="228600" marR="0" lvl="2"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Third level</a:t>
            </a:r>
          </a:p>
          <a:p>
            <a:pPr marL="228600" marR="0" lvl="3"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Fourth level</a:t>
            </a:r>
          </a:p>
          <a:p>
            <a:pPr marL="228600" marR="0" lvl="4"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Fifth level</a:t>
            </a:r>
            <a:endParaRPr kumimoji="0" lang="en-US" sz="180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10" name="Content Placeholder 5">
            <a:extLst>
              <a:ext uri="{FF2B5EF4-FFF2-40B4-BE49-F238E27FC236}">
                <a16:creationId xmlns:a16="http://schemas.microsoft.com/office/drawing/2014/main" id="{4BBA078D-6B02-47C0-8F3E-E3AF91F2BDD9}"/>
              </a:ext>
            </a:extLst>
          </p:cNvPr>
          <p:cNvSpPr>
            <a:spLocks noGrp="1"/>
          </p:cNvSpPr>
          <p:nvPr>
            <p:ph sz="quarter" idx="14"/>
          </p:nvPr>
        </p:nvSpPr>
        <p:spPr>
          <a:xfrm>
            <a:off x="746125" y="2639687"/>
            <a:ext cx="5349875" cy="3751235"/>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2"/>
                </a:solidFill>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2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Click to edit Master text styles</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Second level</a:t>
            </a:r>
          </a:p>
          <a:p>
            <a:pPr marL="228600" marR="0" lvl="2"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Third level</a:t>
            </a:r>
          </a:p>
          <a:p>
            <a:pPr marL="228600" marR="0" lvl="3"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Fourth level</a:t>
            </a:r>
          </a:p>
          <a:p>
            <a:pPr marL="228600" marR="0" lvl="4"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Fifth level</a:t>
            </a:r>
            <a:endParaRPr kumimoji="0" lang="en-US" sz="180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4" name="Text Placeholder 3">
            <a:extLst>
              <a:ext uri="{FF2B5EF4-FFF2-40B4-BE49-F238E27FC236}">
                <a16:creationId xmlns:a16="http://schemas.microsoft.com/office/drawing/2014/main" id="{4BB00420-6062-4964-9FA3-E4E7C6E604F5}"/>
              </a:ext>
            </a:extLst>
          </p:cNvPr>
          <p:cNvSpPr>
            <a:spLocks noGrp="1"/>
          </p:cNvSpPr>
          <p:nvPr>
            <p:ph type="body" sz="quarter" idx="15"/>
          </p:nvPr>
        </p:nvSpPr>
        <p:spPr>
          <a:xfrm>
            <a:off x="746125" y="1190625"/>
            <a:ext cx="5349875" cy="127000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2"/>
                </a:solidFill>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2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Click to edit Master text styles</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Second level</a:t>
            </a:r>
          </a:p>
          <a:p>
            <a:pPr marL="228600" marR="0" lvl="2"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Third level</a:t>
            </a:r>
          </a:p>
          <a:p>
            <a:pPr marL="228600" marR="0" lvl="3"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Fourth level</a:t>
            </a:r>
          </a:p>
          <a:p>
            <a:pPr marL="228600" marR="0" lvl="4"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Fifth level</a:t>
            </a:r>
            <a:endParaRPr lang="en-US"/>
          </a:p>
        </p:txBody>
      </p:sp>
      <p:sp>
        <p:nvSpPr>
          <p:cNvPr id="11" name="Text Placeholder 3">
            <a:extLst>
              <a:ext uri="{FF2B5EF4-FFF2-40B4-BE49-F238E27FC236}">
                <a16:creationId xmlns:a16="http://schemas.microsoft.com/office/drawing/2014/main" id="{1CF56C63-9A26-4111-957A-A1217289A50C}"/>
              </a:ext>
            </a:extLst>
          </p:cNvPr>
          <p:cNvSpPr>
            <a:spLocks noGrp="1"/>
          </p:cNvSpPr>
          <p:nvPr>
            <p:ph type="body" sz="quarter" idx="16"/>
          </p:nvPr>
        </p:nvSpPr>
        <p:spPr>
          <a:xfrm>
            <a:off x="6505326" y="1190625"/>
            <a:ext cx="5349875" cy="127000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2"/>
                </a:solidFill>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2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Click to edit Master text styles</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Second level</a:t>
            </a:r>
          </a:p>
          <a:p>
            <a:pPr marL="228600" marR="0" lvl="2"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Third level</a:t>
            </a:r>
          </a:p>
          <a:p>
            <a:pPr marL="228600" marR="0" lvl="3"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Fourth level</a:t>
            </a:r>
          </a:p>
          <a:p>
            <a:pPr marL="228600" marR="0" lvl="4"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Fifth level</a:t>
            </a:r>
            <a:endParaRPr lang="en-US"/>
          </a:p>
        </p:txBody>
      </p:sp>
      <p:sp>
        <p:nvSpPr>
          <p:cNvPr id="3" name="Footer Placeholder 2">
            <a:extLst>
              <a:ext uri="{FF2B5EF4-FFF2-40B4-BE49-F238E27FC236}">
                <a16:creationId xmlns:a16="http://schemas.microsoft.com/office/drawing/2014/main" id="{49608331-DDBC-43AE-9DBA-012A246D905A}"/>
              </a:ext>
            </a:extLst>
          </p:cNvPr>
          <p:cNvSpPr>
            <a:spLocks noGrp="1"/>
          </p:cNvSpPr>
          <p:nvPr>
            <p:ph type="ftr" sz="quarter" idx="17"/>
          </p:nvPr>
        </p:nvSpPr>
        <p:spPr/>
        <p:txBody>
          <a:bodyPr/>
          <a:lstStyle/>
          <a:p>
            <a:endParaRPr lang="en-US"/>
          </a:p>
        </p:txBody>
      </p:sp>
      <p:sp>
        <p:nvSpPr>
          <p:cNvPr id="7" name="Slide Number Placeholder 6">
            <a:extLst>
              <a:ext uri="{FF2B5EF4-FFF2-40B4-BE49-F238E27FC236}">
                <a16:creationId xmlns:a16="http://schemas.microsoft.com/office/drawing/2014/main" id="{6D160579-90E5-4DF7-9E26-2DA822567577}"/>
              </a:ext>
            </a:extLst>
          </p:cNvPr>
          <p:cNvSpPr>
            <a:spLocks noGrp="1"/>
          </p:cNvSpPr>
          <p:nvPr>
            <p:ph type="sldNum" sz="quarter" idx="18"/>
          </p:nvPr>
        </p:nvSpPr>
        <p:spPr/>
        <p:txBody>
          <a:bodyPr/>
          <a:lstStyle/>
          <a:p>
            <a:fld id="{822BB5A3-B4E7-4FEE-8872-69496E241511}" type="slidenum">
              <a:rPr lang="en-US" smtClean="0"/>
              <a:t>‹#›</a:t>
            </a:fld>
            <a:endParaRPr lang="en-US"/>
          </a:p>
        </p:txBody>
      </p:sp>
    </p:spTree>
    <p:extLst>
      <p:ext uri="{BB962C8B-B14F-4D97-AF65-F5344CB8AC3E}">
        <p14:creationId xmlns:p14="http://schemas.microsoft.com/office/powerpoint/2010/main" val="49508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EF5A7F4F-A766-4522-94B9-6942B5366507}"/>
              </a:ext>
            </a:extLst>
          </p:cNvPr>
          <p:cNvSpPr>
            <a:spLocks noGrp="1"/>
          </p:cNvSpPr>
          <p:nvPr>
            <p:ph type="dt" sz="half" idx="11"/>
          </p:nvPr>
        </p:nvSpPr>
        <p:spPr>
          <a:xfrm>
            <a:off x="10827657" y="6477786"/>
            <a:ext cx="1335994" cy="365147"/>
          </a:xfrm>
          <a:prstGeom prst="rect">
            <a:avLst/>
          </a:prstGeom>
        </p:spPr>
        <p:txBody>
          <a:bodyPr/>
          <a:lstStyle>
            <a:lvl1pPr algn="r">
              <a:defRPr sz="1200">
                <a:solidFill>
                  <a:srgbClr val="7B8189"/>
                </a:solidFill>
              </a:defRPr>
            </a:lvl1pPr>
          </a:lstStyle>
          <a:p>
            <a:fld id="{B4F8414E-E55F-496F-875F-C74540ACF021}" type="datetimeFigureOut">
              <a:rPr lang="en-US" smtClean="0"/>
              <a:t>11/27/2023</a:t>
            </a:fld>
            <a:endParaRPr lang="en-US"/>
          </a:p>
        </p:txBody>
      </p:sp>
      <p:pic>
        <p:nvPicPr>
          <p:cNvPr id="4" name="Picture 3">
            <a:extLst>
              <a:ext uri="{FF2B5EF4-FFF2-40B4-BE49-F238E27FC236}">
                <a16:creationId xmlns:a16="http://schemas.microsoft.com/office/drawing/2014/main" id="{4F7CC844-9095-4369-95FC-01098830136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V="1">
            <a:off x="2992310" y="704260"/>
            <a:ext cx="7026032" cy="48889"/>
          </a:xfrm>
          <a:prstGeom prst="rect">
            <a:avLst/>
          </a:prstGeom>
        </p:spPr>
      </p:pic>
      <p:sp>
        <p:nvSpPr>
          <p:cNvPr id="6" name="Title 1">
            <a:extLst>
              <a:ext uri="{FF2B5EF4-FFF2-40B4-BE49-F238E27FC236}">
                <a16:creationId xmlns:a16="http://schemas.microsoft.com/office/drawing/2014/main" id="{2F72EE9E-3A94-4BA5-9419-5D703C718D1F}"/>
              </a:ext>
            </a:extLst>
          </p:cNvPr>
          <p:cNvSpPr>
            <a:spLocks noGrp="1"/>
          </p:cNvSpPr>
          <p:nvPr>
            <p:ph type="ctrTitle" hasCustomPrompt="1"/>
          </p:nvPr>
        </p:nvSpPr>
        <p:spPr>
          <a:xfrm>
            <a:off x="1683657" y="-72571"/>
            <a:ext cx="9144000" cy="822551"/>
          </a:xfrm>
        </p:spPr>
        <p:txBody>
          <a:bodyPr anchor="b">
            <a:normAutofit/>
          </a:bodyPr>
          <a:lstStyle>
            <a:lvl1pPr algn="ctr">
              <a:defRPr sz="3500">
                <a:solidFill>
                  <a:srgbClr val="FFC819"/>
                </a:solidFill>
                <a:effectLst>
                  <a:outerShdw blurRad="25400" dist="38100" dir="2700000" algn="tl" rotWithShape="0">
                    <a:prstClr val="black">
                      <a:alpha val="70000"/>
                    </a:prstClr>
                  </a:outerShdw>
                </a:effectLst>
              </a:defRPr>
            </a:lvl1pPr>
          </a:lstStyle>
          <a:p>
            <a:r>
              <a:rPr lang="en-US"/>
              <a:t>Click to Edit Title</a:t>
            </a:r>
          </a:p>
        </p:txBody>
      </p:sp>
      <p:sp>
        <p:nvSpPr>
          <p:cNvPr id="2" name="Footer Placeholder 1">
            <a:extLst>
              <a:ext uri="{FF2B5EF4-FFF2-40B4-BE49-F238E27FC236}">
                <a16:creationId xmlns:a16="http://schemas.microsoft.com/office/drawing/2014/main" id="{8C1CE60C-CFDC-4CD4-BBD2-5E65335078EE}"/>
              </a:ext>
            </a:extLst>
          </p:cNvPr>
          <p:cNvSpPr>
            <a:spLocks noGrp="1"/>
          </p:cNvSpPr>
          <p:nvPr>
            <p:ph type="ftr" sz="quarter" idx="12"/>
          </p:nvPr>
        </p:nvSpPr>
        <p:spPr/>
        <p:txBody>
          <a:bodyPr/>
          <a:lstStyle/>
          <a:p>
            <a:endParaRPr lang="en-US"/>
          </a:p>
        </p:txBody>
      </p:sp>
      <p:sp>
        <p:nvSpPr>
          <p:cNvPr id="3" name="Slide Number Placeholder 2">
            <a:extLst>
              <a:ext uri="{FF2B5EF4-FFF2-40B4-BE49-F238E27FC236}">
                <a16:creationId xmlns:a16="http://schemas.microsoft.com/office/drawing/2014/main" id="{B2D64948-FDCD-4DC5-8A09-639E16CE3572}"/>
              </a:ext>
            </a:extLst>
          </p:cNvPr>
          <p:cNvSpPr>
            <a:spLocks noGrp="1"/>
          </p:cNvSpPr>
          <p:nvPr>
            <p:ph type="sldNum" sz="quarter" idx="13"/>
          </p:nvPr>
        </p:nvSpPr>
        <p:spPr/>
        <p:txBody>
          <a:bodyPr/>
          <a:lstStyle/>
          <a:p>
            <a:fld id="{822BB5A3-B4E7-4FEE-8872-69496E241511}" type="slidenum">
              <a:rPr lang="en-US" smtClean="0"/>
              <a:t>‹#›</a:t>
            </a:fld>
            <a:endParaRPr lang="en-US"/>
          </a:p>
        </p:txBody>
      </p:sp>
    </p:spTree>
    <p:extLst>
      <p:ext uri="{BB962C8B-B14F-4D97-AF65-F5344CB8AC3E}">
        <p14:creationId xmlns:p14="http://schemas.microsoft.com/office/powerpoint/2010/main" val="116657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EF5A7F4F-A766-4522-94B9-6942B5366507}"/>
              </a:ext>
            </a:extLst>
          </p:cNvPr>
          <p:cNvSpPr>
            <a:spLocks noGrp="1"/>
          </p:cNvSpPr>
          <p:nvPr>
            <p:ph type="dt" sz="half" idx="11"/>
          </p:nvPr>
        </p:nvSpPr>
        <p:spPr>
          <a:xfrm>
            <a:off x="10856006" y="6475251"/>
            <a:ext cx="1335994" cy="365147"/>
          </a:xfrm>
          <a:prstGeom prst="rect">
            <a:avLst/>
          </a:prstGeom>
        </p:spPr>
        <p:txBody>
          <a:bodyPr/>
          <a:lstStyle>
            <a:lvl1pPr algn="r">
              <a:defRPr sz="1200">
                <a:solidFill>
                  <a:srgbClr val="7B8189"/>
                </a:solidFill>
              </a:defRPr>
            </a:lvl1pPr>
          </a:lstStyle>
          <a:p>
            <a:fld id="{B4F8414E-E55F-496F-875F-C74540ACF021}" type="datetimeFigureOut">
              <a:rPr lang="en-US" smtClean="0"/>
              <a:t>11/27/2023</a:t>
            </a:fld>
            <a:endParaRPr lang="en-US"/>
          </a:p>
        </p:txBody>
      </p:sp>
      <p:sp>
        <p:nvSpPr>
          <p:cNvPr id="3" name="Footer Placeholder 2">
            <a:extLst>
              <a:ext uri="{FF2B5EF4-FFF2-40B4-BE49-F238E27FC236}">
                <a16:creationId xmlns:a16="http://schemas.microsoft.com/office/drawing/2014/main" id="{E40FF23F-336C-48C8-8C1F-49F986FA61B6}"/>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0306129B-1E4B-459F-A385-8A6214948ED9}"/>
              </a:ext>
            </a:extLst>
          </p:cNvPr>
          <p:cNvSpPr>
            <a:spLocks noGrp="1"/>
          </p:cNvSpPr>
          <p:nvPr>
            <p:ph type="sldNum" sz="quarter" idx="13"/>
          </p:nvPr>
        </p:nvSpPr>
        <p:spPr/>
        <p:txBody>
          <a:bodyPr/>
          <a:lstStyle/>
          <a:p>
            <a:fld id="{822BB5A3-B4E7-4FEE-8872-69496E241511}" type="slidenum">
              <a:rPr lang="en-US" smtClean="0"/>
              <a:t>‹#›</a:t>
            </a:fld>
            <a:endParaRPr lang="en-US"/>
          </a:p>
        </p:txBody>
      </p:sp>
    </p:spTree>
    <p:extLst>
      <p:ext uri="{BB962C8B-B14F-4D97-AF65-F5344CB8AC3E}">
        <p14:creationId xmlns:p14="http://schemas.microsoft.com/office/powerpoint/2010/main" val="62787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9A05-9E2B-4756-94ED-AAA2E824B586}"/>
              </a:ext>
            </a:extLst>
          </p:cNvPr>
          <p:cNvSpPr>
            <a:spLocks noGrp="1"/>
          </p:cNvSpPr>
          <p:nvPr>
            <p:ph type="ctrTitle" hasCustomPrompt="1"/>
          </p:nvPr>
        </p:nvSpPr>
        <p:spPr>
          <a:xfrm>
            <a:off x="1683657" y="-72571"/>
            <a:ext cx="9144000" cy="822551"/>
          </a:xfrm>
        </p:spPr>
        <p:txBody>
          <a:bodyPr anchor="b">
            <a:normAutofit/>
          </a:bodyPr>
          <a:lstStyle>
            <a:lvl1pPr algn="ctr">
              <a:defRPr sz="3500">
                <a:solidFill>
                  <a:srgbClr val="FFC819"/>
                </a:solidFill>
                <a:effectLst>
                  <a:outerShdw blurRad="25400" dist="38100" dir="2700000" algn="tl" rotWithShape="0">
                    <a:prstClr val="black">
                      <a:alpha val="70000"/>
                    </a:prstClr>
                  </a:outerShdw>
                </a:effectLst>
              </a:defRPr>
            </a:lvl1pPr>
          </a:lstStyle>
          <a:p>
            <a:r>
              <a:rPr lang="en-US"/>
              <a:t>Click to Edit Title</a:t>
            </a:r>
          </a:p>
        </p:txBody>
      </p:sp>
      <p:sp>
        <p:nvSpPr>
          <p:cNvPr id="3" name="Subtitle 2">
            <a:extLst>
              <a:ext uri="{FF2B5EF4-FFF2-40B4-BE49-F238E27FC236}">
                <a16:creationId xmlns:a16="http://schemas.microsoft.com/office/drawing/2014/main" id="{EA3703D8-F012-447E-BE34-E6916CE506E9}"/>
              </a:ext>
            </a:extLst>
          </p:cNvPr>
          <p:cNvSpPr>
            <a:spLocks noGrp="1"/>
          </p:cNvSpPr>
          <p:nvPr>
            <p:ph type="subTitle" idx="1" hasCustomPrompt="1"/>
          </p:nvPr>
        </p:nvSpPr>
        <p:spPr>
          <a:xfrm>
            <a:off x="762000" y="1178152"/>
            <a:ext cx="5844283" cy="5217338"/>
          </a:xfrm>
        </p:spPr>
        <p:txBody>
          <a:bodyPr/>
          <a:lstStyle>
            <a:lvl1pPr marL="0" indent="0" algn="l">
              <a:buNone/>
              <a:defRPr sz="2400">
                <a:solidFill>
                  <a:schemeClr val="tx1"/>
                </a:solidFill>
                <a:latin typeface="Calibri" panose="020F0502020204030204" pitchFamily="34" charset="0"/>
                <a:cs typeface="Calibri" panose="020F0502020204030204" pitchFamily="34" charset="0"/>
              </a:defRPr>
            </a:lvl1pPr>
            <a:lvl2pPr marL="457200" indent="0" algn="l">
              <a:buNone/>
              <a:defRPr sz="2000">
                <a:latin typeface="Calibri" panose="020F0502020204030204" pitchFamily="34" charset="0"/>
                <a:cs typeface="Calibri" panose="020F0502020204030204" pitchFamily="34" charset="0"/>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content List Title</a:t>
            </a:r>
          </a:p>
          <a:p>
            <a:pPr lvl="1"/>
            <a:r>
              <a:rPr lang="en-US"/>
              <a:t>Click to edit content</a:t>
            </a:r>
          </a:p>
          <a:p>
            <a:pPr lvl="1"/>
            <a:r>
              <a:rPr lang="en-US"/>
              <a:t>Line 2</a:t>
            </a:r>
          </a:p>
          <a:p>
            <a:pPr lvl="1"/>
            <a:endParaRPr lang="en-US"/>
          </a:p>
          <a:p>
            <a:r>
              <a:rPr lang="en-US"/>
              <a:t>Click to edit content List Title</a:t>
            </a:r>
          </a:p>
          <a:p>
            <a:pPr lvl="1"/>
            <a:r>
              <a:rPr lang="en-US"/>
              <a:t>Click to edit content</a:t>
            </a:r>
          </a:p>
          <a:p>
            <a:pPr lvl="1"/>
            <a:r>
              <a:rPr lang="en-US"/>
              <a:t>Line 2</a:t>
            </a:r>
          </a:p>
          <a:p>
            <a:pPr lvl="1"/>
            <a:endParaRPr lang="en-US"/>
          </a:p>
          <a:p>
            <a:r>
              <a:rPr lang="en-US"/>
              <a:t>Click to edit content List Title</a:t>
            </a:r>
          </a:p>
          <a:p>
            <a:pPr lvl="1"/>
            <a:r>
              <a:rPr lang="en-US"/>
              <a:t>Click to edit content</a:t>
            </a:r>
          </a:p>
          <a:p>
            <a:pPr lvl="1"/>
            <a:r>
              <a:rPr lang="en-US"/>
              <a:t>Line 2</a:t>
            </a:r>
          </a:p>
          <a:p>
            <a:pPr lvl="1"/>
            <a:endParaRPr lang="en-US"/>
          </a:p>
        </p:txBody>
      </p:sp>
      <p:sp>
        <p:nvSpPr>
          <p:cNvPr id="9" name="Date Placeholder 3">
            <a:extLst>
              <a:ext uri="{FF2B5EF4-FFF2-40B4-BE49-F238E27FC236}">
                <a16:creationId xmlns:a16="http://schemas.microsoft.com/office/drawing/2014/main" id="{5307368B-4733-4A59-8838-D617BE82EB64}"/>
              </a:ext>
            </a:extLst>
          </p:cNvPr>
          <p:cNvSpPr>
            <a:spLocks noGrp="1"/>
          </p:cNvSpPr>
          <p:nvPr>
            <p:ph type="dt" sz="half" idx="11"/>
          </p:nvPr>
        </p:nvSpPr>
        <p:spPr>
          <a:xfrm>
            <a:off x="10827657" y="6477808"/>
            <a:ext cx="1335994" cy="365147"/>
          </a:xfrm>
          <a:prstGeom prst="rect">
            <a:avLst/>
          </a:prstGeom>
        </p:spPr>
        <p:txBody>
          <a:bodyPr/>
          <a:lstStyle>
            <a:lvl1pPr algn="r">
              <a:defRPr sz="1200">
                <a:solidFill>
                  <a:srgbClr val="7B8189"/>
                </a:solidFill>
              </a:defRPr>
            </a:lvl1pPr>
          </a:lstStyle>
          <a:p>
            <a:fld id="{B4F8414E-E55F-496F-875F-C74540ACF021}" type="datetimeFigureOut">
              <a:rPr lang="en-US" smtClean="0"/>
              <a:t>11/27/2023</a:t>
            </a:fld>
            <a:endParaRPr lang="en-US"/>
          </a:p>
        </p:txBody>
      </p:sp>
      <p:pic>
        <p:nvPicPr>
          <p:cNvPr id="5" name="Picture 4">
            <a:extLst>
              <a:ext uri="{FF2B5EF4-FFF2-40B4-BE49-F238E27FC236}">
                <a16:creationId xmlns:a16="http://schemas.microsoft.com/office/drawing/2014/main" id="{7DB6395E-E4DB-433A-A4D0-1BFF5C555E0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V="1">
            <a:off x="2992310" y="704260"/>
            <a:ext cx="7026032" cy="48889"/>
          </a:xfrm>
          <a:prstGeom prst="rect">
            <a:avLst/>
          </a:prstGeom>
        </p:spPr>
      </p:pic>
      <p:sp>
        <p:nvSpPr>
          <p:cNvPr id="7" name="Content Placeholder 5">
            <a:extLst>
              <a:ext uri="{FF2B5EF4-FFF2-40B4-BE49-F238E27FC236}">
                <a16:creationId xmlns:a16="http://schemas.microsoft.com/office/drawing/2014/main" id="{DB1FC1AD-225E-4FEB-8F41-BE96DDDD12C6}"/>
              </a:ext>
            </a:extLst>
          </p:cNvPr>
          <p:cNvSpPr>
            <a:spLocks noGrp="1"/>
          </p:cNvSpPr>
          <p:nvPr>
            <p:ph sz="quarter" idx="13"/>
          </p:nvPr>
        </p:nvSpPr>
        <p:spPr>
          <a:xfrm>
            <a:off x="6749143" y="1178152"/>
            <a:ext cx="5349875" cy="521733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a:solidFill>
                  <a:schemeClr val="tx2"/>
                </a:solidFill>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2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18288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Click to edit Master text styles</a:t>
            </a:r>
          </a:p>
          <a:p>
            <a:pPr marL="228600" marR="0" lvl="1"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Second level</a:t>
            </a:r>
          </a:p>
          <a:p>
            <a:pPr marL="228600" marR="0" lvl="2"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Third level</a:t>
            </a:r>
          </a:p>
          <a:p>
            <a:pPr marL="228600" marR="0" lvl="3"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Fourth level</a:t>
            </a:r>
          </a:p>
          <a:p>
            <a:pPr marL="228600" marR="0" lvl="4"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mn-lt"/>
                <a:ea typeface="+mn-ea"/>
                <a:cs typeface="+mn-cs"/>
              </a:rPr>
              <a:t>Fifth level</a:t>
            </a:r>
            <a:endParaRPr kumimoji="0" lang="en-US" sz="1800" b="0" i="0" u="none" strike="noStrike" kern="1200" cap="none" spc="0" normalizeH="0" baseline="0" noProof="0">
              <a:ln>
                <a:noFill/>
              </a:ln>
              <a:solidFill>
                <a:srgbClr val="44546A"/>
              </a:solidFill>
              <a:effectLst/>
              <a:uLnTx/>
              <a:uFillTx/>
              <a:latin typeface="+mn-lt"/>
              <a:ea typeface="+mn-ea"/>
              <a:cs typeface="+mn-cs"/>
            </a:endParaRPr>
          </a:p>
        </p:txBody>
      </p:sp>
      <p:sp>
        <p:nvSpPr>
          <p:cNvPr id="4" name="Footer Placeholder 3">
            <a:extLst>
              <a:ext uri="{FF2B5EF4-FFF2-40B4-BE49-F238E27FC236}">
                <a16:creationId xmlns:a16="http://schemas.microsoft.com/office/drawing/2014/main" id="{6CA284DA-AA72-46DB-BABB-FD65FD563C53}"/>
              </a:ext>
            </a:extLst>
          </p:cNvPr>
          <p:cNvSpPr>
            <a:spLocks noGrp="1"/>
          </p:cNvSpPr>
          <p:nvPr>
            <p:ph type="ftr" sz="quarter" idx="14"/>
          </p:nvPr>
        </p:nvSpPr>
        <p:spPr/>
        <p:txBody>
          <a:bodyPr/>
          <a:lstStyle/>
          <a:p>
            <a:endParaRPr lang="en-US"/>
          </a:p>
        </p:txBody>
      </p:sp>
      <p:sp>
        <p:nvSpPr>
          <p:cNvPr id="6" name="Slide Number Placeholder 5">
            <a:extLst>
              <a:ext uri="{FF2B5EF4-FFF2-40B4-BE49-F238E27FC236}">
                <a16:creationId xmlns:a16="http://schemas.microsoft.com/office/drawing/2014/main" id="{A56CFEF0-267D-40B6-87EE-52410D15A694}"/>
              </a:ext>
            </a:extLst>
          </p:cNvPr>
          <p:cNvSpPr>
            <a:spLocks noGrp="1"/>
          </p:cNvSpPr>
          <p:nvPr>
            <p:ph type="sldNum" sz="quarter" idx="15"/>
          </p:nvPr>
        </p:nvSpPr>
        <p:spPr/>
        <p:txBody>
          <a:bodyPr/>
          <a:lstStyle/>
          <a:p>
            <a:fld id="{822BB5A3-B4E7-4FEE-8872-69496E241511}" type="slidenum">
              <a:rPr lang="en-US" smtClean="0"/>
              <a:t>‹#›</a:t>
            </a:fld>
            <a:endParaRPr lang="en-US"/>
          </a:p>
        </p:txBody>
      </p:sp>
    </p:spTree>
    <p:extLst>
      <p:ext uri="{BB962C8B-B14F-4D97-AF65-F5344CB8AC3E}">
        <p14:creationId xmlns:p14="http://schemas.microsoft.com/office/powerpoint/2010/main" val="2159385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9A05-9E2B-4756-94ED-AAA2E824B586}"/>
              </a:ext>
            </a:extLst>
          </p:cNvPr>
          <p:cNvSpPr>
            <a:spLocks noGrp="1"/>
          </p:cNvSpPr>
          <p:nvPr>
            <p:ph type="ctrTitle" hasCustomPrompt="1"/>
          </p:nvPr>
        </p:nvSpPr>
        <p:spPr>
          <a:xfrm>
            <a:off x="1683657" y="-72571"/>
            <a:ext cx="9144000" cy="822551"/>
          </a:xfrm>
        </p:spPr>
        <p:txBody>
          <a:bodyPr anchor="b">
            <a:normAutofit/>
          </a:bodyPr>
          <a:lstStyle>
            <a:lvl1pPr algn="ctr">
              <a:defRPr sz="3500">
                <a:solidFill>
                  <a:srgbClr val="FFC819"/>
                </a:solidFill>
                <a:effectLst>
                  <a:outerShdw blurRad="25400" dist="38100" dir="2700000" algn="tl" rotWithShape="0">
                    <a:prstClr val="black">
                      <a:alpha val="70000"/>
                    </a:prstClr>
                  </a:outerShdw>
                </a:effectLst>
              </a:defRPr>
            </a:lvl1pPr>
          </a:lstStyle>
          <a:p>
            <a:r>
              <a:rPr lang="en-US"/>
              <a:t>Click to Edit Title</a:t>
            </a:r>
          </a:p>
        </p:txBody>
      </p:sp>
      <p:sp>
        <p:nvSpPr>
          <p:cNvPr id="3" name="Subtitle 2">
            <a:extLst>
              <a:ext uri="{FF2B5EF4-FFF2-40B4-BE49-F238E27FC236}">
                <a16:creationId xmlns:a16="http://schemas.microsoft.com/office/drawing/2014/main" id="{EA3703D8-F012-447E-BE34-E6916CE506E9}"/>
              </a:ext>
            </a:extLst>
          </p:cNvPr>
          <p:cNvSpPr>
            <a:spLocks noGrp="1"/>
          </p:cNvSpPr>
          <p:nvPr>
            <p:ph type="subTitle" idx="1" hasCustomPrompt="1"/>
          </p:nvPr>
        </p:nvSpPr>
        <p:spPr>
          <a:xfrm>
            <a:off x="762000" y="1178151"/>
            <a:ext cx="5844283" cy="5212771"/>
          </a:xfrm>
        </p:spPr>
        <p:txBody>
          <a:bodyPr/>
          <a:lstStyle>
            <a:lvl1pPr marL="0" indent="0" algn="l">
              <a:buNone/>
              <a:defRPr sz="2400">
                <a:solidFill>
                  <a:schemeClr val="tx1"/>
                </a:solidFill>
                <a:latin typeface="Calibri" panose="020F0502020204030204" pitchFamily="34" charset="0"/>
                <a:cs typeface="Calibri" panose="020F0502020204030204" pitchFamily="34" charset="0"/>
              </a:defRPr>
            </a:lvl1pPr>
            <a:lvl2pPr marL="457200" indent="0" algn="l">
              <a:buNone/>
              <a:defRPr sz="2000">
                <a:latin typeface="Calibri" panose="020F0502020204030204" pitchFamily="34" charset="0"/>
                <a:cs typeface="Calibri" panose="020F0502020204030204" pitchFamily="34" charset="0"/>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content List Title</a:t>
            </a:r>
          </a:p>
          <a:p>
            <a:pPr lvl="1"/>
            <a:r>
              <a:rPr lang="en-US"/>
              <a:t>Click to edit content</a:t>
            </a:r>
          </a:p>
          <a:p>
            <a:pPr lvl="1"/>
            <a:r>
              <a:rPr lang="en-US"/>
              <a:t>Line 2</a:t>
            </a:r>
          </a:p>
          <a:p>
            <a:pPr lvl="1"/>
            <a:endParaRPr lang="en-US"/>
          </a:p>
          <a:p>
            <a:r>
              <a:rPr lang="en-US"/>
              <a:t>Click to edit content List Title</a:t>
            </a:r>
          </a:p>
          <a:p>
            <a:pPr lvl="1"/>
            <a:r>
              <a:rPr lang="en-US"/>
              <a:t>Click to edit content</a:t>
            </a:r>
          </a:p>
          <a:p>
            <a:pPr lvl="1"/>
            <a:r>
              <a:rPr lang="en-US"/>
              <a:t>Line 2</a:t>
            </a:r>
          </a:p>
          <a:p>
            <a:pPr lvl="1"/>
            <a:endParaRPr lang="en-US"/>
          </a:p>
          <a:p>
            <a:r>
              <a:rPr lang="en-US"/>
              <a:t>Click to edit content List Title</a:t>
            </a:r>
          </a:p>
          <a:p>
            <a:pPr lvl="1"/>
            <a:r>
              <a:rPr lang="en-US"/>
              <a:t>Click to edit content</a:t>
            </a:r>
          </a:p>
          <a:p>
            <a:pPr lvl="1"/>
            <a:r>
              <a:rPr lang="en-US"/>
              <a:t>Line 2</a:t>
            </a:r>
          </a:p>
          <a:p>
            <a:pPr lvl="1"/>
            <a:endParaRPr lang="en-US"/>
          </a:p>
        </p:txBody>
      </p:sp>
      <p:sp>
        <p:nvSpPr>
          <p:cNvPr id="9" name="Date Placeholder 3">
            <a:extLst>
              <a:ext uri="{FF2B5EF4-FFF2-40B4-BE49-F238E27FC236}">
                <a16:creationId xmlns:a16="http://schemas.microsoft.com/office/drawing/2014/main" id="{5307368B-4733-4A59-8838-D617BE82EB64}"/>
              </a:ext>
            </a:extLst>
          </p:cNvPr>
          <p:cNvSpPr>
            <a:spLocks noGrp="1"/>
          </p:cNvSpPr>
          <p:nvPr>
            <p:ph type="dt" sz="half" idx="11"/>
          </p:nvPr>
        </p:nvSpPr>
        <p:spPr>
          <a:xfrm>
            <a:off x="10827657" y="6492853"/>
            <a:ext cx="1335994" cy="365147"/>
          </a:xfrm>
          <a:prstGeom prst="rect">
            <a:avLst/>
          </a:prstGeom>
        </p:spPr>
        <p:txBody>
          <a:bodyPr/>
          <a:lstStyle>
            <a:lvl1pPr algn="r">
              <a:defRPr sz="1200">
                <a:solidFill>
                  <a:srgbClr val="7B8189"/>
                </a:solidFill>
              </a:defRPr>
            </a:lvl1pPr>
          </a:lstStyle>
          <a:p>
            <a:fld id="{B4F8414E-E55F-496F-875F-C74540ACF021}" type="datetimeFigureOut">
              <a:rPr lang="en-US" smtClean="0"/>
              <a:t>11/27/2023</a:t>
            </a:fld>
            <a:endParaRPr lang="en-US"/>
          </a:p>
        </p:txBody>
      </p:sp>
      <p:pic>
        <p:nvPicPr>
          <p:cNvPr id="5" name="Picture 4">
            <a:extLst>
              <a:ext uri="{FF2B5EF4-FFF2-40B4-BE49-F238E27FC236}">
                <a16:creationId xmlns:a16="http://schemas.microsoft.com/office/drawing/2014/main" id="{7DB6395E-E4DB-433A-A4D0-1BFF5C555E0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V="1">
            <a:off x="2992310" y="704260"/>
            <a:ext cx="7026032" cy="48889"/>
          </a:xfrm>
          <a:prstGeom prst="rect">
            <a:avLst/>
          </a:prstGeom>
        </p:spPr>
      </p:pic>
      <p:sp>
        <p:nvSpPr>
          <p:cNvPr id="6" name="Picture Placeholder 5">
            <a:extLst>
              <a:ext uri="{FF2B5EF4-FFF2-40B4-BE49-F238E27FC236}">
                <a16:creationId xmlns:a16="http://schemas.microsoft.com/office/drawing/2014/main" id="{CF6906BC-31A6-4CAE-8BB8-CF10784321E0}"/>
              </a:ext>
            </a:extLst>
          </p:cNvPr>
          <p:cNvSpPr>
            <a:spLocks noGrp="1"/>
          </p:cNvSpPr>
          <p:nvPr>
            <p:ph type="pic" sz="quarter" idx="12"/>
          </p:nvPr>
        </p:nvSpPr>
        <p:spPr>
          <a:xfrm>
            <a:off x="6800850" y="1177925"/>
            <a:ext cx="5219700" cy="5212997"/>
          </a:xfrm>
        </p:spPr>
        <p:txBody>
          <a:bodyPr/>
          <a:lstStyle/>
          <a:p>
            <a:r>
              <a:rPr lang="en-US"/>
              <a:t>Click icon to add picture</a:t>
            </a:r>
          </a:p>
        </p:txBody>
      </p:sp>
      <p:sp>
        <p:nvSpPr>
          <p:cNvPr id="4" name="Footer Placeholder 3">
            <a:extLst>
              <a:ext uri="{FF2B5EF4-FFF2-40B4-BE49-F238E27FC236}">
                <a16:creationId xmlns:a16="http://schemas.microsoft.com/office/drawing/2014/main" id="{128AB70F-B1B9-419C-BC74-ADB5D06D2F85}"/>
              </a:ext>
            </a:extLst>
          </p:cNvPr>
          <p:cNvSpPr>
            <a:spLocks noGrp="1"/>
          </p:cNvSpPr>
          <p:nvPr>
            <p:ph type="ftr" sz="quarter" idx="13"/>
          </p:nvPr>
        </p:nvSpPr>
        <p:spPr/>
        <p:txBody>
          <a:bodyPr/>
          <a:lstStyle/>
          <a:p>
            <a:endParaRPr lang="en-US"/>
          </a:p>
        </p:txBody>
      </p:sp>
      <p:sp>
        <p:nvSpPr>
          <p:cNvPr id="7" name="Slide Number Placeholder 6">
            <a:extLst>
              <a:ext uri="{FF2B5EF4-FFF2-40B4-BE49-F238E27FC236}">
                <a16:creationId xmlns:a16="http://schemas.microsoft.com/office/drawing/2014/main" id="{7E06E95B-A090-45C5-B368-1516A145199D}"/>
              </a:ext>
            </a:extLst>
          </p:cNvPr>
          <p:cNvSpPr>
            <a:spLocks noGrp="1"/>
          </p:cNvSpPr>
          <p:nvPr>
            <p:ph type="sldNum" sz="quarter" idx="14"/>
          </p:nvPr>
        </p:nvSpPr>
        <p:spPr/>
        <p:txBody>
          <a:bodyPr/>
          <a:lstStyle/>
          <a:p>
            <a:fld id="{822BB5A3-B4E7-4FEE-8872-69496E241511}" type="slidenum">
              <a:rPr lang="en-US" smtClean="0"/>
              <a:t>‹#›</a:t>
            </a:fld>
            <a:endParaRPr lang="en-US"/>
          </a:p>
        </p:txBody>
      </p:sp>
    </p:spTree>
    <p:extLst>
      <p:ext uri="{BB962C8B-B14F-4D97-AF65-F5344CB8AC3E}">
        <p14:creationId xmlns:p14="http://schemas.microsoft.com/office/powerpoint/2010/main" val="412197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8D5B7-83CF-4BBD-B081-4D36FBAC4686}"/>
              </a:ext>
            </a:extLst>
          </p:cNvPr>
          <p:cNvSpPr>
            <a:spLocks noGrp="1"/>
          </p:cNvSpPr>
          <p:nvPr>
            <p:ph type="title"/>
          </p:nvPr>
        </p:nvSpPr>
        <p:spPr>
          <a:xfrm>
            <a:off x="838200" y="3372303"/>
            <a:ext cx="573677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EF95DF-6002-415E-AA06-093EA0051FDD}"/>
              </a:ext>
            </a:extLst>
          </p:cNvPr>
          <p:cNvSpPr>
            <a:spLocks noGrp="1"/>
          </p:cNvSpPr>
          <p:nvPr>
            <p:ph type="body" idx="1"/>
          </p:nvPr>
        </p:nvSpPr>
        <p:spPr>
          <a:xfrm>
            <a:off x="838200" y="4697866"/>
            <a:ext cx="5736771" cy="1158649"/>
          </a:xfrm>
          <a:prstGeom prst="rect">
            <a:avLst/>
          </a:prstGeom>
        </p:spPr>
        <p:txBody>
          <a:bodyPr vert="horz" lIns="91440" tIns="45720" rIns="91440" bIns="45720" rtlCol="0">
            <a:normAutofit/>
          </a:bodyPr>
          <a:lstStyle/>
          <a:p>
            <a:pPr lvl="0"/>
            <a:r>
              <a:rPr lang="en-US"/>
              <a:t>Click to edit Master text style</a:t>
            </a:r>
          </a:p>
          <a:p>
            <a:pPr lvl="0"/>
            <a:r>
              <a:rPr lang="en-US"/>
              <a:t>Second level</a:t>
            </a:r>
          </a:p>
          <a:p>
            <a:pPr lvl="0"/>
            <a:r>
              <a:rPr lang="en-US"/>
              <a:t>Third level</a:t>
            </a:r>
          </a:p>
        </p:txBody>
      </p:sp>
      <p:sp>
        <p:nvSpPr>
          <p:cNvPr id="4" name="Date Placeholder 3">
            <a:extLst>
              <a:ext uri="{FF2B5EF4-FFF2-40B4-BE49-F238E27FC236}">
                <a16:creationId xmlns:a16="http://schemas.microsoft.com/office/drawing/2014/main" id="{C829B146-F5CA-4325-A29C-CA2E151A4A4F}"/>
              </a:ext>
            </a:extLst>
          </p:cNvPr>
          <p:cNvSpPr>
            <a:spLocks noGrp="1"/>
          </p:cNvSpPr>
          <p:nvPr>
            <p:ph type="dt" sz="half" idx="2"/>
          </p:nvPr>
        </p:nvSpPr>
        <p:spPr>
          <a:xfrm>
            <a:off x="11232222" y="6477809"/>
            <a:ext cx="95977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8414E-E55F-496F-875F-C74540ACF021}" type="datetimeFigureOut">
              <a:rPr lang="en-US" smtClean="0"/>
              <a:t>11/27/2023</a:t>
            </a:fld>
            <a:endParaRPr lang="en-US"/>
          </a:p>
        </p:txBody>
      </p:sp>
      <p:sp>
        <p:nvSpPr>
          <p:cNvPr id="5" name="Footer Placeholder 4">
            <a:extLst>
              <a:ext uri="{FF2B5EF4-FFF2-40B4-BE49-F238E27FC236}">
                <a16:creationId xmlns:a16="http://schemas.microsoft.com/office/drawing/2014/main" id="{7E55E723-A172-4E63-A48C-8F1FB05C4385}"/>
              </a:ext>
            </a:extLst>
          </p:cNvPr>
          <p:cNvSpPr>
            <a:spLocks noGrp="1"/>
          </p:cNvSpPr>
          <p:nvPr>
            <p:ph type="ftr" sz="quarter" idx="3"/>
          </p:nvPr>
        </p:nvSpPr>
        <p:spPr>
          <a:xfrm>
            <a:off x="3916056" y="647780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00AEA5-3642-427C-86BE-0CB8141FD363}"/>
              </a:ext>
            </a:extLst>
          </p:cNvPr>
          <p:cNvSpPr>
            <a:spLocks noGrp="1"/>
          </p:cNvSpPr>
          <p:nvPr>
            <p:ph type="sldNum" sz="quarter" idx="4"/>
          </p:nvPr>
        </p:nvSpPr>
        <p:spPr>
          <a:xfrm>
            <a:off x="0" y="6394090"/>
            <a:ext cx="384561" cy="365125"/>
          </a:xfrm>
          <a:prstGeom prst="rect">
            <a:avLst/>
          </a:prstGeom>
        </p:spPr>
        <p:txBody>
          <a:bodyPr vert="horz" lIns="91440" tIns="45720" rIns="91440" bIns="45720" rtlCol="0" anchor="ctr"/>
          <a:lstStyle>
            <a:lvl1pPr algn="r">
              <a:defRPr sz="1200">
                <a:solidFill>
                  <a:schemeClr val="bg1"/>
                </a:solidFill>
              </a:defRPr>
            </a:lvl1pPr>
          </a:lstStyle>
          <a:p>
            <a:fld id="{822BB5A3-B4E7-4FEE-8872-69496E241511}" type="slidenum">
              <a:rPr lang="en-US" smtClean="0"/>
              <a:t>‹#›</a:t>
            </a:fld>
            <a:endParaRPr lang="en-US"/>
          </a:p>
        </p:txBody>
      </p:sp>
    </p:spTree>
    <p:extLst>
      <p:ext uri="{BB962C8B-B14F-4D97-AF65-F5344CB8AC3E}">
        <p14:creationId xmlns:p14="http://schemas.microsoft.com/office/powerpoint/2010/main" val="248708167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txStyles>
    <p:titleStyle>
      <a:lvl1pPr algn="l" defTabSz="914400" rtl="0" eaLnBrk="1" latinLnBrk="0" hangingPunct="1">
        <a:lnSpc>
          <a:spcPct val="90000"/>
        </a:lnSpc>
        <a:spcBef>
          <a:spcPct val="0"/>
        </a:spcBef>
        <a:buNone/>
        <a:defRPr sz="4000" kern="1200">
          <a:solidFill>
            <a:srgbClr val="D7B329"/>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EE31-3353-014F-CEBD-42084E4B7622}"/>
              </a:ext>
            </a:extLst>
          </p:cNvPr>
          <p:cNvSpPr>
            <a:spLocks noGrp="1"/>
          </p:cNvSpPr>
          <p:nvPr>
            <p:ph type="title"/>
          </p:nvPr>
        </p:nvSpPr>
        <p:spPr>
          <a:xfrm>
            <a:off x="838199" y="3082219"/>
            <a:ext cx="6319345" cy="1325563"/>
          </a:xfrm>
        </p:spPr>
        <p:txBody>
          <a:bodyPr>
            <a:normAutofit fontScale="90000"/>
          </a:bodyPr>
          <a:lstStyle/>
          <a:p>
            <a:r>
              <a:rPr lang="en-US"/>
              <a:t>DARPA </a:t>
            </a:r>
            <a:br>
              <a:rPr lang="en-US"/>
            </a:br>
            <a:r>
              <a:rPr lang="en-US"/>
              <a:t>In The Moment Program</a:t>
            </a:r>
            <a:br>
              <a:rPr lang="en-US"/>
            </a:br>
            <a:r>
              <a:rPr lang="en-US"/>
              <a:t>PI Meeting</a:t>
            </a:r>
          </a:p>
        </p:txBody>
      </p:sp>
      <p:sp>
        <p:nvSpPr>
          <p:cNvPr id="3" name="Content Placeholder 2">
            <a:extLst>
              <a:ext uri="{FF2B5EF4-FFF2-40B4-BE49-F238E27FC236}">
                <a16:creationId xmlns:a16="http://schemas.microsoft.com/office/drawing/2014/main" id="{F9B36171-6CDA-6D6C-AAFB-EDA082AC7360}"/>
              </a:ext>
            </a:extLst>
          </p:cNvPr>
          <p:cNvSpPr>
            <a:spLocks noGrp="1"/>
          </p:cNvSpPr>
          <p:nvPr>
            <p:ph idx="1"/>
          </p:nvPr>
        </p:nvSpPr>
        <p:spPr>
          <a:xfrm>
            <a:off x="838200" y="4697866"/>
            <a:ext cx="8129226" cy="1158649"/>
          </a:xfrm>
        </p:spPr>
        <p:txBody>
          <a:bodyPr/>
          <a:lstStyle/>
          <a:p>
            <a:r>
              <a:rPr lang="en-US" err="1"/>
              <a:t>SoarTech</a:t>
            </a:r>
            <a:r>
              <a:rPr lang="en-US"/>
              <a:t>: Alyssa Tanaka, Nick Paul, Jordan Lampi, Kris Kearns, Mike van Lent</a:t>
            </a:r>
          </a:p>
          <a:p>
            <a:r>
              <a:rPr lang="en-US"/>
              <a:t>UML: Neil Shortland</a:t>
            </a:r>
          </a:p>
          <a:p>
            <a:endParaRPr lang="en-US"/>
          </a:p>
        </p:txBody>
      </p:sp>
      <p:pic>
        <p:nvPicPr>
          <p:cNvPr id="1026" name="Picture 2">
            <a:extLst>
              <a:ext uri="{FF2B5EF4-FFF2-40B4-BE49-F238E27FC236}">
                <a16:creationId xmlns:a16="http://schemas.microsoft.com/office/drawing/2014/main" id="{0DB29D19-3B54-2F63-5034-B8B315F6C3DD}"/>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9828213" y="2760489"/>
            <a:ext cx="1449387" cy="1831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1911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A83080-1C75-4D82-B275-37AFAF5D4D47}"/>
              </a:ext>
            </a:extLst>
          </p:cNvPr>
          <p:cNvSpPr>
            <a:spLocks noGrp="1"/>
          </p:cNvSpPr>
          <p:nvPr>
            <p:ph type="title"/>
          </p:nvPr>
        </p:nvSpPr>
        <p:spPr/>
        <p:txBody>
          <a:bodyPr/>
          <a:lstStyle/>
          <a:p>
            <a:r>
              <a:rPr lang="en-US"/>
              <a:t>Backup</a:t>
            </a:r>
          </a:p>
        </p:txBody>
      </p:sp>
      <p:sp>
        <p:nvSpPr>
          <p:cNvPr id="5" name="Text Placeholder 4">
            <a:extLst>
              <a:ext uri="{FF2B5EF4-FFF2-40B4-BE49-F238E27FC236}">
                <a16:creationId xmlns:a16="http://schemas.microsoft.com/office/drawing/2014/main" id="{28B73A9D-2EEB-D9E7-E18B-87EF0E66977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32696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6F8AF3-1792-0B3E-DA29-0DF9E584CE8B}"/>
              </a:ext>
            </a:extLst>
          </p:cNvPr>
          <p:cNvSpPr>
            <a:spLocks noGrp="1"/>
          </p:cNvSpPr>
          <p:nvPr>
            <p:ph type="ctrTitle"/>
          </p:nvPr>
        </p:nvSpPr>
        <p:spPr/>
        <p:txBody>
          <a:bodyPr/>
          <a:lstStyle/>
          <a:p>
            <a:r>
              <a:rPr lang="en-US" dirty="0"/>
              <a:t>Alignment Approach Evolution</a:t>
            </a:r>
          </a:p>
        </p:txBody>
      </p:sp>
      <p:pic>
        <p:nvPicPr>
          <p:cNvPr id="2" name="Picture 1">
            <a:extLst>
              <a:ext uri="{FF2B5EF4-FFF2-40B4-BE49-F238E27FC236}">
                <a16:creationId xmlns:a16="http://schemas.microsoft.com/office/drawing/2014/main" id="{56AA583F-4478-5985-326E-53AE2A730D73}"/>
              </a:ext>
            </a:extLst>
          </p:cNvPr>
          <p:cNvPicPr>
            <a:picLocks noChangeAspect="1"/>
          </p:cNvPicPr>
          <p:nvPr/>
        </p:nvPicPr>
        <p:blipFill>
          <a:blip r:embed="rId2"/>
          <a:stretch>
            <a:fillRect/>
          </a:stretch>
        </p:blipFill>
        <p:spPr>
          <a:xfrm>
            <a:off x="3630426" y="1444595"/>
            <a:ext cx="3233755" cy="5084802"/>
          </a:xfrm>
          <a:prstGeom prst="rect">
            <a:avLst/>
          </a:prstGeom>
        </p:spPr>
      </p:pic>
      <p:sp>
        <p:nvSpPr>
          <p:cNvPr id="37" name="TextBox 36">
            <a:extLst>
              <a:ext uri="{FF2B5EF4-FFF2-40B4-BE49-F238E27FC236}">
                <a16:creationId xmlns:a16="http://schemas.microsoft.com/office/drawing/2014/main" id="{00E4CC37-7C89-DB9A-F1F6-E3A93E35C15F}"/>
              </a:ext>
            </a:extLst>
          </p:cNvPr>
          <p:cNvSpPr txBox="1"/>
          <p:nvPr/>
        </p:nvSpPr>
        <p:spPr>
          <a:xfrm>
            <a:off x="4925740" y="1179871"/>
            <a:ext cx="643125" cy="369332"/>
          </a:xfrm>
          <a:prstGeom prst="rect">
            <a:avLst/>
          </a:prstGeom>
          <a:noFill/>
        </p:spPr>
        <p:txBody>
          <a:bodyPr wrap="none" rtlCol="0">
            <a:spAutoFit/>
          </a:bodyPr>
          <a:lstStyle/>
          <a:p>
            <a:r>
              <a:rPr lang="en-US" dirty="0"/>
              <a:t>IRAD</a:t>
            </a:r>
          </a:p>
        </p:txBody>
      </p:sp>
      <p:sp>
        <p:nvSpPr>
          <p:cNvPr id="38" name="TextBox 37">
            <a:extLst>
              <a:ext uri="{FF2B5EF4-FFF2-40B4-BE49-F238E27FC236}">
                <a16:creationId xmlns:a16="http://schemas.microsoft.com/office/drawing/2014/main" id="{36AA3969-B7C3-1E7C-3260-F7F5246868CA}"/>
              </a:ext>
            </a:extLst>
          </p:cNvPr>
          <p:cNvSpPr txBox="1"/>
          <p:nvPr/>
        </p:nvSpPr>
        <p:spPr>
          <a:xfrm>
            <a:off x="6183838" y="1180661"/>
            <a:ext cx="899285" cy="369332"/>
          </a:xfrm>
          <a:prstGeom prst="rect">
            <a:avLst/>
          </a:prstGeom>
          <a:noFill/>
        </p:spPr>
        <p:txBody>
          <a:bodyPr wrap="none" rtlCol="0">
            <a:spAutoFit/>
          </a:bodyPr>
          <a:lstStyle/>
          <a:p>
            <a:r>
              <a:rPr lang="en-US" dirty="0"/>
              <a:t>Current</a:t>
            </a:r>
          </a:p>
        </p:txBody>
      </p:sp>
      <p:sp>
        <p:nvSpPr>
          <p:cNvPr id="39" name="TextBox 38">
            <a:extLst>
              <a:ext uri="{FF2B5EF4-FFF2-40B4-BE49-F238E27FC236}">
                <a16:creationId xmlns:a16="http://schemas.microsoft.com/office/drawing/2014/main" id="{D490422B-D84A-650A-0B54-3FDA78841448}"/>
              </a:ext>
            </a:extLst>
          </p:cNvPr>
          <p:cNvSpPr txBox="1"/>
          <p:nvPr/>
        </p:nvSpPr>
        <p:spPr>
          <a:xfrm>
            <a:off x="5521126" y="1183443"/>
            <a:ext cx="710451" cy="369332"/>
          </a:xfrm>
          <a:prstGeom prst="rect">
            <a:avLst/>
          </a:prstGeom>
          <a:noFill/>
        </p:spPr>
        <p:txBody>
          <a:bodyPr wrap="none" rtlCol="0">
            <a:spAutoFit/>
          </a:bodyPr>
          <a:lstStyle/>
          <a:p>
            <a:r>
              <a:rPr lang="en-US" dirty="0"/>
              <a:t>Initial</a:t>
            </a:r>
          </a:p>
        </p:txBody>
      </p:sp>
    </p:spTree>
    <p:extLst>
      <p:ext uri="{BB962C8B-B14F-4D97-AF65-F5344CB8AC3E}">
        <p14:creationId xmlns:p14="http://schemas.microsoft.com/office/powerpoint/2010/main" val="252288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64BB5-0FAC-38AA-5881-75DE5F9B210C}"/>
              </a:ext>
            </a:extLst>
          </p:cNvPr>
          <p:cNvSpPr>
            <a:spLocks noGrp="1"/>
          </p:cNvSpPr>
          <p:nvPr>
            <p:ph type="ctrTitle"/>
          </p:nvPr>
        </p:nvSpPr>
        <p:spPr/>
        <p:txBody>
          <a:bodyPr/>
          <a:lstStyle/>
          <a:p>
            <a:r>
              <a:rPr lang="en-US"/>
              <a:t>Next Steps</a:t>
            </a:r>
          </a:p>
        </p:txBody>
      </p:sp>
      <p:sp>
        <p:nvSpPr>
          <p:cNvPr id="3" name="Content Placeholder 2">
            <a:extLst>
              <a:ext uri="{FF2B5EF4-FFF2-40B4-BE49-F238E27FC236}">
                <a16:creationId xmlns:a16="http://schemas.microsoft.com/office/drawing/2014/main" id="{E4E38B35-9F41-B979-2A26-32A837A143CF}"/>
              </a:ext>
            </a:extLst>
          </p:cNvPr>
          <p:cNvSpPr>
            <a:spLocks noGrp="1"/>
          </p:cNvSpPr>
          <p:nvPr>
            <p:ph sz="quarter" idx="15"/>
          </p:nvPr>
        </p:nvSpPr>
        <p:spPr>
          <a:xfrm>
            <a:off x="661903" y="945573"/>
            <a:ext cx="11370770" cy="5744337"/>
          </a:xfrm>
        </p:spPr>
        <p:txBody>
          <a:bodyPr/>
          <a:lstStyle/>
          <a:p>
            <a:r>
              <a:rPr lang="en-US"/>
              <a:t>What do we need to compare ADMs to a reference distribution?</a:t>
            </a:r>
          </a:p>
          <a:p>
            <a:r>
              <a:rPr lang="en-US"/>
              <a:t>Need a way to determine a KDMA profile</a:t>
            </a:r>
            <a:br>
              <a:rPr lang="en-US"/>
            </a:br>
            <a:r>
              <a:rPr lang="en-US"/>
              <a:t>for ADMs</a:t>
            </a:r>
          </a:p>
          <a:p>
            <a:r>
              <a:rPr lang="en-US"/>
              <a:t>Our plan is to learn a model that maps</a:t>
            </a:r>
            <a:br>
              <a:rPr lang="en-US"/>
            </a:br>
            <a:r>
              <a:rPr lang="en-US"/>
              <a:t>decisions to KDMA profiles</a:t>
            </a:r>
          </a:p>
          <a:p>
            <a:endParaRPr lang="en-US"/>
          </a:p>
          <a:p>
            <a:endParaRPr lang="en-US"/>
          </a:p>
          <a:p>
            <a:r>
              <a:rPr lang="en-US"/>
              <a:t>TA2 ADM Data Collaboration</a:t>
            </a:r>
          </a:p>
        </p:txBody>
      </p:sp>
      <p:pic>
        <p:nvPicPr>
          <p:cNvPr id="19" name="Picture 18" descr="Graphical user interface&#10;&#10;Description automatically generated">
            <a:extLst>
              <a:ext uri="{FF2B5EF4-FFF2-40B4-BE49-F238E27FC236}">
                <a16:creationId xmlns:a16="http://schemas.microsoft.com/office/drawing/2014/main" id="{8C5A721A-6EF4-6860-F220-67034960683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19338" y="4003217"/>
            <a:ext cx="10210759" cy="2686693"/>
          </a:xfrm>
          <a:prstGeom prst="rect">
            <a:avLst/>
          </a:prstGeom>
        </p:spPr>
      </p:pic>
      <p:pic>
        <p:nvPicPr>
          <p:cNvPr id="21" name="Picture 20" descr="A screenshot of a computer&#10;&#10;Description automatically generated with low confidence">
            <a:extLst>
              <a:ext uri="{FF2B5EF4-FFF2-40B4-BE49-F238E27FC236}">
                <a16:creationId xmlns:a16="http://schemas.microsoft.com/office/drawing/2014/main" id="{9E89A58C-5218-FC78-5BCB-CC5F8B5D60A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546604" y="1392677"/>
            <a:ext cx="4463948" cy="2512744"/>
          </a:xfrm>
          <a:prstGeom prst="rect">
            <a:avLst/>
          </a:prstGeom>
        </p:spPr>
      </p:pic>
    </p:spTree>
    <p:extLst>
      <p:ext uri="{BB962C8B-B14F-4D97-AF65-F5344CB8AC3E}">
        <p14:creationId xmlns:p14="http://schemas.microsoft.com/office/powerpoint/2010/main" val="3929726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9250-97D2-0EC4-612F-6252A8EA4DA3}"/>
              </a:ext>
            </a:extLst>
          </p:cNvPr>
          <p:cNvSpPr>
            <a:spLocks noGrp="1"/>
          </p:cNvSpPr>
          <p:nvPr>
            <p:ph type="ctrTitle"/>
          </p:nvPr>
        </p:nvSpPr>
        <p:spPr/>
        <p:txBody>
          <a:bodyPr/>
          <a:lstStyle/>
          <a:p>
            <a:r>
              <a:rPr lang="en-US"/>
              <a:t>Approach to ELSI documentation</a:t>
            </a:r>
          </a:p>
        </p:txBody>
      </p:sp>
      <p:sp>
        <p:nvSpPr>
          <p:cNvPr id="3" name="Content Placeholder 2">
            <a:extLst>
              <a:ext uri="{FF2B5EF4-FFF2-40B4-BE49-F238E27FC236}">
                <a16:creationId xmlns:a16="http://schemas.microsoft.com/office/drawing/2014/main" id="{81BC52CC-66C6-559B-8749-2F7800994357}"/>
              </a:ext>
            </a:extLst>
          </p:cNvPr>
          <p:cNvSpPr>
            <a:spLocks noGrp="1"/>
          </p:cNvSpPr>
          <p:nvPr>
            <p:ph sz="quarter" idx="15"/>
          </p:nvPr>
        </p:nvSpPr>
        <p:spPr>
          <a:xfrm>
            <a:off x="698059" y="858117"/>
            <a:ext cx="11115196" cy="2000377"/>
          </a:xfrm>
        </p:spPr>
        <p:txBody>
          <a:bodyPr/>
          <a:lstStyle/>
          <a:p>
            <a:r>
              <a:rPr lang="en-US"/>
              <a:t>On ITM, we are documenting ELSI-relevant decisions that are made in study design, SW/ML model design, SW development and data analysis</a:t>
            </a:r>
          </a:p>
          <a:p>
            <a:pPr lvl="1"/>
            <a:r>
              <a:rPr lang="en-US"/>
              <a:t>Not a formal process to reduce the burden on the team</a:t>
            </a:r>
          </a:p>
          <a:p>
            <a:pPr lvl="2"/>
            <a:r>
              <a:rPr lang="en-US"/>
              <a:t>The goal is to a) encourage ELSI-forward thinking and b) document decisions in an understandable manner to provide design-stage traceability</a:t>
            </a:r>
          </a:p>
        </p:txBody>
      </p:sp>
      <p:graphicFrame>
        <p:nvGraphicFramePr>
          <p:cNvPr id="6" name="Table 6">
            <a:extLst>
              <a:ext uri="{FF2B5EF4-FFF2-40B4-BE49-F238E27FC236}">
                <a16:creationId xmlns:a16="http://schemas.microsoft.com/office/drawing/2014/main" id="{756334EF-54B9-E98F-909D-BA631AE223A6}"/>
              </a:ext>
            </a:extLst>
          </p:cNvPr>
          <p:cNvGraphicFramePr>
            <a:graphicFrameLocks noGrp="1"/>
          </p:cNvGraphicFramePr>
          <p:nvPr>
            <p:extLst>
              <p:ext uri="{D42A27DB-BD31-4B8C-83A1-F6EECF244321}">
                <p14:modId xmlns:p14="http://schemas.microsoft.com/office/powerpoint/2010/main" val="1410272023"/>
              </p:ext>
            </p:extLst>
          </p:nvPr>
        </p:nvGraphicFramePr>
        <p:xfrm>
          <a:off x="757329" y="2748224"/>
          <a:ext cx="11333071" cy="4937760"/>
        </p:xfrm>
        <a:graphic>
          <a:graphicData uri="http://schemas.openxmlformats.org/drawingml/2006/table">
            <a:tbl>
              <a:tblPr firstRow="1" bandRow="1">
                <a:tableStyleId>{5C22544A-7EE6-4342-B048-85BDC9FD1C3A}</a:tableStyleId>
              </a:tblPr>
              <a:tblGrid>
                <a:gridCol w="856771">
                  <a:extLst>
                    <a:ext uri="{9D8B030D-6E8A-4147-A177-3AD203B41FA5}">
                      <a16:colId xmlns:a16="http://schemas.microsoft.com/office/drawing/2014/main" val="216970822"/>
                    </a:ext>
                  </a:extLst>
                </a:gridCol>
                <a:gridCol w="1138027">
                  <a:extLst>
                    <a:ext uri="{9D8B030D-6E8A-4147-A177-3AD203B41FA5}">
                      <a16:colId xmlns:a16="http://schemas.microsoft.com/office/drawing/2014/main" val="1260860073"/>
                    </a:ext>
                  </a:extLst>
                </a:gridCol>
                <a:gridCol w="1235709">
                  <a:extLst>
                    <a:ext uri="{9D8B030D-6E8A-4147-A177-3AD203B41FA5}">
                      <a16:colId xmlns:a16="http://schemas.microsoft.com/office/drawing/2014/main" val="3789076488"/>
                    </a:ext>
                  </a:extLst>
                </a:gridCol>
                <a:gridCol w="2573987">
                  <a:extLst>
                    <a:ext uri="{9D8B030D-6E8A-4147-A177-3AD203B41FA5}">
                      <a16:colId xmlns:a16="http://schemas.microsoft.com/office/drawing/2014/main" val="3309185605"/>
                    </a:ext>
                  </a:extLst>
                </a:gridCol>
                <a:gridCol w="3173930">
                  <a:extLst>
                    <a:ext uri="{9D8B030D-6E8A-4147-A177-3AD203B41FA5}">
                      <a16:colId xmlns:a16="http://schemas.microsoft.com/office/drawing/2014/main" val="2814380096"/>
                    </a:ext>
                  </a:extLst>
                </a:gridCol>
                <a:gridCol w="2354647">
                  <a:extLst>
                    <a:ext uri="{9D8B030D-6E8A-4147-A177-3AD203B41FA5}">
                      <a16:colId xmlns:a16="http://schemas.microsoft.com/office/drawing/2014/main" val="652652520"/>
                    </a:ext>
                  </a:extLst>
                </a:gridCol>
              </a:tblGrid>
              <a:tr h="0">
                <a:tc>
                  <a:txBody>
                    <a:bodyPr/>
                    <a:lstStyle/>
                    <a:p>
                      <a:pPr algn="l" fontAlgn="t"/>
                      <a:r>
                        <a:rPr lang="en-US" sz="1400" b="1">
                          <a:effectLst/>
                        </a:rPr>
                        <a:t>Date  </a:t>
                      </a:r>
                    </a:p>
                  </a:txBody>
                  <a:tcPr marL="50800" marR="50800" marT="50800" marB="50800"/>
                </a:tc>
                <a:tc>
                  <a:txBody>
                    <a:bodyPr/>
                    <a:lstStyle/>
                    <a:p>
                      <a:pPr algn="l" fontAlgn="t"/>
                      <a:r>
                        <a:rPr lang="en-US" sz="1400" b="1">
                          <a:effectLst/>
                        </a:rPr>
                        <a:t>Decision Type  </a:t>
                      </a:r>
                    </a:p>
                  </a:txBody>
                  <a:tcPr marL="50800" marR="50800" marT="50800" marB="50800"/>
                </a:tc>
                <a:tc>
                  <a:txBody>
                    <a:bodyPr/>
                    <a:lstStyle/>
                    <a:p>
                      <a:pPr algn="l" fontAlgn="t"/>
                      <a:r>
                        <a:rPr lang="en-US" sz="1400" b="1">
                          <a:effectLst/>
                        </a:rPr>
                        <a:t>DoD Principle </a:t>
                      </a:r>
                    </a:p>
                  </a:txBody>
                  <a:tcPr marL="50800" marR="50800" marT="50800" marB="50800"/>
                </a:tc>
                <a:tc>
                  <a:txBody>
                    <a:bodyPr/>
                    <a:lstStyle/>
                    <a:p>
                      <a:pPr algn="l" fontAlgn="t"/>
                      <a:r>
                        <a:rPr lang="en-US" sz="1400" b="1">
                          <a:effectLst/>
                        </a:rPr>
                        <a:t>ELSI Implication  </a:t>
                      </a:r>
                    </a:p>
                  </a:txBody>
                  <a:tcPr marL="50800" marR="50800" marT="50800" marB="50800"/>
                </a:tc>
                <a:tc>
                  <a:txBody>
                    <a:bodyPr/>
                    <a:lstStyle/>
                    <a:p>
                      <a:pPr algn="l" fontAlgn="t"/>
                      <a:r>
                        <a:rPr lang="en-US" sz="1400" b="1">
                          <a:effectLst/>
                        </a:rPr>
                        <a:t>Decision/Activity  </a:t>
                      </a:r>
                    </a:p>
                  </a:txBody>
                  <a:tcPr marL="50800" marR="50800" marT="50800" marB="50800"/>
                </a:tc>
                <a:tc>
                  <a:txBody>
                    <a:bodyPr/>
                    <a:lstStyle/>
                    <a:p>
                      <a:pPr algn="l" fontAlgn="t"/>
                      <a:r>
                        <a:rPr lang="en-US" sz="1400" b="1">
                          <a:effectLst/>
                        </a:rPr>
                        <a:t>Deviation from prior decision  / Update</a:t>
                      </a:r>
                    </a:p>
                  </a:txBody>
                  <a:tcPr marL="50800" marR="50800" marT="50800" marB="50800"/>
                </a:tc>
                <a:extLst>
                  <a:ext uri="{0D108BD9-81ED-4DB2-BD59-A6C34878D82A}">
                    <a16:rowId xmlns:a16="http://schemas.microsoft.com/office/drawing/2014/main" val="2025816388"/>
                  </a:ext>
                </a:extLst>
              </a:tr>
              <a:tr h="1677801">
                <a:tc>
                  <a:txBody>
                    <a:bodyPr/>
                    <a:lstStyle/>
                    <a:p>
                      <a:pPr algn="l" fontAlgn="t"/>
                      <a:r>
                        <a:rPr lang="en-US" sz="1200" b="0">
                          <a:effectLst/>
                        </a:rPr>
                        <a:t>9/21/23 </a:t>
                      </a:r>
                    </a:p>
                  </a:txBody>
                  <a:tcPr marL="50800" marR="50800" marT="50800" marB="50800"/>
                </a:tc>
                <a:tc>
                  <a:txBody>
                    <a:bodyPr/>
                    <a:lstStyle/>
                    <a:p>
                      <a:pPr algn="l" fontAlgn="t"/>
                      <a:r>
                        <a:rPr lang="en-US" sz="1200" b="0">
                          <a:effectLst/>
                        </a:rPr>
                        <a:t>Scenario Design </a:t>
                      </a:r>
                    </a:p>
                  </a:txBody>
                  <a:tcPr marL="50800" marR="50800" marT="50800" marB="50800"/>
                </a:tc>
                <a:tc>
                  <a:txBody>
                    <a:bodyPr/>
                    <a:lstStyle/>
                    <a:p>
                      <a:pPr algn="l" fontAlgn="t">
                        <a:buFont typeface="Arial" panose="020B0604020202020204" pitchFamily="34" charset="0"/>
                        <a:buChar char="•"/>
                      </a:pPr>
                      <a:r>
                        <a:rPr lang="en-US" sz="1200" b="0">
                          <a:effectLst/>
                        </a:rPr>
                        <a:t>Equitable </a:t>
                      </a:r>
                    </a:p>
                  </a:txBody>
                  <a:tcPr marL="50800" marR="50800" marT="50800" marB="50800"/>
                </a:tc>
                <a:tc>
                  <a:txBody>
                    <a:bodyPr/>
                    <a:lstStyle/>
                    <a:p>
                      <a:pPr algn="l" fontAlgn="t">
                        <a:buFont typeface="Arial" panose="020B0604020202020204" pitchFamily="34" charset="0"/>
                        <a:buChar char="•"/>
                      </a:pPr>
                      <a:r>
                        <a:rPr lang="en-US" sz="1200" b="0">
                          <a:effectLst/>
                        </a:rPr>
                        <a:t>Scenarios that attempt to address multiple KDMAs at the same time may be overly complex and hard to differentiate which specific aspect of a KDMA (if at all) contributed to the decision, making the resultant data difficult to interpret </a:t>
                      </a:r>
                    </a:p>
                  </a:txBody>
                  <a:tcPr marL="50800" marR="50800" marT="50800" marB="50800"/>
                </a:tc>
                <a:tc>
                  <a:txBody>
                    <a:bodyPr/>
                    <a:lstStyle/>
                    <a:p>
                      <a:pPr algn="l" fontAlgn="t">
                        <a:buFont typeface="Arial" panose="020B0604020202020204" pitchFamily="34" charset="0"/>
                        <a:buChar char="•"/>
                      </a:pPr>
                      <a:r>
                        <a:rPr lang="en-US" sz="1200" b="0">
                          <a:effectLst/>
                        </a:rPr>
                        <a:t>Decision: Create an ELSI-oriented scenario to partially address data bias </a:t>
                      </a:r>
                    </a:p>
                    <a:p>
                      <a:pPr algn="l" fontAlgn="t">
                        <a:buFont typeface="Arial" panose="020B0604020202020204" pitchFamily="34" charset="0"/>
                        <a:buChar char="•"/>
                      </a:pPr>
                      <a:r>
                        <a:rPr lang="en-US" sz="1200" b="0">
                          <a:effectLst/>
                        </a:rPr>
                        <a:t>Methodology: obtain baseline data by isolating a single KDMA per scene, keeping most of the variables of interest the same. Focus on MVP2 KDMAs, with two scene per KDMA where possible. Add 2 trait bias-specific scenes to address age, gender and race </a:t>
                      </a:r>
                    </a:p>
                    <a:p>
                      <a:pPr algn="l" fontAlgn="t">
                        <a:buFont typeface="Arial" panose="020B0604020202020204" pitchFamily="34" charset="0"/>
                        <a:buChar char="•"/>
                      </a:pPr>
                      <a:r>
                        <a:rPr lang="en-US" sz="1200" b="0">
                          <a:effectLst/>
                        </a:rPr>
                        <a:t>Results of the pilot study will determine whether the baseline KDMA isolation was successful and whether any gender/race/age bias was observed. </a:t>
                      </a:r>
                    </a:p>
                  </a:txBody>
                  <a:tcPr marL="50800" marR="50800" marT="50800" marB="50800"/>
                </a:tc>
                <a:tc>
                  <a:txBody>
                    <a:bodyPr/>
                    <a:lstStyle/>
                    <a:p>
                      <a:endParaRPr lang="en-US"/>
                    </a:p>
                  </a:txBody>
                  <a:tcPr/>
                </a:tc>
                <a:extLst>
                  <a:ext uri="{0D108BD9-81ED-4DB2-BD59-A6C34878D82A}">
                    <a16:rowId xmlns:a16="http://schemas.microsoft.com/office/drawing/2014/main" val="1642277148"/>
                  </a:ext>
                </a:extLst>
              </a:tr>
              <a:tr h="1544171">
                <a:tc>
                  <a:txBody>
                    <a:bodyPr/>
                    <a:lstStyle/>
                    <a:p>
                      <a:pPr algn="l" fontAlgn="t"/>
                      <a:r>
                        <a:rPr lang="en-US" sz="1200" b="0">
                          <a:effectLst/>
                        </a:rPr>
                        <a:t>11/2/23 </a:t>
                      </a:r>
                    </a:p>
                  </a:txBody>
                  <a:tcPr marL="50800" marR="50800" marT="50800" marB="50800"/>
                </a:tc>
                <a:tc>
                  <a:txBody>
                    <a:bodyPr/>
                    <a:lstStyle/>
                    <a:p>
                      <a:pPr algn="l" fontAlgn="t"/>
                      <a:r>
                        <a:rPr lang="en-US" sz="1200" b="0">
                          <a:effectLst/>
                        </a:rPr>
                        <a:t>Maintaining ELSI focus </a:t>
                      </a:r>
                    </a:p>
                  </a:txBody>
                  <a:tcPr marL="50800" marR="50800" marT="50800" marB="50800"/>
                </a:tc>
                <a:tc>
                  <a:txBody>
                    <a:bodyPr/>
                    <a:lstStyle/>
                    <a:p>
                      <a:pPr algn="l" fontAlgn="t">
                        <a:buFont typeface="Arial" panose="020B0604020202020204" pitchFamily="34" charset="0"/>
                        <a:buChar char="•"/>
                      </a:pPr>
                      <a:r>
                        <a:rPr lang="en-US" sz="1200" b="0">
                          <a:effectLst/>
                        </a:rPr>
                        <a:t>Traceable </a:t>
                      </a:r>
                    </a:p>
                  </a:txBody>
                  <a:tcPr marL="50800" marR="50800" marT="50800" marB="50800"/>
                </a:tc>
                <a:tc>
                  <a:txBody>
                    <a:bodyPr/>
                    <a:lstStyle/>
                    <a:p>
                      <a:pPr algn="l" fontAlgn="t">
                        <a:buFont typeface="Arial" panose="020B0604020202020204" pitchFamily="34" charset="0"/>
                        <a:buChar char="•"/>
                      </a:pPr>
                      <a:r>
                        <a:rPr lang="en-US" sz="1200" b="0">
                          <a:effectLst/>
                        </a:rPr>
                        <a:t>When the deadlines loom closer and engineering time gets short, ELSI concerns get relegated to the back-burner </a:t>
                      </a:r>
                    </a:p>
                  </a:txBody>
                  <a:tcPr marL="50800" marR="50800" marT="50800" marB="50800"/>
                </a:tc>
                <a:tc>
                  <a:txBody>
                    <a:bodyPr/>
                    <a:lstStyle/>
                    <a:p>
                      <a:pPr algn="l" fontAlgn="t">
                        <a:buFont typeface="Arial" panose="020B0604020202020204" pitchFamily="34" charset="0"/>
                        <a:buChar char="•"/>
                      </a:pPr>
                      <a:r>
                        <a:rPr lang="en-US" sz="1200" b="0">
                          <a:effectLst/>
                        </a:rPr>
                        <a:t>Look for an even less intrusive way to keep focus on ELSI – but this may not be possible when the expectations are high, but funding is low </a:t>
                      </a:r>
                    </a:p>
                    <a:p>
                      <a:pPr algn="l" fontAlgn="t">
                        <a:buFont typeface="Arial" panose="020B0604020202020204" pitchFamily="34" charset="0"/>
                        <a:buChar char="•"/>
                      </a:pPr>
                      <a:r>
                        <a:rPr lang="en-US" sz="1200" b="0" i="1" err="1">
                          <a:effectLst/>
                        </a:rPr>
                        <a:t>Metin</a:t>
                      </a:r>
                      <a:r>
                        <a:rPr lang="en-US" sz="1200" b="0" i="1">
                          <a:effectLst/>
                        </a:rPr>
                        <a:t>: Mitigation: front-loading thinking and starting this work as early as possible – when push comes to shove, it's too late to bring people up to speed </a:t>
                      </a:r>
                    </a:p>
                    <a:p>
                      <a:pPr algn="l" fontAlgn="t">
                        <a:buFont typeface="Arial" panose="020B0604020202020204" pitchFamily="34" charset="0"/>
                        <a:buChar char="•"/>
                      </a:pPr>
                      <a:r>
                        <a:rPr lang="en-US" sz="1200" b="0" i="1" err="1">
                          <a:effectLst/>
                        </a:rPr>
                        <a:t>Metin</a:t>
                      </a:r>
                      <a:r>
                        <a:rPr lang="en-US" sz="1200" b="0" i="1">
                          <a:effectLst/>
                        </a:rPr>
                        <a:t>: Understanding how you can link overall ELSI work to the baseline performance metrics – more explicit discussion about goals and performance (e.g., trust) </a:t>
                      </a:r>
                    </a:p>
                  </a:txBody>
                  <a:tcPr marL="50800" marR="50800" marT="50800" marB="50800"/>
                </a:tc>
                <a:tc>
                  <a:txBody>
                    <a:bodyPr/>
                    <a:lstStyle/>
                    <a:p>
                      <a:endParaRPr lang="en-US"/>
                    </a:p>
                  </a:txBody>
                  <a:tcPr/>
                </a:tc>
                <a:extLst>
                  <a:ext uri="{0D108BD9-81ED-4DB2-BD59-A6C34878D82A}">
                    <a16:rowId xmlns:a16="http://schemas.microsoft.com/office/drawing/2014/main" val="2484048535"/>
                  </a:ext>
                </a:extLst>
              </a:tr>
            </a:tbl>
          </a:graphicData>
        </a:graphic>
      </p:graphicFrame>
      <p:sp>
        <p:nvSpPr>
          <p:cNvPr id="7" name="TextBox 6">
            <a:extLst>
              <a:ext uri="{FF2B5EF4-FFF2-40B4-BE49-F238E27FC236}">
                <a16:creationId xmlns:a16="http://schemas.microsoft.com/office/drawing/2014/main" id="{6B6C51A0-D891-CBC5-64A9-C1486D0A5D5A}"/>
              </a:ext>
            </a:extLst>
          </p:cNvPr>
          <p:cNvSpPr txBox="1"/>
          <p:nvPr/>
        </p:nvSpPr>
        <p:spPr>
          <a:xfrm>
            <a:off x="3868311" y="6541006"/>
            <a:ext cx="1989712" cy="276999"/>
          </a:xfrm>
          <a:prstGeom prst="rect">
            <a:avLst/>
          </a:prstGeom>
          <a:noFill/>
        </p:spPr>
        <p:txBody>
          <a:bodyPr wrap="none" rtlCol="0">
            <a:spAutoFit/>
          </a:bodyPr>
          <a:lstStyle/>
          <a:p>
            <a:r>
              <a:rPr lang="en-US" sz="1200"/>
              <a:t>*Input from IDA LME liaisons</a:t>
            </a:r>
          </a:p>
        </p:txBody>
      </p:sp>
      <p:cxnSp>
        <p:nvCxnSpPr>
          <p:cNvPr id="9" name="Straight Arrow Connector 8">
            <a:extLst>
              <a:ext uri="{FF2B5EF4-FFF2-40B4-BE49-F238E27FC236}">
                <a16:creationId xmlns:a16="http://schemas.microsoft.com/office/drawing/2014/main" id="{927C15CF-5453-969E-3076-163E2CE8EF12}"/>
              </a:ext>
            </a:extLst>
          </p:cNvPr>
          <p:cNvCxnSpPr>
            <a:stCxn id="7" idx="0"/>
          </p:cNvCxnSpPr>
          <p:nvPr/>
        </p:nvCxnSpPr>
        <p:spPr>
          <a:xfrm flipV="1">
            <a:off x="4863167" y="5383033"/>
            <a:ext cx="742504" cy="1157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BFE1907-4D32-C63B-5A44-5EA0D62FDA1E}"/>
              </a:ext>
            </a:extLst>
          </p:cNvPr>
          <p:cNvCxnSpPr>
            <a:stCxn id="7" idx="0"/>
          </p:cNvCxnSpPr>
          <p:nvPr/>
        </p:nvCxnSpPr>
        <p:spPr>
          <a:xfrm flipV="1">
            <a:off x="4863167" y="5999883"/>
            <a:ext cx="682875" cy="54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082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B53BDC-52EC-2552-7EDA-992FE644BD58}"/>
              </a:ext>
            </a:extLst>
          </p:cNvPr>
          <p:cNvSpPr>
            <a:spLocks noGrp="1"/>
          </p:cNvSpPr>
          <p:nvPr>
            <p:ph type="ctrTitle"/>
          </p:nvPr>
        </p:nvSpPr>
        <p:spPr/>
        <p:txBody>
          <a:bodyPr/>
          <a:lstStyle/>
          <a:p>
            <a:r>
              <a:rPr lang="en-US"/>
              <a:t>Top Accomplishments</a:t>
            </a:r>
          </a:p>
        </p:txBody>
      </p:sp>
      <p:sp>
        <p:nvSpPr>
          <p:cNvPr id="6" name="Rectangle 1">
            <a:extLst>
              <a:ext uri="{FF2B5EF4-FFF2-40B4-BE49-F238E27FC236}">
                <a16:creationId xmlns:a16="http://schemas.microsoft.com/office/drawing/2014/main" id="{F450A1F0-E478-EDF8-80B8-13A8CCD03650}"/>
              </a:ext>
            </a:extLst>
          </p:cNvPr>
          <p:cNvSpPr>
            <a:spLocks noGrp="1" noChangeArrowheads="1"/>
          </p:cNvSpPr>
          <p:nvPr>
            <p:ph sz="quarter" idx="15"/>
          </p:nvPr>
        </p:nvSpPr>
        <p:spPr bwMode="auto">
          <a:xfrm>
            <a:off x="1311348" y="1740157"/>
            <a:ext cx="10500354" cy="2246769"/>
          </a:xfrm>
          <a:prstGeom prst="rect">
            <a:avLst/>
          </a:prstGeom>
          <a:noFill/>
          <a:ln>
            <a:noFill/>
          </a:ln>
          <a:effectLst/>
        </p:spPr>
        <p:txBody>
          <a:bodyPr vert="horz" wrap="square" lIns="91440" tIns="45720" rIns="91440" bIns="45720" numCol="1" anchor="t" anchorCtr="0" compatLnSpc="1">
            <a:prstTxWarp prst="textNoShape">
              <a:avLst/>
            </a:prstTxWarp>
            <a:spAutoFit/>
          </a:bodyPr>
          <a:lstStyle/>
          <a:p>
            <a:pPr marL="342900" lvl="0" indent="-342900" eaLnBrk="0" fontAlgn="t" hangingPunct="0">
              <a:lnSpc>
                <a:spcPct val="100000"/>
              </a:lnSpc>
              <a:spcBef>
                <a:spcPts val="0"/>
              </a:spcBef>
              <a:spcAft>
                <a:spcPts val="600"/>
              </a:spcAft>
              <a:buFont typeface="+mj-lt"/>
              <a:buAutoNum type="arabicPeriod"/>
            </a:pPr>
            <a:r>
              <a:rPr lang="en-US"/>
              <a:t>Exploration of what to elicit from RDMs</a:t>
            </a:r>
          </a:p>
          <a:p>
            <a:pPr marL="342900" lvl="0" indent="-342900" eaLnBrk="0" fontAlgn="t" hangingPunct="0">
              <a:lnSpc>
                <a:spcPct val="100000"/>
              </a:lnSpc>
              <a:spcBef>
                <a:spcPts val="0"/>
              </a:spcBef>
              <a:spcAft>
                <a:spcPts val="600"/>
              </a:spcAft>
              <a:buFont typeface="+mj-lt"/>
              <a:buAutoNum type="arabicPeriod"/>
            </a:pPr>
            <a:r>
              <a:rPr lang="en-US"/>
              <a:t>KDMA Ground Truth Need Discovery</a:t>
            </a:r>
          </a:p>
          <a:p>
            <a:pPr marL="342900" lvl="0" indent="-342900" eaLnBrk="0" fontAlgn="t" hangingPunct="0">
              <a:lnSpc>
                <a:spcPct val="100000"/>
              </a:lnSpc>
              <a:spcBef>
                <a:spcPts val="0"/>
              </a:spcBef>
              <a:spcAft>
                <a:spcPts val="600"/>
              </a:spcAft>
              <a:buFont typeface="+mj-lt"/>
              <a:buAutoNum type="arabicPeriod"/>
            </a:pPr>
            <a:r>
              <a:rPr lang="en-US"/>
              <a:t>KDMA Alignment Status</a:t>
            </a:r>
          </a:p>
          <a:p>
            <a:pPr marL="342900" lvl="0" indent="-342900" eaLnBrk="0" fontAlgn="t" hangingPunct="0">
              <a:lnSpc>
                <a:spcPct val="100000"/>
              </a:lnSpc>
              <a:spcBef>
                <a:spcPts val="0"/>
              </a:spcBef>
              <a:spcAft>
                <a:spcPts val="600"/>
              </a:spcAft>
              <a:buFont typeface="+mj-lt"/>
              <a:buAutoNum type="arabicPeriod"/>
            </a:pPr>
            <a:r>
              <a:rPr lang="en-US"/>
              <a:t>ELSI Considerations and Lessons Learned</a:t>
            </a:r>
          </a:p>
          <a:p>
            <a:pPr marL="342900" lvl="0" indent="-342900" eaLnBrk="0" fontAlgn="t" hangingPunct="0">
              <a:lnSpc>
                <a:spcPct val="100000"/>
              </a:lnSpc>
              <a:spcBef>
                <a:spcPts val="0"/>
              </a:spcBef>
              <a:spcAft>
                <a:spcPts val="600"/>
              </a:spcAft>
              <a:buFont typeface="+mj-lt"/>
              <a:buAutoNum type="arabicPeriod"/>
            </a:pPr>
            <a:r>
              <a:rPr lang="en-US"/>
              <a:t>Tripartite Taxonomy of Decision-Making (UML research, separate presentation)</a:t>
            </a:r>
          </a:p>
        </p:txBody>
      </p:sp>
    </p:spTree>
    <p:extLst>
      <p:ext uri="{BB962C8B-B14F-4D97-AF65-F5344CB8AC3E}">
        <p14:creationId xmlns:p14="http://schemas.microsoft.com/office/powerpoint/2010/main" val="371240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DE00-8B5E-7865-DB87-D3395969F112}"/>
              </a:ext>
            </a:extLst>
          </p:cNvPr>
          <p:cNvSpPr>
            <a:spLocks noGrp="1"/>
          </p:cNvSpPr>
          <p:nvPr>
            <p:ph type="ctrTitle"/>
          </p:nvPr>
        </p:nvSpPr>
        <p:spPr/>
        <p:txBody>
          <a:bodyPr/>
          <a:lstStyle/>
          <a:p>
            <a:r>
              <a:rPr lang="en-US"/>
              <a:t>Intro</a:t>
            </a:r>
          </a:p>
        </p:txBody>
      </p:sp>
      <p:sp>
        <p:nvSpPr>
          <p:cNvPr id="10" name="Content Placeholder 2">
            <a:extLst>
              <a:ext uri="{FF2B5EF4-FFF2-40B4-BE49-F238E27FC236}">
                <a16:creationId xmlns:a16="http://schemas.microsoft.com/office/drawing/2014/main" id="{0B6AAB4F-9AB8-5B53-8D00-096CB6F69C26}"/>
              </a:ext>
            </a:extLst>
          </p:cNvPr>
          <p:cNvSpPr txBox="1">
            <a:spLocks/>
          </p:cNvSpPr>
          <p:nvPr/>
        </p:nvSpPr>
        <p:spPr>
          <a:xfrm>
            <a:off x="451389" y="1941983"/>
            <a:ext cx="5644611" cy="4690138"/>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 typeface="Arial" panose="020B0604020202020204" pitchFamily="34" charset="0"/>
              <a:buChar char="•"/>
              <a:defRPr sz="2400" kern="1200">
                <a:solidFill>
                  <a:schemeClr val="tx2"/>
                </a:solidFill>
                <a:latin typeface="+mj-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None/>
              <a:tabLst/>
              <a:defRPr/>
            </a:pPr>
            <a:r>
              <a:rPr kumimoji="0" lang="en-US" sz="2000" b="0" i="0" u="none" strike="noStrike" kern="1200" cap="none" spc="0" normalizeH="0" baseline="0" noProof="0">
                <a:ln>
                  <a:noFill/>
                </a:ln>
                <a:solidFill>
                  <a:srgbClr val="44546A"/>
                </a:solidFill>
                <a:effectLst/>
                <a:uLnTx/>
                <a:uFillTx/>
                <a:latin typeface="Calibri Light" panose="020F0302020204030204"/>
                <a:ea typeface="+mn-ea"/>
                <a:cs typeface="+mn-cs"/>
              </a:rPr>
              <a:t>The </a:t>
            </a:r>
            <a:r>
              <a:rPr kumimoji="0" lang="en-US" sz="2000" b="0" i="0" u="none" strike="noStrike" kern="1200" cap="none" spc="0" normalizeH="0" baseline="0" noProof="0" err="1">
                <a:ln>
                  <a:noFill/>
                </a:ln>
                <a:solidFill>
                  <a:srgbClr val="44546A"/>
                </a:solidFill>
                <a:effectLst/>
                <a:uLnTx/>
                <a:uFillTx/>
                <a:latin typeface="Calibri Light" panose="020F0302020204030204"/>
                <a:ea typeface="+mn-ea"/>
                <a:cs typeface="+mn-cs"/>
              </a:rPr>
              <a:t>SoarTech</a:t>
            </a:r>
            <a:r>
              <a:rPr kumimoji="0" lang="en-US" sz="2000" b="0" i="0" u="none" strike="noStrike" kern="1200" cap="none" spc="0" normalizeH="0" baseline="0" noProof="0">
                <a:ln>
                  <a:noFill/>
                </a:ln>
                <a:solidFill>
                  <a:srgbClr val="44546A"/>
                </a:solidFill>
                <a:effectLst/>
                <a:uLnTx/>
                <a:uFillTx/>
                <a:latin typeface="Calibri Light" panose="020F0302020204030204"/>
                <a:ea typeface="+mn-ea"/>
                <a:cs typeface="+mn-cs"/>
              </a:rPr>
              <a:t> approach (Athena) addresses four challenges:</a:t>
            </a:r>
          </a:p>
          <a:p>
            <a:pPr marL="914400" marR="0" lvl="1" indent="-457200" algn="l" defTabSz="914400" rtl="0" eaLnBrk="1" fontAlgn="auto" latinLnBrk="0" hangingPunct="1">
              <a:lnSpc>
                <a:spcPct val="90000"/>
              </a:lnSpc>
              <a:spcBef>
                <a:spcPts val="500"/>
              </a:spcBef>
              <a:spcAft>
                <a:spcPts val="0"/>
              </a:spcAft>
              <a:buClrTx/>
              <a:buSzTx/>
              <a:buFont typeface="+mj-lt"/>
              <a:buAutoNum type="arabicPeriod"/>
              <a:tabLst/>
              <a:defRPr/>
            </a:pPr>
            <a:r>
              <a:rPr kumimoji="0" lang="en-US" sz="2000" b="0" i="0" u="none" strike="noStrike" kern="1200" cap="none" spc="0" normalizeH="0" baseline="0" noProof="0">
                <a:ln>
                  <a:noFill/>
                </a:ln>
                <a:solidFill>
                  <a:sysClr val="windowText" lastClr="000000"/>
                </a:solidFill>
                <a:effectLst/>
                <a:uLnTx/>
                <a:uFillTx/>
                <a:latin typeface="Calibri Light" panose="020F0302020204030204"/>
                <a:ea typeface="+mn-ea"/>
                <a:cs typeface="+mn-cs"/>
              </a:rPr>
              <a:t>Identify and validate Key Decision Maker Attributes (KDMAs)</a:t>
            </a:r>
          </a:p>
          <a:p>
            <a:pPr marL="914400" marR="0" lvl="1" indent="-457200" algn="l" defTabSz="914400" rtl="0" eaLnBrk="1" fontAlgn="auto" latinLnBrk="0" hangingPunct="1">
              <a:lnSpc>
                <a:spcPct val="90000"/>
              </a:lnSpc>
              <a:spcBef>
                <a:spcPts val="500"/>
              </a:spcBef>
              <a:spcAft>
                <a:spcPts val="0"/>
              </a:spcAft>
              <a:buClrTx/>
              <a:buSzTx/>
              <a:buFont typeface="+mj-lt"/>
              <a:buAutoNum type="arabicPeriod"/>
              <a:tabLst/>
              <a:defRPr/>
            </a:pPr>
            <a:r>
              <a:rPr kumimoji="0" lang="en-US" sz="2000" b="0" i="0" u="none" strike="noStrike" kern="1200" cap="none" spc="0" normalizeH="0" baseline="0" noProof="0">
                <a:ln>
                  <a:noFill/>
                </a:ln>
                <a:solidFill>
                  <a:sysClr val="windowText" lastClr="000000"/>
                </a:solidFill>
                <a:effectLst/>
                <a:uLnTx/>
                <a:uFillTx/>
                <a:latin typeface="Calibri Light" panose="020F0302020204030204"/>
                <a:ea typeface="+mn-ea"/>
                <a:cs typeface="+mn-cs"/>
              </a:rPr>
              <a:t>Measure KDMAs in reference human decision-makers</a:t>
            </a:r>
          </a:p>
          <a:p>
            <a:pPr marL="914400" marR="0" lvl="1" indent="-457200" algn="l" defTabSz="914400" rtl="0" eaLnBrk="1" fontAlgn="auto" latinLnBrk="0" hangingPunct="1">
              <a:lnSpc>
                <a:spcPct val="90000"/>
              </a:lnSpc>
              <a:spcBef>
                <a:spcPts val="500"/>
              </a:spcBef>
              <a:spcAft>
                <a:spcPts val="0"/>
              </a:spcAft>
              <a:buClrTx/>
              <a:buSzTx/>
              <a:buFont typeface="+mj-lt"/>
              <a:buAutoNum type="arabicPeriod"/>
              <a:tabLst/>
              <a:defRPr/>
            </a:pPr>
            <a:r>
              <a:rPr kumimoji="0" lang="en-US" sz="2000" b="0" i="0" u="none" strike="noStrike" kern="1200" cap="none" spc="0" normalizeH="0" baseline="0" noProof="0">
                <a:ln>
                  <a:noFill/>
                </a:ln>
                <a:solidFill>
                  <a:sysClr val="windowText" lastClr="000000"/>
                </a:solidFill>
                <a:effectLst/>
                <a:uLnTx/>
                <a:uFillTx/>
                <a:latin typeface="Calibri Light" panose="020F0302020204030204"/>
                <a:ea typeface="+mn-ea"/>
                <a:cs typeface="+mn-cs"/>
              </a:rPr>
              <a:t>Measure KDMAs in algorithmic decision-makers</a:t>
            </a:r>
          </a:p>
          <a:p>
            <a:pPr marL="914400" marR="0" lvl="1" indent="-457200" algn="l" defTabSz="914400" rtl="0" eaLnBrk="1" fontAlgn="auto" latinLnBrk="0" hangingPunct="1">
              <a:lnSpc>
                <a:spcPct val="90000"/>
              </a:lnSpc>
              <a:spcBef>
                <a:spcPts val="500"/>
              </a:spcBef>
              <a:spcAft>
                <a:spcPts val="0"/>
              </a:spcAft>
              <a:buClrTx/>
              <a:buSzTx/>
              <a:buFont typeface="+mj-lt"/>
              <a:buAutoNum type="arabicPeriod"/>
              <a:tabLst/>
              <a:defRPr/>
            </a:pPr>
            <a:r>
              <a:rPr kumimoji="0" lang="en-US" sz="2000" b="0" i="0" u="none" strike="noStrike" kern="1200" cap="none" spc="0" normalizeH="0" baseline="0" noProof="0">
                <a:ln>
                  <a:noFill/>
                </a:ln>
                <a:solidFill>
                  <a:sysClr val="windowText" lastClr="000000"/>
                </a:solidFill>
                <a:effectLst/>
                <a:uLnTx/>
                <a:uFillTx/>
                <a:latin typeface="Calibri Light" panose="020F0302020204030204"/>
                <a:ea typeface="+mn-ea"/>
                <a:cs typeface="+mn-cs"/>
              </a:rPr>
              <a:t>Measure and characterize alignment between Human &amp; algorithmic decision-makers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a:ln>
                <a:noFill/>
              </a:ln>
              <a:solidFill>
                <a:srgbClr val="44546A"/>
              </a:solidFill>
              <a:effectLst/>
              <a:uLnTx/>
              <a:uFillTx/>
              <a:latin typeface="Calibri Light" panose="020F0302020204030204"/>
              <a:ea typeface="+mn-ea"/>
              <a:cs typeface="+mn-cs"/>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a:ln>
                <a:noFill/>
              </a:ln>
              <a:solidFill>
                <a:srgbClr val="44546A"/>
              </a:solidFill>
              <a:effectLst/>
              <a:uLnTx/>
              <a:uFillTx/>
              <a:latin typeface="Calibri Light" panose="020F0302020204030204"/>
              <a:ea typeface="+mn-ea"/>
              <a:cs typeface="+mn-cs"/>
            </a:endParaRPr>
          </a:p>
        </p:txBody>
      </p:sp>
      <p:sp>
        <p:nvSpPr>
          <p:cNvPr id="12" name="TextBox 11">
            <a:extLst>
              <a:ext uri="{FF2B5EF4-FFF2-40B4-BE49-F238E27FC236}">
                <a16:creationId xmlns:a16="http://schemas.microsoft.com/office/drawing/2014/main" id="{E1FD7A70-AAE5-1807-4F20-455443CDC227}"/>
              </a:ext>
            </a:extLst>
          </p:cNvPr>
          <p:cNvSpPr txBox="1"/>
          <p:nvPr/>
        </p:nvSpPr>
        <p:spPr>
          <a:xfrm>
            <a:off x="600740" y="6211378"/>
            <a:ext cx="2919325" cy="523220"/>
          </a:xfrm>
          <a:prstGeom prst="rect">
            <a:avLst/>
          </a:prstGeom>
          <a:noFill/>
        </p:spPr>
        <p:txBody>
          <a:bodyPr wrap="none" rtlCol="0">
            <a:spAutoFit/>
          </a:bodyPr>
          <a:lstStyle/>
          <a:p>
            <a:r>
              <a:rPr lang="en-US" sz="1400" i="1">
                <a:solidFill>
                  <a:prstClr val="black"/>
                </a:solidFill>
                <a:latin typeface="Calibri Light" panose="020F0302020204030204"/>
              </a:rPr>
              <a:t>KDMA = Key Decision Maker Attribute</a:t>
            </a:r>
          </a:p>
          <a:p>
            <a:endParaRPr lang="en-US" sz="1400" i="1">
              <a:solidFill>
                <a:prstClr val="black"/>
              </a:solidFill>
              <a:latin typeface="Calibri Light" panose="020F0302020204030204"/>
            </a:endParaRPr>
          </a:p>
        </p:txBody>
      </p:sp>
      <p:sp>
        <p:nvSpPr>
          <p:cNvPr id="17" name="TextBox 16">
            <a:extLst>
              <a:ext uri="{FF2B5EF4-FFF2-40B4-BE49-F238E27FC236}">
                <a16:creationId xmlns:a16="http://schemas.microsoft.com/office/drawing/2014/main" id="{2E130653-F743-8D9D-3E70-7517AFB1B4E3}"/>
              </a:ext>
            </a:extLst>
          </p:cNvPr>
          <p:cNvSpPr txBox="1"/>
          <p:nvPr/>
        </p:nvSpPr>
        <p:spPr>
          <a:xfrm>
            <a:off x="1379105" y="966754"/>
            <a:ext cx="10451388" cy="646331"/>
          </a:xfrm>
          <a:prstGeom prst="rect">
            <a:avLst/>
          </a:prstGeom>
          <a:solidFill>
            <a:schemeClr val="bg1"/>
          </a:solidFill>
          <a:ln w="28575">
            <a:solidFill>
              <a:schemeClr val="tx1"/>
            </a:solidFill>
          </a:ln>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None/>
              <a:tabLst/>
              <a:defRPr/>
            </a:pPr>
            <a:r>
              <a:rPr kumimoji="0" lang="en-US" sz="2000" b="1" i="0" u="none" strike="noStrike" kern="1200" cap="none" spc="0" normalizeH="0" baseline="0" noProof="0">
                <a:ln>
                  <a:noFill/>
                </a:ln>
                <a:solidFill>
                  <a:srgbClr val="44546A"/>
                </a:solidFill>
                <a:effectLst/>
                <a:uLnTx/>
                <a:uFillTx/>
                <a:latin typeface="Calibri Light" panose="020F0302020204030204"/>
                <a:ea typeface="+mn-ea"/>
                <a:cs typeface="+mn-cs"/>
              </a:rPr>
              <a:t>Goal: Identify triage decision-making attributes and develop models that an AI system can align to and be measured against.</a:t>
            </a:r>
          </a:p>
        </p:txBody>
      </p:sp>
      <p:pic>
        <p:nvPicPr>
          <p:cNvPr id="23" name="Picture 22">
            <a:extLst>
              <a:ext uri="{FF2B5EF4-FFF2-40B4-BE49-F238E27FC236}">
                <a16:creationId xmlns:a16="http://schemas.microsoft.com/office/drawing/2014/main" id="{8E407CCA-5191-96C5-0B87-9731E2508A5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1"/>
          <a:stretch/>
        </p:blipFill>
        <p:spPr>
          <a:xfrm>
            <a:off x="6021530" y="1806948"/>
            <a:ext cx="5967187" cy="4575909"/>
          </a:xfrm>
          <a:prstGeom prst="rect">
            <a:avLst/>
          </a:prstGeom>
        </p:spPr>
      </p:pic>
      <p:pic>
        <p:nvPicPr>
          <p:cNvPr id="24" name="Picture 23">
            <a:extLst>
              <a:ext uri="{FF2B5EF4-FFF2-40B4-BE49-F238E27FC236}">
                <a16:creationId xmlns:a16="http://schemas.microsoft.com/office/drawing/2014/main" id="{D7083FC2-5CA3-32E3-1AB8-4E0C7EC38096}"/>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898238" y="3943668"/>
            <a:ext cx="2383935" cy="2383935"/>
          </a:xfrm>
          <a:prstGeom prst="ellipse">
            <a:avLst/>
          </a:prstGeom>
          <a:ln>
            <a:noFill/>
          </a:ln>
          <a:effectLst>
            <a:softEdge rad="635000"/>
          </a:effectLst>
        </p:spPr>
      </p:pic>
      <p:grpSp>
        <p:nvGrpSpPr>
          <p:cNvPr id="31" name="Group 30">
            <a:extLst>
              <a:ext uri="{FF2B5EF4-FFF2-40B4-BE49-F238E27FC236}">
                <a16:creationId xmlns:a16="http://schemas.microsoft.com/office/drawing/2014/main" id="{F719C7E3-BE31-19D6-8B2E-93F8C0B6A4C7}"/>
              </a:ext>
            </a:extLst>
          </p:cNvPr>
          <p:cNvGrpSpPr/>
          <p:nvPr/>
        </p:nvGrpSpPr>
        <p:grpSpPr>
          <a:xfrm>
            <a:off x="6191694" y="2569292"/>
            <a:ext cx="3104355" cy="2040808"/>
            <a:chOff x="5425621" y="3269838"/>
            <a:chExt cx="5688997" cy="3698927"/>
          </a:xfrm>
        </p:grpSpPr>
        <p:grpSp>
          <p:nvGrpSpPr>
            <p:cNvPr id="32" name="Group 31">
              <a:extLst>
                <a:ext uri="{FF2B5EF4-FFF2-40B4-BE49-F238E27FC236}">
                  <a16:creationId xmlns:a16="http://schemas.microsoft.com/office/drawing/2014/main" id="{6905D650-5AEF-CF92-42F3-CBE1D8326EA9}"/>
                </a:ext>
              </a:extLst>
            </p:cNvPr>
            <p:cNvGrpSpPr/>
            <p:nvPr/>
          </p:nvGrpSpPr>
          <p:grpSpPr>
            <a:xfrm>
              <a:off x="7651888" y="3436153"/>
              <a:ext cx="3462730" cy="3532612"/>
              <a:chOff x="2988880" y="1853252"/>
              <a:chExt cx="2189970" cy="2234166"/>
            </a:xfrm>
          </p:grpSpPr>
          <p:sp>
            <p:nvSpPr>
              <p:cNvPr id="36" name="Oval 35">
                <a:extLst>
                  <a:ext uri="{FF2B5EF4-FFF2-40B4-BE49-F238E27FC236}">
                    <a16:creationId xmlns:a16="http://schemas.microsoft.com/office/drawing/2014/main" id="{EA3EFA9C-08AD-AE3A-EC40-5016B7D90BCF}"/>
                  </a:ext>
                </a:extLst>
              </p:cNvPr>
              <p:cNvSpPr/>
              <p:nvPr/>
            </p:nvSpPr>
            <p:spPr>
              <a:xfrm>
                <a:off x="3024013" y="1853252"/>
                <a:ext cx="2154837" cy="2234166"/>
              </a:xfrm>
              <a:prstGeom prst="ellipse">
                <a:avLst/>
              </a:prstGeom>
              <a:solidFill>
                <a:srgbClr val="DFBD81">
                  <a:alpha val="61961"/>
                </a:srgbClr>
              </a:solidFill>
              <a:ln>
                <a:solidFill>
                  <a:srgbClr val="A27B0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099E0E3C-5B4C-F779-0861-6A4D805D71BF}"/>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988880" y="1881994"/>
                <a:ext cx="2154838" cy="2154837"/>
              </a:xfrm>
              <a:prstGeom prst="rect">
                <a:avLst/>
              </a:prstGeom>
              <a:ln>
                <a:noFill/>
              </a:ln>
              <a:effectLst>
                <a:softEdge rad="495300"/>
              </a:effectLst>
            </p:spPr>
          </p:pic>
        </p:grpSp>
        <p:grpSp>
          <p:nvGrpSpPr>
            <p:cNvPr id="33" name="Group 32">
              <a:extLst>
                <a:ext uri="{FF2B5EF4-FFF2-40B4-BE49-F238E27FC236}">
                  <a16:creationId xmlns:a16="http://schemas.microsoft.com/office/drawing/2014/main" id="{355BFD2F-6F4E-1F5D-DC16-D4D4EE979257}"/>
                </a:ext>
              </a:extLst>
            </p:cNvPr>
            <p:cNvGrpSpPr/>
            <p:nvPr/>
          </p:nvGrpSpPr>
          <p:grpSpPr>
            <a:xfrm>
              <a:off x="5425621" y="3269838"/>
              <a:ext cx="3462728" cy="3643712"/>
              <a:chOff x="239843" y="1712935"/>
              <a:chExt cx="2189969" cy="2304430"/>
            </a:xfrm>
          </p:grpSpPr>
          <p:sp>
            <p:nvSpPr>
              <p:cNvPr id="34" name="Oval 33">
                <a:extLst>
                  <a:ext uri="{FF2B5EF4-FFF2-40B4-BE49-F238E27FC236}">
                    <a16:creationId xmlns:a16="http://schemas.microsoft.com/office/drawing/2014/main" id="{88AA5D2C-3339-5322-9244-A7D29543C827}"/>
                  </a:ext>
                </a:extLst>
              </p:cNvPr>
              <p:cNvSpPr/>
              <p:nvPr/>
            </p:nvSpPr>
            <p:spPr>
              <a:xfrm>
                <a:off x="239843" y="1783199"/>
                <a:ext cx="2154837" cy="2234166"/>
              </a:xfrm>
              <a:prstGeom prst="ellipse">
                <a:avLst/>
              </a:prstGeom>
              <a:solidFill>
                <a:schemeClr val="tx2">
                  <a:lumMod val="20000"/>
                  <a:lumOff val="80000"/>
                  <a:alpha val="62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4CCBF466-6FC1-35E7-4ED4-9494A21BE6B4}"/>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74975" y="1712935"/>
                <a:ext cx="2154837" cy="2154837"/>
              </a:xfrm>
              <a:prstGeom prst="rect">
                <a:avLst/>
              </a:prstGeom>
              <a:ln>
                <a:noFill/>
              </a:ln>
              <a:effectLst>
                <a:softEdge rad="495300"/>
              </a:effectLst>
            </p:spPr>
          </p:pic>
        </p:grpSp>
      </p:grpSp>
    </p:spTree>
    <p:extLst>
      <p:ext uri="{BB962C8B-B14F-4D97-AF65-F5344CB8AC3E}">
        <p14:creationId xmlns:p14="http://schemas.microsoft.com/office/powerpoint/2010/main" val="179158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5E67C5D5-23D8-8533-7FF1-1DA515FF55DB}"/>
              </a:ext>
            </a:extLst>
          </p:cNvPr>
          <p:cNvSpPr/>
          <p:nvPr/>
        </p:nvSpPr>
        <p:spPr>
          <a:xfrm>
            <a:off x="5609928" y="3882211"/>
            <a:ext cx="5893141" cy="1858844"/>
          </a:xfrm>
          <a:custGeom>
            <a:avLst/>
            <a:gdLst>
              <a:gd name="connsiteX0" fmla="*/ 5273527 w 5893141"/>
              <a:gd name="connsiteY0" fmla="*/ 0 h 1858844"/>
              <a:gd name="connsiteX1" fmla="*/ 5893141 w 5893141"/>
              <a:gd name="connsiteY1" fmla="*/ 619615 h 1858844"/>
              <a:gd name="connsiteX2" fmla="*/ 5583334 w 5893141"/>
              <a:gd name="connsiteY2" fmla="*/ 619615 h 1858844"/>
              <a:gd name="connsiteX3" fmla="*/ 5583333 w 5893141"/>
              <a:gd name="connsiteY3" fmla="*/ 774519 h 1858844"/>
              <a:gd name="connsiteX4" fmla="*/ 4499008 w 5893141"/>
              <a:gd name="connsiteY4" fmla="*/ 1858844 h 1858844"/>
              <a:gd name="connsiteX5" fmla="*/ 0 w 5893141"/>
              <a:gd name="connsiteY5" fmla="*/ 1858844 h 1858844"/>
              <a:gd name="connsiteX6" fmla="*/ 0 w 5893141"/>
              <a:gd name="connsiteY6" fmla="*/ 1239230 h 1858844"/>
              <a:gd name="connsiteX7" fmla="*/ 4499008 w 5893141"/>
              <a:gd name="connsiteY7" fmla="*/ 1239230 h 1858844"/>
              <a:gd name="connsiteX8" fmla="*/ 4963719 w 5893141"/>
              <a:gd name="connsiteY8" fmla="*/ 774519 h 1858844"/>
              <a:gd name="connsiteX9" fmla="*/ 4963719 w 5893141"/>
              <a:gd name="connsiteY9" fmla="*/ 619615 h 1858844"/>
              <a:gd name="connsiteX10" fmla="*/ 4653912 w 5893141"/>
              <a:gd name="connsiteY10" fmla="*/ 619615 h 1858844"/>
              <a:gd name="connsiteX11" fmla="*/ 5273527 w 5893141"/>
              <a:gd name="connsiteY11" fmla="*/ 0 h 185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3141" h="1858844">
                <a:moveTo>
                  <a:pt x="5273527" y="0"/>
                </a:moveTo>
                <a:lnTo>
                  <a:pt x="5893141" y="619615"/>
                </a:lnTo>
                <a:lnTo>
                  <a:pt x="5583334" y="619615"/>
                </a:lnTo>
                <a:cubicBezTo>
                  <a:pt x="5583334" y="671250"/>
                  <a:pt x="5583333" y="722884"/>
                  <a:pt x="5583333" y="774519"/>
                </a:cubicBezTo>
                <a:cubicBezTo>
                  <a:pt x="5583333" y="1373375"/>
                  <a:pt x="5097864" y="1858844"/>
                  <a:pt x="4499008" y="1858844"/>
                </a:cubicBezTo>
                <a:lnTo>
                  <a:pt x="0" y="1858844"/>
                </a:lnTo>
                <a:lnTo>
                  <a:pt x="0" y="1239230"/>
                </a:lnTo>
                <a:lnTo>
                  <a:pt x="4499008" y="1239230"/>
                </a:lnTo>
                <a:cubicBezTo>
                  <a:pt x="4755661" y="1239230"/>
                  <a:pt x="4963719" y="1031172"/>
                  <a:pt x="4963719" y="774519"/>
                </a:cubicBezTo>
                <a:lnTo>
                  <a:pt x="4963719" y="619615"/>
                </a:lnTo>
                <a:lnTo>
                  <a:pt x="4653912" y="619615"/>
                </a:lnTo>
                <a:lnTo>
                  <a:pt x="5273527"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2169A9-1941-95E2-C084-CE9BD1CCBB66}"/>
              </a:ext>
            </a:extLst>
          </p:cNvPr>
          <p:cNvSpPr>
            <a:spLocks noGrp="1"/>
          </p:cNvSpPr>
          <p:nvPr>
            <p:ph type="ctrTitle"/>
          </p:nvPr>
        </p:nvSpPr>
        <p:spPr>
          <a:xfrm>
            <a:off x="1683656" y="-72571"/>
            <a:ext cx="10161287" cy="822551"/>
          </a:xfrm>
        </p:spPr>
        <p:txBody>
          <a:bodyPr>
            <a:normAutofit fontScale="90000"/>
          </a:bodyPr>
          <a:lstStyle/>
          <a:p>
            <a:r>
              <a:rPr lang="en-US"/>
              <a:t>Accomplishment 1: Exploration of what to elicit from RDMs</a:t>
            </a:r>
          </a:p>
        </p:txBody>
      </p:sp>
      <p:sp>
        <p:nvSpPr>
          <p:cNvPr id="3" name="Content Placeholder 2">
            <a:extLst>
              <a:ext uri="{FF2B5EF4-FFF2-40B4-BE49-F238E27FC236}">
                <a16:creationId xmlns:a16="http://schemas.microsoft.com/office/drawing/2014/main" id="{A584F456-166A-3AEC-4248-46923AE52D8F}"/>
              </a:ext>
            </a:extLst>
          </p:cNvPr>
          <p:cNvSpPr>
            <a:spLocks noGrp="1"/>
          </p:cNvSpPr>
          <p:nvPr>
            <p:ph sz="quarter" idx="15"/>
          </p:nvPr>
        </p:nvSpPr>
        <p:spPr>
          <a:xfrm>
            <a:off x="3465996" y="813954"/>
            <a:ext cx="5402592" cy="3954896"/>
          </a:xfrm>
        </p:spPr>
        <p:txBody>
          <a:bodyPr>
            <a:normAutofit/>
          </a:bodyPr>
          <a:lstStyle/>
          <a:p>
            <a:pPr algn="l" rtl="0" fontAlgn="base">
              <a:buFont typeface="Arial" panose="020B0604020202020204" pitchFamily="34" charset="0"/>
              <a:buChar char="•"/>
            </a:pPr>
            <a:r>
              <a:rPr lang="en-US" sz="1800" b="0" i="0" u="none" strike="noStrike">
                <a:solidFill>
                  <a:srgbClr val="3F4350"/>
                </a:solidFill>
                <a:effectLst/>
              </a:rPr>
              <a:t>Created Qualtrics (physio-based) surveys and u</a:t>
            </a:r>
            <a:r>
              <a:rPr lang="en-US" sz="1800">
                <a:solidFill>
                  <a:srgbClr val="3F4350"/>
                </a:solidFill>
              </a:rPr>
              <a:t>pdated STATS (scenario-based) data collection pipeline</a:t>
            </a:r>
          </a:p>
          <a:p>
            <a:pPr marL="285750" lvl="1" indent="0" fontAlgn="base">
              <a:spcBef>
                <a:spcPts val="0"/>
              </a:spcBef>
              <a:buNone/>
            </a:pPr>
            <a:r>
              <a:rPr lang="en-US" sz="1600">
                <a:solidFill>
                  <a:srgbClr val="3F4350"/>
                </a:solidFill>
              </a:rPr>
              <a:t>Pre-Scenario:</a:t>
            </a:r>
          </a:p>
          <a:p>
            <a:pPr lvl="1" fontAlgn="base">
              <a:spcBef>
                <a:spcPts val="0"/>
              </a:spcBef>
            </a:pPr>
            <a:r>
              <a:rPr lang="en-US" sz="1600">
                <a:solidFill>
                  <a:srgbClr val="3F4350"/>
                </a:solidFill>
              </a:rPr>
              <a:t>Risk-Taking and Uncertainty Scale</a:t>
            </a:r>
          </a:p>
          <a:p>
            <a:pPr lvl="1" fontAlgn="base">
              <a:spcBef>
                <a:spcPts val="0"/>
              </a:spcBef>
            </a:pPr>
            <a:r>
              <a:rPr lang="en-US" sz="1600">
                <a:solidFill>
                  <a:srgbClr val="3F4350"/>
                </a:solidFill>
              </a:rPr>
              <a:t>Big Five Personality Inventory</a:t>
            </a:r>
          </a:p>
          <a:p>
            <a:pPr lvl="1" fontAlgn="base">
              <a:spcBef>
                <a:spcPts val="0"/>
              </a:spcBef>
            </a:pPr>
            <a:r>
              <a:rPr lang="en-US" sz="1600">
                <a:solidFill>
                  <a:srgbClr val="3F4350"/>
                </a:solidFill>
              </a:rPr>
              <a:t>Portrait Values Questionnaire (PVQ5X) </a:t>
            </a:r>
          </a:p>
          <a:p>
            <a:pPr lvl="1" fontAlgn="base">
              <a:spcBef>
                <a:spcPts val="0"/>
              </a:spcBef>
            </a:pPr>
            <a:r>
              <a:rPr lang="en-US" sz="1600">
                <a:solidFill>
                  <a:srgbClr val="3F4350"/>
                </a:solidFill>
              </a:rPr>
              <a:t>Decision-Making Tendency Inventory</a:t>
            </a:r>
          </a:p>
          <a:p>
            <a:pPr marL="457200" lvl="1" indent="-171450" fontAlgn="base">
              <a:spcBef>
                <a:spcPts val="0"/>
              </a:spcBef>
              <a:buNone/>
            </a:pPr>
            <a:r>
              <a:rPr lang="en-US" sz="1600">
                <a:solidFill>
                  <a:srgbClr val="3F4350"/>
                </a:solidFill>
              </a:rPr>
              <a:t>After each of the 5 scenarios:</a:t>
            </a:r>
          </a:p>
          <a:p>
            <a:pPr lvl="1" fontAlgn="base">
              <a:spcBef>
                <a:spcPts val="0"/>
              </a:spcBef>
            </a:pPr>
            <a:r>
              <a:rPr lang="en-US" sz="1600">
                <a:solidFill>
                  <a:srgbClr val="3F4350"/>
                </a:solidFill>
              </a:rPr>
              <a:t>NASA-TLX</a:t>
            </a:r>
          </a:p>
          <a:p>
            <a:pPr lvl="1" fontAlgn="base">
              <a:spcBef>
                <a:spcPts val="0"/>
              </a:spcBef>
            </a:pPr>
            <a:r>
              <a:rPr lang="en-US" sz="1600">
                <a:solidFill>
                  <a:srgbClr val="3F4350"/>
                </a:solidFill>
              </a:rPr>
              <a:t>Post-scenario questionnaire to dive further into participant thought-process in decision making</a:t>
            </a:r>
          </a:p>
          <a:p>
            <a:pPr marL="457200" lvl="1" indent="-171450" fontAlgn="base">
              <a:spcBef>
                <a:spcPts val="0"/>
              </a:spcBef>
              <a:buNone/>
            </a:pPr>
            <a:r>
              <a:rPr lang="en-US" sz="1600">
                <a:solidFill>
                  <a:srgbClr val="3F4350"/>
                </a:solidFill>
              </a:rPr>
              <a:t>After all scenarios:</a:t>
            </a:r>
          </a:p>
          <a:p>
            <a:pPr lvl="1" fontAlgn="base">
              <a:spcBef>
                <a:spcPts val="0"/>
              </a:spcBef>
            </a:pPr>
            <a:r>
              <a:rPr lang="en-US" sz="1600">
                <a:solidFill>
                  <a:srgbClr val="3F4350"/>
                </a:solidFill>
              </a:rPr>
              <a:t>Checklist for Trust between People and Automation</a:t>
            </a:r>
          </a:p>
          <a:p>
            <a:pPr algn="l" rtl="0" fontAlgn="base">
              <a:spcBef>
                <a:spcPts val="300"/>
              </a:spcBef>
              <a:buFont typeface="Arial" panose="020B0604020202020204" pitchFamily="34" charset="0"/>
              <a:buChar char="•"/>
            </a:pPr>
            <a:r>
              <a:rPr lang="en-US" sz="1800" b="0" i="0" u="none" strike="noStrike">
                <a:solidFill>
                  <a:srgbClr val="3F4350"/>
                </a:solidFill>
                <a:effectLst/>
              </a:rPr>
              <a:t>Produced 5 specific scenarios (1 “ELSI” designed) and ran initial data collect</a:t>
            </a:r>
            <a:r>
              <a:rPr lang="en-US" sz="1800" b="0" i="0">
                <a:solidFill>
                  <a:srgbClr val="3F4350"/>
                </a:solidFill>
                <a:effectLst/>
              </a:rPr>
              <a:t> </a:t>
            </a:r>
            <a:endParaRPr lang="en-US" sz="1800"/>
          </a:p>
        </p:txBody>
      </p:sp>
      <p:pic>
        <p:nvPicPr>
          <p:cNvPr id="15" name="Picture 14">
            <a:extLst>
              <a:ext uri="{FF2B5EF4-FFF2-40B4-BE49-F238E27FC236}">
                <a16:creationId xmlns:a16="http://schemas.microsoft.com/office/drawing/2014/main" id="{B0FA6DE7-C398-FE4B-35F7-0E37BCB967A3}"/>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9156224" y="852951"/>
            <a:ext cx="2807046" cy="2673641"/>
          </a:xfrm>
          <a:prstGeom prst="rect">
            <a:avLst/>
          </a:prstGeom>
          <a:ln>
            <a:solidFill>
              <a:schemeClr val="tx1"/>
            </a:solidFill>
          </a:ln>
          <a:effectLst>
            <a:outerShdw blurRad="50800" dist="38100" dir="2700000" algn="tl" rotWithShape="0">
              <a:prstClr val="black">
                <a:alpha val="40000"/>
              </a:prstClr>
            </a:outerShdw>
          </a:effectLst>
        </p:spPr>
      </p:pic>
      <p:pic>
        <p:nvPicPr>
          <p:cNvPr id="9" name="Picture 8" descr="Graphical user interface, text, application&#10;&#10;Description automatically generated">
            <a:extLst>
              <a:ext uri="{FF2B5EF4-FFF2-40B4-BE49-F238E27FC236}">
                <a16:creationId xmlns:a16="http://schemas.microsoft.com/office/drawing/2014/main" id="{85DD2BAB-A4CB-E05C-374B-F55ABA8B74E5}"/>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723665" y="4565080"/>
            <a:ext cx="3719439" cy="2094104"/>
          </a:xfrm>
          <a:prstGeom prst="rect">
            <a:avLst/>
          </a:prstGeom>
          <a:ln>
            <a:solidFill>
              <a:schemeClr val="tx1"/>
            </a:solidFill>
          </a:ln>
        </p:spPr>
      </p:pic>
      <p:pic>
        <p:nvPicPr>
          <p:cNvPr id="7" name="Picture 6" descr="A picture containing graphical user interface&#10;&#10;Description automatically generated">
            <a:extLst>
              <a:ext uri="{FF2B5EF4-FFF2-40B4-BE49-F238E27FC236}">
                <a16:creationId xmlns:a16="http://schemas.microsoft.com/office/drawing/2014/main" id="{C52B9583-4166-0A3B-7D3C-4EC1A1FD134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395955" y="4705350"/>
            <a:ext cx="3575452" cy="1953834"/>
          </a:xfrm>
          <a:prstGeom prst="rect">
            <a:avLst/>
          </a:prstGeom>
          <a:ln>
            <a:solidFill>
              <a:schemeClr val="tx1"/>
            </a:solidFill>
          </a:ln>
          <a:effectLst>
            <a:outerShdw blurRad="50800" dist="38100" dir="2700000" algn="tl" rotWithShape="0">
              <a:prstClr val="black">
                <a:alpha val="40000"/>
              </a:prstClr>
            </a:outerShdw>
          </a:effectLst>
        </p:spPr>
      </p:pic>
      <p:sp>
        <p:nvSpPr>
          <p:cNvPr id="18" name="TextBox 17">
            <a:extLst>
              <a:ext uri="{FF2B5EF4-FFF2-40B4-BE49-F238E27FC236}">
                <a16:creationId xmlns:a16="http://schemas.microsoft.com/office/drawing/2014/main" id="{176B17F1-3159-A0AC-4B97-17D707C29287}"/>
              </a:ext>
            </a:extLst>
          </p:cNvPr>
          <p:cNvSpPr txBox="1"/>
          <p:nvPr/>
        </p:nvSpPr>
        <p:spPr>
          <a:xfrm>
            <a:off x="612267" y="813954"/>
            <a:ext cx="1426865" cy="307777"/>
          </a:xfrm>
          <a:prstGeom prst="rect">
            <a:avLst/>
          </a:prstGeom>
          <a:noFill/>
        </p:spPr>
        <p:txBody>
          <a:bodyPr wrap="none" rtlCol="0">
            <a:spAutoFit/>
          </a:bodyPr>
          <a:lstStyle/>
          <a:p>
            <a:r>
              <a:rPr lang="en-US" sz="1400" b="1"/>
              <a:t>Qualtrics survey </a:t>
            </a:r>
          </a:p>
        </p:txBody>
      </p:sp>
      <p:sp>
        <p:nvSpPr>
          <p:cNvPr id="21" name="TextBox 20">
            <a:extLst>
              <a:ext uri="{FF2B5EF4-FFF2-40B4-BE49-F238E27FC236}">
                <a16:creationId xmlns:a16="http://schemas.microsoft.com/office/drawing/2014/main" id="{1D5DAA6D-413D-8F7E-1F7D-91B957F669BD}"/>
              </a:ext>
            </a:extLst>
          </p:cNvPr>
          <p:cNvSpPr txBox="1"/>
          <p:nvPr/>
        </p:nvSpPr>
        <p:spPr>
          <a:xfrm>
            <a:off x="534902" y="6220786"/>
            <a:ext cx="3100197" cy="307777"/>
          </a:xfrm>
          <a:prstGeom prst="rect">
            <a:avLst/>
          </a:prstGeom>
          <a:noFill/>
        </p:spPr>
        <p:txBody>
          <a:bodyPr wrap="square" rtlCol="0">
            <a:spAutoFit/>
          </a:bodyPr>
          <a:lstStyle/>
          <a:p>
            <a:r>
              <a:rPr lang="en-US" sz="1400" b="1"/>
              <a:t>STATS Scenario Data Collection</a:t>
            </a:r>
          </a:p>
        </p:txBody>
      </p:sp>
      <p:sp>
        <p:nvSpPr>
          <p:cNvPr id="22" name="TextBox 21">
            <a:extLst>
              <a:ext uri="{FF2B5EF4-FFF2-40B4-BE49-F238E27FC236}">
                <a16:creationId xmlns:a16="http://schemas.microsoft.com/office/drawing/2014/main" id="{21024B73-42FB-D426-F5B2-977B51F8DEDA}"/>
              </a:ext>
            </a:extLst>
          </p:cNvPr>
          <p:cNvSpPr txBox="1"/>
          <p:nvPr/>
        </p:nvSpPr>
        <p:spPr>
          <a:xfrm>
            <a:off x="9378154" y="3562055"/>
            <a:ext cx="1977977" cy="284693"/>
          </a:xfrm>
          <a:prstGeom prst="rect">
            <a:avLst/>
          </a:prstGeom>
          <a:noFill/>
        </p:spPr>
        <p:txBody>
          <a:bodyPr wrap="none" rtlCol="0">
            <a:spAutoFit/>
          </a:bodyPr>
          <a:lstStyle/>
          <a:p>
            <a:pPr>
              <a:lnSpc>
                <a:spcPts val="1500"/>
              </a:lnSpc>
            </a:pPr>
            <a:r>
              <a:rPr lang="en-US" sz="1400" b="1"/>
              <a:t>Post Scenario Questions</a:t>
            </a:r>
          </a:p>
        </p:txBody>
      </p:sp>
      <p:sp>
        <p:nvSpPr>
          <p:cNvPr id="23" name="TextBox 22">
            <a:extLst>
              <a:ext uri="{FF2B5EF4-FFF2-40B4-BE49-F238E27FC236}">
                <a16:creationId xmlns:a16="http://schemas.microsoft.com/office/drawing/2014/main" id="{E4502BEF-F3B2-03A7-38AE-0500063B877B}"/>
              </a:ext>
            </a:extLst>
          </p:cNvPr>
          <p:cNvSpPr txBox="1"/>
          <p:nvPr/>
        </p:nvSpPr>
        <p:spPr>
          <a:xfrm>
            <a:off x="534902" y="6421025"/>
            <a:ext cx="2695866" cy="284693"/>
          </a:xfrm>
          <a:prstGeom prst="rect">
            <a:avLst/>
          </a:prstGeom>
          <a:noFill/>
        </p:spPr>
        <p:txBody>
          <a:bodyPr wrap="none" rtlCol="0">
            <a:spAutoFit/>
          </a:bodyPr>
          <a:lstStyle/>
          <a:p>
            <a:pPr>
              <a:lnSpc>
                <a:spcPts val="1500"/>
              </a:lnSpc>
            </a:pPr>
            <a:r>
              <a:rPr lang="en-US" sz="1400"/>
              <a:t>(Informed by Military Triage SME)</a:t>
            </a:r>
          </a:p>
        </p:txBody>
      </p:sp>
      <p:sp>
        <p:nvSpPr>
          <p:cNvPr id="26" name="Freeform: Shape 25">
            <a:extLst>
              <a:ext uri="{FF2B5EF4-FFF2-40B4-BE49-F238E27FC236}">
                <a16:creationId xmlns:a16="http://schemas.microsoft.com/office/drawing/2014/main" id="{0BA83C52-0495-37A4-B0EA-B8F0A8DE5B0C}"/>
              </a:ext>
            </a:extLst>
          </p:cNvPr>
          <p:cNvSpPr/>
          <p:nvPr/>
        </p:nvSpPr>
        <p:spPr>
          <a:xfrm>
            <a:off x="1021396" y="4027513"/>
            <a:ext cx="1858844" cy="2059990"/>
          </a:xfrm>
          <a:custGeom>
            <a:avLst/>
            <a:gdLst>
              <a:gd name="connsiteX0" fmla="*/ 0 w 1858844"/>
              <a:gd name="connsiteY0" fmla="*/ 0 h 2059990"/>
              <a:gd name="connsiteX1" fmla="*/ 619614 w 1858844"/>
              <a:gd name="connsiteY1" fmla="*/ 0 h 2059990"/>
              <a:gd name="connsiteX2" fmla="*/ 619614 w 1858844"/>
              <a:gd name="connsiteY2" fmla="*/ 665857 h 2059990"/>
              <a:gd name="connsiteX3" fmla="*/ 1084325 w 1858844"/>
              <a:gd name="connsiteY3" fmla="*/ 1130568 h 2059990"/>
              <a:gd name="connsiteX4" fmla="*/ 1239229 w 1858844"/>
              <a:gd name="connsiteY4" fmla="*/ 1130568 h 2059990"/>
              <a:gd name="connsiteX5" fmla="*/ 1239229 w 1858844"/>
              <a:gd name="connsiteY5" fmla="*/ 820761 h 2059990"/>
              <a:gd name="connsiteX6" fmla="*/ 1858844 w 1858844"/>
              <a:gd name="connsiteY6" fmla="*/ 1440376 h 2059990"/>
              <a:gd name="connsiteX7" fmla="*/ 1239229 w 1858844"/>
              <a:gd name="connsiteY7" fmla="*/ 2059990 h 2059990"/>
              <a:gd name="connsiteX8" fmla="*/ 1239229 w 1858844"/>
              <a:gd name="connsiteY8" fmla="*/ 1750183 h 2059990"/>
              <a:gd name="connsiteX9" fmla="*/ 1084325 w 1858844"/>
              <a:gd name="connsiteY9" fmla="*/ 1750182 h 2059990"/>
              <a:gd name="connsiteX10" fmla="*/ 0 w 1858844"/>
              <a:gd name="connsiteY10" fmla="*/ 665857 h 2059990"/>
              <a:gd name="connsiteX11" fmla="*/ 0 w 1858844"/>
              <a:gd name="connsiteY11" fmla="*/ 0 h 2059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844" h="2059990">
                <a:moveTo>
                  <a:pt x="0" y="0"/>
                </a:moveTo>
                <a:lnTo>
                  <a:pt x="619614" y="0"/>
                </a:lnTo>
                <a:lnTo>
                  <a:pt x="619614" y="665857"/>
                </a:lnTo>
                <a:cubicBezTo>
                  <a:pt x="619614" y="922510"/>
                  <a:pt x="827672" y="1130568"/>
                  <a:pt x="1084325" y="1130568"/>
                </a:cubicBezTo>
                <a:lnTo>
                  <a:pt x="1239229" y="1130568"/>
                </a:lnTo>
                <a:lnTo>
                  <a:pt x="1239229" y="820761"/>
                </a:lnTo>
                <a:lnTo>
                  <a:pt x="1858844" y="1440376"/>
                </a:lnTo>
                <a:lnTo>
                  <a:pt x="1239229" y="2059990"/>
                </a:lnTo>
                <a:lnTo>
                  <a:pt x="1239229" y="1750183"/>
                </a:lnTo>
                <a:cubicBezTo>
                  <a:pt x="1187594" y="1750183"/>
                  <a:pt x="1135960" y="1750182"/>
                  <a:pt x="1084325" y="1750182"/>
                </a:cubicBezTo>
                <a:cubicBezTo>
                  <a:pt x="485469" y="1750182"/>
                  <a:pt x="0" y="1264713"/>
                  <a:pt x="0" y="665857"/>
                </a:cubicBezTo>
                <a:lnTo>
                  <a:pt x="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2" descr="A picture containing table&#10;&#10;Description automatically generated">
            <a:extLst>
              <a:ext uri="{FF2B5EF4-FFF2-40B4-BE49-F238E27FC236}">
                <a16:creationId xmlns:a16="http://schemas.microsoft.com/office/drawing/2014/main" id="{BF430C73-8338-D113-BAC8-D8674F3453C0}"/>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57098" y="1083892"/>
            <a:ext cx="2764067" cy="300118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077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178F-921B-2024-935F-DF5D23A16D8A}"/>
              </a:ext>
            </a:extLst>
          </p:cNvPr>
          <p:cNvSpPr>
            <a:spLocks noGrp="1"/>
          </p:cNvSpPr>
          <p:nvPr>
            <p:ph type="ctrTitle"/>
          </p:nvPr>
        </p:nvSpPr>
        <p:spPr/>
        <p:txBody>
          <a:bodyPr lIns="228600" tIns="91440" rIns="228600" bIns="91440">
            <a:normAutofit fontScale="90000"/>
          </a:bodyPr>
          <a:lstStyle/>
          <a:p>
            <a:r>
              <a:rPr lang="en-US" sz="3200"/>
              <a:t>Accomplishment 2: KDMA Ground Truth Need Discovery</a:t>
            </a:r>
          </a:p>
        </p:txBody>
      </p:sp>
      <p:sp>
        <p:nvSpPr>
          <p:cNvPr id="3" name="Content Placeholder 2">
            <a:extLst>
              <a:ext uri="{FF2B5EF4-FFF2-40B4-BE49-F238E27FC236}">
                <a16:creationId xmlns:a16="http://schemas.microsoft.com/office/drawing/2014/main" id="{553F8C13-E2DA-B42A-6FFE-5DE713B6881B}"/>
              </a:ext>
            </a:extLst>
          </p:cNvPr>
          <p:cNvSpPr>
            <a:spLocks noGrp="1"/>
          </p:cNvSpPr>
          <p:nvPr>
            <p:ph idx="4294967295"/>
          </p:nvPr>
        </p:nvSpPr>
        <p:spPr>
          <a:xfrm>
            <a:off x="730250" y="1787525"/>
            <a:ext cx="4797425" cy="3687763"/>
          </a:xfrm>
        </p:spPr>
        <p:txBody>
          <a:bodyPr>
            <a:noAutofit/>
          </a:bodyPr>
          <a:lstStyle/>
          <a:p>
            <a:pPr marL="0" indent="0">
              <a:buNone/>
            </a:pPr>
            <a:r>
              <a:rPr lang="en-US" sz="1800" b="1">
                <a:solidFill>
                  <a:schemeClr val="tx1"/>
                </a:solidFill>
              </a:rPr>
              <a:t>Rate Scenarios: </a:t>
            </a:r>
            <a:r>
              <a:rPr lang="en-US" sz="1800">
                <a:solidFill>
                  <a:schemeClr val="tx1"/>
                </a:solidFill>
              </a:rPr>
              <a:t>Raters directly score every possible decision for a training dataset to create an “answer key”</a:t>
            </a:r>
            <a:endParaRPr lang="en-US" sz="1800" b="1">
              <a:solidFill>
                <a:schemeClr val="tx1"/>
              </a:solidFill>
            </a:endParaRPr>
          </a:p>
          <a:p>
            <a:pPr marL="0" indent="0">
              <a:buNone/>
            </a:pPr>
            <a:endParaRPr lang="en-US" sz="1800" b="1">
              <a:solidFill>
                <a:schemeClr val="tx1"/>
              </a:solidFill>
            </a:endParaRPr>
          </a:p>
          <a:p>
            <a:pPr marL="0" indent="0">
              <a:buNone/>
            </a:pPr>
            <a:endParaRPr lang="en-US" sz="1800" b="1">
              <a:solidFill>
                <a:schemeClr val="tx1"/>
              </a:solidFill>
            </a:endParaRPr>
          </a:p>
          <a:p>
            <a:pPr marL="0" indent="0">
              <a:buNone/>
            </a:pPr>
            <a:endParaRPr lang="en-US" sz="1800" b="1">
              <a:solidFill>
                <a:schemeClr val="tx1"/>
              </a:solidFill>
            </a:endParaRPr>
          </a:p>
          <a:p>
            <a:pPr marL="0" indent="0">
              <a:buNone/>
            </a:pPr>
            <a:endParaRPr lang="en-US" sz="1800" b="1">
              <a:solidFill>
                <a:schemeClr val="tx1"/>
              </a:solidFill>
            </a:endParaRPr>
          </a:p>
          <a:p>
            <a:pPr marL="0" indent="0">
              <a:buNone/>
            </a:pPr>
            <a:endParaRPr lang="en-US" sz="1800" b="1">
              <a:solidFill>
                <a:schemeClr val="tx1"/>
              </a:solidFill>
            </a:endParaRPr>
          </a:p>
          <a:p>
            <a:pPr marL="0" indent="0">
              <a:spcBef>
                <a:spcPts val="0"/>
              </a:spcBef>
              <a:buNone/>
            </a:pPr>
            <a:endParaRPr lang="en-US" sz="1800" b="1">
              <a:solidFill>
                <a:schemeClr val="tx1"/>
              </a:solidFill>
            </a:endParaRPr>
          </a:p>
          <a:p>
            <a:pPr marL="0" indent="0">
              <a:spcBef>
                <a:spcPts val="0"/>
              </a:spcBef>
              <a:buNone/>
            </a:pPr>
            <a:r>
              <a:rPr lang="en-US" sz="1800" b="1">
                <a:solidFill>
                  <a:schemeClr val="tx1"/>
                </a:solidFill>
              </a:rPr>
              <a:t>Takeaways:</a:t>
            </a:r>
          </a:p>
          <a:p>
            <a:pPr marL="0" indent="0">
              <a:spcBef>
                <a:spcPts val="0"/>
              </a:spcBef>
              <a:buNone/>
            </a:pPr>
            <a:r>
              <a:rPr lang="en-US" sz="1800">
                <a:solidFill>
                  <a:schemeClr val="tx1"/>
                </a:solidFill>
              </a:rPr>
              <a:t>Rating is labor intensive and there is significant variation between raters (unexpected), </a:t>
            </a:r>
            <a:r>
              <a:rPr lang="en-US" sz="1800" i="1">
                <a:solidFill>
                  <a:schemeClr val="tx1"/>
                </a:solidFill>
              </a:rPr>
              <a:t>especially for responses they would not have personally chosen</a:t>
            </a:r>
          </a:p>
          <a:p>
            <a:endParaRPr lang="en-US" sz="1800" i="1">
              <a:solidFill>
                <a:schemeClr val="tx1"/>
              </a:solidFill>
            </a:endParaRPr>
          </a:p>
          <a:p>
            <a:endParaRPr lang="en-US" sz="2000">
              <a:solidFill>
                <a:schemeClr val="tx1"/>
              </a:solidFill>
            </a:endParaRPr>
          </a:p>
          <a:p>
            <a:pPr marL="0" indent="0">
              <a:buNone/>
            </a:pPr>
            <a:endParaRPr lang="en-US" sz="2000" b="1">
              <a:solidFill>
                <a:schemeClr val="tx1"/>
              </a:solidFill>
            </a:endParaRPr>
          </a:p>
        </p:txBody>
      </p:sp>
      <p:sp>
        <p:nvSpPr>
          <p:cNvPr id="8" name="TextBox 7">
            <a:extLst>
              <a:ext uri="{FF2B5EF4-FFF2-40B4-BE49-F238E27FC236}">
                <a16:creationId xmlns:a16="http://schemas.microsoft.com/office/drawing/2014/main" id="{218D265D-1ABF-E4EF-8CEC-6B59A34AFE86}"/>
              </a:ext>
            </a:extLst>
          </p:cNvPr>
          <p:cNvSpPr txBox="1"/>
          <p:nvPr/>
        </p:nvSpPr>
        <p:spPr>
          <a:xfrm>
            <a:off x="919052" y="3732721"/>
            <a:ext cx="1177587" cy="646331"/>
          </a:xfrm>
          <a:prstGeom prst="rect">
            <a:avLst/>
          </a:prstGeom>
          <a:noFill/>
        </p:spPr>
        <p:txBody>
          <a:bodyPr wrap="square" rtlCol="0">
            <a:spAutoFit/>
          </a:bodyPr>
          <a:lstStyle/>
          <a:p>
            <a:r>
              <a:rPr lang="en-US"/>
              <a:t>18 probes 4 choices</a:t>
            </a:r>
          </a:p>
        </p:txBody>
      </p:sp>
      <p:sp>
        <p:nvSpPr>
          <p:cNvPr id="12" name="Content Placeholder 2">
            <a:extLst>
              <a:ext uri="{FF2B5EF4-FFF2-40B4-BE49-F238E27FC236}">
                <a16:creationId xmlns:a16="http://schemas.microsoft.com/office/drawing/2014/main" id="{001B39CC-E510-A615-5ABF-8285B931D5B8}"/>
              </a:ext>
            </a:extLst>
          </p:cNvPr>
          <p:cNvSpPr txBox="1">
            <a:spLocks/>
          </p:cNvSpPr>
          <p:nvPr/>
        </p:nvSpPr>
        <p:spPr>
          <a:xfrm>
            <a:off x="5822422" y="1788126"/>
            <a:ext cx="6433077" cy="50698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800" b="1"/>
              <a:t>Rate Surveys:  </a:t>
            </a:r>
            <a:r>
              <a:rPr lang="en-US" sz="1800"/>
              <a:t>Psychometric surveys do not measure KDMAs directly,</a:t>
            </a:r>
            <a:r>
              <a:rPr lang="en-US" sz="2000"/>
              <a:t> map</a:t>
            </a:r>
            <a:r>
              <a:rPr lang="en-US" sz="1800"/>
              <a:t> directly measured psychometric attributes to KDMAs</a:t>
            </a:r>
          </a:p>
          <a:p>
            <a:pPr>
              <a:spcBef>
                <a:spcPts val="0"/>
              </a:spcBef>
            </a:pPr>
            <a:r>
              <a:rPr lang="en-US" sz="1800"/>
              <a:t>KDMAs = psychometric variables x matrix of correlations</a:t>
            </a:r>
          </a:p>
          <a:p>
            <a:pPr>
              <a:spcBef>
                <a:spcPts val="0"/>
              </a:spcBef>
            </a:pPr>
            <a:r>
              <a:rPr lang="en-US" sz="1800"/>
              <a:t>Rating done for the survey only, not for per scenario</a:t>
            </a:r>
            <a:endParaRPr lang="en-US" sz="2000"/>
          </a:p>
          <a:p>
            <a:pPr marL="0" indent="0">
              <a:buFont typeface="Arial" panose="020B0604020202020204" pitchFamily="34" charset="0"/>
              <a:buNone/>
            </a:pPr>
            <a:endParaRPr lang="en-US" sz="2000"/>
          </a:p>
          <a:p>
            <a:pPr marL="0" indent="0">
              <a:buFont typeface="Arial" panose="020B0604020202020204" pitchFamily="34" charset="0"/>
              <a:buNone/>
            </a:pPr>
            <a:endParaRPr lang="en-US" sz="2000"/>
          </a:p>
          <a:p>
            <a:pPr marL="0" indent="0">
              <a:buFont typeface="Arial" panose="020B0604020202020204" pitchFamily="34" charset="0"/>
              <a:buNone/>
            </a:pPr>
            <a:endParaRPr lang="en-US" sz="2000"/>
          </a:p>
          <a:p>
            <a:pPr marL="0" indent="0">
              <a:buFont typeface="Arial" panose="020B0604020202020204" pitchFamily="34" charset="0"/>
              <a:buNone/>
            </a:pPr>
            <a:endParaRPr lang="en-US" sz="2000"/>
          </a:p>
          <a:p>
            <a:endParaRPr lang="en-US" sz="2000"/>
          </a:p>
          <a:p>
            <a:endParaRPr lang="en-US" sz="2000"/>
          </a:p>
          <a:p>
            <a:endParaRPr lang="en-US" sz="1200"/>
          </a:p>
          <a:p>
            <a:r>
              <a:rPr lang="en-US" sz="2000"/>
              <a:t>Significant variation was still observed, but re-scoring ratings detected as outliers improved consistency</a:t>
            </a:r>
          </a:p>
          <a:p>
            <a:endParaRPr lang="en-US" sz="2000"/>
          </a:p>
          <a:p>
            <a:endParaRPr lang="en-US" sz="2000"/>
          </a:p>
          <a:p>
            <a:pPr marL="0" indent="0">
              <a:buFont typeface="Arial" panose="020B0604020202020204" pitchFamily="34" charset="0"/>
              <a:buNone/>
            </a:pPr>
            <a:endParaRPr lang="en-US" sz="2000" b="1"/>
          </a:p>
        </p:txBody>
      </p:sp>
      <p:sp>
        <p:nvSpPr>
          <p:cNvPr id="13" name="TextBox 12">
            <a:extLst>
              <a:ext uri="{FF2B5EF4-FFF2-40B4-BE49-F238E27FC236}">
                <a16:creationId xmlns:a16="http://schemas.microsoft.com/office/drawing/2014/main" id="{746B506C-DE72-591C-7151-BAE6940CD682}"/>
              </a:ext>
            </a:extLst>
          </p:cNvPr>
          <p:cNvSpPr txBox="1"/>
          <p:nvPr/>
        </p:nvSpPr>
        <p:spPr>
          <a:xfrm>
            <a:off x="3463028" y="3768969"/>
            <a:ext cx="2105891" cy="369332"/>
          </a:xfrm>
          <a:prstGeom prst="rect">
            <a:avLst/>
          </a:prstGeom>
          <a:noFill/>
        </p:spPr>
        <p:txBody>
          <a:bodyPr wrap="square" rtlCol="0">
            <a:spAutoFit/>
          </a:bodyPr>
          <a:lstStyle/>
          <a:p>
            <a:r>
              <a:rPr lang="en-US"/>
              <a:t>5 raters, 4 KDMAS</a:t>
            </a:r>
          </a:p>
        </p:txBody>
      </p:sp>
      <p:pic>
        <p:nvPicPr>
          <p:cNvPr id="15" name="Picture 14">
            <a:extLst>
              <a:ext uri="{FF2B5EF4-FFF2-40B4-BE49-F238E27FC236}">
                <a16:creationId xmlns:a16="http://schemas.microsoft.com/office/drawing/2014/main" id="{238327F6-6410-3873-D98A-116132AA2D1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799084" y="2834191"/>
            <a:ext cx="4749583" cy="2672830"/>
          </a:xfrm>
          <a:prstGeom prst="rect">
            <a:avLst/>
          </a:prstGeom>
        </p:spPr>
      </p:pic>
      <p:sp>
        <p:nvSpPr>
          <p:cNvPr id="16" name="TextBox 15">
            <a:extLst>
              <a:ext uri="{FF2B5EF4-FFF2-40B4-BE49-F238E27FC236}">
                <a16:creationId xmlns:a16="http://schemas.microsoft.com/office/drawing/2014/main" id="{6DB9D23E-A87E-8C06-E170-0A82005094DA}"/>
              </a:ext>
            </a:extLst>
          </p:cNvPr>
          <p:cNvSpPr txBox="1"/>
          <p:nvPr/>
        </p:nvSpPr>
        <p:spPr>
          <a:xfrm>
            <a:off x="8941689" y="5422255"/>
            <a:ext cx="2105891" cy="338554"/>
          </a:xfrm>
          <a:prstGeom prst="rect">
            <a:avLst/>
          </a:prstGeom>
          <a:noFill/>
        </p:spPr>
        <p:txBody>
          <a:bodyPr wrap="square" rtlCol="0">
            <a:spAutoFit/>
          </a:bodyPr>
          <a:lstStyle/>
          <a:p>
            <a:r>
              <a:rPr lang="en-US" sz="1600"/>
              <a:t>5 raters, 10 KDMAS</a:t>
            </a:r>
          </a:p>
        </p:txBody>
      </p:sp>
      <p:sp>
        <p:nvSpPr>
          <p:cNvPr id="18" name="TextBox 17">
            <a:extLst>
              <a:ext uri="{FF2B5EF4-FFF2-40B4-BE49-F238E27FC236}">
                <a16:creationId xmlns:a16="http://schemas.microsoft.com/office/drawing/2014/main" id="{35B6F3B2-D9F4-9BD5-E706-6DA13607300B}"/>
              </a:ext>
            </a:extLst>
          </p:cNvPr>
          <p:cNvSpPr txBox="1"/>
          <p:nvPr/>
        </p:nvSpPr>
        <p:spPr>
          <a:xfrm rot="2741351">
            <a:off x="5855971" y="4401909"/>
            <a:ext cx="2212106" cy="369332"/>
          </a:xfrm>
          <a:prstGeom prst="rect">
            <a:avLst/>
          </a:prstGeom>
          <a:noFill/>
        </p:spPr>
        <p:txBody>
          <a:bodyPr wrap="square">
            <a:spAutoFit/>
          </a:bodyPr>
          <a:lstStyle/>
          <a:p>
            <a:r>
              <a:rPr lang="en-US"/>
              <a:t>42 latent variables</a:t>
            </a:r>
          </a:p>
        </p:txBody>
      </p:sp>
      <p:sp>
        <p:nvSpPr>
          <p:cNvPr id="20" name="TextBox 19">
            <a:extLst>
              <a:ext uri="{FF2B5EF4-FFF2-40B4-BE49-F238E27FC236}">
                <a16:creationId xmlns:a16="http://schemas.microsoft.com/office/drawing/2014/main" id="{C3BD82D5-8835-5DAA-6A1F-0EA53609CA23}"/>
              </a:ext>
            </a:extLst>
          </p:cNvPr>
          <p:cNvSpPr txBox="1"/>
          <p:nvPr/>
        </p:nvSpPr>
        <p:spPr>
          <a:xfrm>
            <a:off x="544664" y="668288"/>
            <a:ext cx="11512549" cy="1200329"/>
          </a:xfrm>
          <a:prstGeom prst="rect">
            <a:avLst/>
          </a:prstGeom>
          <a:noFill/>
        </p:spPr>
        <p:txBody>
          <a:bodyPr wrap="square">
            <a:spAutoFit/>
          </a:bodyPr>
          <a:lstStyle/>
          <a:p>
            <a:pPr marL="0" indent="0">
              <a:buNone/>
            </a:pPr>
            <a:r>
              <a:rPr lang="en-US" sz="1800" b="1"/>
              <a:t>Goal: </a:t>
            </a:r>
            <a:r>
              <a:rPr lang="en-US" sz="1800"/>
              <a:t>Generate KDMA </a:t>
            </a:r>
            <a:r>
              <a:rPr lang="en-US"/>
              <a:t>M</a:t>
            </a:r>
            <a:r>
              <a:rPr lang="en-US" sz="1800"/>
              <a:t>easurements from RDM scenario decisions to train a model that can score ADM scenario decisions </a:t>
            </a:r>
          </a:p>
          <a:p>
            <a:pPr marL="0" indent="0">
              <a:buNone/>
            </a:pPr>
            <a:r>
              <a:rPr lang="en-US" sz="1800" b="1"/>
              <a:t>Challenge</a:t>
            </a:r>
            <a:r>
              <a:rPr lang="en-US" sz="1800"/>
              <a:t>: KDMAs are in the discovery process, and as newly formed “measuring sticks”, they do not have known ground truth</a:t>
            </a:r>
            <a:endParaRPr lang="en-US" sz="2000"/>
          </a:p>
        </p:txBody>
      </p:sp>
      <p:pic>
        <p:nvPicPr>
          <p:cNvPr id="5" name="Picture 4" descr="A picture containing text, cosmetic, checker&#10;&#10;Description automatically generated">
            <a:extLst>
              <a:ext uri="{FF2B5EF4-FFF2-40B4-BE49-F238E27FC236}">
                <a16:creationId xmlns:a16="http://schemas.microsoft.com/office/drawing/2014/main" id="{94DC5F77-BE7C-EFAD-2074-8FF9BC18969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070903" y="2822280"/>
            <a:ext cx="2751519" cy="866675"/>
          </a:xfrm>
          <a:prstGeom prst="rect">
            <a:avLst/>
          </a:prstGeom>
        </p:spPr>
      </p:pic>
      <p:pic>
        <p:nvPicPr>
          <p:cNvPr id="9" name="Picture 8" descr="Table&#10;&#10;Description automatically generated">
            <a:extLst>
              <a:ext uri="{FF2B5EF4-FFF2-40B4-BE49-F238E27FC236}">
                <a16:creationId xmlns:a16="http://schemas.microsoft.com/office/drawing/2014/main" id="{0A7C5173-23DC-5F89-467A-406A3DBBDF90}"/>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44664" y="2771890"/>
            <a:ext cx="2216206" cy="910228"/>
          </a:xfrm>
          <a:prstGeom prst="rect">
            <a:avLst/>
          </a:prstGeom>
        </p:spPr>
      </p:pic>
      <p:grpSp>
        <p:nvGrpSpPr>
          <p:cNvPr id="4" name="Group 3">
            <a:extLst>
              <a:ext uri="{FF2B5EF4-FFF2-40B4-BE49-F238E27FC236}">
                <a16:creationId xmlns:a16="http://schemas.microsoft.com/office/drawing/2014/main" id="{C8D9D2E7-FC36-8002-AF6F-A1E379B26C1B}"/>
              </a:ext>
            </a:extLst>
          </p:cNvPr>
          <p:cNvGrpSpPr/>
          <p:nvPr/>
        </p:nvGrpSpPr>
        <p:grpSpPr>
          <a:xfrm>
            <a:off x="1064489" y="6215444"/>
            <a:ext cx="9718174" cy="620317"/>
            <a:chOff x="1064489" y="6215444"/>
            <a:chExt cx="9718174" cy="620317"/>
          </a:xfrm>
        </p:grpSpPr>
        <p:sp>
          <p:nvSpPr>
            <p:cNvPr id="10" name="TextBox 9">
              <a:extLst>
                <a:ext uri="{FF2B5EF4-FFF2-40B4-BE49-F238E27FC236}">
                  <a16:creationId xmlns:a16="http://schemas.microsoft.com/office/drawing/2014/main" id="{5328372A-F058-9C0E-CBC7-80A487BF54D6}"/>
                </a:ext>
              </a:extLst>
            </p:cNvPr>
            <p:cNvSpPr txBox="1"/>
            <p:nvPr/>
          </p:nvSpPr>
          <p:spPr>
            <a:xfrm>
              <a:off x="1117628" y="6244274"/>
              <a:ext cx="9665035" cy="548640"/>
            </a:xfrm>
            <a:prstGeom prst="rect">
              <a:avLst/>
            </a:prstGeom>
            <a:solidFill>
              <a:schemeClr val="accent4">
                <a:lumMod val="40000"/>
                <a:lumOff val="60000"/>
              </a:schemeClr>
            </a:solidFill>
            <a:ln>
              <a:solidFill>
                <a:schemeClr val="tx1"/>
              </a:solidFill>
            </a:ln>
          </p:spPr>
          <p:txBody>
            <a:bodyPr wrap="square" rtlCol="0" anchor="ctr">
              <a:spAutoFit/>
            </a:bodyPr>
            <a:lstStyle/>
            <a:p>
              <a:pPr>
                <a:spcBef>
                  <a:spcPts val="600"/>
                </a:spcBef>
                <a:spcAft>
                  <a:spcPts val="600"/>
                </a:spcAft>
              </a:pPr>
              <a:r>
                <a:rPr lang="en-US" sz="2000" b="1"/>
                <a:t>                	Discovered need for a method of creating ground truth!</a:t>
              </a:r>
            </a:p>
          </p:txBody>
        </p:sp>
        <p:pic>
          <p:nvPicPr>
            <p:cNvPr id="14" name="Graphic 13" descr="Chick outline">
              <a:extLst>
                <a:ext uri="{FF2B5EF4-FFF2-40B4-BE49-F238E27FC236}">
                  <a16:creationId xmlns:a16="http://schemas.microsoft.com/office/drawing/2014/main" id="{D76CC235-B41E-A73B-1930-D98F04CCC3D0}"/>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64489" y="6215444"/>
              <a:ext cx="548640" cy="548640"/>
            </a:xfrm>
            <a:prstGeom prst="rect">
              <a:avLst/>
            </a:prstGeom>
          </p:spPr>
        </p:pic>
        <p:pic>
          <p:nvPicPr>
            <p:cNvPr id="22" name="Graphic 21" descr="Egg outline">
              <a:extLst>
                <a:ext uri="{FF2B5EF4-FFF2-40B4-BE49-F238E27FC236}">
                  <a16:creationId xmlns:a16="http://schemas.microsoft.com/office/drawing/2014/main" id="{F1A9EE84-4223-9425-7E9C-118A76B44060}"/>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409337" y="6287121"/>
              <a:ext cx="548640" cy="548640"/>
            </a:xfrm>
            <a:prstGeom prst="rect">
              <a:avLst/>
            </a:prstGeom>
          </p:spPr>
        </p:pic>
      </p:grpSp>
    </p:spTree>
    <p:extLst>
      <p:ext uri="{BB962C8B-B14F-4D97-AF65-F5344CB8AC3E}">
        <p14:creationId xmlns:p14="http://schemas.microsoft.com/office/powerpoint/2010/main" val="64812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178F-921B-2024-935F-DF5D23A16D8A}"/>
              </a:ext>
            </a:extLst>
          </p:cNvPr>
          <p:cNvSpPr>
            <a:spLocks noGrp="1"/>
          </p:cNvSpPr>
          <p:nvPr>
            <p:ph type="ctrTitle"/>
          </p:nvPr>
        </p:nvSpPr>
        <p:spPr/>
        <p:txBody>
          <a:bodyPr lIns="228600" tIns="91440" rIns="228600" bIns="91440">
            <a:normAutofit/>
          </a:bodyPr>
          <a:lstStyle/>
          <a:p>
            <a:r>
              <a:rPr lang="en-US" sz="3200"/>
              <a:t>Accomplishment 2: KDMA Ground Truth Progress</a:t>
            </a:r>
            <a:endParaRPr lang="en-US"/>
          </a:p>
        </p:txBody>
      </p:sp>
      <p:sp>
        <p:nvSpPr>
          <p:cNvPr id="3" name="Content Placeholder 2">
            <a:extLst>
              <a:ext uri="{FF2B5EF4-FFF2-40B4-BE49-F238E27FC236}">
                <a16:creationId xmlns:a16="http://schemas.microsoft.com/office/drawing/2014/main" id="{553F8C13-E2DA-B42A-6FFE-5DE713B6881B}"/>
              </a:ext>
            </a:extLst>
          </p:cNvPr>
          <p:cNvSpPr>
            <a:spLocks noGrp="1"/>
          </p:cNvSpPr>
          <p:nvPr>
            <p:ph idx="4294967295"/>
          </p:nvPr>
        </p:nvSpPr>
        <p:spPr>
          <a:xfrm>
            <a:off x="603249" y="939800"/>
            <a:ext cx="5143183" cy="2052638"/>
          </a:xfrm>
        </p:spPr>
        <p:txBody>
          <a:bodyPr>
            <a:noAutofit/>
          </a:bodyPr>
          <a:lstStyle/>
          <a:p>
            <a:pPr marL="0" indent="0">
              <a:buNone/>
            </a:pPr>
            <a:r>
              <a:rPr lang="en-US" sz="1800" b="1">
                <a:solidFill>
                  <a:schemeClr val="tx1"/>
                </a:solidFill>
              </a:rPr>
              <a:t>Survey Rating:  </a:t>
            </a:r>
            <a:r>
              <a:rPr lang="en-US" sz="1800">
                <a:solidFill>
                  <a:schemeClr val="tx1"/>
                </a:solidFill>
              </a:rPr>
              <a:t>Relate psychometric attributes that can be measured directly to KDMAs</a:t>
            </a:r>
          </a:p>
          <a:p>
            <a:r>
              <a:rPr lang="en-US" sz="1800">
                <a:solidFill>
                  <a:schemeClr val="tx1"/>
                </a:solidFill>
              </a:rPr>
              <a:t>Inter-rater reliability characterized with weighted Cohen’s Kappa metric</a:t>
            </a:r>
          </a:p>
          <a:p>
            <a:pPr lvl="1"/>
            <a:r>
              <a:rPr lang="en-US" sz="1400"/>
              <a:t>Compares agreement between raters to agreement between randomly selected ratings</a:t>
            </a:r>
            <a:endParaRPr lang="en-US" sz="1800"/>
          </a:p>
          <a:p>
            <a:r>
              <a:rPr lang="en-US" sz="1800">
                <a:solidFill>
                  <a:schemeClr val="tx1"/>
                </a:solidFill>
              </a:rPr>
              <a:t>Mean score of 0.36 indicates reasonable agreement</a:t>
            </a:r>
          </a:p>
          <a:p>
            <a:endParaRPr lang="en-US" sz="1800">
              <a:solidFill>
                <a:schemeClr val="tx1"/>
              </a:solidFill>
            </a:endParaRPr>
          </a:p>
          <a:p>
            <a:endParaRPr lang="en-US" sz="1800">
              <a:solidFill>
                <a:schemeClr val="tx1"/>
              </a:solidFill>
            </a:endParaRPr>
          </a:p>
          <a:p>
            <a:endParaRPr lang="en-US" sz="1800">
              <a:solidFill>
                <a:schemeClr val="tx1"/>
              </a:solidFill>
            </a:endParaRPr>
          </a:p>
          <a:p>
            <a:endParaRPr lang="en-US" sz="1800">
              <a:solidFill>
                <a:schemeClr val="tx1"/>
              </a:solidFill>
            </a:endParaRPr>
          </a:p>
          <a:p>
            <a:pPr marL="0" indent="0">
              <a:buNone/>
            </a:pPr>
            <a:endParaRPr lang="en-US" sz="1800">
              <a:solidFill>
                <a:schemeClr val="tx1"/>
              </a:solidFill>
            </a:endParaRPr>
          </a:p>
          <a:p>
            <a:pPr marL="0" indent="0">
              <a:buNone/>
            </a:pPr>
            <a:endParaRPr lang="en-US" sz="1800">
              <a:solidFill>
                <a:schemeClr val="tx1"/>
              </a:solidFill>
            </a:endParaRPr>
          </a:p>
          <a:p>
            <a:pPr marL="0" indent="0">
              <a:buNone/>
            </a:pPr>
            <a:endParaRPr lang="en-US" sz="1800">
              <a:solidFill>
                <a:schemeClr val="tx1"/>
              </a:solidFill>
            </a:endParaRPr>
          </a:p>
          <a:p>
            <a:pPr marL="0" indent="0">
              <a:buNone/>
            </a:pPr>
            <a:endParaRPr lang="en-US" sz="1800">
              <a:solidFill>
                <a:schemeClr val="tx1"/>
              </a:solidFill>
            </a:endParaRPr>
          </a:p>
          <a:p>
            <a:pPr marL="0" indent="0">
              <a:buNone/>
            </a:pPr>
            <a:endParaRPr lang="en-US" sz="1800">
              <a:solidFill>
                <a:schemeClr val="tx1"/>
              </a:solidFill>
            </a:endParaRPr>
          </a:p>
          <a:p>
            <a:pPr marL="0" indent="0">
              <a:buNone/>
            </a:pPr>
            <a:endParaRPr lang="en-US" sz="1800">
              <a:solidFill>
                <a:schemeClr val="tx1"/>
              </a:solidFill>
            </a:endParaRPr>
          </a:p>
        </p:txBody>
      </p:sp>
      <p:pic>
        <p:nvPicPr>
          <p:cNvPr id="4" name="Picture 3" descr="Chart, bar chart, histogram&#10;&#10;Description automatically generated">
            <a:extLst>
              <a:ext uri="{FF2B5EF4-FFF2-40B4-BE49-F238E27FC236}">
                <a16:creationId xmlns:a16="http://schemas.microsoft.com/office/drawing/2014/main" id="{FAB9083D-0854-3D2C-2CB1-0A59E0909CD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273338" y="2957986"/>
            <a:ext cx="2844412" cy="2693755"/>
          </a:xfrm>
          <a:prstGeom prst="rect">
            <a:avLst/>
          </a:prstGeom>
        </p:spPr>
      </p:pic>
      <p:sp>
        <p:nvSpPr>
          <p:cNvPr id="7" name="Content Placeholder 2">
            <a:extLst>
              <a:ext uri="{FF2B5EF4-FFF2-40B4-BE49-F238E27FC236}">
                <a16:creationId xmlns:a16="http://schemas.microsoft.com/office/drawing/2014/main" id="{33BB0C25-2DC6-4E01-CE9B-5FE1722DB1DC}"/>
              </a:ext>
            </a:extLst>
          </p:cNvPr>
          <p:cNvSpPr txBox="1">
            <a:spLocks/>
          </p:cNvSpPr>
          <p:nvPr/>
        </p:nvSpPr>
        <p:spPr>
          <a:xfrm>
            <a:off x="5812953" y="901032"/>
            <a:ext cx="6312526" cy="58327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a:t>Generating KDMA baselines from survey ratings:</a:t>
            </a:r>
            <a:endParaRPr lang="en-US" sz="1800"/>
          </a:p>
          <a:p>
            <a:r>
              <a:rPr lang="en-US" sz="1800"/>
              <a:t>Aggregating reference decision maker’s responses to surveys enables baseline KDMA Profiles to be generated that approximate “ground truth” KDMA values for those DMs</a:t>
            </a:r>
          </a:p>
          <a:p>
            <a:r>
              <a:rPr lang="en-US" sz="1800"/>
              <a:t>Profiles generated as probability distributions generated from kernel density estimation (KDE)</a:t>
            </a:r>
          </a:p>
          <a:p>
            <a:endParaRPr lang="en-US" sz="1800"/>
          </a:p>
          <a:p>
            <a:pPr marL="0" indent="0">
              <a:buFont typeface="Arial" panose="020B0604020202020204" pitchFamily="34" charset="0"/>
              <a:buNone/>
            </a:pPr>
            <a:endParaRPr lang="en-US" sz="1800"/>
          </a:p>
          <a:p>
            <a:pPr marL="0" indent="0">
              <a:buFont typeface="Arial" panose="020B0604020202020204" pitchFamily="34" charset="0"/>
              <a:buNone/>
            </a:pPr>
            <a:endParaRPr lang="en-US" sz="1800"/>
          </a:p>
          <a:p>
            <a:pPr marL="0" indent="0">
              <a:buFont typeface="Arial" panose="020B0604020202020204" pitchFamily="34" charset="0"/>
              <a:buNone/>
            </a:pPr>
            <a:endParaRPr lang="en-US" sz="1800"/>
          </a:p>
          <a:p>
            <a:pPr marL="0" indent="0">
              <a:buFont typeface="Arial" panose="020B0604020202020204" pitchFamily="34" charset="0"/>
              <a:buNone/>
            </a:pPr>
            <a:endParaRPr lang="en-US" sz="1800"/>
          </a:p>
          <a:p>
            <a:pPr marL="0" indent="0">
              <a:buFont typeface="Arial" panose="020B0604020202020204" pitchFamily="34" charset="0"/>
              <a:buNone/>
            </a:pPr>
            <a:endParaRPr lang="en-US" sz="1800"/>
          </a:p>
        </p:txBody>
      </p:sp>
      <p:pic>
        <p:nvPicPr>
          <p:cNvPr id="13" name="Picture 12" descr="Chart, histogram&#10;&#10;Description automatically generated">
            <a:extLst>
              <a:ext uri="{FF2B5EF4-FFF2-40B4-BE49-F238E27FC236}">
                <a16:creationId xmlns:a16="http://schemas.microsoft.com/office/drawing/2014/main" id="{0FFFA723-6525-3ECA-1ACC-0E15465F531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881657" y="2760434"/>
            <a:ext cx="5311416" cy="3088857"/>
          </a:xfrm>
          <a:prstGeom prst="rect">
            <a:avLst/>
          </a:prstGeom>
        </p:spPr>
      </p:pic>
      <p:sp>
        <p:nvSpPr>
          <p:cNvPr id="14" name="Content Placeholder 2">
            <a:extLst>
              <a:ext uri="{FF2B5EF4-FFF2-40B4-BE49-F238E27FC236}">
                <a16:creationId xmlns:a16="http://schemas.microsoft.com/office/drawing/2014/main" id="{916462A5-C7F0-B88C-5013-2DE2D754F3CD}"/>
              </a:ext>
            </a:extLst>
          </p:cNvPr>
          <p:cNvSpPr txBox="1">
            <a:spLocks/>
          </p:cNvSpPr>
          <p:nvPr/>
        </p:nvSpPr>
        <p:spPr>
          <a:xfrm>
            <a:off x="553930" y="5790473"/>
            <a:ext cx="11403453" cy="1023586"/>
          </a:xfrm>
          <a:prstGeom prst="rect">
            <a:avLst/>
          </a:prstGeom>
          <a:solidFill>
            <a:schemeClr val="accent3">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b="1" dirty="0"/>
              <a:t>Next Steps</a:t>
            </a:r>
          </a:p>
          <a:p>
            <a:pPr>
              <a:lnSpc>
                <a:spcPts val="1800"/>
              </a:lnSpc>
              <a:spcBef>
                <a:spcPts val="0"/>
              </a:spcBef>
            </a:pPr>
            <a:r>
              <a:rPr lang="en-US" sz="1800" dirty="0"/>
              <a:t>KDMA validation and discovery.  Are all the “noodles” in the “rainbow spaghetti” necessary? Are there missing “noodles”?</a:t>
            </a:r>
          </a:p>
          <a:p>
            <a:pPr>
              <a:lnSpc>
                <a:spcPts val="1800"/>
              </a:lnSpc>
              <a:spcBef>
                <a:spcPts val="0"/>
              </a:spcBef>
            </a:pPr>
            <a:r>
              <a:rPr lang="en-US" sz="1800" dirty="0"/>
              <a:t>Statistical testing/correlation analysis to answer the question: Are these KDMAs sufficient for predicting decisions</a:t>
            </a:r>
            <a:r>
              <a:rPr lang="en-US" sz="2000" dirty="0"/>
              <a:t>?</a:t>
            </a:r>
          </a:p>
          <a:p>
            <a:endParaRPr lang="en-US" sz="2000" dirty="0"/>
          </a:p>
          <a:p>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91718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D512-0D98-EC25-2633-3515683D7BE5}"/>
              </a:ext>
            </a:extLst>
          </p:cNvPr>
          <p:cNvSpPr>
            <a:spLocks noGrp="1"/>
          </p:cNvSpPr>
          <p:nvPr>
            <p:ph type="ctrTitle"/>
          </p:nvPr>
        </p:nvSpPr>
        <p:spPr/>
        <p:txBody>
          <a:bodyPr>
            <a:normAutofit/>
          </a:bodyPr>
          <a:lstStyle/>
          <a:p>
            <a:r>
              <a:rPr lang="en-US"/>
              <a:t>Accomplishment 3: KDMA Alignment Calculation </a:t>
            </a:r>
          </a:p>
        </p:txBody>
      </p:sp>
      <p:sp>
        <p:nvSpPr>
          <p:cNvPr id="24" name="TextBox 23">
            <a:extLst>
              <a:ext uri="{FF2B5EF4-FFF2-40B4-BE49-F238E27FC236}">
                <a16:creationId xmlns:a16="http://schemas.microsoft.com/office/drawing/2014/main" id="{3935C2E4-B9E6-1B22-7F4C-0332E458C429}"/>
              </a:ext>
            </a:extLst>
          </p:cNvPr>
          <p:cNvSpPr txBox="1"/>
          <p:nvPr/>
        </p:nvSpPr>
        <p:spPr>
          <a:xfrm>
            <a:off x="1470025" y="5822435"/>
            <a:ext cx="9251950" cy="707886"/>
          </a:xfrm>
          <a:prstGeom prst="rect">
            <a:avLst/>
          </a:prstGeom>
          <a:solidFill>
            <a:schemeClr val="accent4">
              <a:lumMod val="60000"/>
              <a:lumOff val="40000"/>
            </a:schemeClr>
          </a:solidFill>
        </p:spPr>
        <p:txBody>
          <a:bodyPr wrap="square" rtlCol="0">
            <a:spAutoFit/>
          </a:bodyPr>
          <a:lstStyle/>
          <a:p>
            <a:pPr algn="ctr"/>
            <a:r>
              <a:rPr lang="en-US" sz="2000" b="1"/>
              <a:t>Jensen-Shannon Divergence provides best (least sensitive to small amount of data) approach to alignment calculation  </a:t>
            </a:r>
          </a:p>
        </p:txBody>
      </p:sp>
      <p:graphicFrame>
        <p:nvGraphicFramePr>
          <p:cNvPr id="25" name="Table 24">
            <a:extLst>
              <a:ext uri="{FF2B5EF4-FFF2-40B4-BE49-F238E27FC236}">
                <a16:creationId xmlns:a16="http://schemas.microsoft.com/office/drawing/2014/main" id="{94076416-4B17-65C1-C2FB-CCCCA5224711}"/>
              </a:ext>
            </a:extLst>
          </p:cNvPr>
          <p:cNvGraphicFramePr>
            <a:graphicFrameLocks noGrp="1"/>
          </p:cNvGraphicFramePr>
          <p:nvPr>
            <p:extLst>
              <p:ext uri="{D42A27DB-BD31-4B8C-83A1-F6EECF244321}">
                <p14:modId xmlns:p14="http://schemas.microsoft.com/office/powerpoint/2010/main" val="788480444"/>
              </p:ext>
            </p:extLst>
          </p:nvPr>
        </p:nvGraphicFramePr>
        <p:xfrm>
          <a:off x="516027" y="749980"/>
          <a:ext cx="11585858" cy="4754880"/>
        </p:xfrm>
        <a:graphic>
          <a:graphicData uri="http://schemas.openxmlformats.org/drawingml/2006/table">
            <a:tbl>
              <a:tblPr firstRow="1" bandRow="1">
                <a:tableStyleId>{5C22544A-7EE6-4342-B048-85BDC9FD1C3A}</a:tableStyleId>
              </a:tblPr>
              <a:tblGrid>
                <a:gridCol w="1471537">
                  <a:extLst>
                    <a:ext uri="{9D8B030D-6E8A-4147-A177-3AD203B41FA5}">
                      <a16:colId xmlns:a16="http://schemas.microsoft.com/office/drawing/2014/main" val="1305744593"/>
                    </a:ext>
                  </a:extLst>
                </a:gridCol>
                <a:gridCol w="2547849">
                  <a:extLst>
                    <a:ext uri="{9D8B030D-6E8A-4147-A177-3AD203B41FA5}">
                      <a16:colId xmlns:a16="http://schemas.microsoft.com/office/drawing/2014/main" val="1544747099"/>
                    </a:ext>
                  </a:extLst>
                </a:gridCol>
                <a:gridCol w="2339920">
                  <a:extLst>
                    <a:ext uri="{9D8B030D-6E8A-4147-A177-3AD203B41FA5}">
                      <a16:colId xmlns:a16="http://schemas.microsoft.com/office/drawing/2014/main" val="1796651207"/>
                    </a:ext>
                  </a:extLst>
                </a:gridCol>
                <a:gridCol w="5226552">
                  <a:extLst>
                    <a:ext uri="{9D8B030D-6E8A-4147-A177-3AD203B41FA5}">
                      <a16:colId xmlns:a16="http://schemas.microsoft.com/office/drawing/2014/main" val="759170641"/>
                    </a:ext>
                  </a:extLst>
                </a:gridCol>
              </a:tblGrid>
              <a:tr h="293563">
                <a:tc>
                  <a:txBody>
                    <a:bodyPr/>
                    <a:lstStyle/>
                    <a:p>
                      <a:pPr algn="ctr"/>
                      <a:r>
                        <a:rPr lang="en-US" sz="1800"/>
                        <a:t>Approach</a:t>
                      </a:r>
                    </a:p>
                  </a:txBody>
                  <a:tcPr/>
                </a:tc>
                <a:tc>
                  <a:txBody>
                    <a:bodyPr/>
                    <a:lstStyle/>
                    <a:p>
                      <a:pPr algn="ctr"/>
                      <a:r>
                        <a:rPr lang="en-US" sz="1800"/>
                        <a:t>Pro</a:t>
                      </a:r>
                    </a:p>
                  </a:txBody>
                  <a:tcPr/>
                </a:tc>
                <a:tc>
                  <a:txBody>
                    <a:bodyPr/>
                    <a:lstStyle/>
                    <a:p>
                      <a:pPr algn="ctr"/>
                      <a:r>
                        <a:rPr lang="en-US" sz="1800"/>
                        <a:t>Con</a:t>
                      </a:r>
                    </a:p>
                  </a:txBody>
                  <a:tcPr/>
                </a:tc>
                <a:tc>
                  <a:txBody>
                    <a:bodyPr/>
                    <a:lstStyle/>
                    <a:p>
                      <a:r>
                        <a:rPr lang="en-US" sz="1800"/>
                        <a:t>Sample Alignment Results  **</a:t>
                      </a:r>
                    </a:p>
                  </a:txBody>
                  <a:tcPr/>
                </a:tc>
                <a:extLst>
                  <a:ext uri="{0D108BD9-81ED-4DB2-BD59-A6C34878D82A}">
                    <a16:rowId xmlns:a16="http://schemas.microsoft.com/office/drawing/2014/main" val="3212095114"/>
                  </a:ext>
                </a:extLst>
              </a:tr>
              <a:tr h="747474">
                <a:tc>
                  <a:txBody>
                    <a:bodyPr/>
                    <a:lstStyle/>
                    <a:p>
                      <a:r>
                        <a:rPr lang="en-US" sz="1600"/>
                        <a:t>Hellinger Distance</a:t>
                      </a:r>
                    </a:p>
                  </a:txBody>
                  <a:tcPr/>
                </a:tc>
                <a:tc>
                  <a:txBody>
                    <a:bodyPr/>
                    <a:lstStyle/>
                    <a:p>
                      <a:pPr marL="285750" indent="-285750">
                        <a:buFont typeface="Arial" panose="020B0604020202020204" pitchFamily="34" charset="0"/>
                        <a:buChar char="•"/>
                      </a:pPr>
                      <a:r>
                        <a:rPr lang="en-US" sz="1500"/>
                        <a:t>Measures the similarity between two probability distributions by comparing the square roots of their probability density functions</a:t>
                      </a:r>
                    </a:p>
                  </a:txBody>
                  <a:tcPr/>
                </a:tc>
                <a:tc>
                  <a:txBody>
                    <a:bodyPr/>
                    <a:lstStyle/>
                    <a:p>
                      <a:pPr marL="285750" indent="-285750">
                        <a:buFont typeface="Arial" panose="020B0604020202020204" pitchFamily="34" charset="0"/>
                        <a:buChar char="•"/>
                      </a:pPr>
                      <a:r>
                        <a:rPr lang="en-US" sz="1500"/>
                        <a:t>Requires larger amount of data than we have and may get in TA3 evals</a:t>
                      </a:r>
                    </a:p>
                  </a:txBody>
                  <a:tcPr/>
                </a:tc>
                <a:tc>
                  <a:txBody>
                    <a:bodyPr/>
                    <a:lstStyle/>
                    <a:p>
                      <a:endParaRPr lang="en-US" sz="1400"/>
                    </a:p>
                  </a:txBody>
                  <a:tcPr/>
                </a:tc>
                <a:extLst>
                  <a:ext uri="{0D108BD9-81ED-4DB2-BD59-A6C34878D82A}">
                    <a16:rowId xmlns:a16="http://schemas.microsoft.com/office/drawing/2014/main" val="3248702313"/>
                  </a:ext>
                </a:extLst>
              </a:tr>
              <a:tr h="747474">
                <a:tc>
                  <a:txBody>
                    <a:bodyPr/>
                    <a:lstStyle/>
                    <a:p>
                      <a:r>
                        <a:rPr lang="en-US" sz="1600"/>
                        <a:t>Jensen-Shannon Divergence </a:t>
                      </a:r>
                    </a:p>
                  </a:txBody>
                  <a:tcPr/>
                </a:tc>
                <a:tc>
                  <a:txBody>
                    <a:bodyPr/>
                    <a:lstStyle/>
                    <a:p>
                      <a:pPr marL="285750" indent="-285750">
                        <a:buFont typeface="Arial" panose="020B0604020202020204" pitchFamily="34" charset="0"/>
                        <a:buChar char="•"/>
                      </a:pPr>
                      <a:r>
                        <a:rPr lang="en-US" sz="1500"/>
                        <a:t>Measures the similarity between two probability distributions</a:t>
                      </a:r>
                    </a:p>
                    <a:p>
                      <a:pPr marL="285750" indent="-285750">
                        <a:buFont typeface="Arial" panose="020B0604020202020204" pitchFamily="34" charset="0"/>
                        <a:buChar char="•"/>
                      </a:pPr>
                      <a:r>
                        <a:rPr lang="en-US" sz="1500"/>
                        <a:t>Tends to be more stable with small sample sizes due to the averaging process</a:t>
                      </a:r>
                    </a:p>
                  </a:txBody>
                  <a:tcPr/>
                </a:tc>
                <a:tc>
                  <a:txBody>
                    <a:bodyPr/>
                    <a:lstStyle/>
                    <a:p>
                      <a:endParaRPr lang="en-US" sz="1500"/>
                    </a:p>
                  </a:txBody>
                  <a:tcPr/>
                </a:tc>
                <a:tc>
                  <a:txBody>
                    <a:bodyPr/>
                    <a:lstStyle/>
                    <a:p>
                      <a:endParaRPr lang="en-US" sz="1400"/>
                    </a:p>
                  </a:txBody>
                  <a:tcPr/>
                </a:tc>
                <a:extLst>
                  <a:ext uri="{0D108BD9-81ED-4DB2-BD59-A6C34878D82A}">
                    <a16:rowId xmlns:a16="http://schemas.microsoft.com/office/drawing/2014/main" val="1581789137"/>
                  </a:ext>
                </a:extLst>
              </a:tr>
              <a:tr h="611450">
                <a:tc>
                  <a:txBody>
                    <a:bodyPr/>
                    <a:lstStyle/>
                    <a:p>
                      <a:r>
                        <a:rPr lang="en-US" sz="1600"/>
                        <a:t>Kullback-Leibler (KL) Divergence</a:t>
                      </a:r>
                    </a:p>
                  </a:txBody>
                  <a:tcPr/>
                </a:tc>
                <a:tc>
                  <a:txBody>
                    <a:bodyPr/>
                    <a:lstStyle/>
                    <a:p>
                      <a:pPr marL="285750" indent="-285750">
                        <a:buFont typeface="Arial" panose="020B0604020202020204" pitchFamily="34" charset="0"/>
                        <a:buChar char="•"/>
                      </a:pPr>
                      <a:r>
                        <a:rPr lang="en-US" sz="1500"/>
                        <a:t>Measures the dissimilarity between two distributions</a:t>
                      </a:r>
                    </a:p>
                  </a:txBody>
                  <a:tcPr/>
                </a:tc>
                <a:tc>
                  <a:txBody>
                    <a:bodyPr/>
                    <a:lstStyle/>
                    <a:p>
                      <a:pPr marL="285750" indent="-285750">
                        <a:buFont typeface="Arial" panose="020B0604020202020204" pitchFamily="34" charset="0"/>
                        <a:buChar char="•"/>
                      </a:pPr>
                      <a:r>
                        <a:rPr lang="en-US" sz="1500"/>
                        <a:t>Ranges from 0 (identical distributions) to ∞ (no overlap between distributions).</a:t>
                      </a:r>
                    </a:p>
                    <a:p>
                      <a:pPr marL="285750" indent="-285750">
                        <a:buFont typeface="Arial" panose="020B0604020202020204" pitchFamily="34" charset="0"/>
                        <a:buChar char="•"/>
                      </a:pPr>
                      <a:r>
                        <a:rPr lang="en-US" sz="1500"/>
                        <a:t>Not symmetric</a:t>
                      </a:r>
                    </a:p>
                  </a:txBody>
                  <a:tcPr/>
                </a:tc>
                <a:tc>
                  <a:txBody>
                    <a:bodyPr/>
                    <a:lstStyle/>
                    <a:p>
                      <a:pPr marL="285750" indent="-285750">
                        <a:buFont typeface="Arial" panose="020B0604020202020204" pitchFamily="34" charset="0"/>
                        <a:buChar char="•"/>
                      </a:pPr>
                      <a:endParaRPr lang="en-US" sz="1400"/>
                    </a:p>
                  </a:txBody>
                  <a:tcPr/>
                </a:tc>
                <a:extLst>
                  <a:ext uri="{0D108BD9-81ED-4DB2-BD59-A6C34878D82A}">
                    <a16:rowId xmlns:a16="http://schemas.microsoft.com/office/drawing/2014/main" val="1121290679"/>
                  </a:ext>
                </a:extLst>
              </a:tr>
            </a:tbl>
          </a:graphicData>
        </a:graphic>
      </p:graphicFrame>
      <p:pic>
        <p:nvPicPr>
          <p:cNvPr id="26" name="Picture 25">
            <a:extLst>
              <a:ext uri="{FF2B5EF4-FFF2-40B4-BE49-F238E27FC236}">
                <a16:creationId xmlns:a16="http://schemas.microsoft.com/office/drawing/2014/main" id="{80A09823-5958-B143-1E2B-C132343A239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883564" y="1417775"/>
            <a:ext cx="5120640" cy="565376"/>
          </a:xfrm>
          <a:prstGeom prst="rect">
            <a:avLst/>
          </a:prstGeom>
        </p:spPr>
      </p:pic>
      <p:pic>
        <p:nvPicPr>
          <p:cNvPr id="27" name="Picture 26">
            <a:extLst>
              <a:ext uri="{FF2B5EF4-FFF2-40B4-BE49-F238E27FC236}">
                <a16:creationId xmlns:a16="http://schemas.microsoft.com/office/drawing/2014/main" id="{FA3F8C93-B28F-E05E-92EA-2649938C7DE0}"/>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891515" y="2903232"/>
            <a:ext cx="5120640" cy="597072"/>
          </a:xfrm>
          <a:prstGeom prst="rect">
            <a:avLst/>
          </a:prstGeom>
        </p:spPr>
      </p:pic>
      <p:pic>
        <p:nvPicPr>
          <p:cNvPr id="28" name="Picture 27">
            <a:extLst>
              <a:ext uri="{FF2B5EF4-FFF2-40B4-BE49-F238E27FC236}">
                <a16:creationId xmlns:a16="http://schemas.microsoft.com/office/drawing/2014/main" id="{89396460-A0CA-D268-CAC3-194D554A5190}"/>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878229" y="4530439"/>
            <a:ext cx="5120640" cy="659960"/>
          </a:xfrm>
          <a:prstGeom prst="rect">
            <a:avLst/>
          </a:prstGeom>
        </p:spPr>
      </p:pic>
      <p:sp>
        <p:nvSpPr>
          <p:cNvPr id="30" name="TextBox 29">
            <a:extLst>
              <a:ext uri="{FF2B5EF4-FFF2-40B4-BE49-F238E27FC236}">
                <a16:creationId xmlns:a16="http://schemas.microsoft.com/office/drawing/2014/main" id="{3FA89051-265D-6CDA-B6C7-A91A0CAED97C}"/>
              </a:ext>
            </a:extLst>
          </p:cNvPr>
          <p:cNvSpPr txBox="1"/>
          <p:nvPr/>
        </p:nvSpPr>
        <p:spPr>
          <a:xfrm>
            <a:off x="7626081" y="5388804"/>
            <a:ext cx="4280724" cy="369332"/>
          </a:xfrm>
          <a:prstGeom prst="rect">
            <a:avLst/>
          </a:prstGeom>
          <a:noFill/>
        </p:spPr>
        <p:txBody>
          <a:bodyPr wrap="none" rtlCol="0">
            <a:spAutoFit/>
          </a:bodyPr>
          <a:lstStyle/>
          <a:p>
            <a:r>
              <a:rPr lang="en-US" i="1"/>
              <a:t>**Same pattern seen, across all approaches</a:t>
            </a:r>
          </a:p>
        </p:txBody>
      </p:sp>
    </p:spTree>
    <p:extLst>
      <p:ext uri="{BB962C8B-B14F-4D97-AF65-F5344CB8AC3E}">
        <p14:creationId xmlns:p14="http://schemas.microsoft.com/office/powerpoint/2010/main" val="3826861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674B-483E-A056-946D-D816C913C501}"/>
              </a:ext>
            </a:extLst>
          </p:cNvPr>
          <p:cNvSpPr>
            <a:spLocks noGrp="1"/>
          </p:cNvSpPr>
          <p:nvPr>
            <p:ph type="ctrTitle"/>
          </p:nvPr>
        </p:nvSpPr>
        <p:spPr/>
        <p:txBody>
          <a:bodyPr/>
          <a:lstStyle/>
          <a:p>
            <a:r>
              <a:rPr lang="en-US"/>
              <a:t>Accomplishment 3: KDMA Alignment Status</a:t>
            </a:r>
          </a:p>
        </p:txBody>
      </p:sp>
      <p:sp>
        <p:nvSpPr>
          <p:cNvPr id="4" name="TextBox 3">
            <a:extLst>
              <a:ext uri="{FF2B5EF4-FFF2-40B4-BE49-F238E27FC236}">
                <a16:creationId xmlns:a16="http://schemas.microsoft.com/office/drawing/2014/main" id="{7A6FEF36-5745-C2A8-C85C-C7E52DDDEA04}"/>
              </a:ext>
            </a:extLst>
          </p:cNvPr>
          <p:cNvSpPr txBox="1"/>
          <p:nvPr/>
        </p:nvSpPr>
        <p:spPr>
          <a:xfrm>
            <a:off x="38254" y="5103904"/>
            <a:ext cx="4866705" cy="923330"/>
          </a:xfrm>
          <a:prstGeom prst="rect">
            <a:avLst/>
          </a:prstGeom>
          <a:noFill/>
        </p:spPr>
        <p:txBody>
          <a:bodyPr wrap="square">
            <a:spAutoFit/>
          </a:bodyPr>
          <a:lstStyle/>
          <a:p>
            <a:pPr algn="ctr"/>
            <a:r>
              <a:rPr lang="en-US"/>
              <a:t>KDMA Profile for </a:t>
            </a:r>
          </a:p>
          <a:p>
            <a:pPr algn="ctr"/>
            <a:r>
              <a:rPr lang="en-US"/>
              <a:t>Holdout RDM</a:t>
            </a:r>
          </a:p>
          <a:p>
            <a:pPr algn="ctr"/>
            <a:r>
              <a:rPr lang="en-US"/>
              <a:t>(ADM Standin)</a:t>
            </a:r>
          </a:p>
        </p:txBody>
      </p:sp>
      <p:grpSp>
        <p:nvGrpSpPr>
          <p:cNvPr id="5" name="Group 4">
            <a:extLst>
              <a:ext uri="{FF2B5EF4-FFF2-40B4-BE49-F238E27FC236}">
                <a16:creationId xmlns:a16="http://schemas.microsoft.com/office/drawing/2014/main" id="{CBB97BFD-229A-5866-5D1D-B7FA88677FD8}"/>
              </a:ext>
            </a:extLst>
          </p:cNvPr>
          <p:cNvGrpSpPr/>
          <p:nvPr/>
        </p:nvGrpSpPr>
        <p:grpSpPr>
          <a:xfrm>
            <a:off x="4791453" y="2209835"/>
            <a:ext cx="1576198" cy="2721343"/>
            <a:chOff x="6426352" y="2681632"/>
            <a:chExt cx="1181983" cy="2425180"/>
          </a:xfrm>
        </p:grpSpPr>
        <p:sp>
          <p:nvSpPr>
            <p:cNvPr id="6" name="Rectangle 5">
              <a:extLst>
                <a:ext uri="{FF2B5EF4-FFF2-40B4-BE49-F238E27FC236}">
                  <a16:creationId xmlns:a16="http://schemas.microsoft.com/office/drawing/2014/main" id="{C74D86DA-0441-4B27-6809-9B333BD1B1D8}"/>
                </a:ext>
              </a:extLst>
            </p:cNvPr>
            <p:cNvSpPr/>
            <p:nvPr/>
          </p:nvSpPr>
          <p:spPr>
            <a:xfrm>
              <a:off x="6470186" y="2681632"/>
              <a:ext cx="1130920" cy="24251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con&#10;&#10;Description automatically generated">
              <a:extLst>
                <a:ext uri="{FF2B5EF4-FFF2-40B4-BE49-F238E27FC236}">
                  <a16:creationId xmlns:a16="http://schemas.microsoft.com/office/drawing/2014/main" id="{29BE3FC6-D0AD-0893-A2B4-F133D8D62EE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09466" y="3948173"/>
              <a:ext cx="884145" cy="934097"/>
            </a:xfrm>
            <a:prstGeom prst="rect">
              <a:avLst/>
            </a:prstGeom>
          </p:spPr>
        </p:pic>
        <p:sp>
          <p:nvSpPr>
            <p:cNvPr id="8" name="TextBox 7">
              <a:extLst>
                <a:ext uri="{FF2B5EF4-FFF2-40B4-BE49-F238E27FC236}">
                  <a16:creationId xmlns:a16="http://schemas.microsoft.com/office/drawing/2014/main" id="{0C893335-B572-597B-719D-FB9648A11F25}"/>
                </a:ext>
              </a:extLst>
            </p:cNvPr>
            <p:cNvSpPr txBox="1"/>
            <p:nvPr/>
          </p:nvSpPr>
          <p:spPr>
            <a:xfrm>
              <a:off x="6426352" y="2757440"/>
              <a:ext cx="1181983" cy="1477328"/>
            </a:xfrm>
            <a:prstGeom prst="rect">
              <a:avLst/>
            </a:prstGeom>
            <a:noFill/>
          </p:spPr>
          <p:txBody>
            <a:bodyPr wrap="square" rtlCol="0">
              <a:spAutoFit/>
            </a:bodyPr>
            <a:lstStyle/>
            <a:p>
              <a:pPr algn="ctr"/>
              <a:r>
                <a:rPr lang="en-US"/>
                <a:t>Compute</a:t>
              </a:r>
            </a:p>
            <a:p>
              <a:pPr algn="ctr"/>
              <a:r>
                <a:rPr lang="en-US"/>
                <a:t>Alignment </a:t>
              </a:r>
            </a:p>
            <a:p>
              <a:pPr algn="ctr"/>
              <a:r>
                <a:rPr lang="en-US"/>
                <a:t>(Compare </a:t>
              </a:r>
            </a:p>
            <a:p>
              <a:pPr algn="ctr"/>
              <a:r>
                <a:rPr lang="en-US"/>
                <a:t>KDEs)</a:t>
              </a:r>
            </a:p>
            <a:p>
              <a:pPr algn="ctr"/>
              <a:r>
                <a:rPr lang="en-US"/>
                <a:t> </a:t>
              </a:r>
            </a:p>
          </p:txBody>
        </p:sp>
      </p:grpSp>
      <p:sp>
        <p:nvSpPr>
          <p:cNvPr id="9" name="Right Arrow 8">
            <a:extLst>
              <a:ext uri="{FF2B5EF4-FFF2-40B4-BE49-F238E27FC236}">
                <a16:creationId xmlns:a16="http://schemas.microsoft.com/office/drawing/2014/main" id="{07AC13E6-EFFC-5B4B-8B4D-4650D6D5AB57}"/>
              </a:ext>
            </a:extLst>
          </p:cNvPr>
          <p:cNvSpPr/>
          <p:nvPr/>
        </p:nvSpPr>
        <p:spPr>
          <a:xfrm>
            <a:off x="3580672" y="2327235"/>
            <a:ext cx="914400" cy="4402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7DAE66CC-E7E6-000D-40CF-90DEE26826E2}"/>
              </a:ext>
            </a:extLst>
          </p:cNvPr>
          <p:cNvSpPr/>
          <p:nvPr/>
        </p:nvSpPr>
        <p:spPr>
          <a:xfrm>
            <a:off x="3603077" y="4093087"/>
            <a:ext cx="914400" cy="4402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9CB491D9-76D5-007E-12FE-F608B9F7A894}"/>
              </a:ext>
            </a:extLst>
          </p:cNvPr>
          <p:cNvSpPr/>
          <p:nvPr/>
        </p:nvSpPr>
        <p:spPr>
          <a:xfrm>
            <a:off x="6378722" y="2921107"/>
            <a:ext cx="914400" cy="4402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2BC2DAE-6987-C2CD-724E-D62B08FABFA7}"/>
              </a:ext>
            </a:extLst>
          </p:cNvPr>
          <p:cNvCxnSpPr>
            <a:cxnSpLocks/>
          </p:cNvCxnSpPr>
          <p:nvPr/>
        </p:nvCxnSpPr>
        <p:spPr>
          <a:xfrm>
            <a:off x="8220832" y="1605377"/>
            <a:ext cx="939348" cy="4974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AFBBE31-C221-6955-395B-F6DEF00626C3}"/>
              </a:ext>
            </a:extLst>
          </p:cNvPr>
          <p:cNvCxnSpPr>
            <a:cxnSpLocks/>
          </p:cNvCxnSpPr>
          <p:nvPr/>
        </p:nvCxnSpPr>
        <p:spPr>
          <a:xfrm flipH="1">
            <a:off x="9151611" y="1605377"/>
            <a:ext cx="1053110" cy="4021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B6E8DE4F-BEA7-43DF-FE31-1BA622D1CB0F}"/>
              </a:ext>
            </a:extLst>
          </p:cNvPr>
          <p:cNvGrpSpPr/>
          <p:nvPr/>
        </p:nvGrpSpPr>
        <p:grpSpPr>
          <a:xfrm>
            <a:off x="7786391" y="1820565"/>
            <a:ext cx="2613327" cy="1534659"/>
            <a:chOff x="9485276" y="865193"/>
            <a:chExt cx="2129670" cy="1340113"/>
          </a:xfrm>
        </p:grpSpPr>
        <p:pic>
          <p:nvPicPr>
            <p:cNvPr id="15" name="Picture 14" descr="A picture containing sky, watch, clock, jet&#10;&#10;Description automatically generated">
              <a:extLst>
                <a:ext uri="{FF2B5EF4-FFF2-40B4-BE49-F238E27FC236}">
                  <a16:creationId xmlns:a16="http://schemas.microsoft.com/office/drawing/2014/main" id="{AADCF072-D5D0-9AE7-1710-7707E2E59E9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485276" y="865193"/>
              <a:ext cx="2129670" cy="1340113"/>
            </a:xfrm>
            <a:prstGeom prst="rect">
              <a:avLst/>
            </a:prstGeom>
          </p:spPr>
        </p:pic>
        <p:sp>
          <p:nvSpPr>
            <p:cNvPr id="16" name="Rectangle 15">
              <a:extLst>
                <a:ext uri="{FF2B5EF4-FFF2-40B4-BE49-F238E27FC236}">
                  <a16:creationId xmlns:a16="http://schemas.microsoft.com/office/drawing/2014/main" id="{63050A07-AAAA-F994-55C4-5370FDF768B5}"/>
                </a:ext>
              </a:extLst>
            </p:cNvPr>
            <p:cNvSpPr/>
            <p:nvPr/>
          </p:nvSpPr>
          <p:spPr>
            <a:xfrm>
              <a:off x="9551194" y="921544"/>
              <a:ext cx="2012095" cy="12222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81E1FCA2-710B-F1EF-FD12-98381E4C0FB6}"/>
              </a:ext>
            </a:extLst>
          </p:cNvPr>
          <p:cNvSpPr txBox="1"/>
          <p:nvPr/>
        </p:nvSpPr>
        <p:spPr>
          <a:xfrm>
            <a:off x="9946181" y="946388"/>
            <a:ext cx="517081" cy="369332"/>
          </a:xfrm>
          <a:prstGeom prst="rect">
            <a:avLst/>
          </a:prstGeom>
          <a:noFill/>
        </p:spPr>
        <p:txBody>
          <a:bodyPr wrap="square" rtlCol="0">
            <a:spAutoFit/>
          </a:bodyPr>
          <a:lstStyle/>
          <a:p>
            <a:r>
              <a:rPr lang="en-US"/>
              <a:t>1</a:t>
            </a:r>
          </a:p>
        </p:txBody>
      </p:sp>
      <p:sp>
        <p:nvSpPr>
          <p:cNvPr id="18" name="TextBox 17">
            <a:extLst>
              <a:ext uri="{FF2B5EF4-FFF2-40B4-BE49-F238E27FC236}">
                <a16:creationId xmlns:a16="http://schemas.microsoft.com/office/drawing/2014/main" id="{C6A10142-873A-0635-A16B-1F7A45A25017}"/>
              </a:ext>
            </a:extLst>
          </p:cNvPr>
          <p:cNvSpPr txBox="1"/>
          <p:nvPr/>
        </p:nvSpPr>
        <p:spPr>
          <a:xfrm>
            <a:off x="10263867" y="1632253"/>
            <a:ext cx="1217302" cy="646331"/>
          </a:xfrm>
          <a:prstGeom prst="rect">
            <a:avLst/>
          </a:prstGeom>
          <a:noFill/>
        </p:spPr>
        <p:txBody>
          <a:bodyPr wrap="square">
            <a:spAutoFit/>
          </a:bodyPr>
          <a:lstStyle/>
          <a:p>
            <a:pPr algn="ctr"/>
            <a:r>
              <a:rPr lang="en-US"/>
              <a:t>Overall Alignment</a:t>
            </a:r>
          </a:p>
        </p:txBody>
      </p:sp>
      <p:cxnSp>
        <p:nvCxnSpPr>
          <p:cNvPr id="19" name="Straight Connector 18">
            <a:extLst>
              <a:ext uri="{FF2B5EF4-FFF2-40B4-BE49-F238E27FC236}">
                <a16:creationId xmlns:a16="http://schemas.microsoft.com/office/drawing/2014/main" id="{DBB994B0-E044-C51D-7C53-5B1CD38BFDC3}"/>
              </a:ext>
            </a:extLst>
          </p:cNvPr>
          <p:cNvCxnSpPr>
            <a:cxnSpLocks/>
          </p:cNvCxnSpPr>
          <p:nvPr/>
        </p:nvCxnSpPr>
        <p:spPr>
          <a:xfrm flipH="1">
            <a:off x="7430948" y="3097711"/>
            <a:ext cx="607015" cy="93704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ABC29A-B342-4D95-B9CE-9E69A0796472}"/>
              </a:ext>
            </a:extLst>
          </p:cNvPr>
          <p:cNvCxnSpPr>
            <a:cxnSpLocks/>
          </p:cNvCxnSpPr>
          <p:nvPr/>
        </p:nvCxnSpPr>
        <p:spPr>
          <a:xfrm>
            <a:off x="8917172" y="3004843"/>
            <a:ext cx="540945" cy="102991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D59B0F-221A-6259-7807-1CDAB26A0B99}"/>
              </a:ext>
            </a:extLst>
          </p:cNvPr>
          <p:cNvSpPr txBox="1"/>
          <p:nvPr/>
        </p:nvSpPr>
        <p:spPr>
          <a:xfrm>
            <a:off x="10331937" y="2574841"/>
            <a:ext cx="1179180" cy="646331"/>
          </a:xfrm>
          <a:prstGeom prst="rect">
            <a:avLst/>
          </a:prstGeom>
          <a:noFill/>
        </p:spPr>
        <p:txBody>
          <a:bodyPr wrap="square">
            <a:spAutoFit/>
          </a:bodyPr>
          <a:lstStyle/>
          <a:p>
            <a:pPr algn="ctr"/>
            <a:r>
              <a:rPr lang="en-US"/>
              <a:t>Alignment per RDM</a:t>
            </a:r>
          </a:p>
        </p:txBody>
      </p:sp>
      <p:sp>
        <p:nvSpPr>
          <p:cNvPr id="22" name="TextBox 21">
            <a:extLst>
              <a:ext uri="{FF2B5EF4-FFF2-40B4-BE49-F238E27FC236}">
                <a16:creationId xmlns:a16="http://schemas.microsoft.com/office/drawing/2014/main" id="{2C4CDAAF-C819-897B-571E-4BAB8EA7AFCB}"/>
              </a:ext>
            </a:extLst>
          </p:cNvPr>
          <p:cNvSpPr txBox="1"/>
          <p:nvPr/>
        </p:nvSpPr>
        <p:spPr>
          <a:xfrm>
            <a:off x="9672513" y="3859369"/>
            <a:ext cx="2431492" cy="369332"/>
          </a:xfrm>
          <a:prstGeom prst="rect">
            <a:avLst/>
          </a:prstGeom>
          <a:noFill/>
        </p:spPr>
        <p:txBody>
          <a:bodyPr wrap="square">
            <a:spAutoFit/>
          </a:bodyPr>
          <a:lstStyle/>
          <a:p>
            <a:pPr algn="ctr"/>
            <a:r>
              <a:rPr lang="en-US"/>
              <a:t>Alignment per KDMA</a:t>
            </a:r>
          </a:p>
        </p:txBody>
      </p:sp>
      <p:sp>
        <p:nvSpPr>
          <p:cNvPr id="23" name="TextBox 22">
            <a:extLst>
              <a:ext uri="{FF2B5EF4-FFF2-40B4-BE49-F238E27FC236}">
                <a16:creationId xmlns:a16="http://schemas.microsoft.com/office/drawing/2014/main" id="{038D55CE-EE82-A94E-5B6A-49486E213921}"/>
              </a:ext>
            </a:extLst>
          </p:cNvPr>
          <p:cNvSpPr txBox="1"/>
          <p:nvPr/>
        </p:nvSpPr>
        <p:spPr>
          <a:xfrm>
            <a:off x="5830531" y="5185010"/>
            <a:ext cx="1151092" cy="923330"/>
          </a:xfrm>
          <a:prstGeom prst="rect">
            <a:avLst/>
          </a:prstGeom>
          <a:noFill/>
        </p:spPr>
        <p:txBody>
          <a:bodyPr wrap="square">
            <a:spAutoFit/>
          </a:bodyPr>
          <a:lstStyle/>
          <a:p>
            <a:pPr algn="ctr"/>
            <a:r>
              <a:rPr lang="en-US"/>
              <a:t>Nurse</a:t>
            </a:r>
          </a:p>
          <a:p>
            <a:pPr algn="ctr"/>
            <a:r>
              <a:rPr lang="en-US"/>
              <a:t>Alignment </a:t>
            </a:r>
          </a:p>
          <a:p>
            <a:pPr algn="ctr"/>
            <a:r>
              <a:rPr lang="en-US"/>
              <a:t>Detail</a:t>
            </a:r>
          </a:p>
        </p:txBody>
      </p:sp>
      <p:pic>
        <p:nvPicPr>
          <p:cNvPr id="24" name="Picture 23" descr="Chart, line chart&#10;&#10;Description automatically generated">
            <a:extLst>
              <a:ext uri="{FF2B5EF4-FFF2-40B4-BE49-F238E27FC236}">
                <a16:creationId xmlns:a16="http://schemas.microsoft.com/office/drawing/2014/main" id="{5B40F888-3E57-3E0E-09DB-DCFBCE4CC603}"/>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1303740" y="3596790"/>
            <a:ext cx="1965590" cy="1482567"/>
          </a:xfrm>
          <a:prstGeom prst="rect">
            <a:avLst/>
          </a:prstGeom>
          <a:ln w="19050">
            <a:solidFill>
              <a:schemeClr val="accent1">
                <a:shade val="15000"/>
              </a:schemeClr>
            </a:solidFill>
          </a:ln>
        </p:spPr>
      </p:pic>
      <p:sp>
        <p:nvSpPr>
          <p:cNvPr id="25" name="TextBox 24">
            <a:extLst>
              <a:ext uri="{FF2B5EF4-FFF2-40B4-BE49-F238E27FC236}">
                <a16:creationId xmlns:a16="http://schemas.microsoft.com/office/drawing/2014/main" id="{E36AE221-CED7-4378-D38C-5EF015E450FB}"/>
              </a:ext>
            </a:extLst>
          </p:cNvPr>
          <p:cNvSpPr txBox="1"/>
          <p:nvPr/>
        </p:nvSpPr>
        <p:spPr>
          <a:xfrm>
            <a:off x="1336360" y="3657762"/>
            <a:ext cx="1194583" cy="369332"/>
          </a:xfrm>
          <a:prstGeom prst="rect">
            <a:avLst/>
          </a:prstGeom>
          <a:noFill/>
        </p:spPr>
        <p:txBody>
          <a:bodyPr wrap="square">
            <a:spAutoFit/>
          </a:bodyPr>
          <a:lstStyle/>
          <a:p>
            <a:r>
              <a:rPr lang="en-US"/>
              <a:t>Physician</a:t>
            </a:r>
          </a:p>
        </p:txBody>
      </p:sp>
      <p:pic>
        <p:nvPicPr>
          <p:cNvPr id="26" name="Picture 25" descr="Chart, line chart&#10;&#10;Description automatically generated">
            <a:extLst>
              <a:ext uri="{FF2B5EF4-FFF2-40B4-BE49-F238E27FC236}">
                <a16:creationId xmlns:a16="http://schemas.microsoft.com/office/drawing/2014/main" id="{CF4F0DD1-FC07-2A35-B9A4-7873F5441EFD}"/>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9123445" y="2369593"/>
            <a:ext cx="1097280" cy="828582"/>
          </a:xfrm>
          <a:prstGeom prst="rect">
            <a:avLst/>
          </a:prstGeom>
        </p:spPr>
      </p:pic>
      <p:pic>
        <p:nvPicPr>
          <p:cNvPr id="27" name="Picture 26" descr="Chart, line chart, histogram&#10;&#10;Description automatically generated">
            <a:extLst>
              <a:ext uri="{FF2B5EF4-FFF2-40B4-BE49-F238E27FC236}">
                <a16:creationId xmlns:a16="http://schemas.microsoft.com/office/drawing/2014/main" id="{C95EAF9C-D97A-ED78-6FD1-806BF2DC75A6}"/>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7921659" y="2353798"/>
            <a:ext cx="1108352" cy="836943"/>
          </a:xfrm>
          <a:prstGeom prst="rect">
            <a:avLst/>
          </a:prstGeom>
        </p:spPr>
      </p:pic>
      <p:grpSp>
        <p:nvGrpSpPr>
          <p:cNvPr id="28" name="Group 27">
            <a:extLst>
              <a:ext uri="{FF2B5EF4-FFF2-40B4-BE49-F238E27FC236}">
                <a16:creationId xmlns:a16="http://schemas.microsoft.com/office/drawing/2014/main" id="{8B22AFD1-6BD2-DF76-0D81-96350111CEEB}"/>
              </a:ext>
            </a:extLst>
          </p:cNvPr>
          <p:cNvGrpSpPr/>
          <p:nvPr/>
        </p:nvGrpSpPr>
        <p:grpSpPr>
          <a:xfrm>
            <a:off x="1240375" y="1937841"/>
            <a:ext cx="2047194" cy="1422921"/>
            <a:chOff x="9485276" y="454882"/>
            <a:chExt cx="2129670" cy="1688936"/>
          </a:xfrm>
        </p:grpSpPr>
        <p:pic>
          <p:nvPicPr>
            <p:cNvPr id="29" name="Picture 28" descr="A picture containing sky, watch, clock, jet&#10;&#10;Description automatically generated">
              <a:extLst>
                <a:ext uri="{FF2B5EF4-FFF2-40B4-BE49-F238E27FC236}">
                  <a16:creationId xmlns:a16="http://schemas.microsoft.com/office/drawing/2014/main" id="{47F04A73-F4CE-DD67-CC4E-49226637FF87}"/>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9485276" y="454882"/>
              <a:ext cx="2129670" cy="1688936"/>
            </a:xfrm>
            <a:prstGeom prst="rect">
              <a:avLst/>
            </a:prstGeom>
          </p:spPr>
        </p:pic>
        <p:sp>
          <p:nvSpPr>
            <p:cNvPr id="30" name="Rectangle 29">
              <a:extLst>
                <a:ext uri="{FF2B5EF4-FFF2-40B4-BE49-F238E27FC236}">
                  <a16:creationId xmlns:a16="http://schemas.microsoft.com/office/drawing/2014/main" id="{5A255671-688D-BA0D-1342-C05E55AF88AA}"/>
                </a:ext>
              </a:extLst>
            </p:cNvPr>
            <p:cNvSpPr/>
            <p:nvPr/>
          </p:nvSpPr>
          <p:spPr>
            <a:xfrm>
              <a:off x="9551194" y="509789"/>
              <a:ext cx="2012095" cy="15583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descr="Chart, line chart&#10;&#10;Description automatically generated">
            <a:extLst>
              <a:ext uri="{FF2B5EF4-FFF2-40B4-BE49-F238E27FC236}">
                <a16:creationId xmlns:a16="http://schemas.microsoft.com/office/drawing/2014/main" id="{AC7FCF18-6315-5078-52BA-D1230EE60E77}"/>
              </a:ext>
            </a:extLst>
          </p:cNvPr>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a:off x="2324082" y="2053674"/>
            <a:ext cx="837862" cy="632689"/>
          </a:xfrm>
          <a:prstGeom prst="rect">
            <a:avLst/>
          </a:prstGeom>
        </p:spPr>
      </p:pic>
      <p:pic>
        <p:nvPicPr>
          <p:cNvPr id="32" name="Picture 31" descr="Chart, line chart, histogram&#10;&#10;Description automatically generated">
            <a:extLst>
              <a:ext uri="{FF2B5EF4-FFF2-40B4-BE49-F238E27FC236}">
                <a16:creationId xmlns:a16="http://schemas.microsoft.com/office/drawing/2014/main" id="{E84D19AD-5919-034B-B5EE-B8464FD9984D}"/>
              </a:ext>
            </a:extLst>
          </p:cNvPr>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1362101" y="2060352"/>
            <a:ext cx="830280" cy="626964"/>
          </a:xfrm>
          <a:prstGeom prst="rect">
            <a:avLst/>
          </a:prstGeom>
        </p:spPr>
      </p:pic>
      <p:sp>
        <p:nvSpPr>
          <p:cNvPr id="33" name="TextBox 32">
            <a:extLst>
              <a:ext uri="{FF2B5EF4-FFF2-40B4-BE49-F238E27FC236}">
                <a16:creationId xmlns:a16="http://schemas.microsoft.com/office/drawing/2014/main" id="{995C9857-1BDF-6979-1742-9889A270C0B4}"/>
              </a:ext>
            </a:extLst>
          </p:cNvPr>
          <p:cNvSpPr txBox="1"/>
          <p:nvPr/>
        </p:nvSpPr>
        <p:spPr>
          <a:xfrm>
            <a:off x="1176342" y="2619475"/>
            <a:ext cx="1187624" cy="369332"/>
          </a:xfrm>
          <a:prstGeom prst="rect">
            <a:avLst/>
          </a:prstGeom>
          <a:noFill/>
        </p:spPr>
        <p:txBody>
          <a:bodyPr wrap="square">
            <a:spAutoFit/>
          </a:bodyPr>
          <a:lstStyle/>
          <a:p>
            <a:pPr algn="ctr"/>
            <a:r>
              <a:rPr lang="en-US"/>
              <a:t>Nurse</a:t>
            </a:r>
          </a:p>
        </p:txBody>
      </p:sp>
      <p:sp>
        <p:nvSpPr>
          <p:cNvPr id="34" name="TextBox 33">
            <a:extLst>
              <a:ext uri="{FF2B5EF4-FFF2-40B4-BE49-F238E27FC236}">
                <a16:creationId xmlns:a16="http://schemas.microsoft.com/office/drawing/2014/main" id="{8F68B310-5EAD-5F7B-0277-AD2F6D6EF2CB}"/>
              </a:ext>
            </a:extLst>
          </p:cNvPr>
          <p:cNvSpPr txBox="1"/>
          <p:nvPr/>
        </p:nvSpPr>
        <p:spPr>
          <a:xfrm>
            <a:off x="2082999" y="2623089"/>
            <a:ext cx="1358702" cy="646331"/>
          </a:xfrm>
          <a:prstGeom prst="rect">
            <a:avLst/>
          </a:prstGeom>
          <a:noFill/>
        </p:spPr>
        <p:txBody>
          <a:bodyPr wrap="square">
            <a:spAutoFit/>
          </a:bodyPr>
          <a:lstStyle/>
          <a:p>
            <a:pPr algn="ctr"/>
            <a:r>
              <a:rPr lang="en-US"/>
              <a:t>Paramedic</a:t>
            </a:r>
          </a:p>
          <a:p>
            <a:pPr algn="ctr"/>
            <a:endParaRPr lang="en-US"/>
          </a:p>
        </p:txBody>
      </p:sp>
      <p:sp>
        <p:nvSpPr>
          <p:cNvPr id="35" name="TextBox 34">
            <a:extLst>
              <a:ext uri="{FF2B5EF4-FFF2-40B4-BE49-F238E27FC236}">
                <a16:creationId xmlns:a16="http://schemas.microsoft.com/office/drawing/2014/main" id="{CB011AEC-1EB1-99ED-8F02-CAF9563AB214}"/>
              </a:ext>
            </a:extLst>
          </p:cNvPr>
          <p:cNvSpPr txBox="1"/>
          <p:nvPr/>
        </p:nvSpPr>
        <p:spPr>
          <a:xfrm>
            <a:off x="1062242" y="1317675"/>
            <a:ext cx="2294779" cy="646331"/>
          </a:xfrm>
          <a:prstGeom prst="rect">
            <a:avLst/>
          </a:prstGeom>
          <a:noFill/>
        </p:spPr>
        <p:txBody>
          <a:bodyPr wrap="square" rtlCol="0">
            <a:spAutoFit/>
          </a:bodyPr>
          <a:lstStyle/>
          <a:p>
            <a:pPr algn="ctr"/>
            <a:r>
              <a:rPr lang="en-US"/>
              <a:t>KDMA Profiles for Alignment Target </a:t>
            </a:r>
          </a:p>
        </p:txBody>
      </p:sp>
      <p:sp>
        <p:nvSpPr>
          <p:cNvPr id="36" name="Rectangle 35">
            <a:extLst>
              <a:ext uri="{FF2B5EF4-FFF2-40B4-BE49-F238E27FC236}">
                <a16:creationId xmlns:a16="http://schemas.microsoft.com/office/drawing/2014/main" id="{4A1F19DB-D3A1-8D5A-8F40-B911860E9584}"/>
              </a:ext>
            </a:extLst>
          </p:cNvPr>
          <p:cNvSpPr/>
          <p:nvPr/>
        </p:nvSpPr>
        <p:spPr>
          <a:xfrm>
            <a:off x="8149074" y="1315721"/>
            <a:ext cx="2030515" cy="301292"/>
          </a:xfrm>
          <a:prstGeom prst="rect">
            <a:avLst/>
          </a:prstGeom>
          <a:solidFill>
            <a:srgbClr val="D3DC99">
              <a:alpha val="8196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62964F0-6A28-6890-7EE8-30D36DC8AD6E}"/>
              </a:ext>
            </a:extLst>
          </p:cNvPr>
          <p:cNvSpPr/>
          <p:nvPr/>
        </p:nvSpPr>
        <p:spPr>
          <a:xfrm>
            <a:off x="8147385" y="1303528"/>
            <a:ext cx="2043120" cy="323380"/>
          </a:xfrm>
          <a:prstGeom prst="rect">
            <a:avLst/>
          </a:prstGeom>
          <a:noFill/>
          <a:ln w="38100">
            <a:solidFill>
              <a:srgbClr val="E1A8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56313E4-9E9C-AF46-7C49-F8C005460BC8}"/>
              </a:ext>
            </a:extLst>
          </p:cNvPr>
          <p:cNvSpPr/>
          <p:nvPr/>
        </p:nvSpPr>
        <p:spPr>
          <a:xfrm>
            <a:off x="7926451" y="2359084"/>
            <a:ext cx="1097280" cy="822960"/>
          </a:xfrm>
          <a:prstGeom prst="rect">
            <a:avLst/>
          </a:prstGeom>
          <a:solidFill>
            <a:srgbClr val="BBDAA9">
              <a:alpha val="68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AFCC3D5-5AD5-B977-66FC-D6C1E2641D24}"/>
              </a:ext>
            </a:extLst>
          </p:cNvPr>
          <p:cNvSpPr/>
          <p:nvPr/>
        </p:nvSpPr>
        <p:spPr>
          <a:xfrm>
            <a:off x="9129725" y="2360355"/>
            <a:ext cx="1097280" cy="822960"/>
          </a:xfrm>
          <a:prstGeom prst="rect">
            <a:avLst/>
          </a:prstGeom>
          <a:solidFill>
            <a:srgbClr val="CBDC81">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B72A3CC-85C9-55C7-E707-944F5487D116}"/>
              </a:ext>
            </a:extLst>
          </p:cNvPr>
          <p:cNvSpPr txBox="1"/>
          <p:nvPr/>
        </p:nvSpPr>
        <p:spPr>
          <a:xfrm>
            <a:off x="8083346" y="944555"/>
            <a:ext cx="178205" cy="369332"/>
          </a:xfrm>
          <a:prstGeom prst="rect">
            <a:avLst/>
          </a:prstGeom>
          <a:noFill/>
        </p:spPr>
        <p:txBody>
          <a:bodyPr wrap="square">
            <a:spAutoFit/>
          </a:bodyPr>
          <a:lstStyle/>
          <a:p>
            <a:pPr algn="ctr"/>
            <a:r>
              <a:rPr lang="en-US"/>
              <a:t>0</a:t>
            </a:r>
          </a:p>
        </p:txBody>
      </p:sp>
      <p:sp>
        <p:nvSpPr>
          <p:cNvPr id="41" name="TextBox 40">
            <a:extLst>
              <a:ext uri="{FF2B5EF4-FFF2-40B4-BE49-F238E27FC236}">
                <a16:creationId xmlns:a16="http://schemas.microsoft.com/office/drawing/2014/main" id="{0790195F-5A4A-8BE4-B651-DB38FFB461A6}"/>
              </a:ext>
            </a:extLst>
          </p:cNvPr>
          <p:cNvSpPr txBox="1"/>
          <p:nvPr/>
        </p:nvSpPr>
        <p:spPr>
          <a:xfrm>
            <a:off x="8642863" y="1285224"/>
            <a:ext cx="841624" cy="369332"/>
          </a:xfrm>
          <a:prstGeom prst="rect">
            <a:avLst/>
          </a:prstGeom>
          <a:noFill/>
        </p:spPr>
        <p:txBody>
          <a:bodyPr wrap="square">
            <a:spAutoFit/>
          </a:bodyPr>
          <a:lstStyle/>
          <a:p>
            <a:pPr algn="ctr"/>
            <a:r>
              <a:rPr lang="en-US"/>
              <a:t>.15</a:t>
            </a:r>
          </a:p>
        </p:txBody>
      </p:sp>
      <p:sp>
        <p:nvSpPr>
          <p:cNvPr id="42" name="TextBox 41">
            <a:extLst>
              <a:ext uri="{FF2B5EF4-FFF2-40B4-BE49-F238E27FC236}">
                <a16:creationId xmlns:a16="http://schemas.microsoft.com/office/drawing/2014/main" id="{6E481C2A-61AB-7EC3-5E7C-A65F99A1A822}"/>
              </a:ext>
            </a:extLst>
          </p:cNvPr>
          <p:cNvSpPr txBox="1"/>
          <p:nvPr/>
        </p:nvSpPr>
        <p:spPr>
          <a:xfrm>
            <a:off x="8024644" y="2342457"/>
            <a:ext cx="841624" cy="369332"/>
          </a:xfrm>
          <a:prstGeom prst="rect">
            <a:avLst/>
          </a:prstGeom>
          <a:noFill/>
        </p:spPr>
        <p:txBody>
          <a:bodyPr wrap="square">
            <a:spAutoFit/>
          </a:bodyPr>
          <a:lstStyle/>
          <a:p>
            <a:pPr algn="ctr"/>
            <a:r>
              <a:rPr lang="en-US"/>
              <a:t>.105</a:t>
            </a:r>
          </a:p>
        </p:txBody>
      </p:sp>
      <p:sp>
        <p:nvSpPr>
          <p:cNvPr id="43" name="TextBox 42">
            <a:extLst>
              <a:ext uri="{FF2B5EF4-FFF2-40B4-BE49-F238E27FC236}">
                <a16:creationId xmlns:a16="http://schemas.microsoft.com/office/drawing/2014/main" id="{B499AADB-D3B5-6E50-3818-CFCECF46995A}"/>
              </a:ext>
            </a:extLst>
          </p:cNvPr>
          <p:cNvSpPr txBox="1"/>
          <p:nvPr/>
        </p:nvSpPr>
        <p:spPr>
          <a:xfrm>
            <a:off x="9237826" y="2325874"/>
            <a:ext cx="841624" cy="369332"/>
          </a:xfrm>
          <a:prstGeom prst="rect">
            <a:avLst/>
          </a:prstGeom>
          <a:noFill/>
        </p:spPr>
        <p:txBody>
          <a:bodyPr wrap="square">
            <a:spAutoFit/>
          </a:bodyPr>
          <a:lstStyle/>
          <a:p>
            <a:pPr algn="ctr"/>
            <a:r>
              <a:rPr lang="en-US"/>
              <a:t>.124</a:t>
            </a:r>
          </a:p>
        </p:txBody>
      </p:sp>
      <p:sp>
        <p:nvSpPr>
          <p:cNvPr id="44" name="TextBox 43">
            <a:extLst>
              <a:ext uri="{FF2B5EF4-FFF2-40B4-BE49-F238E27FC236}">
                <a16:creationId xmlns:a16="http://schemas.microsoft.com/office/drawing/2014/main" id="{21BAD1BD-60F9-2F46-7444-13779E1C991A}"/>
              </a:ext>
            </a:extLst>
          </p:cNvPr>
          <p:cNvSpPr txBox="1"/>
          <p:nvPr/>
        </p:nvSpPr>
        <p:spPr>
          <a:xfrm>
            <a:off x="8037963" y="1940020"/>
            <a:ext cx="1187624" cy="369332"/>
          </a:xfrm>
          <a:prstGeom prst="rect">
            <a:avLst/>
          </a:prstGeom>
          <a:noFill/>
        </p:spPr>
        <p:txBody>
          <a:bodyPr wrap="square">
            <a:spAutoFit/>
          </a:bodyPr>
          <a:lstStyle/>
          <a:p>
            <a:pPr algn="ctr"/>
            <a:r>
              <a:rPr lang="en-US"/>
              <a:t>Nurse</a:t>
            </a:r>
          </a:p>
        </p:txBody>
      </p:sp>
      <p:sp>
        <p:nvSpPr>
          <p:cNvPr id="45" name="TextBox 44">
            <a:extLst>
              <a:ext uri="{FF2B5EF4-FFF2-40B4-BE49-F238E27FC236}">
                <a16:creationId xmlns:a16="http://schemas.microsoft.com/office/drawing/2014/main" id="{68E14C91-E544-5318-7ADB-6DBC1AC68356}"/>
              </a:ext>
            </a:extLst>
          </p:cNvPr>
          <p:cNvSpPr txBox="1"/>
          <p:nvPr/>
        </p:nvSpPr>
        <p:spPr>
          <a:xfrm>
            <a:off x="9069472" y="1943149"/>
            <a:ext cx="1204716" cy="369332"/>
          </a:xfrm>
          <a:prstGeom prst="rect">
            <a:avLst/>
          </a:prstGeom>
          <a:noFill/>
        </p:spPr>
        <p:txBody>
          <a:bodyPr wrap="square">
            <a:spAutoFit/>
          </a:bodyPr>
          <a:lstStyle/>
          <a:p>
            <a:pPr algn="ctr"/>
            <a:r>
              <a:rPr lang="en-US"/>
              <a:t>Paramedic</a:t>
            </a:r>
          </a:p>
        </p:txBody>
      </p:sp>
      <p:cxnSp>
        <p:nvCxnSpPr>
          <p:cNvPr id="47" name="Straight Connector 46">
            <a:extLst>
              <a:ext uri="{FF2B5EF4-FFF2-40B4-BE49-F238E27FC236}">
                <a16:creationId xmlns:a16="http://schemas.microsoft.com/office/drawing/2014/main" id="{ACFD92CB-7340-6628-F1E7-253D8980B3A1}"/>
              </a:ext>
            </a:extLst>
          </p:cNvPr>
          <p:cNvCxnSpPr>
            <a:cxnSpLocks/>
          </p:cNvCxnSpPr>
          <p:nvPr/>
        </p:nvCxnSpPr>
        <p:spPr>
          <a:xfrm flipV="1">
            <a:off x="9341710" y="4293225"/>
            <a:ext cx="463249" cy="60347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CFF3EBD-C059-2B6F-AF7B-50D961AA57C6}"/>
              </a:ext>
            </a:extLst>
          </p:cNvPr>
          <p:cNvCxnSpPr>
            <a:cxnSpLocks/>
          </p:cNvCxnSpPr>
          <p:nvPr/>
        </p:nvCxnSpPr>
        <p:spPr>
          <a:xfrm>
            <a:off x="9316500" y="5090360"/>
            <a:ext cx="502376" cy="68339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Picture 48" descr="Chart, line chart&#10;&#10;Description automatically generated">
            <a:extLst>
              <a:ext uri="{FF2B5EF4-FFF2-40B4-BE49-F238E27FC236}">
                <a16:creationId xmlns:a16="http://schemas.microsoft.com/office/drawing/2014/main" id="{7DC5220D-F689-55A8-2F39-6ABE1A6CF869}"/>
              </a:ext>
            </a:extLst>
          </p:cNvPr>
          <p:cNvPicPr>
            <a:picLocks noChangeAspect="1"/>
          </p:cNvPicPr>
          <p:nvPr/>
        </p:nvPicPr>
        <p:blipFill rotWithShape="1">
          <a:blip r:embed="rId11" cstate="print">
            <a:extLst>
              <a:ext uri="{28A0092B-C50C-407E-A947-70E740481C1C}">
                <a14:useLocalDpi xmlns:a14="http://schemas.microsoft.com/office/drawing/2010/main"/>
              </a:ext>
            </a:extLst>
          </a:blip>
          <a:srcRect/>
          <a:stretch/>
        </p:blipFill>
        <p:spPr>
          <a:xfrm>
            <a:off x="9803997" y="4208624"/>
            <a:ext cx="2168525" cy="1915374"/>
          </a:xfrm>
          <a:prstGeom prst="rect">
            <a:avLst/>
          </a:prstGeom>
          <a:ln w="19050">
            <a:solidFill>
              <a:schemeClr val="tx1"/>
            </a:solidFill>
          </a:ln>
        </p:spPr>
      </p:pic>
      <p:sp>
        <p:nvSpPr>
          <p:cNvPr id="50" name="TextBox 49">
            <a:extLst>
              <a:ext uri="{FF2B5EF4-FFF2-40B4-BE49-F238E27FC236}">
                <a16:creationId xmlns:a16="http://schemas.microsoft.com/office/drawing/2014/main" id="{58315BC6-934B-35BF-7CCF-8129D57A29C4}"/>
              </a:ext>
            </a:extLst>
          </p:cNvPr>
          <p:cNvSpPr txBox="1"/>
          <p:nvPr/>
        </p:nvSpPr>
        <p:spPr>
          <a:xfrm>
            <a:off x="9713993" y="5700351"/>
            <a:ext cx="2576043" cy="369332"/>
          </a:xfrm>
          <a:prstGeom prst="rect">
            <a:avLst/>
          </a:prstGeom>
          <a:noFill/>
        </p:spPr>
        <p:txBody>
          <a:bodyPr wrap="square">
            <a:spAutoFit/>
          </a:bodyPr>
          <a:lstStyle/>
          <a:p>
            <a:r>
              <a:rPr lang="en-US"/>
              <a:t>Risk Tolerance .10</a:t>
            </a:r>
          </a:p>
        </p:txBody>
      </p:sp>
      <p:cxnSp>
        <p:nvCxnSpPr>
          <p:cNvPr id="51" name="Straight Connector 50">
            <a:extLst>
              <a:ext uri="{FF2B5EF4-FFF2-40B4-BE49-F238E27FC236}">
                <a16:creationId xmlns:a16="http://schemas.microsoft.com/office/drawing/2014/main" id="{5D743026-4AEF-39F8-1014-CD5A14ABDD07}"/>
              </a:ext>
            </a:extLst>
          </p:cNvPr>
          <p:cNvCxnSpPr>
            <a:cxnSpLocks/>
          </p:cNvCxnSpPr>
          <p:nvPr/>
        </p:nvCxnSpPr>
        <p:spPr>
          <a:xfrm>
            <a:off x="9844088" y="4407450"/>
            <a:ext cx="2503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64241B1-2B0E-F4E3-1DF0-C34A2F28006B}"/>
              </a:ext>
            </a:extLst>
          </p:cNvPr>
          <p:cNvCxnSpPr>
            <a:cxnSpLocks/>
          </p:cNvCxnSpPr>
          <p:nvPr/>
        </p:nvCxnSpPr>
        <p:spPr>
          <a:xfrm>
            <a:off x="9844088" y="4603080"/>
            <a:ext cx="250320" cy="0"/>
          </a:xfrm>
          <a:prstGeom prst="line">
            <a:avLst/>
          </a:prstGeom>
          <a:ln w="25400">
            <a:solidFill>
              <a:srgbClr val="6567FF"/>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DA188E9-A438-4D49-8B51-FDAFD06D2B63}"/>
              </a:ext>
            </a:extLst>
          </p:cNvPr>
          <p:cNvSpPr txBox="1"/>
          <p:nvPr/>
        </p:nvSpPr>
        <p:spPr>
          <a:xfrm>
            <a:off x="10008836" y="4221917"/>
            <a:ext cx="1516077" cy="369332"/>
          </a:xfrm>
          <a:prstGeom prst="rect">
            <a:avLst/>
          </a:prstGeom>
          <a:noFill/>
        </p:spPr>
        <p:txBody>
          <a:bodyPr wrap="square" rtlCol="0">
            <a:spAutoFit/>
          </a:bodyPr>
          <a:lstStyle/>
          <a:p>
            <a:r>
              <a:rPr lang="en-US"/>
              <a:t>Physician</a:t>
            </a:r>
          </a:p>
        </p:txBody>
      </p:sp>
      <p:sp>
        <p:nvSpPr>
          <p:cNvPr id="54" name="TextBox 53">
            <a:extLst>
              <a:ext uri="{FF2B5EF4-FFF2-40B4-BE49-F238E27FC236}">
                <a16:creationId xmlns:a16="http://schemas.microsoft.com/office/drawing/2014/main" id="{9591E8EA-892E-4E48-332A-D33C83B07AE4}"/>
              </a:ext>
            </a:extLst>
          </p:cNvPr>
          <p:cNvSpPr txBox="1"/>
          <p:nvPr/>
        </p:nvSpPr>
        <p:spPr>
          <a:xfrm>
            <a:off x="9999702" y="4409154"/>
            <a:ext cx="1516077" cy="369332"/>
          </a:xfrm>
          <a:prstGeom prst="rect">
            <a:avLst/>
          </a:prstGeom>
          <a:noFill/>
        </p:spPr>
        <p:txBody>
          <a:bodyPr wrap="square" rtlCol="0">
            <a:spAutoFit/>
          </a:bodyPr>
          <a:lstStyle/>
          <a:p>
            <a:r>
              <a:rPr lang="en-US"/>
              <a:t>Nurse</a:t>
            </a:r>
          </a:p>
        </p:txBody>
      </p:sp>
      <p:sp>
        <p:nvSpPr>
          <p:cNvPr id="55" name="Rectangle 54">
            <a:extLst>
              <a:ext uri="{FF2B5EF4-FFF2-40B4-BE49-F238E27FC236}">
                <a16:creationId xmlns:a16="http://schemas.microsoft.com/office/drawing/2014/main" id="{1CE99EC1-14C3-0693-30B9-3E85A1E39DDF}"/>
              </a:ext>
            </a:extLst>
          </p:cNvPr>
          <p:cNvSpPr/>
          <p:nvPr/>
        </p:nvSpPr>
        <p:spPr>
          <a:xfrm>
            <a:off x="9811437" y="4204520"/>
            <a:ext cx="2161085" cy="1942475"/>
          </a:xfrm>
          <a:prstGeom prst="rect">
            <a:avLst/>
          </a:prstGeom>
          <a:solidFill>
            <a:srgbClr val="78BE7A">
              <a:alpha val="31000"/>
            </a:srgb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7FEF3342-22F5-AED1-0E3F-385BFBCA4302}"/>
              </a:ext>
            </a:extLst>
          </p:cNvPr>
          <p:cNvSpPr txBox="1"/>
          <p:nvPr/>
        </p:nvSpPr>
        <p:spPr>
          <a:xfrm>
            <a:off x="2316302" y="6416530"/>
            <a:ext cx="8083417" cy="369332"/>
          </a:xfrm>
          <a:prstGeom prst="rect">
            <a:avLst/>
          </a:prstGeom>
          <a:solidFill>
            <a:schemeClr val="accent3">
              <a:lumMod val="40000"/>
              <a:lumOff val="60000"/>
            </a:schemeClr>
          </a:solidFill>
        </p:spPr>
        <p:txBody>
          <a:bodyPr wrap="square" rtlCol="0">
            <a:spAutoFit/>
          </a:bodyPr>
          <a:lstStyle/>
          <a:p>
            <a:r>
              <a:rPr lang="en-US" i="1"/>
              <a:t>Next Steps: Use Real ADM Data &amp; Improve Rollups with N dimensional KDEs </a:t>
            </a:r>
          </a:p>
        </p:txBody>
      </p:sp>
      <p:sp>
        <p:nvSpPr>
          <p:cNvPr id="3" name="TextBox 2">
            <a:extLst>
              <a:ext uri="{FF2B5EF4-FFF2-40B4-BE49-F238E27FC236}">
                <a16:creationId xmlns:a16="http://schemas.microsoft.com/office/drawing/2014/main" id="{9A346152-1DEE-BFF3-350B-6AFB5F473FA9}"/>
              </a:ext>
            </a:extLst>
          </p:cNvPr>
          <p:cNvSpPr txBox="1"/>
          <p:nvPr/>
        </p:nvSpPr>
        <p:spPr>
          <a:xfrm>
            <a:off x="6742962" y="1104049"/>
            <a:ext cx="1404423" cy="274370"/>
          </a:xfrm>
          <a:prstGeom prst="rect">
            <a:avLst/>
          </a:prstGeom>
          <a:noFill/>
        </p:spPr>
        <p:txBody>
          <a:bodyPr wrap="none" rtlCol="0">
            <a:spAutoFit/>
          </a:bodyPr>
          <a:lstStyle/>
          <a:p>
            <a:pPr algn="r">
              <a:lnSpc>
                <a:spcPts val="1400"/>
              </a:lnSpc>
            </a:pPr>
            <a:r>
              <a:rPr lang="en-US" sz="1400" i="1"/>
              <a:t>(Max Alignment)</a:t>
            </a:r>
          </a:p>
        </p:txBody>
      </p:sp>
      <p:sp>
        <p:nvSpPr>
          <p:cNvPr id="58" name="TextBox 57">
            <a:extLst>
              <a:ext uri="{FF2B5EF4-FFF2-40B4-BE49-F238E27FC236}">
                <a16:creationId xmlns:a16="http://schemas.microsoft.com/office/drawing/2014/main" id="{220A6342-7423-0C70-D707-CAF3FBA71A6A}"/>
              </a:ext>
            </a:extLst>
          </p:cNvPr>
          <p:cNvSpPr txBox="1"/>
          <p:nvPr/>
        </p:nvSpPr>
        <p:spPr>
          <a:xfrm>
            <a:off x="10179114" y="1115907"/>
            <a:ext cx="1297086" cy="274370"/>
          </a:xfrm>
          <a:prstGeom prst="rect">
            <a:avLst/>
          </a:prstGeom>
          <a:noFill/>
        </p:spPr>
        <p:txBody>
          <a:bodyPr wrap="none" rtlCol="0">
            <a:spAutoFit/>
          </a:bodyPr>
          <a:lstStyle/>
          <a:p>
            <a:pPr>
              <a:lnSpc>
                <a:spcPts val="1400"/>
              </a:lnSpc>
            </a:pPr>
            <a:r>
              <a:rPr lang="en-US" sz="1400" i="1"/>
              <a:t>(No Alignment)</a:t>
            </a:r>
          </a:p>
        </p:txBody>
      </p:sp>
      <p:pic>
        <p:nvPicPr>
          <p:cNvPr id="46" name="Picture 45" descr="Diagram&#10;&#10;Description automatically generated">
            <a:extLst>
              <a:ext uri="{FF2B5EF4-FFF2-40B4-BE49-F238E27FC236}">
                <a16:creationId xmlns:a16="http://schemas.microsoft.com/office/drawing/2014/main" id="{48405BCA-9E6C-04D3-AEFC-1DC2D09A0D8E}"/>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7026625" y="4012692"/>
            <a:ext cx="2431492" cy="2282015"/>
          </a:xfrm>
          <a:prstGeom prst="rect">
            <a:avLst/>
          </a:prstGeom>
          <a:ln w="19050">
            <a:solidFill>
              <a:schemeClr val="tx1"/>
            </a:solidFill>
          </a:ln>
        </p:spPr>
      </p:pic>
    </p:spTree>
    <p:extLst>
      <p:ext uri="{BB962C8B-B14F-4D97-AF65-F5344CB8AC3E}">
        <p14:creationId xmlns:p14="http://schemas.microsoft.com/office/powerpoint/2010/main" val="343410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3D235-1ACA-16EA-6AA0-A9AAB477CB7E}"/>
              </a:ext>
            </a:extLst>
          </p:cNvPr>
          <p:cNvSpPr>
            <a:spLocks noGrp="1"/>
          </p:cNvSpPr>
          <p:nvPr>
            <p:ph type="ctrTitle"/>
          </p:nvPr>
        </p:nvSpPr>
        <p:spPr>
          <a:xfrm>
            <a:off x="692150" y="-72571"/>
            <a:ext cx="11068049" cy="822551"/>
          </a:xfrm>
        </p:spPr>
        <p:txBody>
          <a:bodyPr>
            <a:normAutofit fontScale="90000"/>
          </a:bodyPr>
          <a:lstStyle/>
          <a:p>
            <a:r>
              <a:rPr lang="en-US"/>
              <a:t>Accomplishment 4: ELSI Considerations and Lessons Learned</a:t>
            </a:r>
          </a:p>
        </p:txBody>
      </p:sp>
      <p:sp>
        <p:nvSpPr>
          <p:cNvPr id="3" name="Content Placeholder 2">
            <a:extLst>
              <a:ext uri="{FF2B5EF4-FFF2-40B4-BE49-F238E27FC236}">
                <a16:creationId xmlns:a16="http://schemas.microsoft.com/office/drawing/2014/main" id="{22744B00-A003-274B-1F65-5ACB04B255A2}"/>
              </a:ext>
            </a:extLst>
          </p:cNvPr>
          <p:cNvSpPr>
            <a:spLocks noGrp="1"/>
          </p:cNvSpPr>
          <p:nvPr>
            <p:ph sz="quarter" idx="15"/>
          </p:nvPr>
        </p:nvSpPr>
        <p:spPr>
          <a:xfrm>
            <a:off x="796925" y="890142"/>
            <a:ext cx="5203825" cy="4177158"/>
          </a:xfrm>
        </p:spPr>
        <p:txBody>
          <a:bodyPr>
            <a:normAutofit lnSpcReduction="10000"/>
          </a:bodyPr>
          <a:lstStyle/>
          <a:p>
            <a:r>
              <a:rPr lang="en-US" sz="1800"/>
              <a:t>Early, often, always! *</a:t>
            </a:r>
          </a:p>
          <a:p>
            <a:r>
              <a:rPr lang="en-US" sz="1800"/>
              <a:t>Partially following the formal process of ELSI inclusion into AI system design (developed on URSA) </a:t>
            </a:r>
          </a:p>
          <a:p>
            <a:pPr lvl="1"/>
            <a:r>
              <a:rPr lang="en-US" sz="1600"/>
              <a:t>To the extent that resources allow: staff training, ELSI decision tracking, bi-weekly meetings, collaboration/discussions with TA4 ELSI experts, a dedicated internal ELSI expert</a:t>
            </a:r>
          </a:p>
          <a:p>
            <a:r>
              <a:rPr lang="en-US" sz="1800"/>
              <a:t>Focus on two Responsible AI principles: </a:t>
            </a:r>
          </a:p>
          <a:p>
            <a:pPr lvl="1"/>
            <a:r>
              <a:rPr lang="en-US" sz="1600"/>
              <a:t>Traceability: ELSI decision tracking by Technical Objectives, with TO leads responsible</a:t>
            </a:r>
          </a:p>
          <a:p>
            <a:pPr lvl="1"/>
            <a:r>
              <a:rPr lang="en-US" sz="1600"/>
              <a:t>Equitability: identifying potential sources of bias and providing mitigations where possible (or documenting where not)</a:t>
            </a:r>
          </a:p>
          <a:p>
            <a:r>
              <a:rPr lang="en-US" sz="1800"/>
              <a:t>On ITM, we are documenting ELSI-relevant decisions that are made in study design, SW/ML model design, SW development and data analysis</a:t>
            </a:r>
          </a:p>
          <a:p>
            <a:pPr lvl="1"/>
            <a:endParaRPr lang="en-US" sz="1600"/>
          </a:p>
        </p:txBody>
      </p:sp>
      <p:sp>
        <p:nvSpPr>
          <p:cNvPr id="4" name="TextBox 3">
            <a:extLst>
              <a:ext uri="{FF2B5EF4-FFF2-40B4-BE49-F238E27FC236}">
                <a16:creationId xmlns:a16="http://schemas.microsoft.com/office/drawing/2014/main" id="{E7A9E363-F60C-DCF0-883B-EFB36AB8DF31}"/>
              </a:ext>
            </a:extLst>
          </p:cNvPr>
          <p:cNvSpPr txBox="1"/>
          <p:nvPr/>
        </p:nvSpPr>
        <p:spPr>
          <a:xfrm>
            <a:off x="578744" y="6581001"/>
            <a:ext cx="3778767" cy="276999"/>
          </a:xfrm>
          <a:prstGeom prst="rect">
            <a:avLst/>
          </a:prstGeom>
          <a:noFill/>
        </p:spPr>
        <p:txBody>
          <a:bodyPr wrap="square" rtlCol="0">
            <a:spAutoFit/>
          </a:bodyPr>
          <a:lstStyle/>
          <a:p>
            <a:r>
              <a:rPr lang="en-US" sz="1200" i="1"/>
              <a:t>*As learned from Brain Williams on URSA</a:t>
            </a:r>
          </a:p>
        </p:txBody>
      </p:sp>
      <p:pic>
        <p:nvPicPr>
          <p:cNvPr id="8" name="Picture 7">
            <a:extLst>
              <a:ext uri="{FF2B5EF4-FFF2-40B4-BE49-F238E27FC236}">
                <a16:creationId xmlns:a16="http://schemas.microsoft.com/office/drawing/2014/main" id="{4111ABDA-6FC8-F0A7-2A73-9C52E5C5E56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000750" y="1097054"/>
            <a:ext cx="6098471" cy="3890334"/>
          </a:xfrm>
          <a:prstGeom prst="rect">
            <a:avLst/>
          </a:prstGeom>
        </p:spPr>
      </p:pic>
      <p:sp>
        <p:nvSpPr>
          <p:cNvPr id="11" name="TextBox 10">
            <a:extLst>
              <a:ext uri="{FF2B5EF4-FFF2-40B4-BE49-F238E27FC236}">
                <a16:creationId xmlns:a16="http://schemas.microsoft.com/office/drawing/2014/main" id="{F49D13A5-040D-B8CC-BADE-08D440BCD133}"/>
              </a:ext>
            </a:extLst>
          </p:cNvPr>
          <p:cNvSpPr txBox="1"/>
          <p:nvPr/>
        </p:nvSpPr>
        <p:spPr>
          <a:xfrm>
            <a:off x="796924" y="5160781"/>
            <a:ext cx="11068049" cy="1200329"/>
          </a:xfrm>
          <a:prstGeom prst="rect">
            <a:avLst/>
          </a:prstGeom>
          <a:noFill/>
        </p:spPr>
        <p:txBody>
          <a:bodyPr wrap="square">
            <a:spAutoFit/>
          </a:bodyPr>
          <a:lstStyle/>
          <a:p>
            <a:pPr marL="342900" indent="-342900">
              <a:buFont typeface="Arial" panose="020B0604020202020204" pitchFamily="34" charset="0"/>
              <a:buChar char="•"/>
            </a:pPr>
            <a:r>
              <a:rPr lang="en-US"/>
              <a:t>Lessons Learned </a:t>
            </a:r>
          </a:p>
          <a:p>
            <a:pPr marL="742950" lvl="1" indent="-285750">
              <a:buFont typeface="Arial" panose="020B0604020202020204" pitchFamily="34" charset="0"/>
              <a:buChar char="•"/>
            </a:pPr>
            <a:r>
              <a:rPr lang="en-US"/>
              <a:t>Need actionable ELSI goals, or it becomes very hard to maintain ELSI focus</a:t>
            </a:r>
          </a:p>
          <a:p>
            <a:pPr marL="742950" lvl="1" indent="-285750">
              <a:buFont typeface="Arial" panose="020B0604020202020204" pitchFamily="34" charset="0"/>
              <a:buChar char="•"/>
            </a:pPr>
            <a:r>
              <a:rPr lang="en-US"/>
              <a:t>A strictly research AI development process may require adjustments to our original process (We are finding that many activities are outside the traditional DevOps process, for which our ELSI process was base)</a:t>
            </a:r>
          </a:p>
        </p:txBody>
      </p:sp>
      <p:sp>
        <p:nvSpPr>
          <p:cNvPr id="12" name="TextBox 11">
            <a:extLst>
              <a:ext uri="{FF2B5EF4-FFF2-40B4-BE49-F238E27FC236}">
                <a16:creationId xmlns:a16="http://schemas.microsoft.com/office/drawing/2014/main" id="{F88D7DB6-2271-0BF5-9CDB-8527F1694F66}"/>
              </a:ext>
            </a:extLst>
          </p:cNvPr>
          <p:cNvSpPr txBox="1"/>
          <p:nvPr/>
        </p:nvSpPr>
        <p:spPr>
          <a:xfrm>
            <a:off x="7005211" y="4378540"/>
            <a:ext cx="1686680" cy="246221"/>
          </a:xfrm>
          <a:prstGeom prst="rect">
            <a:avLst/>
          </a:prstGeom>
          <a:noFill/>
        </p:spPr>
        <p:txBody>
          <a:bodyPr wrap="none" rtlCol="0">
            <a:spAutoFit/>
          </a:bodyPr>
          <a:lstStyle/>
          <a:p>
            <a:r>
              <a:rPr lang="en-US" sz="1000"/>
              <a:t>*Input from IDA LME liaisons</a:t>
            </a:r>
          </a:p>
        </p:txBody>
      </p:sp>
      <p:cxnSp>
        <p:nvCxnSpPr>
          <p:cNvPr id="13" name="Straight Arrow Connector 12">
            <a:extLst>
              <a:ext uri="{FF2B5EF4-FFF2-40B4-BE49-F238E27FC236}">
                <a16:creationId xmlns:a16="http://schemas.microsoft.com/office/drawing/2014/main" id="{714CB120-785F-79A0-6EDA-4F5C0BCEDF8D}"/>
              </a:ext>
            </a:extLst>
          </p:cNvPr>
          <p:cNvCxnSpPr>
            <a:cxnSpLocks/>
          </p:cNvCxnSpPr>
          <p:nvPr/>
        </p:nvCxnSpPr>
        <p:spPr>
          <a:xfrm flipV="1">
            <a:off x="8629650" y="3929678"/>
            <a:ext cx="457200" cy="569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693E356-89A3-25D6-1ECA-0F6E2F8BF4CC}"/>
              </a:ext>
            </a:extLst>
          </p:cNvPr>
          <p:cNvCxnSpPr>
            <a:cxnSpLocks/>
          </p:cNvCxnSpPr>
          <p:nvPr/>
        </p:nvCxnSpPr>
        <p:spPr>
          <a:xfrm>
            <a:off x="8629650" y="449872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512880"/>
      </p:ext>
    </p:extLst>
  </p:cSld>
  <p:clrMapOvr>
    <a:masterClrMapping/>
  </p:clrMapOvr>
</p:sld>
</file>

<file path=ppt/theme/theme1.xml><?xml version="1.0" encoding="utf-8"?>
<a:theme xmlns:a="http://schemas.openxmlformats.org/drawingml/2006/main" name="ST theme">
  <a:themeElements>
    <a:clrScheme name="Custom 1">
      <a:dk1>
        <a:srgbClr val="44546A"/>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 theme" id="{83954342-B9D6-40F4-B0AD-D15FF5A72E9D}" vid="{92395FBD-1576-4ED7-9186-E7824D1F96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a3414a3-fe2d-49d6-8ce5-cdb53df72b84" xsi:nil="true"/>
    <lcf76f155ced4ddcb4097134ff3c332f xmlns="4711704f-4f1c-47b1-a2f2-69361cede89b">
      <Terms xmlns="http://schemas.microsoft.com/office/infopath/2007/PartnerControls"/>
    </lcf76f155ced4ddcb4097134ff3c332f>
    <SharedWithUsers xmlns="5a3414a3-fe2d-49d6-8ce5-cdb53df72b84">
      <UserInfo>
        <DisplayName>Alyssa Tanaka</DisplayName>
        <AccountId>15</AccountId>
        <AccountType/>
      </UserInfo>
      <UserInfo>
        <DisplayName>Nick Paul</DisplayName>
        <AccountId>13</AccountId>
        <AccountType/>
      </UserInfo>
      <UserInfo>
        <DisplayName>Mike van Lent</DisplayName>
        <AccountId>31</AccountId>
        <AccountType/>
      </UserInfo>
      <UserInfo>
        <DisplayName>Angela Woods</DisplayName>
        <AccountId>23</AccountId>
        <AccountType/>
      </UserInfo>
      <UserInfo>
        <DisplayName>Bob Bixler</DisplayName>
        <AccountId>22</AccountId>
        <AccountType/>
      </UserInfo>
      <UserInfo>
        <DisplayName>Jordan Lampi</DisplayName>
        <AccountId>40</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A5B8379FA05A4685EA87B7E4BFE436" ma:contentTypeVersion="14" ma:contentTypeDescription="Create a new document." ma:contentTypeScope="" ma:versionID="34acef7d1ed900c41c45d9edc94698a5">
  <xsd:schema xmlns:xsd="http://www.w3.org/2001/XMLSchema" xmlns:xs="http://www.w3.org/2001/XMLSchema" xmlns:p="http://schemas.microsoft.com/office/2006/metadata/properties" xmlns:ns2="4711704f-4f1c-47b1-a2f2-69361cede89b" xmlns:ns3="5a3414a3-fe2d-49d6-8ce5-cdb53df72b84" targetNamespace="http://schemas.microsoft.com/office/2006/metadata/properties" ma:root="true" ma:fieldsID="a2c654eaada42da79135cf2464e9f8a7" ns2:_="" ns3:_="">
    <xsd:import namespace="4711704f-4f1c-47b1-a2f2-69361cede89b"/>
    <xsd:import namespace="5a3414a3-fe2d-49d6-8ce5-cdb53df72b8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11704f-4f1c-47b1-a2f2-69361cede8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67f3f87-a903-4c0c-a55c-8e5d00776bc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3414a3-fe2d-49d6-8ce5-cdb53df72b8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52d8fe52-ace7-49d7-8504-8c208a96b1ec}" ma:internalName="TaxCatchAll" ma:showField="CatchAllData" ma:web="5a3414a3-fe2d-49d6-8ce5-cdb53df72b8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F894B2-456C-455F-94BC-7AF8FFD66898}">
  <ds:schemaRefs>
    <ds:schemaRef ds:uri="4711704f-4f1c-47b1-a2f2-69361cede89b"/>
    <ds:schemaRef ds:uri="5a3414a3-fe2d-49d6-8ce5-cdb53df72b8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CD2700B-0AC6-4014-B24E-E48155EDE40F}">
  <ds:schemaRefs>
    <ds:schemaRef ds:uri="http://schemas.microsoft.com/sharepoint/v3/contenttype/forms"/>
  </ds:schemaRefs>
</ds:datastoreItem>
</file>

<file path=customXml/itemProps3.xml><?xml version="1.0" encoding="utf-8"?>
<ds:datastoreItem xmlns:ds="http://schemas.openxmlformats.org/officeDocument/2006/customXml" ds:itemID="{D92BB4BF-8A23-4DD1-AD85-699787D16638}">
  <ds:schemaRefs>
    <ds:schemaRef ds:uri="4711704f-4f1c-47b1-a2f2-69361cede89b"/>
    <ds:schemaRef ds:uri="5a3414a3-fe2d-49d6-8ce5-cdb53df72b8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3f0ebe55-f3ec-4242-809c-f668fcb02eee}" enabled="1" method="Privileged" siteId="{e8520b93-4e79-4c54-9a70-feb96b1116e8}" removed="0"/>
</clbl:labelList>
</file>

<file path=docProps/app.xml><?xml version="1.0" encoding="utf-8"?>
<Properties xmlns="http://schemas.openxmlformats.org/officeDocument/2006/extended-properties" xmlns:vt="http://schemas.openxmlformats.org/officeDocument/2006/docPropsVTypes">
  <Template>ST theme</Template>
  <TotalTime>8</TotalTime>
  <Words>1629</Words>
  <Application>Microsoft Office PowerPoint</Application>
  <PresentationFormat>Widescreen</PresentationFormat>
  <Paragraphs>226</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Light</vt:lpstr>
      <vt:lpstr>Calibri</vt:lpstr>
      <vt:lpstr>Calibri Light</vt:lpstr>
      <vt:lpstr>Open Sans</vt:lpstr>
      <vt:lpstr>ST theme</vt:lpstr>
      <vt:lpstr>DARPA  In The Moment Program PI Meeting</vt:lpstr>
      <vt:lpstr>Top Accomplishments</vt:lpstr>
      <vt:lpstr>Intro</vt:lpstr>
      <vt:lpstr>Accomplishment 1: Exploration of what to elicit from RDMs</vt:lpstr>
      <vt:lpstr>Accomplishment 2: KDMA Ground Truth Need Discovery</vt:lpstr>
      <vt:lpstr>Accomplishment 2: KDMA Ground Truth Progress</vt:lpstr>
      <vt:lpstr>Accomplishment 3: KDMA Alignment Calculation </vt:lpstr>
      <vt:lpstr>Accomplishment 3: KDMA Alignment Status</vt:lpstr>
      <vt:lpstr>Accomplishment 4: ELSI Considerations and Lessons Learned</vt:lpstr>
      <vt:lpstr>Backup</vt:lpstr>
      <vt:lpstr>Alignment Approach Evolution</vt:lpstr>
      <vt:lpstr>Next Steps</vt:lpstr>
      <vt:lpstr>Approach to ELSI 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Alyssa Tanaka</dc:creator>
  <cp:lastModifiedBy>Kris Kearns</cp:lastModifiedBy>
  <cp:revision>3</cp:revision>
  <dcterms:created xsi:type="dcterms:W3CDTF">2023-11-10T16:26:47Z</dcterms:created>
  <dcterms:modified xsi:type="dcterms:W3CDTF">2023-11-27T14:40:48Z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0x010100E0A5B8379FA05A4685EA87B7E4BFE436</vt:lpwstr>
  </property>
  <property fmtid="{D5CDD505-2E9C-101B-9397-08002B2CF9AE}" pid="3" name="MediaServiceImageTags">
    <vt:lpwstr/>
  </property>
</Properties>
</file>