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5" r:id="rId1"/>
  </p:sldMasterIdLst>
  <p:notesMasterIdLst>
    <p:notesMasterId r:id="rId19"/>
  </p:notesMasterIdLst>
  <p:handoutMasterIdLst>
    <p:handoutMasterId r:id="rId20"/>
  </p:handoutMasterIdLst>
  <p:sldIdLst>
    <p:sldId id="267" r:id="rId2"/>
    <p:sldId id="256" r:id="rId3"/>
    <p:sldId id="257" r:id="rId4"/>
    <p:sldId id="258" r:id="rId5"/>
    <p:sldId id="259" r:id="rId6"/>
    <p:sldId id="275" r:id="rId7"/>
    <p:sldId id="276" r:id="rId8"/>
    <p:sldId id="266" r:id="rId9"/>
    <p:sldId id="274" r:id="rId10"/>
    <p:sldId id="260" r:id="rId11"/>
    <p:sldId id="268" r:id="rId12"/>
    <p:sldId id="269" r:id="rId13"/>
    <p:sldId id="270" r:id="rId14"/>
    <p:sldId id="271" r:id="rId15"/>
    <p:sldId id="272" r:id="rId16"/>
    <p:sldId id="273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A537C1-6479-4C00-A862-C15F80E2548C}" v="96" dt="2025-03-05T03:29:59.5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58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C1F467-773E-BD24-0C6B-39BC8FBAC5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B012E7-1356-D6F0-E692-2C9812368E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6E229-64D9-4EAE-9A01-2F9A63F4226C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7888A1-1FDB-C5E4-920F-CD633EA9C4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DD1A5-3EEF-2DA2-BBAA-17F8F26F12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E2630-9603-4054-811C-3B88459AF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6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E2AA6-3680-4DEA-9417-79E26AD5DBBE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900B2-4B9C-45C8-BF87-7C8380FC8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79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900B2-4B9C-45C8-BF87-7C8380FC8A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63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900B2-4B9C-45C8-BF87-7C8380FC8A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77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900B2-4B9C-45C8-BF87-7C8380FC8A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8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900B2-4B9C-45C8-BF87-7C8380FC8A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3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900B2-4B9C-45C8-BF87-7C8380FC8A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07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7C80F-4097-CB23-EB49-844E98A1C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56FEBE-45A3-C77E-C45B-445B0CFB9A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3305B6-BC27-9D3C-90A8-A96F4CD7C6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117FE-3058-CDD5-EEE2-F19D4A8F48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900B2-4B9C-45C8-BF87-7C8380FC8A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7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787B2-7E78-4247-B360-72F25F524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F95CF2-DADB-2223-B25B-A3C5B8EC2A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B1969C-5C99-D492-49EB-EBBE52BBAA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7F849-1699-2A79-7341-B7DC415075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900B2-4B9C-45C8-BF87-7C8380FC8A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58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65B2-B288-4530-9154-E44608A46E1B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68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000F-2054-4B51-B051-EF1E7D5CB91F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66EB-3283-44AC-A4A0-1E4292BC73EB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6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881A-E9A2-4DC2-995F-AB08587E7613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7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2F14-85E2-44D6-BA4C-69D39A640C4D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63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62A2-B247-4944-805C-B33B85F1FF08}" type="datetime1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9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DBCE-8EC7-41F8-8804-43B6BE37D9F2}" type="datetime1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39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F288-E017-4A1C-A176-E3E23418DBCF}" type="datetime1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4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CBB4-7C3D-4E1B-BBD4-50646EF053AA}" type="datetime1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6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CE197F8-BC8C-4FFB-BDD2-E2373D7536D0}" type="datetime1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9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95C9-2793-4134-8D7E-274D63923371}" type="datetime1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50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992498"/>
            <a:ext cx="7543801" cy="48765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74893EE-C9D8-4909-B704-08F349132179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905933"/>
            <a:ext cx="9144001" cy="2757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6662AC5-6D64-3FC9-BD76-294AC42C04C9}"/>
              </a:ext>
            </a:extLst>
          </p:cNvPr>
          <p:cNvSpPr/>
          <p:nvPr userDrawn="1"/>
        </p:nvSpPr>
        <p:spPr>
          <a:xfrm>
            <a:off x="1" y="0"/>
            <a:ext cx="9144000" cy="89647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70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400" b="1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ckinsey.com/insights" TargetMode="External"/><Relationship Id="rId2" Type="http://schemas.openxmlformats.org/officeDocument/2006/relationships/hyperlink" Target="https://ionic.io/resources/articles/stack-overflow-2022-developer-surve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oicebot.ai/" TargetMode="External"/><Relationship Id="rId4" Type="http://schemas.openxmlformats.org/officeDocument/2006/relationships/hyperlink" Target="https://www.grandviewresearch.com/industry-analysis/voice-assistant-market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oicebot.ai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0EACF60-7F5F-BA6F-92BE-CD567BCF4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038" y="171450"/>
            <a:ext cx="7880812" cy="6048375"/>
          </a:xfrm>
        </p:spPr>
        <p:txBody>
          <a:bodyPr>
            <a:normAutofit fontScale="92500" lnSpcReduction="10000"/>
          </a:bodyPr>
          <a:lstStyle/>
          <a:p>
            <a:endParaRPr lang="en-US" sz="1800" b="1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this slide after reading the instructions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2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Don’t use AI for slide generation. 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2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 the title-slide accordingly.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2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 the remaining slides as per your project/idea.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2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use any theme for as per your choice, but keep the background light color and text dark.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2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add / update / delete slides accordingly.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2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minimum text and relevant figure/picture.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2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references for any stats / study.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2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“&lt;&lt;“ or “&gt;&gt;” after entering the values.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2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Rename the Slide with “Team Num” + “Team Name”.</a:t>
            </a:r>
          </a:p>
          <a:p>
            <a:pPr>
              <a:buClr>
                <a:schemeClr val="tx1"/>
              </a:buClr>
            </a:pPr>
            <a:r>
              <a:rPr lang="en-US" sz="22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Example: </a:t>
            </a:r>
            <a:r>
              <a:rPr lang="en-US" sz="22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T-32 - </a:t>
            </a:r>
            <a:r>
              <a:rPr lang="en-US" sz="2200" b="1" cap="none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WildCoders</a:t>
            </a:r>
            <a:endParaRPr lang="en-US" sz="2200" b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en-US" sz="2200" b="1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en-US" sz="2200" b="1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52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992498"/>
            <a:ext cx="8220075" cy="5274952"/>
          </a:xfrm>
        </p:spPr>
        <p:txBody>
          <a:bodyPr/>
          <a:lstStyle/>
          <a:p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 your approach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Methodology 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used.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 figure, graph, flowchart.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CB03B-DEC7-4FFE-CC38-F45375DD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FDB845-8304-E5E4-91BF-821070BA681E}"/>
              </a:ext>
            </a:extLst>
          </p:cNvPr>
          <p:cNvSpPr txBox="1">
            <a:spLocks/>
          </p:cNvSpPr>
          <p:nvPr/>
        </p:nvSpPr>
        <p:spPr>
          <a:xfrm>
            <a:off x="80010" y="116910"/>
            <a:ext cx="9063990" cy="7023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b="1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Methodology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CE417-113C-8732-6D5E-F5A36901E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A417A-F9D8-891E-3257-2AA0C1A8D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5" y="992497"/>
            <a:ext cx="4124325" cy="5284477"/>
          </a:xfrm>
          <a:ln w="1270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 stack 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997CE-7D87-4898-1BF3-2A93CC75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B9D9B3-E390-321A-D01E-1C697563B059}"/>
              </a:ext>
            </a:extLst>
          </p:cNvPr>
          <p:cNvSpPr txBox="1">
            <a:spLocks/>
          </p:cNvSpPr>
          <p:nvPr/>
        </p:nvSpPr>
        <p:spPr>
          <a:xfrm>
            <a:off x="80010" y="116910"/>
            <a:ext cx="9063990" cy="7023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b="1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Tech Stack used and Budget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03B250F-2BD5-21FF-13B0-9C5DDE61E64E}"/>
              </a:ext>
            </a:extLst>
          </p:cNvPr>
          <p:cNvSpPr txBox="1">
            <a:spLocks/>
          </p:cNvSpPr>
          <p:nvPr/>
        </p:nvSpPr>
        <p:spPr>
          <a:xfrm>
            <a:off x="4819650" y="992497"/>
            <a:ext cx="3962401" cy="528447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Estimated Budget</a:t>
            </a:r>
          </a:p>
        </p:txBody>
      </p:sp>
    </p:spTree>
    <p:extLst>
      <p:ext uri="{BB962C8B-B14F-4D97-AF65-F5344CB8AC3E}">
        <p14:creationId xmlns:p14="http://schemas.microsoft.com/office/powerpoint/2010/main" val="31964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021AA-2CCD-9E13-C6DA-AC0560CF6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B82C3-0A85-6E50-D58F-F4CE0C947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5" y="548641"/>
            <a:ext cx="8267700" cy="574738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It's a console-based application written in C++.  it interacts with the user through a command-line interface (CLI)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 product would be an executable file (e.g., virtuoso.exe) that can be run on a Windows system after being compiled with a C++ compiler (such as MinGW, as mentioned earlier).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C3683-79AB-7CE7-2C88-19E09A5F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07BA89-CA0D-88EC-1CDD-F034385733FF}"/>
              </a:ext>
            </a:extLst>
          </p:cNvPr>
          <p:cNvSpPr txBox="1">
            <a:spLocks/>
          </p:cNvSpPr>
          <p:nvPr/>
        </p:nvSpPr>
        <p:spPr>
          <a:xfrm>
            <a:off x="80010" y="116910"/>
            <a:ext cx="9063990" cy="7023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b="1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Deliverable / Expected Outcome</a:t>
            </a:r>
          </a:p>
        </p:txBody>
      </p:sp>
    </p:spTree>
    <p:extLst>
      <p:ext uri="{BB962C8B-B14F-4D97-AF65-F5344CB8AC3E}">
        <p14:creationId xmlns:p14="http://schemas.microsoft.com/office/powerpoint/2010/main" val="794962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634B5-8659-79EB-E783-F9EBA8057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9AD1C62B-A8EC-C136-7E95-F8B41543EB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1520537"/>
              </p:ext>
            </p:extLst>
          </p:nvPr>
        </p:nvGraphicFramePr>
        <p:xfrm>
          <a:off x="338511" y="1411288"/>
          <a:ext cx="8070852" cy="329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5142">
                  <a:extLst>
                    <a:ext uri="{9D8B030D-6E8A-4147-A177-3AD203B41FA5}">
                      <a16:colId xmlns:a16="http://schemas.microsoft.com/office/drawing/2014/main" val="2966530873"/>
                    </a:ext>
                  </a:extLst>
                </a:gridCol>
                <a:gridCol w="1345142">
                  <a:extLst>
                    <a:ext uri="{9D8B030D-6E8A-4147-A177-3AD203B41FA5}">
                      <a16:colId xmlns:a16="http://schemas.microsoft.com/office/drawing/2014/main" val="1862463477"/>
                    </a:ext>
                  </a:extLst>
                </a:gridCol>
                <a:gridCol w="1345142">
                  <a:extLst>
                    <a:ext uri="{9D8B030D-6E8A-4147-A177-3AD203B41FA5}">
                      <a16:colId xmlns:a16="http://schemas.microsoft.com/office/drawing/2014/main" val="1657478574"/>
                    </a:ext>
                  </a:extLst>
                </a:gridCol>
                <a:gridCol w="1345142">
                  <a:extLst>
                    <a:ext uri="{9D8B030D-6E8A-4147-A177-3AD203B41FA5}">
                      <a16:colId xmlns:a16="http://schemas.microsoft.com/office/drawing/2014/main" val="3098857289"/>
                    </a:ext>
                  </a:extLst>
                </a:gridCol>
                <a:gridCol w="1345142">
                  <a:extLst>
                    <a:ext uri="{9D8B030D-6E8A-4147-A177-3AD203B41FA5}">
                      <a16:colId xmlns:a16="http://schemas.microsoft.com/office/drawing/2014/main" val="2710523029"/>
                    </a:ext>
                  </a:extLst>
                </a:gridCol>
                <a:gridCol w="1345142">
                  <a:extLst>
                    <a:ext uri="{9D8B030D-6E8A-4147-A177-3AD203B41FA5}">
                      <a16:colId xmlns:a16="http://schemas.microsoft.com/office/drawing/2014/main" val="2336096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/>
                        <a:t>Role →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/>
                        <a:t>Team 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/>
                        <a:t>Role-1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/>
                        <a:t>Role-2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/>
                        <a:t>Role-3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/>
                        <a:t>Role-4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/>
                        <a:t>Role-5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19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/>
                        <a:t>Member-1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124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/>
                        <a:t>Member-2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83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/>
                        <a:t>Member-3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6741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/>
                        <a:t>Member-4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714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/>
                        <a:t>Member-5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96322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E2F19F-3179-6D54-4C5F-96BBD853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B42EC39-B18F-CCCF-2618-8B42904828BF}"/>
              </a:ext>
            </a:extLst>
          </p:cNvPr>
          <p:cNvSpPr txBox="1">
            <a:spLocks/>
          </p:cNvSpPr>
          <p:nvPr/>
        </p:nvSpPr>
        <p:spPr>
          <a:xfrm>
            <a:off x="80010" y="116910"/>
            <a:ext cx="9063990" cy="7023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b="1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Team Role</a:t>
            </a:r>
          </a:p>
        </p:txBody>
      </p:sp>
    </p:spTree>
    <p:extLst>
      <p:ext uri="{BB962C8B-B14F-4D97-AF65-F5344CB8AC3E}">
        <p14:creationId xmlns:p14="http://schemas.microsoft.com/office/powerpoint/2010/main" val="422788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78AC0-3B1E-A9D3-5053-C8419271A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D2E22-546F-7A88-61E4-4537A0AD4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27DE0BA-4A07-AF38-57FC-B4DA3FDA07C1}"/>
              </a:ext>
            </a:extLst>
          </p:cNvPr>
          <p:cNvSpPr txBox="1">
            <a:spLocks/>
          </p:cNvSpPr>
          <p:nvPr/>
        </p:nvSpPr>
        <p:spPr>
          <a:xfrm>
            <a:off x="80010" y="116910"/>
            <a:ext cx="9063990" cy="7023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b="1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Screenshot of the outcome-1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661C2AE-FE82-9CA4-95ED-2DE2DB9BA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992498"/>
            <a:ext cx="8220075" cy="5313052"/>
          </a:xfrm>
        </p:spPr>
        <p:txBody>
          <a:bodyPr/>
          <a:lstStyle/>
          <a:p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each team member's role and responsibilities.</a:t>
            </a:r>
          </a:p>
        </p:txBody>
      </p:sp>
    </p:spTree>
    <p:extLst>
      <p:ext uri="{BB962C8B-B14F-4D97-AF65-F5344CB8AC3E}">
        <p14:creationId xmlns:p14="http://schemas.microsoft.com/office/powerpoint/2010/main" val="1731506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B1637-ED7F-1DC3-1B15-17BF17151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22AB3-CC70-1E8A-5EA1-77385C2BA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1134722-0C01-D7FC-17D6-8B9ED3949DE6}"/>
              </a:ext>
            </a:extLst>
          </p:cNvPr>
          <p:cNvSpPr txBox="1">
            <a:spLocks/>
          </p:cNvSpPr>
          <p:nvPr/>
        </p:nvSpPr>
        <p:spPr>
          <a:xfrm>
            <a:off x="80010" y="116910"/>
            <a:ext cx="9063990" cy="7023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b="1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Screenshot of the outcome-2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B0A16E9-E251-DD85-3E3C-D507E34FB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992498"/>
            <a:ext cx="8220075" cy="5313052"/>
          </a:xfrm>
        </p:spPr>
        <p:txBody>
          <a:bodyPr/>
          <a:lstStyle/>
          <a:p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each team member's role and responsibilities.</a:t>
            </a:r>
          </a:p>
        </p:txBody>
      </p:sp>
    </p:spTree>
    <p:extLst>
      <p:ext uri="{BB962C8B-B14F-4D97-AF65-F5344CB8AC3E}">
        <p14:creationId xmlns:p14="http://schemas.microsoft.com/office/powerpoint/2010/main" val="123875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F96C6-9AD6-8E45-ABCC-56DE318D4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F6BF9-784F-C8C4-F843-4EF53303D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58CCC65-CBD0-001D-6CC1-A5504B77E2D1}"/>
              </a:ext>
            </a:extLst>
          </p:cNvPr>
          <p:cNvSpPr txBox="1">
            <a:spLocks/>
          </p:cNvSpPr>
          <p:nvPr/>
        </p:nvSpPr>
        <p:spPr>
          <a:xfrm>
            <a:off x="80010" y="116910"/>
            <a:ext cx="9063990" cy="7023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b="1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 References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4149B9-C492-2113-288C-D722BC65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829" y="1266092"/>
            <a:ext cx="8326022" cy="503945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[Stack Overflow 2022 Developer Survey] (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https://ionic.io/resources/articles/stack-overflow-2022-developer-survey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[McKinsey Insights]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https://www.mckinsey.com/insights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[Grand View Research]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https://www.grandviewresearch.com/industry-analysis/voice-assistant-market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[Voicebot.ai]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https://voicebot.ai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/).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603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099" y="3077849"/>
            <a:ext cx="7543801" cy="70230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sz="5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7B24C-332D-C9AB-5042-C60A7184C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39733" y="1046559"/>
            <a:ext cx="2457563" cy="559078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Innovate 2025</a:t>
            </a:r>
            <a:endParaRPr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186568A-D577-8216-B381-00050563B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4" y="81223"/>
            <a:ext cx="3131744" cy="79299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ABD9421-EEF9-837D-C65F-C7949C811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733" y="125865"/>
            <a:ext cx="1617842" cy="75168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6F91191-738B-9840-8B6C-BDA75D36A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7178" y="169920"/>
            <a:ext cx="1405220" cy="663576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DC7E9FF-5613-8E21-700C-7B1967606977}"/>
              </a:ext>
            </a:extLst>
          </p:cNvPr>
          <p:cNvCxnSpPr>
            <a:cxnSpLocks/>
          </p:cNvCxnSpPr>
          <p:nvPr/>
        </p:nvCxnSpPr>
        <p:spPr>
          <a:xfrm>
            <a:off x="0" y="100584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0C7B1604-EA7A-43A1-FD0D-02A3BA08350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3648"/>
          <a:stretch/>
        </p:blipFill>
        <p:spPr>
          <a:xfrm>
            <a:off x="5363027" y="81224"/>
            <a:ext cx="754022" cy="79299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ABBD373-2937-E31C-0F62-C477C34B93F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1874"/>
          <a:stretch/>
        </p:blipFill>
        <p:spPr>
          <a:xfrm>
            <a:off x="6522501" y="125866"/>
            <a:ext cx="562479" cy="751686"/>
          </a:xfrm>
          <a:prstGeom prst="rect">
            <a:avLst/>
          </a:prstGeom>
        </p:spPr>
      </p:pic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02746FB4-7D03-DAD1-CA01-73E96D750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244364"/>
              </p:ext>
            </p:extLst>
          </p:nvPr>
        </p:nvGraphicFramePr>
        <p:xfrm>
          <a:off x="340341" y="2852240"/>
          <a:ext cx="8536959" cy="27133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0421">
                  <a:extLst>
                    <a:ext uri="{9D8B030D-6E8A-4147-A177-3AD203B41FA5}">
                      <a16:colId xmlns:a16="http://schemas.microsoft.com/office/drawing/2014/main" val="3674913396"/>
                    </a:ext>
                  </a:extLst>
                </a:gridCol>
                <a:gridCol w="278957">
                  <a:extLst>
                    <a:ext uri="{9D8B030D-6E8A-4147-A177-3AD203B41FA5}">
                      <a16:colId xmlns:a16="http://schemas.microsoft.com/office/drawing/2014/main" val="1163250382"/>
                    </a:ext>
                  </a:extLst>
                </a:gridCol>
                <a:gridCol w="6527581">
                  <a:extLst>
                    <a:ext uri="{9D8B030D-6E8A-4147-A177-3AD203B41FA5}">
                      <a16:colId xmlns:a16="http://schemas.microsoft.com/office/drawing/2014/main" val="2160214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Title of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Project / Idea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VIRTUSO : A Virtual Assistant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9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Problem Theme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AI in Voicing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621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/>
                        <a:t>Institute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err="1"/>
                        <a:t>Bhilai</a:t>
                      </a:r>
                      <a:r>
                        <a:rPr lang="en-US" dirty="0"/>
                        <a:t> Institute of Technology, Durg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071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Team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Ashutosh </a:t>
                      </a:r>
                      <a:r>
                        <a:rPr lang="en-US" dirty="0" err="1"/>
                        <a:t>Yadu</a:t>
                      </a:r>
                      <a:r>
                        <a:rPr lang="en-US" dirty="0"/>
                        <a:t>, Gaurav Kumar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817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/>
                        <a:t>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chanakyaKofficial2023@gmail.com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8542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1CBDFCC-3D18-5DE9-FB2E-755CC4AF9CC4}"/>
              </a:ext>
            </a:extLst>
          </p:cNvPr>
          <p:cNvSpPr txBox="1"/>
          <p:nvPr/>
        </p:nvSpPr>
        <p:spPr>
          <a:xfrm>
            <a:off x="1893968" y="1766927"/>
            <a:ext cx="54297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Num: T - 4819</a:t>
            </a:r>
          </a:p>
          <a:p>
            <a:pPr algn="ctr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Name: We Assist</a:t>
            </a:r>
          </a:p>
          <a:p>
            <a:pPr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52FD2A-9F55-B02B-E4A1-3EC7B97823D2}"/>
              </a:ext>
            </a:extLst>
          </p:cNvPr>
          <p:cNvSpPr txBox="1"/>
          <p:nvPr/>
        </p:nvSpPr>
        <p:spPr>
          <a:xfrm>
            <a:off x="3339733" y="5836920"/>
            <a:ext cx="2469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22 March 2025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010" y="116910"/>
            <a:ext cx="9063990" cy="7023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0" y="819212"/>
            <a:ext cx="8239125" cy="5467288"/>
          </a:xfrm>
        </p:spPr>
        <p:txBody>
          <a:bodyPr/>
          <a:lstStyle/>
          <a:p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Title: Introduction to Virtual Assistants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Subtitle: Enhancing User Experience with AI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Assistants: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agents designed to perform tasks based on user input, enhancing productivity and convenience.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Virtuoso: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custom virtual assistant aimed at tech-savvy users, offering features like voice interaction, task automation, and entertainment.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need for personalized assistants that can operate efficiently in low-resource environments and provide offline capabilities.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B0CED-6968-BC07-2E89-AF643622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1" y="819212"/>
            <a:ext cx="8220074" cy="54672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Title: Addressing Challenges in Virtual Assistants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Subtitle: Overcoming Limitations in Resource Usage and Offline Functionality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virtual assistants often require significant resources and internet connectivity, limiting their usability in constrained environments.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resource requirements.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Dependence on internet connectivity.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voice integration capabilities.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Inability to automate routine tasks efficiently.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EBE8D-ABAF-748A-2146-444C9E35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3022D3B-C936-B8D9-C63A-7D426AA54095}"/>
              </a:ext>
            </a:extLst>
          </p:cNvPr>
          <p:cNvSpPr txBox="1">
            <a:spLocks/>
          </p:cNvSpPr>
          <p:nvPr/>
        </p:nvSpPr>
        <p:spPr>
          <a:xfrm>
            <a:off x="80010" y="116910"/>
            <a:ext cx="9063990" cy="7023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b="1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Problem Statement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819213"/>
            <a:ext cx="8220075" cy="5457762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Low Resource Requirement :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code utilizes C++ and leverages Windows-specific commands for tasks like opening applications and managing system shutdown/restart. This approach ensures efficient resource usage by minimizing dependencies on external libraries and focusing on native system calls.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Statistical Validation: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Studies show that applications built with native system calls tend to consume fewer resources compared to those relying heavily on external frameworks. For instance, a survey by Stack Overflow found that developers prioritize performance and efficiency, with 64.2% considering it a key factor in choosing a programming language[1]. Virtuoso aligns with this by using C++ for its low-level memory management and performance.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Fully Offline Capability:  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code does not require internet connectivity for its core functionalities, such as greeting users, opening applications, or playing games. This is evident from the absence of any network-related code segments.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8766D-41DA-749A-0514-413D232BA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9B2D84A-5E8A-C006-255A-3D5304168652}"/>
              </a:ext>
            </a:extLst>
          </p:cNvPr>
          <p:cNvSpPr txBox="1">
            <a:spLocks/>
          </p:cNvSpPr>
          <p:nvPr/>
        </p:nvSpPr>
        <p:spPr>
          <a:xfrm>
            <a:off x="80010" y="116910"/>
            <a:ext cx="9063990" cy="7023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b="1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Objectives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819213"/>
            <a:ext cx="8220075" cy="54577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Statistical Validation : 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trends indicate a growing demand for offline-capable applications. A report by McKinsey noted that offline capabilities are crucial for user engagement, especially in areas with unreliable internet connectivity[2]. Virtuoso meets this demand by ensuring all its primary features work offline.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Voice Integration Using MinGW : -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does utilize the  software MinGW for text-to-speech functionality. Integrating voice commands using MinGW would involve compiling speech recognition libraries with MinGW to process voice inputs.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Statistical Validation 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use of voice assistants is on the rise, with a projected growth rate of 25% annually from 2020 to 2025[3]. By integrating voice capabilities, Virtuoso can tap into this growing market, enhancing user interaction and accessibility.</a:t>
            </a:r>
            <a:endParaRPr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8766D-41DA-749A-0514-413D232BA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9B2D84A-5E8A-C006-255A-3D5304168652}"/>
              </a:ext>
            </a:extLst>
          </p:cNvPr>
          <p:cNvSpPr txBox="1">
            <a:spLocks/>
          </p:cNvSpPr>
          <p:nvPr/>
        </p:nvSpPr>
        <p:spPr>
          <a:xfrm>
            <a:off x="80010" y="116910"/>
            <a:ext cx="9063990" cy="7023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b="1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Objectives</a:t>
            </a:r>
          </a:p>
        </p:txBody>
      </p:sp>
    </p:spTree>
    <p:extLst>
      <p:ext uri="{BB962C8B-B14F-4D97-AF65-F5344CB8AC3E}">
        <p14:creationId xmlns:p14="http://schemas.microsoft.com/office/powerpoint/2010/main" val="245941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819213"/>
            <a:ext cx="8220075" cy="54577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Speech Output and System Control Features : -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code includes text-to-speech functionality using `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espeak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 and system control features like opening applications and managing system shutdown. These features are implemented using Windows-specific commands.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Validation 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integration of speech output and system control features aligns with user preferences for smart home devices and virtual assistants, where voice control is a key feature. According to a survey by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Voicebot.ai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71% of smart speaker users prefer voice assistants for their convenience[4]. Virtuoso's features cater to this preference by providing both speech output and system control capabilities.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8766D-41DA-749A-0514-413D232BA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9B2D84A-5E8A-C006-255A-3D5304168652}"/>
              </a:ext>
            </a:extLst>
          </p:cNvPr>
          <p:cNvSpPr txBox="1">
            <a:spLocks/>
          </p:cNvSpPr>
          <p:nvPr/>
        </p:nvSpPr>
        <p:spPr>
          <a:xfrm>
            <a:off x="80010" y="116910"/>
            <a:ext cx="9063990" cy="7023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b="1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Objectives</a:t>
            </a:r>
          </a:p>
        </p:txBody>
      </p:sp>
    </p:spTree>
    <p:extLst>
      <p:ext uri="{BB962C8B-B14F-4D97-AF65-F5344CB8AC3E}">
        <p14:creationId xmlns:p14="http://schemas.microsoft.com/office/powerpoint/2010/main" val="2111040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E9AA1-9C03-CCB4-A9F9-E210213B7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51C6B-4434-B9BC-EC31-1D9D5D54C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819212"/>
            <a:ext cx="8258174" cy="54291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Technical Approach to Developing Virtuoso</a:t>
            </a:r>
          </a:p>
          <a:p>
            <a:pPr marL="0" indent="0"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Subtitle: Software Development Methodology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Software Framework: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C++ as the primary programming language for its efficiency and control over system resources.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Text-to-Speech Integration: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 the `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espeak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library for text-to-speech functionality.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System Control Features: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Windows-specific commands to automate tasks like opening applications and managing system shutdown/restart.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Voice Command Processing: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 simple voice command system using MinGW, focusing on basic commands for navigation and task execution.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Offline Capability: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all functionalities are designed to work without internet connectivity by storing necessary data locally.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78AE9-C241-0B2F-B1A7-32B2E34D7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7A298C0-31EF-0DB7-A966-CFA808B9B1EF}"/>
              </a:ext>
            </a:extLst>
          </p:cNvPr>
          <p:cNvSpPr txBox="1">
            <a:spLocks/>
          </p:cNvSpPr>
          <p:nvPr/>
        </p:nvSpPr>
        <p:spPr>
          <a:xfrm>
            <a:off x="80010" y="116910"/>
            <a:ext cx="9063990" cy="7023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b="1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Proposed Solution</a:t>
            </a:r>
          </a:p>
        </p:txBody>
      </p:sp>
    </p:spTree>
    <p:extLst>
      <p:ext uri="{BB962C8B-B14F-4D97-AF65-F5344CB8AC3E}">
        <p14:creationId xmlns:p14="http://schemas.microsoft.com/office/powerpoint/2010/main" val="3813633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82C29-F866-0F48-C821-C028DB2A9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B426E-2B39-8A50-9BB9-575642AB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992498"/>
            <a:ext cx="8258174" cy="5255902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your proposed solution and what makes it unique.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90053-2DA0-AFE6-4853-6BDDA6B78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0D55B59-377B-C672-4DC7-7F0B93D4337C}"/>
              </a:ext>
            </a:extLst>
          </p:cNvPr>
          <p:cNvSpPr txBox="1">
            <a:spLocks/>
          </p:cNvSpPr>
          <p:nvPr/>
        </p:nvSpPr>
        <p:spPr>
          <a:xfrm>
            <a:off x="80010" y="116910"/>
            <a:ext cx="9063990" cy="7023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b="1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Novelty and Show Stopper</a:t>
            </a:r>
          </a:p>
        </p:txBody>
      </p:sp>
    </p:spTree>
    <p:extLst>
      <p:ext uri="{BB962C8B-B14F-4D97-AF65-F5344CB8AC3E}">
        <p14:creationId xmlns:p14="http://schemas.microsoft.com/office/powerpoint/2010/main" val="9409720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205</TotalTime>
  <Words>1113</Words>
  <Application>Microsoft Office PowerPoint</Application>
  <PresentationFormat>On-screen Show (4:3)</PresentationFormat>
  <Paragraphs>164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Times New Roman</vt:lpstr>
      <vt:lpstr>Wingdings</vt:lpstr>
      <vt:lpstr>Retrospect</vt:lpstr>
      <vt:lpstr>PowerPoint Presentation</vt:lpstr>
      <vt:lpstr>Innovate 2025</vt:lpstr>
      <vt:lpstr>1. Background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</dc:creator>
  <cp:keywords/>
  <dc:description>generated using python-pptx</dc:description>
  <cp:lastModifiedBy>admin</cp:lastModifiedBy>
  <cp:revision>15</cp:revision>
  <dcterms:created xsi:type="dcterms:W3CDTF">2013-01-27T09:14:16Z</dcterms:created>
  <dcterms:modified xsi:type="dcterms:W3CDTF">2025-03-16T10:25:41Z</dcterms:modified>
  <cp:category/>
</cp:coreProperties>
</file>