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0" r:id="rId2"/>
    <p:sldId id="257" r:id="rId3"/>
    <p:sldId id="291" r:id="rId4"/>
    <p:sldId id="281" r:id="rId5"/>
    <p:sldId id="274" r:id="rId6"/>
    <p:sldId id="283" r:id="rId7"/>
    <p:sldId id="261" r:id="rId8"/>
    <p:sldId id="282" r:id="rId9"/>
    <p:sldId id="272" r:id="rId10"/>
    <p:sldId id="273" r:id="rId11"/>
    <p:sldId id="284" r:id="rId12"/>
    <p:sldId id="262" r:id="rId13"/>
    <p:sldId id="285" r:id="rId14"/>
    <p:sldId id="263" r:id="rId15"/>
    <p:sldId id="286" r:id="rId16"/>
    <p:sldId id="264" r:id="rId17"/>
    <p:sldId id="265" r:id="rId18"/>
    <p:sldId id="266" r:id="rId19"/>
    <p:sldId id="267" r:id="rId20"/>
    <p:sldId id="288" r:id="rId21"/>
    <p:sldId id="268" r:id="rId22"/>
    <p:sldId id="269" r:id="rId23"/>
    <p:sldId id="270" r:id="rId24"/>
    <p:sldId id="271" r:id="rId25"/>
    <p:sldId id="275" r:id="rId26"/>
    <p:sldId id="276" r:id="rId27"/>
    <p:sldId id="277" r:id="rId28"/>
    <p:sldId id="278" r:id="rId29"/>
    <p:sldId id="279" r:id="rId30"/>
    <p:sldId id="289" r:id="rId31"/>
    <p:sldId id="290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7700"/>
    <a:srgbClr val="EC2D08"/>
    <a:srgbClr val="FFEE00"/>
    <a:srgbClr val="00AA00"/>
    <a:srgbClr val="C749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9375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332" y="-90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11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1101010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1111111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121212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1131313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11141414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411151515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11161616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11171717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1118181818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8112222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1333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1444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1555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1666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1777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1888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1999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 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EC2D08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solidFill>
                <a:srgbClr val="F77700"/>
              </a:solidFill>
              <a:ln>
                <a:solidFill>
                  <a:schemeClr val="bg1"/>
                </a:solidFill>
              </a:ln>
            </c:spPr>
          </c:dPt>
          <c:dPt>
            <c:idx val="2"/>
            <c:bubble3D val="0"/>
            <c:spPr>
              <a:solidFill>
                <a:srgbClr val="FFEE00"/>
              </a:solidFill>
              <a:ln>
                <a:solidFill>
                  <a:schemeClr val="bg1"/>
                </a:solidFill>
              </a:ln>
            </c:spPr>
          </c:dPt>
          <c:dPt>
            <c:idx val="3"/>
            <c:bubble3D val="0"/>
            <c:spPr>
              <a:solidFill>
                <a:srgbClr val="00AA00"/>
              </a:solidFill>
              <a:ln>
                <a:solidFill>
                  <a:schemeClr val="bg1"/>
                </a:solidFill>
              </a:ln>
            </c:spPr>
          </c:dPt>
          <c:cat>
            <c:strRef>
              <c:f>Sheet1!$A$2:$A$5</c:f>
              <c:strCache>
                <c:ptCount val="4"/>
                <c:pt idx="0">
                  <c:v>F: 60ea</c:v>
                </c:pt>
                <c:pt idx="1">
                  <c:v>C: 25ea</c:v>
                </c:pt>
                <c:pt idx="2">
                  <c:v>B: 10ea</c:v>
                </c:pt>
                <c:pt idx="3">
                  <c:v>A: 5ea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25</c:v>
                </c:pt>
                <c:pt idx="2">
                  <c:v>10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</c:plotArea>
    <c:legend>
      <c:legendPos val="r"/>
      <c:layout/>
      <c:overlay val="0"/>
      <c:txPr>
        <a:bodyPr/>
        <a:lstStyle/>
        <a:p>
          <a:pPr>
            <a:defRPr lang="en-US"/>
          </a:pPr>
          <a:endParaRPr lang="ko-KR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 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EC2D08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solidFill>
                <a:srgbClr val="F77700"/>
              </a:solidFill>
              <a:ln>
                <a:solidFill>
                  <a:schemeClr val="bg1"/>
                </a:solidFill>
              </a:ln>
            </c:spPr>
          </c:dPt>
          <c:dPt>
            <c:idx val="2"/>
            <c:bubble3D val="0"/>
            <c:spPr>
              <a:solidFill>
                <a:srgbClr val="FFEE00"/>
              </a:solidFill>
              <a:ln>
                <a:solidFill>
                  <a:schemeClr val="bg1"/>
                </a:solidFill>
              </a:ln>
            </c:spPr>
          </c:dPt>
          <c:dPt>
            <c:idx val="3"/>
            <c:bubble3D val="0"/>
            <c:spPr>
              <a:solidFill>
                <a:srgbClr val="00AA00"/>
              </a:solidFill>
              <a:ln>
                <a:solidFill>
                  <a:schemeClr val="bg1"/>
                </a:solidFill>
              </a:ln>
            </c:spPr>
          </c:dPt>
          <c:dLbls>
            <c:txPr>
              <a:bodyPr/>
              <a:lstStyle/>
              <a:p>
                <a:pPr>
                  <a:defRPr lang="en-US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F</c:v>
                </c:pt>
                <c:pt idx="1">
                  <c:v>C</c:v>
                </c:pt>
                <c:pt idx="2">
                  <c:v>B</c:v>
                </c:pt>
                <c:pt idx="3">
                  <c:v>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243</c:v>
                </c:pt>
                <c:pt idx="1">
                  <c:v>70</c:v>
                </c:pt>
                <c:pt idx="2">
                  <c:v>58</c:v>
                </c:pt>
                <c:pt idx="3">
                  <c:v>120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  <c:txPr>
        <a:bodyPr/>
        <a:lstStyle/>
        <a:p>
          <a:pPr>
            <a:defRPr lang="en-US"/>
          </a:pPr>
          <a:endParaRPr lang="ko-KR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AA00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Fat</c:v>
                </c:pt>
                <c:pt idx="1">
                  <c:v>Coupling</c:v>
                </c:pt>
                <c:pt idx="2">
                  <c:v>Naming</c:v>
                </c:pt>
                <c:pt idx="3">
                  <c:v>Basic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10</c:v>
                </c:pt>
                <c:pt idx="3">
                  <c:v>100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rgbClr val="FFEE00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Fat</c:v>
                </c:pt>
                <c:pt idx="1">
                  <c:v>Coupling</c:v>
                </c:pt>
                <c:pt idx="2">
                  <c:v>Naming</c:v>
                </c:pt>
                <c:pt idx="3">
                  <c:v>Basic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</c:v>
                </c:pt>
                <c:pt idx="1">
                  <c:v>8</c:v>
                </c:pt>
                <c:pt idx="2">
                  <c:v>10</c:v>
                </c:pt>
                <c:pt idx="3">
                  <c:v>30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rgbClr val="F77700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Fat</c:v>
                </c:pt>
                <c:pt idx="1">
                  <c:v>Coupling</c:v>
                </c:pt>
                <c:pt idx="2">
                  <c:v>Naming</c:v>
                </c:pt>
                <c:pt idx="3">
                  <c:v>Basic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25</c:v>
                </c:pt>
                <c:pt idx="1">
                  <c:v>10</c:v>
                </c:pt>
                <c:pt idx="2">
                  <c:v>25</c:v>
                </c:pt>
                <c:pt idx="3">
                  <c:v>10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</c:v>
                </c:pt>
              </c:strCache>
            </c:strRef>
          </c:tx>
          <c:spPr>
            <a:solidFill>
              <a:srgbClr val="EC2D08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Fat</c:v>
                </c:pt>
                <c:pt idx="1">
                  <c:v>Coupling</c:v>
                </c:pt>
                <c:pt idx="2">
                  <c:v>Naming</c:v>
                </c:pt>
                <c:pt idx="3">
                  <c:v>Basic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130</c:v>
                </c:pt>
                <c:pt idx="1">
                  <c:v>30</c:v>
                </c:pt>
                <c:pt idx="2">
                  <c:v>80</c:v>
                </c:pt>
                <c:pt idx="3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0844416"/>
        <c:axId val="150781248"/>
      </c:barChart>
      <c:catAx>
        <c:axId val="15084441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lang="en-US" sz="1000"/>
            </a:pPr>
            <a:endParaRPr lang="ko-KR"/>
          </a:p>
        </c:txPr>
        <c:crossAx val="150781248"/>
        <c:crosses val="autoZero"/>
        <c:auto val="1"/>
        <c:lblAlgn val="ctr"/>
        <c:lblOffset val="100"/>
        <c:noMultiLvlLbl val="0"/>
      </c:catAx>
      <c:valAx>
        <c:axId val="150781248"/>
        <c:scaling>
          <c:orientation val="minMax"/>
        </c:scaling>
        <c:delete val="0"/>
        <c:axPos val="b"/>
        <c:maj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ko-KR"/>
          </a:p>
        </c:txPr>
        <c:crossAx val="15084441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lang="en-US" sz="10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50000"/>
                </a:schemeClr>
              </a:solidFill>
            </c:spPr>
          </c:dPt>
          <c:dPt>
            <c:idx val="1"/>
            <c:bubble3D val="0"/>
            <c:spPr>
              <a:solidFill>
                <a:srgbClr val="FF2F2F"/>
              </a:solidFill>
            </c:spPr>
          </c:dPt>
          <c:cat>
            <c:strRef>
              <c:f>Sheet1!$A$2:$A$3</c:f>
              <c:strCache>
                <c:ptCount val="2"/>
                <c:pt idx="0">
                  <c:v>전체</c:v>
                </c:pt>
                <c:pt idx="1">
                  <c:v>F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18.2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50000"/>
                </a:schemeClr>
              </a:solidFill>
            </c:spPr>
          </c:dPt>
          <c:dPt>
            <c:idx val="1"/>
            <c:bubble3D val="0"/>
            <c:spPr>
              <a:solidFill>
                <a:srgbClr val="FF2F2F"/>
              </a:solidFill>
            </c:spPr>
          </c:dPt>
          <c:cat>
            <c:strRef>
              <c:f>Sheet1!$A$2:$A$3</c:f>
              <c:strCache>
                <c:ptCount val="2"/>
                <c:pt idx="0">
                  <c:v>전체</c:v>
                </c:pt>
                <c:pt idx="1">
                  <c:v>F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8.2000000000000011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50000"/>
                </a:schemeClr>
              </a:solidFill>
            </c:spPr>
          </c:dPt>
          <c:dPt>
            <c:idx val="1"/>
            <c:bubble3D val="0"/>
            <c:spPr>
              <a:solidFill>
                <a:srgbClr val="FF2F2F"/>
              </a:solidFill>
            </c:spPr>
          </c:dPt>
          <c:cat>
            <c:strRef>
              <c:f>Sheet1!$A$2:$A$3</c:f>
              <c:strCache>
                <c:ptCount val="2"/>
                <c:pt idx="0">
                  <c:v>전체</c:v>
                </c:pt>
                <c:pt idx="1">
                  <c:v>F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18.2</c:v>
                </c:pt>
                <c:pt idx="1">
                  <c:v>15.2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50000"/>
                </a:schemeClr>
              </a:solidFill>
            </c:spPr>
          </c:dPt>
          <c:dPt>
            <c:idx val="1"/>
            <c:bubble3D val="0"/>
            <c:spPr>
              <a:solidFill>
                <a:srgbClr val="FF2F2F"/>
              </a:solidFill>
            </c:spPr>
          </c:dPt>
          <c:cat>
            <c:strRef>
              <c:f>Sheet1!$A$2:$A$3</c:f>
              <c:strCache>
                <c:ptCount val="2"/>
                <c:pt idx="0">
                  <c:v>전체</c:v>
                </c:pt>
                <c:pt idx="1">
                  <c:v>F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18.2</c:v>
                </c:pt>
                <c:pt idx="1">
                  <c:v>15.2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50000"/>
                </a:schemeClr>
              </a:solidFill>
            </c:spPr>
          </c:dPt>
          <c:dPt>
            <c:idx val="1"/>
            <c:bubble3D val="0"/>
            <c:spPr>
              <a:solidFill>
                <a:srgbClr val="FF2F2F"/>
              </a:solidFill>
            </c:spPr>
          </c:dPt>
          <c:cat>
            <c:strRef>
              <c:f>Sheet1!$A$2:$A$3</c:f>
              <c:strCache>
                <c:ptCount val="2"/>
                <c:pt idx="0">
                  <c:v>전체</c:v>
                </c:pt>
                <c:pt idx="1">
                  <c:v>F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1.2</c:v>
                </c:pt>
                <c:pt idx="1">
                  <c:v>15.2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00AA00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  <c:pt idx="2">
                  <c:v>5</c:v>
                </c:pt>
                <c:pt idx="3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FFEE00">
                <a:alpha val="70000"/>
              </a:srgb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</c:v>
                </c:pt>
                <c:pt idx="1">
                  <c:v>50</c:v>
                </c:pt>
                <c:pt idx="2">
                  <c:v>10</c:v>
                </c:pt>
                <c:pt idx="3">
                  <c:v>30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rgbClr val="F77700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30</c:v>
                </c:pt>
                <c:pt idx="1">
                  <c:v>30</c:v>
                </c:pt>
                <c:pt idx="2">
                  <c:v>20</c:v>
                </c:pt>
                <c:pt idx="3">
                  <c:v>19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계열 4</c:v>
                </c:pt>
              </c:strCache>
            </c:strRef>
          </c:tx>
          <c:spPr>
            <a:solidFill>
              <a:srgbClr val="EE0000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65</c:v>
                </c:pt>
                <c:pt idx="3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0"/>
        <c:overlap val="100"/>
        <c:axId val="151118336"/>
        <c:axId val="39442624"/>
      </c:barChart>
      <c:catAx>
        <c:axId val="151118336"/>
        <c:scaling>
          <c:orientation val="minMax"/>
        </c:scaling>
        <c:delete val="1"/>
        <c:axPos val="l"/>
        <c:majorTickMark val="out"/>
        <c:minorTickMark val="none"/>
        <c:tickLblPos val="nextTo"/>
        <c:crossAx val="39442624"/>
        <c:crosses val="autoZero"/>
        <c:auto val="1"/>
        <c:lblAlgn val="ctr"/>
        <c:lblOffset val="100"/>
        <c:noMultiLvlLbl val="0"/>
      </c:catAx>
      <c:valAx>
        <c:axId val="394426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11183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/>
      </c:ofPieChart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 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EC2D08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solidFill>
                <a:srgbClr val="F77700"/>
              </a:solidFill>
              <a:ln>
                <a:solidFill>
                  <a:schemeClr val="bg1"/>
                </a:solidFill>
              </a:ln>
            </c:spPr>
          </c:dPt>
          <c:dPt>
            <c:idx val="2"/>
            <c:bubble3D val="0"/>
            <c:spPr>
              <a:solidFill>
                <a:srgbClr val="FFEE00"/>
              </a:solidFill>
              <a:ln>
                <a:solidFill>
                  <a:schemeClr val="bg1"/>
                </a:solidFill>
              </a:ln>
            </c:spPr>
          </c:dPt>
          <c:dPt>
            <c:idx val="3"/>
            <c:bubble3D val="0"/>
            <c:spPr>
              <a:solidFill>
                <a:srgbClr val="00AA00"/>
              </a:solidFill>
              <a:ln>
                <a:solidFill>
                  <a:schemeClr val="bg1"/>
                </a:solidFill>
              </a:ln>
            </c:spPr>
          </c:dPt>
          <c:cat>
            <c:strRef>
              <c:f>Sheet1!$A$2:$A$5</c:f>
              <c:strCache>
                <c:ptCount val="4"/>
                <c:pt idx="0">
                  <c:v>F: 60ea</c:v>
                </c:pt>
                <c:pt idx="1">
                  <c:v>C: 25ea</c:v>
                </c:pt>
                <c:pt idx="2">
                  <c:v>B: 10ea</c:v>
                </c:pt>
                <c:pt idx="3">
                  <c:v>A: 5ea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25</c:v>
                </c:pt>
                <c:pt idx="2">
                  <c:v>10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 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EC2D08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solidFill>
                <a:srgbClr val="F77700"/>
              </a:solidFill>
              <a:ln>
                <a:solidFill>
                  <a:schemeClr val="bg1"/>
                </a:solidFill>
              </a:ln>
            </c:spPr>
          </c:dPt>
          <c:dPt>
            <c:idx val="2"/>
            <c:bubble3D val="0"/>
            <c:spPr>
              <a:solidFill>
                <a:srgbClr val="FFEE00"/>
              </a:solidFill>
              <a:ln>
                <a:solidFill>
                  <a:schemeClr val="bg1"/>
                </a:solidFill>
              </a:ln>
            </c:spPr>
          </c:dPt>
          <c:dPt>
            <c:idx val="3"/>
            <c:bubble3D val="0"/>
            <c:spPr>
              <a:solidFill>
                <a:srgbClr val="00AA00"/>
              </a:solidFill>
              <a:ln>
                <a:solidFill>
                  <a:schemeClr val="bg1"/>
                </a:solidFill>
              </a:ln>
            </c:spPr>
          </c:dPt>
          <c:dLbls>
            <c:txPr>
              <a:bodyPr/>
              <a:lstStyle/>
              <a:p>
                <a:pPr>
                  <a:defRPr lang="en-US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F</c:v>
                </c:pt>
                <c:pt idx="1">
                  <c:v>C</c:v>
                </c:pt>
                <c:pt idx="2">
                  <c:v>B</c:v>
                </c:pt>
                <c:pt idx="3">
                  <c:v>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25</c:v>
                </c:pt>
                <c:pt idx="2">
                  <c:v>10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  <c:txPr>
        <a:bodyPr/>
        <a:lstStyle/>
        <a:p>
          <a:pPr>
            <a:defRPr lang="en-US"/>
          </a:pPr>
          <a:endParaRPr lang="ko-KR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 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EC2D08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solidFill>
                <a:srgbClr val="F77700"/>
              </a:solidFill>
              <a:ln>
                <a:solidFill>
                  <a:schemeClr val="bg1"/>
                </a:solidFill>
              </a:ln>
            </c:spPr>
          </c:dPt>
          <c:dPt>
            <c:idx val="2"/>
            <c:bubble3D val="0"/>
            <c:spPr>
              <a:solidFill>
                <a:srgbClr val="FFEE00"/>
              </a:solidFill>
              <a:ln>
                <a:solidFill>
                  <a:schemeClr val="bg1"/>
                </a:solidFill>
              </a:ln>
            </c:spPr>
          </c:dPt>
          <c:dPt>
            <c:idx val="3"/>
            <c:bubble3D val="0"/>
            <c:spPr>
              <a:solidFill>
                <a:srgbClr val="00AA00"/>
              </a:solidFill>
              <a:ln>
                <a:solidFill>
                  <a:schemeClr val="bg1"/>
                </a:solidFill>
              </a:ln>
            </c:spPr>
          </c:dPt>
          <c:dLbls>
            <c:txPr>
              <a:bodyPr/>
              <a:lstStyle/>
              <a:p>
                <a:pPr>
                  <a:defRPr lang="en-US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F</c:v>
                </c:pt>
                <c:pt idx="1">
                  <c:v>C</c:v>
                </c:pt>
                <c:pt idx="2">
                  <c:v>B</c:v>
                </c:pt>
                <c:pt idx="3">
                  <c:v>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130</c:v>
                </c:pt>
                <c:pt idx="1">
                  <c:v>25</c:v>
                </c:pt>
                <c:pt idx="2">
                  <c:v>10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  <c:txPr>
        <a:bodyPr/>
        <a:lstStyle/>
        <a:p>
          <a:pPr>
            <a:defRPr lang="en-US"/>
          </a:pPr>
          <a:endParaRPr lang="ko-KR"/>
        </a:p>
      </c:txPr>
    </c:legend>
    <c:plotVisOnly val="1"/>
    <c:dispBlanksAs val="zero"/>
    <c:showDLblsOverMax val="0"/>
  </c:chart>
  <c:txPr>
    <a:bodyPr/>
    <a:lstStyle/>
    <a:p>
      <a:pPr>
        <a:defRPr sz="10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 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EC2D08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solidFill>
                <a:srgbClr val="F77700"/>
              </a:solidFill>
              <a:ln>
                <a:solidFill>
                  <a:schemeClr val="bg1"/>
                </a:solidFill>
              </a:ln>
            </c:spPr>
          </c:dPt>
          <c:dPt>
            <c:idx val="2"/>
            <c:bubble3D val="0"/>
            <c:spPr>
              <a:solidFill>
                <a:srgbClr val="FFEE00"/>
              </a:solidFill>
              <a:ln>
                <a:solidFill>
                  <a:schemeClr val="bg1"/>
                </a:solidFill>
              </a:ln>
            </c:spPr>
          </c:dPt>
          <c:dPt>
            <c:idx val="3"/>
            <c:bubble3D val="0"/>
            <c:spPr>
              <a:solidFill>
                <a:srgbClr val="00AA00"/>
              </a:solidFill>
              <a:ln>
                <a:solidFill>
                  <a:schemeClr val="bg1"/>
                </a:solidFill>
              </a:ln>
            </c:spPr>
          </c:dPt>
          <c:dLbls>
            <c:txPr>
              <a:bodyPr/>
              <a:lstStyle/>
              <a:p>
                <a:pPr>
                  <a:defRPr lang="en-US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F</c:v>
                </c:pt>
                <c:pt idx="1">
                  <c:v>C</c:v>
                </c:pt>
                <c:pt idx="2">
                  <c:v>B</c:v>
                </c:pt>
                <c:pt idx="3">
                  <c:v>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10</c:v>
                </c:pt>
                <c:pt idx="2">
                  <c:v>8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  <c:txPr>
        <a:bodyPr/>
        <a:lstStyle/>
        <a:p>
          <a:pPr>
            <a:defRPr lang="en-US"/>
          </a:pPr>
          <a:endParaRPr lang="ko-KR"/>
        </a:p>
      </c:txPr>
    </c:legend>
    <c:plotVisOnly val="1"/>
    <c:dispBlanksAs val="zero"/>
    <c:showDLblsOverMax val="0"/>
  </c:chart>
  <c:txPr>
    <a:bodyPr/>
    <a:lstStyle/>
    <a:p>
      <a:pPr>
        <a:defRPr sz="10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 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EC2D08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solidFill>
                <a:srgbClr val="F77700"/>
              </a:solidFill>
              <a:ln>
                <a:solidFill>
                  <a:schemeClr val="bg1"/>
                </a:solidFill>
              </a:ln>
            </c:spPr>
          </c:dPt>
          <c:dPt>
            <c:idx val="2"/>
            <c:bubble3D val="0"/>
            <c:spPr>
              <a:solidFill>
                <a:srgbClr val="FFEE00"/>
              </a:solidFill>
              <a:ln>
                <a:solidFill>
                  <a:schemeClr val="bg1"/>
                </a:solidFill>
              </a:ln>
            </c:spPr>
          </c:dPt>
          <c:dPt>
            <c:idx val="3"/>
            <c:bubble3D val="0"/>
            <c:spPr>
              <a:solidFill>
                <a:srgbClr val="00AA00"/>
              </a:solidFill>
              <a:ln>
                <a:solidFill>
                  <a:schemeClr val="bg1"/>
                </a:solidFill>
              </a:ln>
            </c:spPr>
          </c:dPt>
          <c:dLbls>
            <c:txPr>
              <a:bodyPr/>
              <a:lstStyle/>
              <a:p>
                <a:pPr>
                  <a:defRPr lang="en-US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F</c:v>
                </c:pt>
                <c:pt idx="1">
                  <c:v>C</c:v>
                </c:pt>
                <c:pt idx="2">
                  <c:v>B</c:v>
                </c:pt>
                <c:pt idx="3">
                  <c:v>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25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  <c:txPr>
        <a:bodyPr/>
        <a:lstStyle/>
        <a:p>
          <a:pPr>
            <a:defRPr lang="en-US"/>
          </a:pPr>
          <a:endParaRPr lang="ko-KR"/>
        </a:p>
      </c:txPr>
    </c:legend>
    <c:plotVisOnly val="1"/>
    <c:dispBlanksAs val="zero"/>
    <c:showDLblsOverMax val="0"/>
  </c:chart>
  <c:txPr>
    <a:bodyPr/>
    <a:lstStyle/>
    <a:p>
      <a:pPr>
        <a:defRPr sz="10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 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EC2D08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solidFill>
                <a:srgbClr val="F77700"/>
              </a:solidFill>
              <a:ln>
                <a:solidFill>
                  <a:schemeClr val="bg1"/>
                </a:solidFill>
              </a:ln>
            </c:spPr>
          </c:dPt>
          <c:dPt>
            <c:idx val="2"/>
            <c:bubble3D val="0"/>
            <c:spPr>
              <a:solidFill>
                <a:srgbClr val="FFEE00"/>
              </a:solidFill>
              <a:ln>
                <a:solidFill>
                  <a:schemeClr val="bg1"/>
                </a:solidFill>
              </a:ln>
            </c:spPr>
          </c:dPt>
          <c:dPt>
            <c:idx val="3"/>
            <c:bubble3D val="0"/>
            <c:spPr>
              <a:solidFill>
                <a:srgbClr val="00AA00"/>
              </a:solidFill>
              <a:ln>
                <a:solidFill>
                  <a:schemeClr val="bg1"/>
                </a:solidFill>
              </a:ln>
            </c:spPr>
          </c:dPt>
          <c:dLbls>
            <c:txPr>
              <a:bodyPr/>
              <a:lstStyle/>
              <a:p>
                <a:pPr>
                  <a:defRPr lang="en-US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F</c:v>
                </c:pt>
                <c:pt idx="1">
                  <c:v>C</c:v>
                </c:pt>
                <c:pt idx="2">
                  <c:v>B</c:v>
                </c:pt>
                <c:pt idx="3">
                  <c:v>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10</c:v>
                </c:pt>
                <c:pt idx="2">
                  <c:v>30</c:v>
                </c:pt>
                <c:pt idx="3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  <c:txPr>
        <a:bodyPr/>
        <a:lstStyle/>
        <a:p>
          <a:pPr>
            <a:defRPr lang="en-US"/>
          </a:pPr>
          <a:endParaRPr lang="ko-KR"/>
        </a:p>
      </c:txPr>
    </c:legend>
    <c:plotVisOnly val="1"/>
    <c:dispBlanksAs val="zero"/>
    <c:showDLblsOverMax val="0"/>
  </c:chart>
  <c:txPr>
    <a:bodyPr/>
    <a:lstStyle/>
    <a:p>
      <a:pPr>
        <a:defRPr sz="1000"/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 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EC2D08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solidFill>
                <a:srgbClr val="F77700"/>
              </a:solidFill>
              <a:ln>
                <a:solidFill>
                  <a:schemeClr val="bg1"/>
                </a:solidFill>
              </a:ln>
            </c:spPr>
          </c:dPt>
          <c:dPt>
            <c:idx val="2"/>
            <c:bubble3D val="0"/>
            <c:spPr>
              <a:solidFill>
                <a:srgbClr val="FFEE00"/>
              </a:solidFill>
              <a:ln>
                <a:solidFill>
                  <a:schemeClr val="bg1"/>
                </a:solidFill>
              </a:ln>
            </c:spPr>
          </c:dPt>
          <c:dPt>
            <c:idx val="3"/>
            <c:bubble3D val="0"/>
            <c:spPr>
              <a:solidFill>
                <a:srgbClr val="00AA00"/>
              </a:solidFill>
              <a:ln>
                <a:solidFill>
                  <a:schemeClr val="bg1"/>
                </a:solidFill>
              </a:ln>
            </c:spPr>
          </c:dPt>
          <c:dLbls>
            <c:txPr>
              <a:bodyPr/>
              <a:lstStyle/>
              <a:p>
                <a:pPr>
                  <a:defRPr lang="en-US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F</c:v>
                </c:pt>
                <c:pt idx="1">
                  <c:v>C</c:v>
                </c:pt>
                <c:pt idx="2">
                  <c:v>B</c:v>
                </c:pt>
                <c:pt idx="3">
                  <c:v>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243</c:v>
                </c:pt>
                <c:pt idx="1">
                  <c:v>70</c:v>
                </c:pt>
                <c:pt idx="2">
                  <c:v>58</c:v>
                </c:pt>
                <c:pt idx="3">
                  <c:v>120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  <c:txPr>
        <a:bodyPr/>
        <a:lstStyle/>
        <a:p>
          <a:pPr>
            <a:defRPr lang="en-US"/>
          </a:pPr>
          <a:endParaRPr lang="ko-KR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AA00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Fat</c:v>
                </c:pt>
                <c:pt idx="1">
                  <c:v>Coupling</c:v>
                </c:pt>
                <c:pt idx="2">
                  <c:v>Naming</c:v>
                </c:pt>
                <c:pt idx="3">
                  <c:v>Basic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10</c:v>
                </c:pt>
                <c:pt idx="3">
                  <c:v>100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rgbClr val="FFEE00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Fat</c:v>
                </c:pt>
                <c:pt idx="1">
                  <c:v>Coupling</c:v>
                </c:pt>
                <c:pt idx="2">
                  <c:v>Naming</c:v>
                </c:pt>
                <c:pt idx="3">
                  <c:v>Basic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</c:v>
                </c:pt>
                <c:pt idx="1">
                  <c:v>8</c:v>
                </c:pt>
                <c:pt idx="2">
                  <c:v>10</c:v>
                </c:pt>
                <c:pt idx="3">
                  <c:v>30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rgbClr val="F77700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Fat</c:v>
                </c:pt>
                <c:pt idx="1">
                  <c:v>Coupling</c:v>
                </c:pt>
                <c:pt idx="2">
                  <c:v>Naming</c:v>
                </c:pt>
                <c:pt idx="3">
                  <c:v>Basic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25</c:v>
                </c:pt>
                <c:pt idx="1">
                  <c:v>10</c:v>
                </c:pt>
                <c:pt idx="2">
                  <c:v>25</c:v>
                </c:pt>
                <c:pt idx="3">
                  <c:v>10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</c:v>
                </c:pt>
              </c:strCache>
            </c:strRef>
          </c:tx>
          <c:spPr>
            <a:solidFill>
              <a:srgbClr val="EC2D08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Fat</c:v>
                </c:pt>
                <c:pt idx="1">
                  <c:v>Coupling</c:v>
                </c:pt>
                <c:pt idx="2">
                  <c:v>Naming</c:v>
                </c:pt>
                <c:pt idx="3">
                  <c:v>Basic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130</c:v>
                </c:pt>
                <c:pt idx="1">
                  <c:v>30</c:v>
                </c:pt>
                <c:pt idx="2">
                  <c:v>80</c:v>
                </c:pt>
                <c:pt idx="3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0161920"/>
        <c:axId val="53606592"/>
      </c:barChart>
      <c:catAx>
        <c:axId val="150161920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lang="en-US" sz="1000"/>
            </a:pPr>
            <a:endParaRPr lang="ko-KR"/>
          </a:p>
        </c:txPr>
        <c:crossAx val="53606592"/>
        <c:crosses val="autoZero"/>
        <c:auto val="1"/>
        <c:lblAlgn val="ctr"/>
        <c:lblOffset val="100"/>
        <c:noMultiLvlLbl val="0"/>
      </c:catAx>
      <c:valAx>
        <c:axId val="53606592"/>
        <c:scaling>
          <c:orientation val="minMax"/>
        </c:scaling>
        <c:delete val="0"/>
        <c:axPos val="b"/>
        <c:maj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ko-KR"/>
          </a:p>
        </c:txPr>
        <c:crossAx val="15016192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lang="en-US" sz="10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34F7-CCAE-C243-820D-39CFA74E4D99}" type="datetimeFigureOut">
              <a:rPr lang="en-US" smtClean="0"/>
              <a:pPr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957E-AEE8-8F4D-8022-F19BC71BA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5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34F7-CCAE-C243-820D-39CFA74E4D99}" type="datetimeFigureOut">
              <a:rPr lang="en-US" smtClean="0"/>
              <a:pPr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957E-AEE8-8F4D-8022-F19BC71BA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5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34F7-CCAE-C243-820D-39CFA74E4D99}" type="datetimeFigureOut">
              <a:rPr lang="en-US" smtClean="0"/>
              <a:pPr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957E-AEE8-8F4D-8022-F19BC71BA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0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34F7-CCAE-C243-820D-39CFA74E4D99}" type="datetimeFigureOut">
              <a:rPr lang="en-US" smtClean="0"/>
              <a:pPr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957E-AEE8-8F4D-8022-F19BC71BA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0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34F7-CCAE-C243-820D-39CFA74E4D99}" type="datetimeFigureOut">
              <a:rPr lang="en-US" smtClean="0"/>
              <a:pPr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957E-AEE8-8F4D-8022-F19BC71BA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7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34F7-CCAE-C243-820D-39CFA74E4D99}" type="datetimeFigureOut">
              <a:rPr lang="en-US" smtClean="0"/>
              <a:pPr/>
              <a:t>6/6/2013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957E-AEE8-8F4D-8022-F19BC71BA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6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34F7-CCAE-C243-820D-39CFA74E4D99}" type="datetimeFigureOut">
              <a:rPr lang="en-US" smtClean="0"/>
              <a:pPr/>
              <a:t>6/6/2013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957E-AEE8-8F4D-8022-F19BC71BA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8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34F7-CCAE-C243-820D-39CFA74E4D99}" type="datetimeFigureOut">
              <a:rPr lang="en-US" smtClean="0"/>
              <a:pPr/>
              <a:t>6/6/2013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957E-AEE8-8F4D-8022-F19BC71BA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4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34F7-CCAE-C243-820D-39CFA74E4D99}" type="datetimeFigureOut">
              <a:rPr lang="en-US" smtClean="0"/>
              <a:pPr/>
              <a:t>6/6/2013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957E-AEE8-8F4D-8022-F19BC71BA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3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34F7-CCAE-C243-820D-39CFA74E4D99}" type="datetimeFigureOut">
              <a:rPr lang="en-US" smtClean="0"/>
              <a:pPr/>
              <a:t>6/6/2013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957E-AEE8-8F4D-8022-F19BC71BA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0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34F7-CCAE-C243-820D-39CFA74E4D99}" type="datetimeFigureOut">
              <a:rPr lang="en-US" smtClean="0"/>
              <a:pPr/>
              <a:t>6/6/2013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957E-AEE8-8F4D-8022-F19BC71BA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8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034F7-CCAE-C243-820D-39CFA74E4D99}" type="datetimeFigureOut">
              <a:rPr lang="en-US" smtClean="0"/>
              <a:pPr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957E-AEE8-8F4D-8022-F19BC71BA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4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7" Type="http://schemas.openxmlformats.org/officeDocument/2006/relationships/image" Target="../media/image33.gif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gif"/><Relationship Id="rId5" Type="http://schemas.openxmlformats.org/officeDocument/2006/relationships/image" Target="../media/image27.gif"/><Relationship Id="rId4" Type="http://schemas.openxmlformats.org/officeDocument/2006/relationships/image" Target="../media/image31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microsoft.com/office/2007/relationships/hdphoto" Target="../media/hdphoto2.wdp"/><Relationship Id="rId18" Type="http://schemas.openxmlformats.org/officeDocument/2006/relationships/image" Target="../media/image35.png"/><Relationship Id="rId3" Type="http://schemas.openxmlformats.org/officeDocument/2006/relationships/image" Target="../media/image19.png"/><Relationship Id="rId7" Type="http://schemas.openxmlformats.org/officeDocument/2006/relationships/image" Target="../media/image10.png"/><Relationship Id="rId12" Type="http://schemas.openxmlformats.org/officeDocument/2006/relationships/image" Target="../media/image5.png"/><Relationship Id="rId17" Type="http://schemas.microsoft.com/office/2007/relationships/hdphoto" Target="../media/hdphoto4.wdp"/><Relationship Id="rId2" Type="http://schemas.openxmlformats.org/officeDocument/2006/relationships/image" Target="../media/image3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microsoft.com/office/2007/relationships/hdphoto" Target="../media/hdphoto1.wdp"/><Relationship Id="rId5" Type="http://schemas.openxmlformats.org/officeDocument/2006/relationships/image" Target="../media/image21.png"/><Relationship Id="rId15" Type="http://schemas.microsoft.com/office/2007/relationships/hdphoto" Target="../media/hdphoto3.wdp"/><Relationship Id="rId10" Type="http://schemas.openxmlformats.org/officeDocument/2006/relationships/image" Target="../media/image4.png"/><Relationship Id="rId4" Type="http://schemas.openxmlformats.org/officeDocument/2006/relationships/image" Target="../media/image20.png"/><Relationship Id="rId9" Type="http://schemas.openxmlformats.org/officeDocument/2006/relationships/image" Target="../media/image18.png"/><Relationship Id="rId1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3.wdp"/><Relationship Id="rId3" Type="http://schemas.openxmlformats.org/officeDocument/2006/relationships/image" Target="../media/image19.png"/><Relationship Id="rId7" Type="http://schemas.openxmlformats.org/officeDocument/2006/relationships/image" Target="../media/image18.png"/><Relationship Id="rId12" Type="http://schemas.openxmlformats.org/officeDocument/2006/relationships/image" Target="../media/image6.png"/><Relationship Id="rId17" Type="http://schemas.openxmlformats.org/officeDocument/2006/relationships/image" Target="../media/image36.png"/><Relationship Id="rId2" Type="http://schemas.openxmlformats.org/officeDocument/2006/relationships/image" Target="../media/image3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microsoft.com/office/2007/relationships/hdphoto" Target="../media/hdphoto2.wdp"/><Relationship Id="rId5" Type="http://schemas.openxmlformats.org/officeDocument/2006/relationships/image" Target="../media/image21.png"/><Relationship Id="rId1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0.png"/><Relationship Id="rId9" Type="http://schemas.microsoft.com/office/2007/relationships/hdphoto" Target="../media/hdphoto1.wdp"/><Relationship Id="rId1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7.png"/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image" Target="../media/image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.png"/><Relationship Id="rId5" Type="http://schemas.openxmlformats.org/officeDocument/2006/relationships/image" Target="../media/image21.png"/><Relationship Id="rId15" Type="http://schemas.openxmlformats.org/officeDocument/2006/relationships/image" Target="../media/image1.png"/><Relationship Id="rId10" Type="http://schemas.microsoft.com/office/2007/relationships/hdphoto" Target="../media/hdphoto2.wdp"/><Relationship Id="rId4" Type="http://schemas.openxmlformats.org/officeDocument/2006/relationships/image" Target="../media/image20.png"/><Relationship Id="rId9" Type="http://schemas.openxmlformats.org/officeDocument/2006/relationships/image" Target="../media/image5.png"/><Relationship Id="rId14" Type="http://schemas.microsoft.com/office/2007/relationships/hdphoto" Target="../media/hdphoto4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3.wdp"/><Relationship Id="rId3" Type="http://schemas.openxmlformats.org/officeDocument/2006/relationships/image" Target="../media/image19.png"/><Relationship Id="rId7" Type="http://schemas.openxmlformats.org/officeDocument/2006/relationships/image" Target="../media/image18.png"/><Relationship Id="rId12" Type="http://schemas.openxmlformats.org/officeDocument/2006/relationships/image" Target="../media/image6.png"/><Relationship Id="rId17" Type="http://schemas.openxmlformats.org/officeDocument/2006/relationships/image" Target="../media/image1.png"/><Relationship Id="rId2" Type="http://schemas.openxmlformats.org/officeDocument/2006/relationships/image" Target="../media/image3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microsoft.com/office/2007/relationships/hdphoto" Target="../media/hdphoto2.wdp"/><Relationship Id="rId5" Type="http://schemas.openxmlformats.org/officeDocument/2006/relationships/image" Target="../media/image21.png"/><Relationship Id="rId1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0.png"/><Relationship Id="rId9" Type="http://schemas.microsoft.com/office/2007/relationships/hdphoto" Target="../media/hdphoto1.wdp"/><Relationship Id="rId1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7.png"/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image" Target="../media/image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.png"/><Relationship Id="rId5" Type="http://schemas.openxmlformats.org/officeDocument/2006/relationships/image" Target="../media/image21.png"/><Relationship Id="rId15" Type="http://schemas.openxmlformats.org/officeDocument/2006/relationships/image" Target="../media/image1.png"/><Relationship Id="rId10" Type="http://schemas.microsoft.com/office/2007/relationships/hdphoto" Target="../media/hdphoto2.wdp"/><Relationship Id="rId4" Type="http://schemas.openxmlformats.org/officeDocument/2006/relationships/image" Target="../media/image20.png"/><Relationship Id="rId9" Type="http://schemas.openxmlformats.org/officeDocument/2006/relationships/image" Target="../media/image5.png"/><Relationship Id="rId14" Type="http://schemas.microsoft.com/office/2007/relationships/hdphoto" Target="../media/hdphoto4.wdp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7.png"/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image" Target="../media/image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.png"/><Relationship Id="rId5" Type="http://schemas.openxmlformats.org/officeDocument/2006/relationships/image" Target="../media/image21.png"/><Relationship Id="rId15" Type="http://schemas.openxmlformats.org/officeDocument/2006/relationships/image" Target="../media/image1.png"/><Relationship Id="rId10" Type="http://schemas.microsoft.com/office/2007/relationships/hdphoto" Target="../media/hdphoto2.wdp"/><Relationship Id="rId4" Type="http://schemas.openxmlformats.org/officeDocument/2006/relationships/image" Target="../media/image20.png"/><Relationship Id="rId9" Type="http://schemas.openxmlformats.org/officeDocument/2006/relationships/image" Target="../media/image5.png"/><Relationship Id="rId1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openxmlformats.org/officeDocument/2006/relationships/chart" Target="../charts/chart1.xml"/><Relationship Id="rId15" Type="http://schemas.openxmlformats.org/officeDocument/2006/relationships/image" Target="../media/image9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2.wdp"/><Relationship Id="rId1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13" Type="http://schemas.openxmlformats.org/officeDocument/2006/relationships/image" Target="../media/image42.png"/><Relationship Id="rId3" Type="http://schemas.openxmlformats.org/officeDocument/2006/relationships/image" Target="../media/image1.png"/><Relationship Id="rId7" Type="http://schemas.openxmlformats.org/officeDocument/2006/relationships/image" Target="../media/image39.png"/><Relationship Id="rId12" Type="http://schemas.openxmlformats.org/officeDocument/2006/relationships/chart" Target="../charts/chart6.xml"/><Relationship Id="rId17" Type="http://schemas.openxmlformats.org/officeDocument/2006/relationships/image" Target="../media/image10.png"/><Relationship Id="rId2" Type="http://schemas.openxmlformats.org/officeDocument/2006/relationships/image" Target="../media/image34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41.png"/><Relationship Id="rId5" Type="http://schemas.openxmlformats.org/officeDocument/2006/relationships/chart" Target="../charts/chart3.xml"/><Relationship Id="rId15" Type="http://schemas.openxmlformats.org/officeDocument/2006/relationships/image" Target="../media/image43.png"/><Relationship Id="rId10" Type="http://schemas.openxmlformats.org/officeDocument/2006/relationships/chart" Target="../charts/chart5.xml"/><Relationship Id="rId4" Type="http://schemas.openxmlformats.org/officeDocument/2006/relationships/image" Target="../media/image38.png"/><Relationship Id="rId9" Type="http://schemas.openxmlformats.org/officeDocument/2006/relationships/image" Target="../media/image40.png"/><Relationship Id="rId14" Type="http://schemas.openxmlformats.org/officeDocument/2006/relationships/chart" Target="../charts/char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3" Type="http://schemas.openxmlformats.org/officeDocument/2006/relationships/image" Target="../media/image1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hart" Target="../charts/chart8.xml"/><Relationship Id="rId10" Type="http://schemas.openxmlformats.org/officeDocument/2006/relationships/image" Target="../media/image10.png"/><Relationship Id="rId4" Type="http://schemas.openxmlformats.org/officeDocument/2006/relationships/image" Target="../media/image38.png"/><Relationship Id="rId9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0.xml"/><Relationship Id="rId5" Type="http://schemas.openxmlformats.org/officeDocument/2006/relationships/image" Target="../media/image38.png"/><Relationship Id="rId10" Type="http://schemas.openxmlformats.org/officeDocument/2006/relationships/image" Target="../media/image36.png"/><Relationship Id="rId4" Type="http://schemas.openxmlformats.org/officeDocument/2006/relationships/image" Target="../media/image1.png"/><Relationship Id="rId9" Type="http://schemas.openxmlformats.org/officeDocument/2006/relationships/chart" Target="../charts/chart11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chart" Target="../charts/chart13.xml"/><Relationship Id="rId7" Type="http://schemas.openxmlformats.org/officeDocument/2006/relationships/image" Target="../media/image44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hart" Target="../charts/chart2.xml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gif"/><Relationship Id="rId11" Type="http://schemas.microsoft.com/office/2007/relationships/hdphoto" Target="../media/hdphoto3.wdp"/><Relationship Id="rId5" Type="http://schemas.openxmlformats.org/officeDocument/2006/relationships/image" Target="../media/image26.gif"/><Relationship Id="rId10" Type="http://schemas.openxmlformats.org/officeDocument/2006/relationships/image" Target="../media/image5.png"/><Relationship Id="rId4" Type="http://schemas.openxmlformats.org/officeDocument/2006/relationships/image" Target="../media/image25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개인 </a:t>
            </a:r>
            <a:r>
              <a:rPr lang="ko-KR" altLang="en-US" dirty="0" err="1" smtClean="0"/>
              <a:t>대쉬보드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도메인　아이콘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필드：　</a:t>
            </a:r>
            <a:endParaRPr lang="en-US" altLang="ko-KR" dirty="0" smtClean="0"/>
          </a:p>
          <a:p>
            <a:r>
              <a:rPr lang="ko-KR" altLang="en-US" dirty="0" err="1" smtClean="0"/>
              <a:t>메소드</a:t>
            </a:r>
            <a:endParaRPr lang="en-US" altLang="ko-KR" dirty="0"/>
          </a:p>
          <a:p>
            <a:r>
              <a:rPr lang="ko-KR" altLang="en-US" dirty="0" smtClean="0"/>
              <a:t>클래스</a:t>
            </a:r>
            <a:endParaRPr lang="en-US" altLang="ko-KR" dirty="0" smtClean="0"/>
          </a:p>
          <a:p>
            <a:r>
              <a:rPr lang="ko-KR" altLang="en-US" dirty="0" err="1" smtClean="0"/>
              <a:t>패키지셋</a:t>
            </a:r>
            <a:endParaRPr lang="en-US" altLang="ko-KR" dirty="0" smtClean="0"/>
          </a:p>
          <a:p>
            <a:r>
              <a:rPr lang="ko-KR" altLang="en-US" dirty="0" smtClean="0"/>
              <a:t>패키지</a:t>
            </a:r>
            <a:endParaRPr lang="en-US" altLang="ko-KR" dirty="0" smtClean="0"/>
          </a:p>
          <a:p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r>
              <a:rPr lang="ko-KR" altLang="en-US" dirty="0" smtClean="0"/>
              <a:t>프로젝트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0" name="Picture 2" descr="\\psf\Home\Dropbox\Stanly\icon\applicatio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5214950"/>
            <a:ext cx="500066" cy="500066"/>
          </a:xfrm>
          <a:prstGeom prst="rect">
            <a:avLst/>
          </a:prstGeom>
          <a:noFill/>
        </p:spPr>
      </p:pic>
      <p:pic>
        <p:nvPicPr>
          <p:cNvPr id="2051" name="Picture 3" descr="\\psf\Home\Dropbox\Stanly\icon\class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2786058"/>
            <a:ext cx="571504" cy="571504"/>
          </a:xfrm>
          <a:prstGeom prst="rect">
            <a:avLst/>
          </a:prstGeom>
          <a:noFill/>
        </p:spPr>
      </p:pic>
      <p:pic>
        <p:nvPicPr>
          <p:cNvPr id="2052" name="Picture 4" descr="\\psf\Home\Dropbox\Stanly\icon\method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7422" y="2214554"/>
            <a:ext cx="504828" cy="504828"/>
          </a:xfrm>
          <a:prstGeom prst="rect">
            <a:avLst/>
          </a:prstGeom>
          <a:noFill/>
        </p:spPr>
      </p:pic>
      <p:pic>
        <p:nvPicPr>
          <p:cNvPr id="2053" name="Picture 5" descr="\\psf\Home\Dropbox\Stanly\icon\package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14546" y="4071942"/>
            <a:ext cx="500066" cy="500066"/>
          </a:xfrm>
          <a:prstGeom prst="rect">
            <a:avLst/>
          </a:prstGeom>
          <a:noFill/>
        </p:spPr>
      </p:pic>
      <p:pic>
        <p:nvPicPr>
          <p:cNvPr id="2054" name="Picture 6" descr="\\psf\Home\Dropbox\Stanly\icon\subsystem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02745" y="4495808"/>
            <a:ext cx="719142" cy="719142"/>
          </a:xfrm>
          <a:prstGeom prst="rect">
            <a:avLst/>
          </a:prstGeom>
          <a:noFill/>
        </p:spPr>
      </p:pic>
      <p:pic>
        <p:nvPicPr>
          <p:cNvPr id="2055" name="Picture 7" descr="\\psf\Home\Dropbox\Stanly\icon\tree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74117" y="3214686"/>
            <a:ext cx="857256" cy="857256"/>
          </a:xfrm>
          <a:prstGeom prst="rect">
            <a:avLst/>
          </a:prstGeom>
          <a:noFill/>
        </p:spPr>
      </p:pic>
      <p:pic>
        <p:nvPicPr>
          <p:cNvPr id="10" name="Picture 4" descr="\\psf\Home\Dropbox\Stanly\icon\method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1714488"/>
            <a:ext cx="504828" cy="50482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338943" y="5879069"/>
            <a:ext cx="6915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이클립스</a:t>
            </a:r>
            <a:r>
              <a:rPr lang="ko-KR" altLang="en-US" dirty="0" smtClean="0"/>
              <a:t> 아이콘 가져온 것 </a:t>
            </a:r>
            <a:r>
              <a:rPr lang="ko-KR" altLang="en-US" dirty="0" err="1" smtClean="0"/>
              <a:t>우리것에</a:t>
            </a:r>
            <a:r>
              <a:rPr lang="ko-KR" altLang="en-US" dirty="0" smtClean="0"/>
              <a:t> 맞게 색 변경해줬으면 좋겠음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오염도 상세 보기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패키지 셋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4848" y="625078"/>
            <a:ext cx="0" cy="62329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1584450"/>
            <a:ext cx="5048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1639" y="2462603"/>
            <a:ext cx="3932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1639" y="3396581"/>
            <a:ext cx="3932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639" y="4359599"/>
            <a:ext cx="3932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11639" y="1584450"/>
            <a:ext cx="0" cy="2775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스크린샷 2013-06-06 오전 3.58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8" y="0"/>
            <a:ext cx="9144000" cy="625078"/>
          </a:xfrm>
          <a:prstGeom prst="rect">
            <a:avLst/>
          </a:prstGeom>
        </p:spPr>
      </p:pic>
      <p:pic>
        <p:nvPicPr>
          <p:cNvPr id="15" name="Picture 14" descr="composition_in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62" y="2570678"/>
            <a:ext cx="360986" cy="360986"/>
          </a:xfrm>
          <a:prstGeom prst="rect">
            <a:avLst/>
          </a:prstGeom>
        </p:spPr>
      </p:pic>
      <p:pic>
        <p:nvPicPr>
          <p:cNvPr id="16" name="Picture 15" descr="pollution_inv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4" y="3410091"/>
            <a:ext cx="453761" cy="453761"/>
          </a:xfrm>
          <a:prstGeom prst="rect">
            <a:avLst/>
          </a:prstGeom>
        </p:spPr>
      </p:pic>
      <p:pic>
        <p:nvPicPr>
          <p:cNvPr id="17" name="Picture 16" descr="project_inv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7" y="1584450"/>
            <a:ext cx="360986" cy="360986"/>
          </a:xfrm>
          <a:prstGeom prst="rect">
            <a:avLst/>
          </a:prstGeom>
        </p:spPr>
      </p:pic>
      <p:pic>
        <p:nvPicPr>
          <p:cNvPr id="18" name="Picture 17" descr="dashboard_inv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8" y="675497"/>
            <a:ext cx="426359" cy="426359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66938" y="2931664"/>
            <a:ext cx="8342954" cy="38127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459500" y="958497"/>
            <a:ext cx="30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logdog.server.accepter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162" y="941410"/>
            <a:ext cx="384442" cy="384442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848172" y="3225425"/>
            <a:ext cx="6902746" cy="369332"/>
            <a:chOff x="848172" y="3225425"/>
            <a:chExt cx="6902746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1248031" y="3225425"/>
              <a:ext cx="6502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Tangled: 0.3%                                   Number of Relation : 32</a:t>
              </a:r>
              <a:endParaRPr lang="en-US" dirty="0"/>
            </a:p>
          </p:txBody>
        </p:sp>
        <p:pic>
          <p:nvPicPr>
            <p:cNvPr id="21" name="Picture 20" descr="coupling_f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172" y="3263690"/>
              <a:ext cx="425894" cy="292802"/>
            </a:xfrm>
            <a:prstGeom prst="rect">
              <a:avLst/>
            </a:prstGeom>
          </p:spPr>
        </p:pic>
      </p:grpSp>
      <p:pic>
        <p:nvPicPr>
          <p:cNvPr id="25" name="Picture 24" descr="스크린샷 2013-06-06 오전 5.59.03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9" y="3979450"/>
            <a:ext cx="7773326" cy="252052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515292" y="2457515"/>
            <a:ext cx="1865969" cy="469061"/>
            <a:chOff x="4515292" y="2457515"/>
            <a:chExt cx="1865969" cy="469061"/>
          </a:xfrm>
        </p:grpSpPr>
        <p:grpSp>
          <p:nvGrpSpPr>
            <p:cNvPr id="40" name="Group 39"/>
            <p:cNvGrpSpPr/>
            <p:nvPr/>
          </p:nvGrpSpPr>
          <p:grpSpPr>
            <a:xfrm>
              <a:off x="4515292" y="2457515"/>
              <a:ext cx="1865969" cy="469061"/>
              <a:chOff x="3492293" y="2460864"/>
              <a:chExt cx="2693115" cy="469061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3492293" y="2460864"/>
                <a:ext cx="2693115" cy="46906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983005" y="2521537"/>
                <a:ext cx="2113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>
                        <a:lumMod val="90000"/>
                      </a:schemeClr>
                    </a:solidFill>
                  </a:rPr>
                  <a:t>Naming</a:t>
                </a:r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p:grpSp>
        <p:pic>
          <p:nvPicPr>
            <p:cNvPr id="48" name="Picture 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8722" y="2576802"/>
              <a:ext cx="315776" cy="288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2649323" y="2457515"/>
            <a:ext cx="1865969" cy="469061"/>
            <a:chOff x="2649323" y="2457515"/>
            <a:chExt cx="1865969" cy="469061"/>
          </a:xfrm>
        </p:grpSpPr>
        <p:grpSp>
          <p:nvGrpSpPr>
            <p:cNvPr id="36" name="Group 35"/>
            <p:cNvGrpSpPr/>
            <p:nvPr/>
          </p:nvGrpSpPr>
          <p:grpSpPr>
            <a:xfrm>
              <a:off x="2649323" y="2457515"/>
              <a:ext cx="1865969" cy="469061"/>
              <a:chOff x="3492293" y="2460864"/>
              <a:chExt cx="2693115" cy="469061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3492293" y="2460864"/>
                <a:ext cx="2693115" cy="46906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983005" y="2521537"/>
                <a:ext cx="2113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Coupling</a:t>
                </a:r>
                <a:endParaRPr lang="en-US" b="1" dirty="0"/>
              </a:p>
            </p:txBody>
          </p:sp>
        </p:grpSp>
        <p:pic>
          <p:nvPicPr>
            <p:cNvPr id="49" name="Picture 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2969" y="2570678"/>
              <a:ext cx="351847" cy="307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783354" y="2457515"/>
            <a:ext cx="1865969" cy="469061"/>
            <a:chOff x="783354" y="2457515"/>
            <a:chExt cx="1865969" cy="469061"/>
          </a:xfrm>
        </p:grpSpPr>
        <p:grpSp>
          <p:nvGrpSpPr>
            <p:cNvPr id="2" name="Group 1"/>
            <p:cNvGrpSpPr/>
            <p:nvPr/>
          </p:nvGrpSpPr>
          <p:grpSpPr>
            <a:xfrm>
              <a:off x="783354" y="2457515"/>
              <a:ext cx="1865969" cy="469061"/>
              <a:chOff x="3492293" y="2460864"/>
              <a:chExt cx="2693115" cy="469061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492293" y="2460864"/>
                <a:ext cx="2693115" cy="46906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983005" y="2521537"/>
                <a:ext cx="2113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>
                        <a:lumMod val="90000"/>
                      </a:schemeClr>
                    </a:solidFill>
                  </a:rPr>
                  <a:t>FAT</a:t>
                </a:r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p:grpSp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189" y="2549208"/>
              <a:ext cx="350842" cy="338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6381261" y="2462603"/>
            <a:ext cx="1865969" cy="469061"/>
            <a:chOff x="6381261" y="2462603"/>
            <a:chExt cx="1865969" cy="469061"/>
          </a:xfrm>
        </p:grpSpPr>
        <p:grpSp>
          <p:nvGrpSpPr>
            <p:cNvPr id="44" name="Group 43"/>
            <p:cNvGrpSpPr/>
            <p:nvPr/>
          </p:nvGrpSpPr>
          <p:grpSpPr>
            <a:xfrm>
              <a:off x="6381261" y="2462603"/>
              <a:ext cx="1865969" cy="469061"/>
              <a:chOff x="3492293" y="2460864"/>
              <a:chExt cx="2693115" cy="469061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492293" y="2460864"/>
                <a:ext cx="2693115" cy="46906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983005" y="2521537"/>
                <a:ext cx="2113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>
                        <a:lumMod val="90000"/>
                      </a:schemeClr>
                    </a:solidFill>
                  </a:rPr>
                  <a:t>Basic</a:t>
                </a:r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p:grpSp>
        <p:pic>
          <p:nvPicPr>
            <p:cNvPr id="51" name="Picture 5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8518" y="2565915"/>
              <a:ext cx="350841" cy="321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" name="Picture 18" descr="coupling_c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274" y="3210958"/>
            <a:ext cx="609600" cy="4191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97189" y="1399784"/>
            <a:ext cx="3372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Units: 12</a:t>
            </a:r>
          </a:p>
          <a:p>
            <a:r>
              <a:rPr lang="en-US" dirty="0" smtClean="0"/>
              <a:t>Number of branch statement : 10</a:t>
            </a:r>
          </a:p>
          <a:p>
            <a:r>
              <a:rPr lang="en-US" dirty="0" smtClean="0"/>
              <a:t>ELOC : 3,201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98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오염도 상세 보기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패키지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4848" y="625078"/>
            <a:ext cx="0" cy="62329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1584450"/>
            <a:ext cx="5048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1639" y="2462603"/>
            <a:ext cx="3932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1639" y="3396581"/>
            <a:ext cx="3932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639" y="4359599"/>
            <a:ext cx="3932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11639" y="1584450"/>
            <a:ext cx="0" cy="2775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스크린샷 2013-06-06 오전 3.58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8" y="0"/>
            <a:ext cx="9144000" cy="625078"/>
          </a:xfrm>
          <a:prstGeom prst="rect">
            <a:avLst/>
          </a:prstGeom>
        </p:spPr>
      </p:pic>
      <p:pic>
        <p:nvPicPr>
          <p:cNvPr id="15" name="Picture 14" descr="composition_in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62" y="2570678"/>
            <a:ext cx="360986" cy="360986"/>
          </a:xfrm>
          <a:prstGeom prst="rect">
            <a:avLst/>
          </a:prstGeom>
        </p:spPr>
      </p:pic>
      <p:pic>
        <p:nvPicPr>
          <p:cNvPr id="16" name="Picture 15" descr="pollution_inv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4" y="3410091"/>
            <a:ext cx="453761" cy="453761"/>
          </a:xfrm>
          <a:prstGeom prst="rect">
            <a:avLst/>
          </a:prstGeom>
        </p:spPr>
      </p:pic>
      <p:pic>
        <p:nvPicPr>
          <p:cNvPr id="17" name="Picture 16" descr="project_inv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7" y="1584450"/>
            <a:ext cx="360986" cy="360986"/>
          </a:xfrm>
          <a:prstGeom prst="rect">
            <a:avLst/>
          </a:prstGeom>
        </p:spPr>
      </p:pic>
      <p:pic>
        <p:nvPicPr>
          <p:cNvPr id="18" name="Picture 17" descr="dashboard_inv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8" y="675497"/>
            <a:ext cx="426359" cy="426359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66938" y="2931664"/>
            <a:ext cx="8342954" cy="38127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459500" y="958497"/>
            <a:ext cx="30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logdog.server.accepter.hello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59499" y="3225425"/>
            <a:ext cx="650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Relation : 32</a:t>
            </a:r>
            <a:endParaRPr lang="en-US" dirty="0"/>
          </a:p>
        </p:txBody>
      </p:sp>
      <p:pic>
        <p:nvPicPr>
          <p:cNvPr id="25" name="Picture 24" descr="스크린샷 2013-06-06 오전 5.59.03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9" y="3979450"/>
            <a:ext cx="7773326" cy="252052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515292" y="2457515"/>
            <a:ext cx="1865969" cy="469061"/>
            <a:chOff x="4515292" y="2457515"/>
            <a:chExt cx="1865969" cy="469061"/>
          </a:xfrm>
        </p:grpSpPr>
        <p:grpSp>
          <p:nvGrpSpPr>
            <p:cNvPr id="40" name="Group 39"/>
            <p:cNvGrpSpPr/>
            <p:nvPr/>
          </p:nvGrpSpPr>
          <p:grpSpPr>
            <a:xfrm>
              <a:off x="4515292" y="2457515"/>
              <a:ext cx="1865969" cy="469061"/>
              <a:chOff x="3492293" y="2460864"/>
              <a:chExt cx="2693115" cy="469061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3492293" y="2460864"/>
                <a:ext cx="2693115" cy="46906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983005" y="2521537"/>
                <a:ext cx="2113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>
                        <a:lumMod val="90000"/>
                      </a:schemeClr>
                    </a:solidFill>
                  </a:rPr>
                  <a:t>Naming</a:t>
                </a:r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p:grpSp>
        <p:pic>
          <p:nvPicPr>
            <p:cNvPr id="48" name="Picture 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8722" y="2576802"/>
              <a:ext cx="315776" cy="288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2649323" y="2457515"/>
            <a:ext cx="1865969" cy="469061"/>
            <a:chOff x="2649323" y="2457515"/>
            <a:chExt cx="1865969" cy="469061"/>
          </a:xfrm>
        </p:grpSpPr>
        <p:grpSp>
          <p:nvGrpSpPr>
            <p:cNvPr id="36" name="Group 35"/>
            <p:cNvGrpSpPr/>
            <p:nvPr/>
          </p:nvGrpSpPr>
          <p:grpSpPr>
            <a:xfrm>
              <a:off x="2649323" y="2457515"/>
              <a:ext cx="1865969" cy="469061"/>
              <a:chOff x="3492293" y="2460864"/>
              <a:chExt cx="2693115" cy="469061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3492293" y="2460864"/>
                <a:ext cx="2693115" cy="46906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983005" y="2521537"/>
                <a:ext cx="2113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Coupling</a:t>
                </a:r>
                <a:endParaRPr lang="en-US" b="1" dirty="0"/>
              </a:p>
            </p:txBody>
          </p:sp>
        </p:grpSp>
        <p:pic>
          <p:nvPicPr>
            <p:cNvPr id="49" name="Picture 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2969" y="2570678"/>
              <a:ext cx="351847" cy="307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783354" y="2457515"/>
            <a:ext cx="1865969" cy="469061"/>
            <a:chOff x="783354" y="2457515"/>
            <a:chExt cx="1865969" cy="469061"/>
          </a:xfrm>
        </p:grpSpPr>
        <p:grpSp>
          <p:nvGrpSpPr>
            <p:cNvPr id="2" name="Group 1"/>
            <p:cNvGrpSpPr/>
            <p:nvPr/>
          </p:nvGrpSpPr>
          <p:grpSpPr>
            <a:xfrm>
              <a:off x="783354" y="2457515"/>
              <a:ext cx="1865969" cy="469061"/>
              <a:chOff x="3492293" y="2460864"/>
              <a:chExt cx="2693115" cy="469061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492293" y="2460864"/>
                <a:ext cx="2693115" cy="46906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983005" y="2521537"/>
                <a:ext cx="2113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>
                        <a:lumMod val="90000"/>
                      </a:schemeClr>
                    </a:solidFill>
                  </a:rPr>
                  <a:t>FAT</a:t>
                </a:r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p:grpSp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189" y="2549208"/>
              <a:ext cx="350842" cy="338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6381261" y="2462603"/>
            <a:ext cx="1865969" cy="469061"/>
            <a:chOff x="6381261" y="2462603"/>
            <a:chExt cx="1865969" cy="469061"/>
          </a:xfrm>
        </p:grpSpPr>
        <p:grpSp>
          <p:nvGrpSpPr>
            <p:cNvPr id="44" name="Group 43"/>
            <p:cNvGrpSpPr/>
            <p:nvPr/>
          </p:nvGrpSpPr>
          <p:grpSpPr>
            <a:xfrm>
              <a:off x="6381261" y="2462603"/>
              <a:ext cx="1865969" cy="469061"/>
              <a:chOff x="3492293" y="2460864"/>
              <a:chExt cx="2693115" cy="469061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492293" y="2460864"/>
                <a:ext cx="2693115" cy="46906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983005" y="2521537"/>
                <a:ext cx="2113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>
                        <a:lumMod val="90000"/>
                      </a:schemeClr>
                    </a:solidFill>
                  </a:rPr>
                  <a:t>Basic</a:t>
                </a:r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p:grpSp>
        <p:pic>
          <p:nvPicPr>
            <p:cNvPr id="51" name="Picture 5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8518" y="2565915"/>
              <a:ext cx="350841" cy="321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" name="Picture 18" descr="coupling_c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4" y="3225425"/>
            <a:ext cx="609600" cy="4191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97189" y="1399784"/>
            <a:ext cx="3372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Units: 12</a:t>
            </a:r>
          </a:p>
          <a:p>
            <a:r>
              <a:rPr lang="en-US" dirty="0" smtClean="0"/>
              <a:t>Number of branch statement : 10</a:t>
            </a:r>
          </a:p>
          <a:p>
            <a:r>
              <a:rPr lang="en-US" dirty="0" smtClean="0"/>
              <a:t>ELOC : 3,201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46430" y="1000255"/>
            <a:ext cx="313069" cy="31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1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오염도 상세 보기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4848" y="625078"/>
            <a:ext cx="0" cy="62329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1584450"/>
            <a:ext cx="5048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1639" y="2462603"/>
            <a:ext cx="3932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1639" y="3396581"/>
            <a:ext cx="3932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639" y="4359599"/>
            <a:ext cx="3932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11639" y="1584450"/>
            <a:ext cx="0" cy="2775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스크린샷 2013-06-06 오전 3.58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8" y="0"/>
            <a:ext cx="9144000" cy="625078"/>
          </a:xfrm>
          <a:prstGeom prst="rect">
            <a:avLst/>
          </a:prstGeom>
        </p:spPr>
      </p:pic>
      <p:pic>
        <p:nvPicPr>
          <p:cNvPr id="15" name="Picture 14" descr="composition_in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62" y="2570678"/>
            <a:ext cx="360986" cy="360986"/>
          </a:xfrm>
          <a:prstGeom prst="rect">
            <a:avLst/>
          </a:prstGeom>
        </p:spPr>
      </p:pic>
      <p:pic>
        <p:nvPicPr>
          <p:cNvPr id="16" name="Picture 15" descr="pollution_inv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4" y="3410091"/>
            <a:ext cx="453761" cy="453761"/>
          </a:xfrm>
          <a:prstGeom prst="rect">
            <a:avLst/>
          </a:prstGeom>
        </p:spPr>
      </p:pic>
      <p:pic>
        <p:nvPicPr>
          <p:cNvPr id="17" name="Picture 16" descr="project_inv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7" y="1584450"/>
            <a:ext cx="360986" cy="360986"/>
          </a:xfrm>
          <a:prstGeom prst="rect">
            <a:avLst/>
          </a:prstGeom>
        </p:spPr>
      </p:pic>
      <p:pic>
        <p:nvPicPr>
          <p:cNvPr id="18" name="Picture 17" descr="dashboard_inv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8" y="675497"/>
            <a:ext cx="426359" cy="426359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66938" y="2931664"/>
            <a:ext cx="8342954" cy="38127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459500" y="958497"/>
            <a:ext cx="30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logdog.server.accepter.hello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515292" y="2457515"/>
            <a:ext cx="1865969" cy="469061"/>
            <a:chOff x="4515292" y="2457515"/>
            <a:chExt cx="1865969" cy="469061"/>
          </a:xfrm>
        </p:grpSpPr>
        <p:grpSp>
          <p:nvGrpSpPr>
            <p:cNvPr id="40" name="Group 39"/>
            <p:cNvGrpSpPr/>
            <p:nvPr/>
          </p:nvGrpSpPr>
          <p:grpSpPr>
            <a:xfrm>
              <a:off x="4515292" y="2457515"/>
              <a:ext cx="1865969" cy="469061"/>
              <a:chOff x="3492293" y="2460864"/>
              <a:chExt cx="2693115" cy="469061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3492293" y="2460864"/>
                <a:ext cx="2693115" cy="46906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983005" y="2521537"/>
                <a:ext cx="2113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Naming</a:t>
                </a:r>
                <a:endParaRPr lang="en-US" dirty="0"/>
              </a:p>
            </p:txBody>
          </p:sp>
        </p:grpSp>
        <p:pic>
          <p:nvPicPr>
            <p:cNvPr id="48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8722" y="2576802"/>
              <a:ext cx="315776" cy="288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2649323" y="2457515"/>
            <a:ext cx="1865969" cy="469061"/>
            <a:chOff x="2649323" y="2457515"/>
            <a:chExt cx="1865969" cy="469061"/>
          </a:xfrm>
        </p:grpSpPr>
        <p:grpSp>
          <p:nvGrpSpPr>
            <p:cNvPr id="36" name="Group 35"/>
            <p:cNvGrpSpPr/>
            <p:nvPr/>
          </p:nvGrpSpPr>
          <p:grpSpPr>
            <a:xfrm>
              <a:off x="2649323" y="2457515"/>
              <a:ext cx="1865969" cy="469061"/>
              <a:chOff x="3492293" y="2460864"/>
              <a:chExt cx="2693115" cy="469061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3492293" y="2460864"/>
                <a:ext cx="2693115" cy="46906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983005" y="2521537"/>
                <a:ext cx="2113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Coupling</a:t>
                </a:r>
                <a:endParaRPr lang="en-US" dirty="0"/>
              </a:p>
            </p:txBody>
          </p:sp>
        </p:grpSp>
        <p:pic>
          <p:nvPicPr>
            <p:cNvPr id="49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2969" y="2570678"/>
              <a:ext cx="351847" cy="307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783354" y="2457515"/>
            <a:ext cx="1865969" cy="469061"/>
            <a:chOff x="783354" y="2457515"/>
            <a:chExt cx="1865969" cy="469061"/>
          </a:xfrm>
        </p:grpSpPr>
        <p:grpSp>
          <p:nvGrpSpPr>
            <p:cNvPr id="2" name="Group 1"/>
            <p:cNvGrpSpPr/>
            <p:nvPr/>
          </p:nvGrpSpPr>
          <p:grpSpPr>
            <a:xfrm>
              <a:off x="783354" y="2457515"/>
              <a:ext cx="1865969" cy="469061"/>
              <a:chOff x="3492293" y="2460864"/>
              <a:chExt cx="2693115" cy="469061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492293" y="2460864"/>
                <a:ext cx="2693115" cy="46906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983005" y="2521537"/>
                <a:ext cx="2113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FAT</a:t>
                </a:r>
                <a:endParaRPr lang="en-US" b="1" dirty="0"/>
              </a:p>
            </p:txBody>
          </p:sp>
        </p:grpSp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189" y="2549208"/>
              <a:ext cx="350842" cy="338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6381261" y="2462603"/>
            <a:ext cx="1865969" cy="469061"/>
            <a:chOff x="6381261" y="2462603"/>
            <a:chExt cx="1865969" cy="469061"/>
          </a:xfrm>
        </p:grpSpPr>
        <p:grpSp>
          <p:nvGrpSpPr>
            <p:cNvPr id="44" name="Group 43"/>
            <p:cNvGrpSpPr/>
            <p:nvPr/>
          </p:nvGrpSpPr>
          <p:grpSpPr>
            <a:xfrm>
              <a:off x="6381261" y="2462603"/>
              <a:ext cx="1865969" cy="469061"/>
              <a:chOff x="3492293" y="2460864"/>
              <a:chExt cx="2693115" cy="469061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492293" y="2460864"/>
                <a:ext cx="2693115" cy="46906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983005" y="2521537"/>
                <a:ext cx="2113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Basic</a:t>
                </a:r>
                <a:endParaRPr lang="en-US" dirty="0"/>
              </a:p>
            </p:txBody>
          </p:sp>
        </p:grpSp>
        <p:pic>
          <p:nvPicPr>
            <p:cNvPr id="51" name="Picture 5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8518" y="2565915"/>
              <a:ext cx="350841" cy="321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TextBox 19"/>
          <p:cNvSpPr txBox="1"/>
          <p:nvPr/>
        </p:nvSpPr>
        <p:spPr>
          <a:xfrm>
            <a:off x="897189" y="1399784"/>
            <a:ext cx="3372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Inner Classes: 12</a:t>
            </a:r>
          </a:p>
          <a:p>
            <a:r>
              <a:rPr lang="en-US" dirty="0" smtClean="0"/>
              <a:t>Methods : 10</a:t>
            </a:r>
          </a:p>
          <a:p>
            <a:r>
              <a:rPr lang="en-US" dirty="0" smtClean="0"/>
              <a:t>Fields: 5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85502" y="1058084"/>
            <a:ext cx="269745" cy="269745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599142" y="1483771"/>
            <a:ext cx="3372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ELOC: 312</a:t>
            </a:r>
          </a:p>
          <a:p>
            <a:r>
              <a:rPr lang="en-US" dirty="0" smtClean="0"/>
              <a:t>Number of Relations: 6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97189" y="3018861"/>
            <a:ext cx="439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LogDog</a:t>
            </a:r>
            <a:r>
              <a:rPr lang="en-US" dirty="0" smtClean="0"/>
              <a:t>/server/accepter/</a:t>
            </a:r>
            <a:r>
              <a:rPr lang="en-US" dirty="0" err="1" smtClean="0"/>
              <a:t>hello.java</a:t>
            </a:r>
            <a:endParaRPr lang="en-US" dirty="0"/>
          </a:p>
        </p:txBody>
      </p:sp>
      <p:pic>
        <p:nvPicPr>
          <p:cNvPr id="54" name="Picture 53" descr="스크린샷 2013-06-06 오전 7.12.56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77" y="3863852"/>
            <a:ext cx="7394053" cy="2774966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026826" y="3450724"/>
            <a:ext cx="77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Methods:10          Field:5          ELOC:312           Number of Branch Statement: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64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4848" y="625078"/>
            <a:ext cx="0" cy="62329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1584450"/>
            <a:ext cx="5048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1639" y="2462603"/>
            <a:ext cx="3932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1639" y="3396581"/>
            <a:ext cx="3932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639" y="4359599"/>
            <a:ext cx="3932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11639" y="1584450"/>
            <a:ext cx="0" cy="2775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스크린샷 2013-06-06 오전 3.58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8" y="0"/>
            <a:ext cx="9144000" cy="625078"/>
          </a:xfrm>
          <a:prstGeom prst="rect">
            <a:avLst/>
          </a:prstGeom>
        </p:spPr>
      </p:pic>
      <p:pic>
        <p:nvPicPr>
          <p:cNvPr id="15" name="Picture 14" descr="composition_in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62" y="2570678"/>
            <a:ext cx="360986" cy="360986"/>
          </a:xfrm>
          <a:prstGeom prst="rect">
            <a:avLst/>
          </a:prstGeom>
        </p:spPr>
      </p:pic>
      <p:pic>
        <p:nvPicPr>
          <p:cNvPr id="16" name="Picture 15" descr="pollution_inv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4" y="3410091"/>
            <a:ext cx="453761" cy="453761"/>
          </a:xfrm>
          <a:prstGeom prst="rect">
            <a:avLst/>
          </a:prstGeom>
        </p:spPr>
      </p:pic>
      <p:pic>
        <p:nvPicPr>
          <p:cNvPr id="17" name="Picture 16" descr="project_inv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7" y="1584450"/>
            <a:ext cx="360986" cy="360986"/>
          </a:xfrm>
          <a:prstGeom prst="rect">
            <a:avLst/>
          </a:prstGeom>
        </p:spPr>
      </p:pic>
      <p:pic>
        <p:nvPicPr>
          <p:cNvPr id="18" name="Picture 17" descr="dashboard_inv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8" y="675497"/>
            <a:ext cx="426359" cy="426359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66938" y="2931664"/>
            <a:ext cx="8342954" cy="38127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459500" y="958497"/>
            <a:ext cx="30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logdog.server.accepter.hello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59499" y="3225425"/>
            <a:ext cx="650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Relations: 6</a:t>
            </a:r>
            <a:endParaRPr lang="en-US" dirty="0"/>
          </a:p>
        </p:txBody>
      </p:sp>
      <p:pic>
        <p:nvPicPr>
          <p:cNvPr id="25" name="Picture 24" descr="스크린샷 2013-06-06 오전 5.59.03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9" y="3979450"/>
            <a:ext cx="7773326" cy="252052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515292" y="2457515"/>
            <a:ext cx="1865969" cy="469061"/>
            <a:chOff x="4515292" y="2457515"/>
            <a:chExt cx="1865969" cy="469061"/>
          </a:xfrm>
        </p:grpSpPr>
        <p:grpSp>
          <p:nvGrpSpPr>
            <p:cNvPr id="40" name="Group 39"/>
            <p:cNvGrpSpPr/>
            <p:nvPr/>
          </p:nvGrpSpPr>
          <p:grpSpPr>
            <a:xfrm>
              <a:off x="4515292" y="2457515"/>
              <a:ext cx="1865969" cy="469061"/>
              <a:chOff x="3492293" y="2460864"/>
              <a:chExt cx="2693115" cy="469061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3492293" y="2460864"/>
                <a:ext cx="2693115" cy="46906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983005" y="2521537"/>
                <a:ext cx="2113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Naming</a:t>
                </a:r>
                <a:endParaRPr lang="en-US" dirty="0"/>
              </a:p>
            </p:txBody>
          </p:sp>
        </p:grpSp>
        <p:pic>
          <p:nvPicPr>
            <p:cNvPr id="48" name="Picture 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8722" y="2576802"/>
              <a:ext cx="315776" cy="288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2649323" y="2457515"/>
            <a:ext cx="1865969" cy="469061"/>
            <a:chOff x="2649323" y="2457515"/>
            <a:chExt cx="1865969" cy="469061"/>
          </a:xfrm>
        </p:grpSpPr>
        <p:grpSp>
          <p:nvGrpSpPr>
            <p:cNvPr id="36" name="Group 35"/>
            <p:cNvGrpSpPr/>
            <p:nvPr/>
          </p:nvGrpSpPr>
          <p:grpSpPr>
            <a:xfrm>
              <a:off x="2649323" y="2457515"/>
              <a:ext cx="1865969" cy="469061"/>
              <a:chOff x="3492293" y="2460864"/>
              <a:chExt cx="2693115" cy="469061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3492293" y="2460864"/>
                <a:ext cx="2693115" cy="46906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983005" y="2521537"/>
                <a:ext cx="2113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Coupling</a:t>
                </a:r>
                <a:endParaRPr lang="en-US" b="1" dirty="0"/>
              </a:p>
            </p:txBody>
          </p:sp>
        </p:grpSp>
        <p:pic>
          <p:nvPicPr>
            <p:cNvPr id="49" name="Picture 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2969" y="2570678"/>
              <a:ext cx="351847" cy="307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783354" y="2457515"/>
            <a:ext cx="1865969" cy="469061"/>
            <a:chOff x="783354" y="2457515"/>
            <a:chExt cx="1865969" cy="469061"/>
          </a:xfrm>
        </p:grpSpPr>
        <p:grpSp>
          <p:nvGrpSpPr>
            <p:cNvPr id="2" name="Group 1"/>
            <p:cNvGrpSpPr/>
            <p:nvPr/>
          </p:nvGrpSpPr>
          <p:grpSpPr>
            <a:xfrm>
              <a:off x="783354" y="2457515"/>
              <a:ext cx="1865969" cy="469061"/>
              <a:chOff x="3492293" y="2460864"/>
              <a:chExt cx="2693115" cy="469061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492293" y="2460864"/>
                <a:ext cx="2693115" cy="46906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983005" y="2521537"/>
                <a:ext cx="2113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FAT</a:t>
                </a:r>
                <a:endParaRPr lang="en-US" dirty="0"/>
              </a:p>
            </p:txBody>
          </p:sp>
        </p:grpSp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189" y="2549208"/>
              <a:ext cx="350842" cy="338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6381261" y="2462603"/>
            <a:ext cx="1865969" cy="469061"/>
            <a:chOff x="6381261" y="2462603"/>
            <a:chExt cx="1865969" cy="469061"/>
          </a:xfrm>
        </p:grpSpPr>
        <p:grpSp>
          <p:nvGrpSpPr>
            <p:cNvPr id="44" name="Group 43"/>
            <p:cNvGrpSpPr/>
            <p:nvPr/>
          </p:nvGrpSpPr>
          <p:grpSpPr>
            <a:xfrm>
              <a:off x="6381261" y="2462603"/>
              <a:ext cx="1865969" cy="469061"/>
              <a:chOff x="3492293" y="2460864"/>
              <a:chExt cx="2693115" cy="469061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492293" y="2460864"/>
                <a:ext cx="2693115" cy="46906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983005" y="2521537"/>
                <a:ext cx="2113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Basic</a:t>
                </a:r>
                <a:endParaRPr lang="en-US" dirty="0"/>
              </a:p>
            </p:txBody>
          </p:sp>
        </p:grpSp>
        <p:pic>
          <p:nvPicPr>
            <p:cNvPr id="51" name="Picture 5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8518" y="2565915"/>
              <a:ext cx="350841" cy="321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" name="Picture 18" descr="coupling_c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4" y="3225425"/>
            <a:ext cx="609600" cy="4191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97189" y="1399784"/>
            <a:ext cx="3372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Inner Classes: 12</a:t>
            </a:r>
          </a:p>
          <a:p>
            <a:r>
              <a:rPr lang="en-US" dirty="0" smtClean="0"/>
              <a:t>Methods : 10</a:t>
            </a:r>
          </a:p>
          <a:p>
            <a:r>
              <a:rPr lang="en-US" dirty="0" smtClean="0"/>
              <a:t>Fields: 5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85502" y="1058084"/>
            <a:ext cx="269745" cy="269745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599142" y="1483771"/>
            <a:ext cx="3372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ELOC: 312</a:t>
            </a:r>
          </a:p>
          <a:p>
            <a:r>
              <a:rPr lang="en-US" dirty="0" smtClean="0"/>
              <a:t>Number of Relations: 6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65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4848" y="625078"/>
            <a:ext cx="0" cy="62329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1584450"/>
            <a:ext cx="5048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1639" y="2462603"/>
            <a:ext cx="3932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1639" y="3396581"/>
            <a:ext cx="3932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639" y="4359599"/>
            <a:ext cx="3932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11639" y="1584450"/>
            <a:ext cx="0" cy="2775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스크린샷 2013-06-06 오전 3.58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8" y="0"/>
            <a:ext cx="9144000" cy="625078"/>
          </a:xfrm>
          <a:prstGeom prst="rect">
            <a:avLst/>
          </a:prstGeom>
        </p:spPr>
      </p:pic>
      <p:pic>
        <p:nvPicPr>
          <p:cNvPr id="15" name="Picture 14" descr="composition_in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62" y="2570678"/>
            <a:ext cx="360986" cy="360986"/>
          </a:xfrm>
          <a:prstGeom prst="rect">
            <a:avLst/>
          </a:prstGeom>
        </p:spPr>
      </p:pic>
      <p:pic>
        <p:nvPicPr>
          <p:cNvPr id="16" name="Picture 15" descr="pollution_inv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4" y="3410091"/>
            <a:ext cx="453761" cy="453761"/>
          </a:xfrm>
          <a:prstGeom prst="rect">
            <a:avLst/>
          </a:prstGeom>
        </p:spPr>
      </p:pic>
      <p:pic>
        <p:nvPicPr>
          <p:cNvPr id="17" name="Picture 16" descr="project_inv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7" y="1584450"/>
            <a:ext cx="360986" cy="360986"/>
          </a:xfrm>
          <a:prstGeom prst="rect">
            <a:avLst/>
          </a:prstGeom>
        </p:spPr>
      </p:pic>
      <p:pic>
        <p:nvPicPr>
          <p:cNvPr id="18" name="Picture 17" descr="dashboard_inv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8" y="675497"/>
            <a:ext cx="426359" cy="426359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66938" y="2931664"/>
            <a:ext cx="8342954" cy="38127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459500" y="958497"/>
            <a:ext cx="30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logdog.server.accepter.hello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515292" y="2457515"/>
            <a:ext cx="1865969" cy="469061"/>
            <a:chOff x="4515292" y="2457515"/>
            <a:chExt cx="1865969" cy="469061"/>
          </a:xfrm>
        </p:grpSpPr>
        <p:grpSp>
          <p:nvGrpSpPr>
            <p:cNvPr id="40" name="Group 39"/>
            <p:cNvGrpSpPr/>
            <p:nvPr/>
          </p:nvGrpSpPr>
          <p:grpSpPr>
            <a:xfrm>
              <a:off x="4515292" y="2457515"/>
              <a:ext cx="1865969" cy="469061"/>
              <a:chOff x="3492293" y="2460864"/>
              <a:chExt cx="2693115" cy="469061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3492293" y="2460864"/>
                <a:ext cx="2693115" cy="46906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983005" y="2521537"/>
                <a:ext cx="2113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Naming</a:t>
                </a:r>
                <a:endParaRPr lang="en-US" b="1" dirty="0"/>
              </a:p>
            </p:txBody>
          </p:sp>
        </p:grpSp>
        <p:pic>
          <p:nvPicPr>
            <p:cNvPr id="48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8722" y="2576802"/>
              <a:ext cx="315776" cy="288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2649323" y="2457515"/>
            <a:ext cx="1865969" cy="469061"/>
            <a:chOff x="2649323" y="2457515"/>
            <a:chExt cx="1865969" cy="469061"/>
          </a:xfrm>
        </p:grpSpPr>
        <p:grpSp>
          <p:nvGrpSpPr>
            <p:cNvPr id="36" name="Group 35"/>
            <p:cNvGrpSpPr/>
            <p:nvPr/>
          </p:nvGrpSpPr>
          <p:grpSpPr>
            <a:xfrm>
              <a:off x="2649323" y="2457515"/>
              <a:ext cx="1865969" cy="469061"/>
              <a:chOff x="3492293" y="2460864"/>
              <a:chExt cx="2693115" cy="469061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3492293" y="2460864"/>
                <a:ext cx="2693115" cy="46906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983005" y="2521537"/>
                <a:ext cx="2113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Coupling</a:t>
                </a:r>
                <a:endParaRPr lang="en-US" dirty="0"/>
              </a:p>
            </p:txBody>
          </p:sp>
        </p:grpSp>
        <p:pic>
          <p:nvPicPr>
            <p:cNvPr id="49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2969" y="2570678"/>
              <a:ext cx="351847" cy="307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783354" y="2457515"/>
            <a:ext cx="1865969" cy="469061"/>
            <a:chOff x="783354" y="2457515"/>
            <a:chExt cx="1865969" cy="469061"/>
          </a:xfrm>
        </p:grpSpPr>
        <p:grpSp>
          <p:nvGrpSpPr>
            <p:cNvPr id="2" name="Group 1"/>
            <p:cNvGrpSpPr/>
            <p:nvPr/>
          </p:nvGrpSpPr>
          <p:grpSpPr>
            <a:xfrm>
              <a:off x="783354" y="2457515"/>
              <a:ext cx="1865969" cy="469061"/>
              <a:chOff x="3492293" y="2460864"/>
              <a:chExt cx="2693115" cy="469061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492293" y="2460864"/>
                <a:ext cx="2693115" cy="46906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983005" y="2521537"/>
                <a:ext cx="2113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FAT</a:t>
                </a:r>
                <a:endParaRPr lang="en-US" dirty="0"/>
              </a:p>
            </p:txBody>
          </p:sp>
        </p:grpSp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189" y="2549208"/>
              <a:ext cx="350842" cy="338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6381261" y="2462603"/>
            <a:ext cx="1865969" cy="469061"/>
            <a:chOff x="6381261" y="2462603"/>
            <a:chExt cx="1865969" cy="469061"/>
          </a:xfrm>
        </p:grpSpPr>
        <p:grpSp>
          <p:nvGrpSpPr>
            <p:cNvPr id="44" name="Group 43"/>
            <p:cNvGrpSpPr/>
            <p:nvPr/>
          </p:nvGrpSpPr>
          <p:grpSpPr>
            <a:xfrm>
              <a:off x="6381261" y="2462603"/>
              <a:ext cx="1865969" cy="469061"/>
              <a:chOff x="3492293" y="2460864"/>
              <a:chExt cx="2693115" cy="469061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492293" y="2460864"/>
                <a:ext cx="2693115" cy="46906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983005" y="2521537"/>
                <a:ext cx="2113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Basic</a:t>
                </a:r>
                <a:endParaRPr lang="en-US" dirty="0"/>
              </a:p>
            </p:txBody>
          </p:sp>
        </p:grpSp>
        <p:pic>
          <p:nvPicPr>
            <p:cNvPr id="51" name="Picture 5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8518" y="2565915"/>
              <a:ext cx="350841" cy="321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TextBox 19"/>
          <p:cNvSpPr txBox="1"/>
          <p:nvPr/>
        </p:nvSpPr>
        <p:spPr>
          <a:xfrm>
            <a:off x="897189" y="1399784"/>
            <a:ext cx="3372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Inner Classes: 12</a:t>
            </a:r>
          </a:p>
          <a:p>
            <a:r>
              <a:rPr lang="en-US" dirty="0" smtClean="0"/>
              <a:t>Methods : 10</a:t>
            </a:r>
          </a:p>
          <a:p>
            <a:r>
              <a:rPr lang="en-US" dirty="0" smtClean="0"/>
              <a:t>Fields: 5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85502" y="1058084"/>
            <a:ext cx="269745" cy="269745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599142" y="1483771"/>
            <a:ext cx="3372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ELOC: 312</a:t>
            </a:r>
          </a:p>
          <a:p>
            <a:r>
              <a:rPr lang="en-US" dirty="0" smtClean="0"/>
              <a:t>Number of Relations: 6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897189" y="3396581"/>
            <a:ext cx="78828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97189" y="3018861"/>
            <a:ext cx="439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LogDog</a:t>
            </a:r>
            <a:r>
              <a:rPr lang="en-US" dirty="0" smtClean="0"/>
              <a:t>/server/accepter/</a:t>
            </a:r>
            <a:r>
              <a:rPr lang="en-US" dirty="0" err="1" smtClean="0"/>
              <a:t>hello.java</a:t>
            </a:r>
            <a:endParaRPr lang="en-US" dirty="0"/>
          </a:p>
        </p:txBody>
      </p:sp>
      <p:pic>
        <p:nvPicPr>
          <p:cNvPr id="29" name="Picture 28" descr="스크린샷 2013-06-06 오전 7.12.56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77" y="3863852"/>
            <a:ext cx="7394053" cy="2774966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049589" y="3450724"/>
            <a:ext cx="439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Naming Violation: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65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4848" y="625078"/>
            <a:ext cx="0" cy="62329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1584450"/>
            <a:ext cx="5048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1639" y="2462603"/>
            <a:ext cx="3932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1639" y="3396581"/>
            <a:ext cx="3932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639" y="4359599"/>
            <a:ext cx="3932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11639" y="1584450"/>
            <a:ext cx="0" cy="2775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스크린샷 2013-06-06 오전 3.58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8" y="0"/>
            <a:ext cx="9144000" cy="625078"/>
          </a:xfrm>
          <a:prstGeom prst="rect">
            <a:avLst/>
          </a:prstGeom>
        </p:spPr>
      </p:pic>
      <p:pic>
        <p:nvPicPr>
          <p:cNvPr id="15" name="Picture 14" descr="composition_in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62" y="2570678"/>
            <a:ext cx="360986" cy="360986"/>
          </a:xfrm>
          <a:prstGeom prst="rect">
            <a:avLst/>
          </a:prstGeom>
        </p:spPr>
      </p:pic>
      <p:pic>
        <p:nvPicPr>
          <p:cNvPr id="16" name="Picture 15" descr="pollution_inv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4" y="3410091"/>
            <a:ext cx="453761" cy="453761"/>
          </a:xfrm>
          <a:prstGeom prst="rect">
            <a:avLst/>
          </a:prstGeom>
        </p:spPr>
      </p:pic>
      <p:pic>
        <p:nvPicPr>
          <p:cNvPr id="17" name="Picture 16" descr="project_inv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7" y="1584450"/>
            <a:ext cx="360986" cy="360986"/>
          </a:xfrm>
          <a:prstGeom prst="rect">
            <a:avLst/>
          </a:prstGeom>
        </p:spPr>
      </p:pic>
      <p:pic>
        <p:nvPicPr>
          <p:cNvPr id="18" name="Picture 17" descr="dashboard_inv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8" y="675497"/>
            <a:ext cx="426359" cy="426359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66938" y="2931664"/>
            <a:ext cx="8342954" cy="38127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459500" y="958497"/>
            <a:ext cx="30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logdog.server.accepter.hello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515292" y="2457515"/>
            <a:ext cx="1865969" cy="469061"/>
            <a:chOff x="4515292" y="2457515"/>
            <a:chExt cx="1865969" cy="469061"/>
          </a:xfrm>
        </p:grpSpPr>
        <p:grpSp>
          <p:nvGrpSpPr>
            <p:cNvPr id="40" name="Group 39"/>
            <p:cNvGrpSpPr/>
            <p:nvPr/>
          </p:nvGrpSpPr>
          <p:grpSpPr>
            <a:xfrm>
              <a:off x="4515292" y="2457515"/>
              <a:ext cx="1865969" cy="469061"/>
              <a:chOff x="3492293" y="2460864"/>
              <a:chExt cx="2693115" cy="469061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3492293" y="2460864"/>
                <a:ext cx="2693115" cy="46906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983005" y="2521537"/>
                <a:ext cx="2113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Naming</a:t>
                </a:r>
                <a:endParaRPr lang="en-US" dirty="0"/>
              </a:p>
            </p:txBody>
          </p:sp>
        </p:grpSp>
        <p:pic>
          <p:nvPicPr>
            <p:cNvPr id="48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8722" y="2576802"/>
              <a:ext cx="315776" cy="288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2649323" y="2457515"/>
            <a:ext cx="1865969" cy="469061"/>
            <a:chOff x="2649323" y="2457515"/>
            <a:chExt cx="1865969" cy="469061"/>
          </a:xfrm>
        </p:grpSpPr>
        <p:grpSp>
          <p:nvGrpSpPr>
            <p:cNvPr id="36" name="Group 35"/>
            <p:cNvGrpSpPr/>
            <p:nvPr/>
          </p:nvGrpSpPr>
          <p:grpSpPr>
            <a:xfrm>
              <a:off x="2649323" y="2457515"/>
              <a:ext cx="1865969" cy="469061"/>
              <a:chOff x="3492293" y="2460864"/>
              <a:chExt cx="2693115" cy="469061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3492293" y="2460864"/>
                <a:ext cx="2693115" cy="46906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983005" y="2521537"/>
                <a:ext cx="2113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Coupling</a:t>
                </a:r>
                <a:endParaRPr lang="en-US" dirty="0"/>
              </a:p>
            </p:txBody>
          </p:sp>
        </p:grpSp>
        <p:pic>
          <p:nvPicPr>
            <p:cNvPr id="49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2969" y="2570678"/>
              <a:ext cx="351847" cy="307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783354" y="2457515"/>
            <a:ext cx="1865969" cy="469061"/>
            <a:chOff x="783354" y="2457515"/>
            <a:chExt cx="1865969" cy="469061"/>
          </a:xfrm>
        </p:grpSpPr>
        <p:grpSp>
          <p:nvGrpSpPr>
            <p:cNvPr id="2" name="Group 1"/>
            <p:cNvGrpSpPr/>
            <p:nvPr/>
          </p:nvGrpSpPr>
          <p:grpSpPr>
            <a:xfrm>
              <a:off x="783354" y="2457515"/>
              <a:ext cx="1865969" cy="469061"/>
              <a:chOff x="3492293" y="2460864"/>
              <a:chExt cx="2693115" cy="469061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492293" y="2460864"/>
                <a:ext cx="2693115" cy="46906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983005" y="2521537"/>
                <a:ext cx="2113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FAT</a:t>
                </a:r>
                <a:endParaRPr lang="en-US" dirty="0"/>
              </a:p>
            </p:txBody>
          </p:sp>
        </p:grpSp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189" y="2549208"/>
              <a:ext cx="350842" cy="338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6381261" y="2462603"/>
            <a:ext cx="1865969" cy="469061"/>
            <a:chOff x="6381261" y="2462603"/>
            <a:chExt cx="1865969" cy="469061"/>
          </a:xfrm>
        </p:grpSpPr>
        <p:grpSp>
          <p:nvGrpSpPr>
            <p:cNvPr id="44" name="Group 43"/>
            <p:cNvGrpSpPr/>
            <p:nvPr/>
          </p:nvGrpSpPr>
          <p:grpSpPr>
            <a:xfrm>
              <a:off x="6381261" y="2462603"/>
              <a:ext cx="1865969" cy="469061"/>
              <a:chOff x="3492293" y="2460864"/>
              <a:chExt cx="2693115" cy="469061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492293" y="2460864"/>
                <a:ext cx="2693115" cy="46906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983005" y="2521537"/>
                <a:ext cx="2113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Basic</a:t>
                </a:r>
                <a:endParaRPr lang="en-US" b="1" dirty="0"/>
              </a:p>
            </p:txBody>
          </p:sp>
        </p:grpSp>
        <p:pic>
          <p:nvPicPr>
            <p:cNvPr id="51" name="Picture 5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8518" y="2565915"/>
              <a:ext cx="350841" cy="321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TextBox 19"/>
          <p:cNvSpPr txBox="1"/>
          <p:nvPr/>
        </p:nvSpPr>
        <p:spPr>
          <a:xfrm>
            <a:off x="897189" y="1399784"/>
            <a:ext cx="3372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Inner Classes: 12</a:t>
            </a:r>
          </a:p>
          <a:p>
            <a:r>
              <a:rPr lang="en-US" dirty="0" smtClean="0"/>
              <a:t>Methods : 10</a:t>
            </a:r>
          </a:p>
          <a:p>
            <a:r>
              <a:rPr lang="en-US" dirty="0" smtClean="0"/>
              <a:t>Fields: 5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85502" y="1058084"/>
            <a:ext cx="269745" cy="269745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599142" y="1483771"/>
            <a:ext cx="3372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ELOC: 312</a:t>
            </a:r>
          </a:p>
          <a:p>
            <a:r>
              <a:rPr lang="en-US" dirty="0" smtClean="0"/>
              <a:t>Number of Relations: 6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897189" y="3396581"/>
            <a:ext cx="78828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97189" y="3018861"/>
            <a:ext cx="439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LogDog</a:t>
            </a:r>
            <a:r>
              <a:rPr lang="en-US" dirty="0" smtClean="0"/>
              <a:t>/server/accepter/</a:t>
            </a:r>
            <a:r>
              <a:rPr lang="en-US" dirty="0" err="1" smtClean="0"/>
              <a:t>hello.java</a:t>
            </a:r>
            <a:endParaRPr lang="en-US" dirty="0"/>
          </a:p>
        </p:txBody>
      </p:sp>
      <p:pic>
        <p:nvPicPr>
          <p:cNvPr id="46" name="Picture 45" descr="스크린샷 2013-06-06 오전 7.12.56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77" y="3863852"/>
            <a:ext cx="7394053" cy="2774966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049589" y="3450724"/>
            <a:ext cx="439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Basic Violation: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33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856012" y="621433"/>
            <a:ext cx="0" cy="60066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1584450"/>
            <a:ext cx="18560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1639" y="2462603"/>
            <a:ext cx="17443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11639" y="3396581"/>
            <a:ext cx="17443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1639" y="4359599"/>
            <a:ext cx="17443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1201" y="1806649"/>
            <a:ext cx="110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PROJECT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639" y="2740628"/>
            <a:ext cx="16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COMPOSITION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1652" y="926249"/>
            <a:ext cx="143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DASHBOARD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09786" y="3702519"/>
            <a:ext cx="143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POLLUTION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856012" y="3628414"/>
            <a:ext cx="7287988" cy="139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06557" y="3605565"/>
            <a:ext cx="135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Projects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050737" y="565953"/>
            <a:ext cx="40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Project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231046" y="1557325"/>
            <a:ext cx="1689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Critical Risk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231046" y="1557325"/>
            <a:ext cx="3522967" cy="19787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264990" y="2743526"/>
            <a:ext cx="1679273" cy="232940"/>
            <a:chOff x="3726034" y="2532520"/>
            <a:chExt cx="1679273" cy="232940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6034" y="2562260"/>
              <a:ext cx="203200" cy="20320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931059" y="2532520"/>
              <a:ext cx="14742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logdog.client.log4j.dispatcher</a:t>
              </a:r>
              <a:endParaRPr lang="en-US" sz="8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276720" y="3109960"/>
            <a:ext cx="1674331" cy="246400"/>
            <a:chOff x="3727859" y="2911704"/>
            <a:chExt cx="1674331" cy="246400"/>
          </a:xfrm>
        </p:grpSpPr>
        <p:sp>
          <p:nvSpPr>
            <p:cNvPr id="57" name="TextBox 56"/>
            <p:cNvSpPr txBox="1"/>
            <p:nvPr/>
          </p:nvSpPr>
          <p:spPr>
            <a:xfrm>
              <a:off x="3927942" y="2911704"/>
              <a:ext cx="14742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logdog.client.log4j.dispatcher</a:t>
              </a:r>
              <a:endParaRPr lang="en-US" sz="800" dirty="0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7859" y="2954904"/>
              <a:ext cx="203200" cy="203200"/>
            </a:xfrm>
            <a:prstGeom prst="rect">
              <a:avLst/>
            </a:prstGeom>
          </p:spPr>
        </p:pic>
      </p:grpSp>
      <p:cxnSp>
        <p:nvCxnSpPr>
          <p:cNvPr id="75" name="Straight Connector 74"/>
          <p:cNvCxnSpPr/>
          <p:nvPr/>
        </p:nvCxnSpPr>
        <p:spPr>
          <a:xfrm flipV="1">
            <a:off x="111639" y="1584450"/>
            <a:ext cx="0" cy="2775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스크린샷 2013-06-06 오전 3.25.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856" y="940425"/>
            <a:ext cx="6680997" cy="595655"/>
          </a:xfrm>
          <a:prstGeom prst="rect">
            <a:avLst/>
          </a:prstGeom>
        </p:spPr>
      </p:pic>
      <p:pic>
        <p:nvPicPr>
          <p:cNvPr id="19" name="Picture 18" descr="스크린샷 2013-06-06 오전 3.58.2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8" y="0"/>
            <a:ext cx="9144000" cy="625078"/>
          </a:xfrm>
          <a:prstGeom prst="rect">
            <a:avLst/>
          </a:prstGeom>
        </p:spPr>
      </p:pic>
      <p:grpSp>
        <p:nvGrpSpPr>
          <p:cNvPr id="64" name="Group 63"/>
          <p:cNvGrpSpPr/>
          <p:nvPr/>
        </p:nvGrpSpPr>
        <p:grpSpPr>
          <a:xfrm>
            <a:off x="6004565" y="1557325"/>
            <a:ext cx="2894288" cy="2059431"/>
            <a:chOff x="6004565" y="1361189"/>
            <a:chExt cx="2894288" cy="2059431"/>
          </a:xfrm>
        </p:grpSpPr>
        <p:graphicFrame>
          <p:nvGraphicFramePr>
            <p:cNvPr id="65" name="Chart 64"/>
            <p:cNvGraphicFramePr/>
            <p:nvPr>
              <p:extLst>
                <p:ext uri="{D42A27DB-BD31-4B8C-83A1-F6EECF244321}">
                  <p14:modId xmlns:p14="http://schemas.microsoft.com/office/powerpoint/2010/main" val="3435860145"/>
                </p:ext>
              </p:extLst>
            </p:nvPr>
          </p:nvGraphicFramePr>
          <p:xfrm>
            <a:off x="6004565" y="1516659"/>
            <a:ext cx="2894287" cy="19039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66" name="TextBox 65"/>
            <p:cNvSpPr txBox="1"/>
            <p:nvPr/>
          </p:nvSpPr>
          <p:spPr>
            <a:xfrm>
              <a:off x="6104981" y="1361189"/>
              <a:ext cx="2554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Total Pollution Rate</a:t>
              </a:r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032695" y="1361189"/>
              <a:ext cx="2866158" cy="19787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573" y="3947876"/>
            <a:ext cx="315776" cy="288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562" y="3946061"/>
            <a:ext cx="351847" cy="30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621" y="3915111"/>
            <a:ext cx="350842" cy="3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103" y="3961387"/>
            <a:ext cx="350841" cy="321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17856" y="4384328"/>
            <a:ext cx="6680996" cy="239067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5793963" y="4170392"/>
            <a:ext cx="3104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FAT          COUPLING     NAMING          BASIC            RANK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2231046" y="4014996"/>
            <a:ext cx="316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Name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3264338" y="2313513"/>
            <a:ext cx="1697297" cy="238941"/>
            <a:chOff x="3702488" y="2325262"/>
            <a:chExt cx="1697297" cy="238941"/>
          </a:xfrm>
        </p:grpSpPr>
        <p:sp>
          <p:nvSpPr>
            <p:cNvPr id="74" name="TextBox 73"/>
            <p:cNvSpPr txBox="1"/>
            <p:nvPr/>
          </p:nvSpPr>
          <p:spPr>
            <a:xfrm>
              <a:off x="3925537" y="2325262"/>
              <a:ext cx="14742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logdog.server.accepter.hello</a:t>
              </a:r>
              <a:endParaRPr lang="en-US" sz="800" dirty="0"/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702488" y="2361003"/>
              <a:ext cx="203200" cy="203200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3264990" y="1985632"/>
            <a:ext cx="1490985" cy="224094"/>
            <a:chOff x="3713436" y="1985632"/>
            <a:chExt cx="1490985" cy="224094"/>
          </a:xfrm>
        </p:grpSpPr>
        <p:sp>
          <p:nvSpPr>
            <p:cNvPr id="82" name="TextBox 81"/>
            <p:cNvSpPr txBox="1"/>
            <p:nvPr/>
          </p:nvSpPr>
          <p:spPr>
            <a:xfrm>
              <a:off x="3920243" y="1985632"/>
              <a:ext cx="1284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logdog.server.accepter</a:t>
              </a:r>
              <a:endParaRPr lang="en-US" sz="800" dirty="0"/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713436" y="2006526"/>
              <a:ext cx="203200" cy="2032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635172" y="194243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EC2D08"/>
                </a:solidFill>
              </a:rPr>
              <a:t>F</a:t>
            </a:r>
            <a:endParaRPr lang="ko-KR" altLang="en-US" b="1" dirty="0">
              <a:solidFill>
                <a:srgbClr val="EC2D08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642340" y="229308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EC2D08"/>
                </a:solidFill>
              </a:rPr>
              <a:t>F</a:t>
            </a:r>
            <a:endParaRPr lang="ko-KR" altLang="en-US" b="1" dirty="0">
              <a:solidFill>
                <a:srgbClr val="EC2D08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642340" y="267533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EC2D08"/>
                </a:solidFill>
              </a:rPr>
              <a:t>F</a:t>
            </a:r>
            <a:endParaRPr lang="ko-KR" altLang="en-US" b="1" dirty="0">
              <a:solidFill>
                <a:srgbClr val="EC2D08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642340" y="3030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77700"/>
                </a:solidFill>
              </a:rPr>
              <a:t>C</a:t>
            </a:r>
            <a:endParaRPr lang="ko-KR" altLang="en-US" b="1" dirty="0">
              <a:solidFill>
                <a:srgbClr val="F77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1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등급별 색상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A : </a:t>
            </a:r>
            <a:r>
              <a:rPr lang="es-ES" altLang="ko-KR" dirty="0" smtClean="0"/>
              <a:t>00AA00</a:t>
            </a:r>
            <a:endParaRPr lang="es-ES" altLang="ko-KR" dirty="0"/>
          </a:p>
          <a:p>
            <a:r>
              <a:rPr lang="en-US" altLang="ko-KR" dirty="0" smtClean="0"/>
              <a:t>B </a:t>
            </a:r>
            <a:r>
              <a:rPr lang="en-US" altLang="ko-KR" dirty="0"/>
              <a:t>: </a:t>
            </a:r>
            <a:r>
              <a:rPr lang="es-ES" altLang="ko-KR" dirty="0" smtClean="0"/>
              <a:t>FFEE00</a:t>
            </a:r>
            <a:endParaRPr lang="es-ES" altLang="ko-KR" dirty="0"/>
          </a:p>
          <a:p>
            <a:r>
              <a:rPr lang="en-US" altLang="ko-KR" dirty="0" smtClean="0"/>
              <a:t>C </a:t>
            </a:r>
            <a:r>
              <a:rPr lang="en-US" altLang="ko-KR" dirty="0"/>
              <a:t>: </a:t>
            </a:r>
            <a:r>
              <a:rPr lang="es-ES" altLang="ko-KR" dirty="0" smtClean="0"/>
              <a:t>F77700</a:t>
            </a:r>
            <a:endParaRPr lang="es-ES" altLang="ko-KR" dirty="0"/>
          </a:p>
          <a:p>
            <a:r>
              <a:rPr lang="en-US" altLang="ko-KR" dirty="0" smtClean="0"/>
              <a:t>D </a:t>
            </a:r>
            <a:r>
              <a:rPr lang="en-US" altLang="ko-KR" dirty="0"/>
              <a:t>: </a:t>
            </a:r>
            <a:r>
              <a:rPr lang="es-ES" altLang="ko-KR" dirty="0" smtClean="0"/>
              <a:t>EE0000</a:t>
            </a:r>
            <a:endParaRPr lang="es-ES" altLang="ko-KR" dirty="0"/>
          </a:p>
          <a:p>
            <a:endParaRPr lang="es-ES" altLang="ko-KR" dirty="0"/>
          </a:p>
          <a:p>
            <a:r>
              <a:rPr lang="en-US" altLang="ko-KR" dirty="0"/>
              <a:t>A : </a:t>
            </a:r>
            <a:r>
              <a:rPr lang="es-ES" altLang="ko-KR" dirty="0" smtClean="0"/>
              <a:t>0,170 </a:t>
            </a:r>
            <a:r>
              <a:rPr lang="es-ES" altLang="ko-KR" dirty="0"/>
              <a:t>,0</a:t>
            </a:r>
          </a:p>
          <a:p>
            <a:r>
              <a:rPr lang="en-US" altLang="ko-KR" dirty="0" smtClean="0"/>
              <a:t>B </a:t>
            </a:r>
            <a:r>
              <a:rPr lang="en-US" altLang="ko-KR" dirty="0"/>
              <a:t>: </a:t>
            </a:r>
            <a:r>
              <a:rPr lang="es-ES" altLang="ko-KR" dirty="0" smtClean="0"/>
              <a:t>255,238,0</a:t>
            </a:r>
            <a:endParaRPr lang="es-ES" altLang="ko-KR" dirty="0"/>
          </a:p>
          <a:p>
            <a:r>
              <a:rPr lang="en-US" altLang="ko-KR" dirty="0" smtClean="0"/>
              <a:t>C </a:t>
            </a:r>
            <a:r>
              <a:rPr lang="en-US" altLang="ko-KR" dirty="0"/>
              <a:t>: </a:t>
            </a:r>
            <a:r>
              <a:rPr lang="es-ES" altLang="ko-KR" dirty="0" smtClean="0"/>
              <a:t>247,119</a:t>
            </a:r>
            <a:r>
              <a:rPr lang="es-ES" altLang="ko-KR" dirty="0"/>
              <a:t>,</a:t>
            </a:r>
          </a:p>
          <a:p>
            <a:r>
              <a:rPr lang="en-US" altLang="ko-KR" dirty="0" smtClean="0"/>
              <a:t>D </a:t>
            </a:r>
            <a:r>
              <a:rPr lang="en-US" altLang="ko-KR" dirty="0"/>
              <a:t>: </a:t>
            </a:r>
            <a:r>
              <a:rPr lang="es-ES" altLang="ko-KR" dirty="0" smtClean="0"/>
              <a:t>238,0,0</a:t>
            </a:r>
            <a:endParaRPr lang="es-E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8793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후보군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856012" y="621433"/>
            <a:ext cx="0" cy="60066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1584450"/>
            <a:ext cx="18560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1639" y="2462603"/>
            <a:ext cx="17443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11639" y="3396581"/>
            <a:ext cx="17443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1639" y="4359599"/>
            <a:ext cx="17443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1201" y="1806649"/>
            <a:ext cx="110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PROJECT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1639" y="2740628"/>
            <a:ext cx="16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1652" y="926249"/>
            <a:ext cx="143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09786" y="3702519"/>
            <a:ext cx="143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POLLUTION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856012" y="3763514"/>
            <a:ext cx="7287988" cy="139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31046" y="1539139"/>
            <a:ext cx="1689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Critical Risk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231046" y="1539139"/>
            <a:ext cx="3522967" cy="19787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55"/>
          <p:cNvGrpSpPr/>
          <p:nvPr/>
        </p:nvGrpSpPr>
        <p:grpSpPr>
          <a:xfrm>
            <a:off x="2414606" y="2710470"/>
            <a:ext cx="2990701" cy="305262"/>
            <a:chOff x="2414606" y="2532520"/>
            <a:chExt cx="2990701" cy="305262"/>
          </a:xfrm>
        </p:grpSpPr>
        <p:grpSp>
          <p:nvGrpSpPr>
            <p:cNvPr id="4" name="Group 42"/>
            <p:cNvGrpSpPr/>
            <p:nvPr/>
          </p:nvGrpSpPr>
          <p:grpSpPr>
            <a:xfrm>
              <a:off x="2414606" y="2544980"/>
              <a:ext cx="1072148" cy="292802"/>
              <a:chOff x="2414606" y="2544980"/>
              <a:chExt cx="1072148" cy="292802"/>
            </a:xfrm>
          </p:grpSpPr>
          <p:pic>
            <p:nvPicPr>
              <p:cNvPr id="35" name="Picture 34" descr="coupling_f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4606" y="2544980"/>
                <a:ext cx="425894" cy="292802"/>
              </a:xfrm>
              <a:prstGeom prst="rect">
                <a:avLst/>
              </a:prstGeom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2943484" y="2562260"/>
                <a:ext cx="54327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/>
                  <a:t>ACD</a:t>
                </a:r>
                <a:endParaRPr lang="en-US" sz="700" dirty="0"/>
              </a:p>
            </p:txBody>
          </p:sp>
        </p:grp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6034" y="2562260"/>
              <a:ext cx="203200" cy="20320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931059" y="2532520"/>
              <a:ext cx="14742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logdog.client.log4j.dispatcher</a:t>
              </a:r>
              <a:endParaRPr lang="en-US" sz="800" dirty="0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2434310" y="3036284"/>
            <a:ext cx="2967880" cy="415498"/>
            <a:chOff x="2434310" y="2858334"/>
            <a:chExt cx="2967880" cy="415498"/>
          </a:xfrm>
        </p:grpSpPr>
        <p:grpSp>
          <p:nvGrpSpPr>
            <p:cNvPr id="9" name="Group 44"/>
            <p:cNvGrpSpPr/>
            <p:nvPr/>
          </p:nvGrpSpPr>
          <p:grpSpPr>
            <a:xfrm>
              <a:off x="2434310" y="2858334"/>
              <a:ext cx="1154266" cy="415498"/>
              <a:chOff x="2434310" y="2858334"/>
              <a:chExt cx="1154266" cy="415498"/>
            </a:xfrm>
          </p:grpSpPr>
          <p:grpSp>
            <p:nvGrpSpPr>
              <p:cNvPr id="11" name="Group 31"/>
              <p:cNvGrpSpPr/>
              <p:nvPr/>
            </p:nvGrpSpPr>
            <p:grpSpPr>
              <a:xfrm>
                <a:off x="2434310" y="2942266"/>
                <a:ext cx="406190" cy="302539"/>
                <a:chOff x="2334037" y="1734039"/>
                <a:chExt cx="459409" cy="302539"/>
              </a:xfrm>
            </p:grpSpPr>
            <p:pic>
              <p:nvPicPr>
                <p:cNvPr id="30" name="Picture 29" descr="fat_f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7256" y="1734039"/>
                  <a:ext cx="347920" cy="302539"/>
                </a:xfrm>
                <a:prstGeom prst="rect">
                  <a:avLst/>
                </a:prstGeom>
              </p:spPr>
            </p:pic>
            <p:sp>
              <p:nvSpPr>
                <p:cNvPr id="31" name="TextBox 30"/>
                <p:cNvSpPr txBox="1"/>
                <p:nvPr/>
              </p:nvSpPr>
              <p:spPr>
                <a:xfrm>
                  <a:off x="2334037" y="1746677"/>
                  <a:ext cx="45940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>
                      <a:solidFill>
                        <a:srgbClr val="C74947"/>
                      </a:solidFill>
                    </a:rPr>
                    <a:t>F</a:t>
                  </a:r>
                </a:p>
              </p:txBody>
            </p:sp>
          </p:grpSp>
          <p:sp>
            <p:nvSpPr>
              <p:cNvPr id="44" name="TextBox 43"/>
              <p:cNvSpPr txBox="1"/>
              <p:nvPr/>
            </p:nvSpPr>
            <p:spPr>
              <a:xfrm>
                <a:off x="2868844" y="2858334"/>
                <a:ext cx="71973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/>
                  <a:t>Number of Branch statement</a:t>
                </a:r>
                <a:endParaRPr lang="en-US" sz="700" dirty="0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3927942" y="2911704"/>
              <a:ext cx="14742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logdog.client.log4j.dispatcher</a:t>
              </a:r>
              <a:endParaRPr lang="en-US" sz="800" dirty="0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7859" y="2954904"/>
              <a:ext cx="203200" cy="203200"/>
            </a:xfrm>
            <a:prstGeom prst="rect">
              <a:avLst/>
            </a:prstGeom>
          </p:spPr>
        </p:pic>
      </p:grpSp>
      <p:grpSp>
        <p:nvGrpSpPr>
          <p:cNvPr id="18" name="Group 61"/>
          <p:cNvGrpSpPr/>
          <p:nvPr/>
        </p:nvGrpSpPr>
        <p:grpSpPr>
          <a:xfrm>
            <a:off x="6004565" y="1539139"/>
            <a:ext cx="2894288" cy="2059431"/>
            <a:chOff x="6004565" y="1361189"/>
            <a:chExt cx="2894288" cy="2059431"/>
          </a:xfrm>
        </p:grpSpPr>
        <p:graphicFrame>
          <p:nvGraphicFramePr>
            <p:cNvPr id="60" name="Chart 59"/>
            <p:cNvGraphicFramePr/>
            <p:nvPr>
              <p:extLst>
                <p:ext uri="{D42A27DB-BD31-4B8C-83A1-F6EECF244321}">
                  <p14:modId xmlns:p14="http://schemas.microsoft.com/office/powerpoint/2010/main" val="2153767698"/>
                </p:ext>
              </p:extLst>
            </p:nvPr>
          </p:nvGraphicFramePr>
          <p:xfrm>
            <a:off x="6004565" y="1516659"/>
            <a:ext cx="2894287" cy="19039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29" name="TextBox 28"/>
            <p:cNvSpPr txBox="1"/>
            <p:nvPr/>
          </p:nvSpPr>
          <p:spPr>
            <a:xfrm>
              <a:off x="6104981" y="1361189"/>
              <a:ext cx="2554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Total Pollution</a:t>
              </a:r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032695" y="1361189"/>
              <a:ext cx="2866158" cy="19787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5" name="Straight Connector 74"/>
          <p:cNvCxnSpPr/>
          <p:nvPr/>
        </p:nvCxnSpPr>
        <p:spPr>
          <a:xfrm flipV="1">
            <a:off x="111639" y="1584450"/>
            <a:ext cx="0" cy="2775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스크린샷 2013-06-06 오전 3.58.2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8" y="0"/>
            <a:ext cx="9144000" cy="6250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84162" y="872971"/>
            <a:ext cx="88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LogDog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1046" y="791579"/>
            <a:ext cx="507970" cy="504001"/>
          </a:xfrm>
          <a:prstGeom prst="rect">
            <a:avLst/>
          </a:prstGeom>
        </p:spPr>
      </p:pic>
      <p:grpSp>
        <p:nvGrpSpPr>
          <p:cNvPr id="20" name="Group 6"/>
          <p:cNvGrpSpPr/>
          <p:nvPr/>
        </p:nvGrpSpPr>
        <p:grpSpPr>
          <a:xfrm>
            <a:off x="2100778" y="4080875"/>
            <a:ext cx="1757522" cy="1300606"/>
            <a:chOff x="2231046" y="4089216"/>
            <a:chExt cx="2894288" cy="2059431"/>
          </a:xfrm>
        </p:grpSpPr>
        <p:grpSp>
          <p:nvGrpSpPr>
            <p:cNvPr id="26" name="Group 66"/>
            <p:cNvGrpSpPr/>
            <p:nvPr/>
          </p:nvGrpSpPr>
          <p:grpSpPr>
            <a:xfrm>
              <a:off x="2231046" y="4089216"/>
              <a:ext cx="2894288" cy="2059431"/>
              <a:chOff x="6004565" y="1361189"/>
              <a:chExt cx="2894288" cy="2059431"/>
            </a:xfrm>
          </p:grpSpPr>
          <p:graphicFrame>
            <p:nvGraphicFramePr>
              <p:cNvPr id="68" name="Chart 67"/>
              <p:cNvGraphicFramePr/>
              <p:nvPr>
                <p:extLst>
                  <p:ext uri="{D42A27DB-BD31-4B8C-83A1-F6EECF244321}">
                    <p14:modId xmlns:p14="http://schemas.microsoft.com/office/powerpoint/2010/main" val="2216500326"/>
                  </p:ext>
                </p:extLst>
              </p:nvPr>
            </p:nvGraphicFramePr>
            <p:xfrm>
              <a:off x="6004565" y="1516659"/>
              <a:ext cx="2894287" cy="190396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8"/>
              </a:graphicData>
            </a:graphic>
          </p:graphicFrame>
          <p:sp>
            <p:nvSpPr>
              <p:cNvPr id="69" name="TextBox 68"/>
              <p:cNvSpPr txBox="1"/>
              <p:nvPr/>
            </p:nvSpPr>
            <p:spPr>
              <a:xfrm>
                <a:off x="6104981" y="1361189"/>
                <a:ext cx="2554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FAT</a:t>
                </a:r>
                <a:endParaRPr lang="en-US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032695" y="1361189"/>
                <a:ext cx="2866158" cy="1978700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33644" y="4293902"/>
              <a:ext cx="294352" cy="265557"/>
            </a:xfrm>
            <a:prstGeom prst="rect">
              <a:avLst/>
            </a:prstGeom>
          </p:spPr>
        </p:pic>
      </p:grpSp>
      <p:grpSp>
        <p:nvGrpSpPr>
          <p:cNvPr id="27" name="Group 19"/>
          <p:cNvGrpSpPr/>
          <p:nvPr/>
        </p:nvGrpSpPr>
        <p:grpSpPr>
          <a:xfrm>
            <a:off x="4071328" y="4071851"/>
            <a:ext cx="1669757" cy="1305118"/>
            <a:chOff x="5602046" y="4071851"/>
            <a:chExt cx="2894288" cy="2059431"/>
          </a:xfrm>
        </p:grpSpPr>
        <p:grpSp>
          <p:nvGrpSpPr>
            <p:cNvPr id="32" name="Group 70"/>
            <p:cNvGrpSpPr/>
            <p:nvPr/>
          </p:nvGrpSpPr>
          <p:grpSpPr>
            <a:xfrm>
              <a:off x="5602046" y="4071851"/>
              <a:ext cx="2894288" cy="2059431"/>
              <a:chOff x="6004565" y="1361189"/>
              <a:chExt cx="2894288" cy="2059431"/>
            </a:xfrm>
          </p:grpSpPr>
          <p:graphicFrame>
            <p:nvGraphicFramePr>
              <p:cNvPr id="72" name="Chart 71"/>
              <p:cNvGraphicFramePr/>
              <p:nvPr>
                <p:extLst>
                  <p:ext uri="{D42A27DB-BD31-4B8C-83A1-F6EECF244321}">
                    <p14:modId xmlns:p14="http://schemas.microsoft.com/office/powerpoint/2010/main" val="3742936305"/>
                  </p:ext>
                </p:extLst>
              </p:nvPr>
            </p:nvGraphicFramePr>
            <p:xfrm>
              <a:off x="6004565" y="1516659"/>
              <a:ext cx="2894287" cy="190396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0"/>
              </a:graphicData>
            </a:graphic>
          </p:graphicFrame>
          <p:sp>
            <p:nvSpPr>
              <p:cNvPr id="73" name="TextBox 72"/>
              <p:cNvSpPr txBox="1"/>
              <p:nvPr/>
            </p:nvSpPr>
            <p:spPr>
              <a:xfrm>
                <a:off x="6104981" y="1361189"/>
                <a:ext cx="2554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Coupling</a:t>
                </a:r>
                <a:endParaRPr lang="en-US" dirty="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6032695" y="1361189"/>
                <a:ext cx="2866158" cy="1978700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823084" y="4251195"/>
              <a:ext cx="356822" cy="260481"/>
            </a:xfrm>
            <a:prstGeom prst="rect">
              <a:avLst/>
            </a:prstGeom>
          </p:spPr>
        </p:pic>
      </p:grpSp>
      <p:grpSp>
        <p:nvGrpSpPr>
          <p:cNvPr id="33" name="Group 101"/>
          <p:cNvGrpSpPr/>
          <p:nvPr/>
        </p:nvGrpSpPr>
        <p:grpSpPr>
          <a:xfrm>
            <a:off x="5900954" y="4071851"/>
            <a:ext cx="2067560" cy="1323163"/>
            <a:chOff x="2217640" y="6238146"/>
            <a:chExt cx="2923418" cy="2087905"/>
          </a:xfrm>
        </p:grpSpPr>
        <p:grpSp>
          <p:nvGrpSpPr>
            <p:cNvPr id="34" name="Group 88"/>
            <p:cNvGrpSpPr/>
            <p:nvPr/>
          </p:nvGrpSpPr>
          <p:grpSpPr>
            <a:xfrm>
              <a:off x="2217640" y="6238146"/>
              <a:ext cx="2923418" cy="2087905"/>
              <a:chOff x="5975435" y="1361189"/>
              <a:chExt cx="2923418" cy="2087905"/>
            </a:xfrm>
          </p:grpSpPr>
          <p:graphicFrame>
            <p:nvGraphicFramePr>
              <p:cNvPr id="91" name="Chart 90"/>
              <p:cNvGraphicFramePr/>
              <p:nvPr>
                <p:extLst>
                  <p:ext uri="{D42A27DB-BD31-4B8C-83A1-F6EECF244321}">
                    <p14:modId xmlns:p14="http://schemas.microsoft.com/office/powerpoint/2010/main" val="3654637304"/>
                  </p:ext>
                </p:extLst>
              </p:nvPr>
            </p:nvGraphicFramePr>
            <p:xfrm>
              <a:off x="5975435" y="1545134"/>
              <a:ext cx="2894289" cy="190396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2"/>
              </a:graphicData>
            </a:graphic>
          </p:graphicFrame>
          <p:sp>
            <p:nvSpPr>
              <p:cNvPr id="92" name="TextBox 91"/>
              <p:cNvSpPr txBox="1"/>
              <p:nvPr/>
            </p:nvSpPr>
            <p:spPr>
              <a:xfrm>
                <a:off x="6104981" y="1361189"/>
                <a:ext cx="2554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Naming</a:t>
                </a:r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6032695" y="1361189"/>
                <a:ext cx="2866158" cy="1978700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84669" y="6408478"/>
              <a:ext cx="259421" cy="259421"/>
            </a:xfrm>
            <a:prstGeom prst="rect">
              <a:avLst/>
            </a:prstGeom>
          </p:spPr>
        </p:pic>
      </p:grpSp>
      <p:grpSp>
        <p:nvGrpSpPr>
          <p:cNvPr id="36" name="Group 102"/>
          <p:cNvGrpSpPr/>
          <p:nvPr/>
        </p:nvGrpSpPr>
        <p:grpSpPr>
          <a:xfrm>
            <a:off x="8078039" y="4062827"/>
            <a:ext cx="1758430" cy="1345316"/>
            <a:chOff x="5938400" y="6233634"/>
            <a:chExt cx="2894288" cy="2059431"/>
          </a:xfrm>
        </p:grpSpPr>
        <p:grpSp>
          <p:nvGrpSpPr>
            <p:cNvPr id="38" name="Group 94"/>
            <p:cNvGrpSpPr/>
            <p:nvPr/>
          </p:nvGrpSpPr>
          <p:grpSpPr>
            <a:xfrm>
              <a:off x="5938400" y="6233634"/>
              <a:ext cx="2894288" cy="2059431"/>
              <a:chOff x="6004565" y="1361189"/>
              <a:chExt cx="2894288" cy="2059431"/>
            </a:xfrm>
          </p:grpSpPr>
          <p:graphicFrame>
            <p:nvGraphicFramePr>
              <p:cNvPr id="97" name="Chart 96"/>
              <p:cNvGraphicFramePr/>
              <p:nvPr>
                <p:extLst>
                  <p:ext uri="{D42A27DB-BD31-4B8C-83A1-F6EECF244321}">
                    <p14:modId xmlns:p14="http://schemas.microsoft.com/office/powerpoint/2010/main" val="3721352093"/>
                  </p:ext>
                </p:extLst>
              </p:nvPr>
            </p:nvGraphicFramePr>
            <p:xfrm>
              <a:off x="6004565" y="1516659"/>
              <a:ext cx="2894287" cy="190396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4"/>
              </a:graphicData>
            </a:graphic>
          </p:graphicFrame>
          <p:sp>
            <p:nvSpPr>
              <p:cNvPr id="98" name="TextBox 97"/>
              <p:cNvSpPr txBox="1"/>
              <p:nvPr/>
            </p:nvSpPr>
            <p:spPr>
              <a:xfrm>
                <a:off x="6104981" y="1361189"/>
                <a:ext cx="2554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Basic Rule</a:t>
                </a:r>
                <a:endParaRPr lang="en-US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032695" y="1361189"/>
                <a:ext cx="2866158" cy="1978700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256091" y="6377616"/>
              <a:ext cx="233896" cy="266382"/>
            </a:xfrm>
            <a:prstGeom prst="rect">
              <a:avLst/>
            </a:prstGeom>
          </p:spPr>
        </p:pic>
      </p:grpSp>
      <p:sp>
        <p:nvSpPr>
          <p:cNvPr id="101" name="TextBox 100"/>
          <p:cNvSpPr txBox="1"/>
          <p:nvPr/>
        </p:nvSpPr>
        <p:spPr>
          <a:xfrm>
            <a:off x="-1661931" y="-7970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39" name="Group 75"/>
          <p:cNvGrpSpPr/>
          <p:nvPr/>
        </p:nvGrpSpPr>
        <p:grpSpPr>
          <a:xfrm>
            <a:off x="2434310" y="2311764"/>
            <a:ext cx="2965475" cy="307777"/>
            <a:chOff x="2434310" y="2311764"/>
            <a:chExt cx="2965475" cy="307777"/>
          </a:xfrm>
        </p:grpSpPr>
        <p:grpSp>
          <p:nvGrpSpPr>
            <p:cNvPr id="41" name="Group 76"/>
            <p:cNvGrpSpPr/>
            <p:nvPr/>
          </p:nvGrpSpPr>
          <p:grpSpPr>
            <a:xfrm>
              <a:off x="2434310" y="2311764"/>
              <a:ext cx="2965475" cy="307777"/>
              <a:chOff x="2434310" y="2133814"/>
              <a:chExt cx="2965475" cy="307777"/>
            </a:xfrm>
          </p:grpSpPr>
          <p:grpSp>
            <p:nvGrpSpPr>
              <p:cNvPr id="42" name="Group 78"/>
              <p:cNvGrpSpPr/>
              <p:nvPr/>
            </p:nvGrpSpPr>
            <p:grpSpPr>
              <a:xfrm>
                <a:off x="2434310" y="2133814"/>
                <a:ext cx="1125230" cy="307777"/>
                <a:chOff x="2434310" y="2133814"/>
                <a:chExt cx="1125230" cy="307777"/>
              </a:xfrm>
            </p:grpSpPr>
            <p:pic>
              <p:nvPicPr>
                <p:cNvPr id="81" name="Picture 80" descr="coupling_f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34310" y="2147668"/>
                  <a:ext cx="425894" cy="292802"/>
                </a:xfrm>
                <a:prstGeom prst="rect">
                  <a:avLst/>
                </a:prstGeom>
              </p:spPr>
            </p:pic>
            <p:sp>
              <p:nvSpPr>
                <p:cNvPr id="82" name="TextBox 81"/>
                <p:cNvSpPr txBox="1"/>
                <p:nvPr/>
              </p:nvSpPr>
              <p:spPr>
                <a:xfrm>
                  <a:off x="2903404" y="2133814"/>
                  <a:ext cx="6561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dirty="0" smtClean="0"/>
                    <a:t>Number of Relationship</a:t>
                  </a:r>
                  <a:endParaRPr lang="en-US" sz="700" dirty="0"/>
                </a:p>
              </p:txBody>
            </p:sp>
          </p:grpSp>
          <p:sp>
            <p:nvSpPr>
              <p:cNvPr id="80" name="TextBox 79"/>
              <p:cNvSpPr txBox="1"/>
              <p:nvPr/>
            </p:nvSpPr>
            <p:spPr>
              <a:xfrm>
                <a:off x="3925537" y="2147312"/>
                <a:ext cx="14742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logdog.server.accepter.hello</a:t>
                </a:r>
                <a:endParaRPr lang="en-US" sz="800" dirty="0"/>
              </a:p>
            </p:txBody>
          </p:sp>
        </p:grpSp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702488" y="2361003"/>
              <a:ext cx="203200" cy="203200"/>
            </a:xfrm>
            <a:prstGeom prst="rect">
              <a:avLst/>
            </a:prstGeom>
          </p:spPr>
        </p:pic>
      </p:grpSp>
      <p:grpSp>
        <p:nvGrpSpPr>
          <p:cNvPr id="43" name="Group 82"/>
          <p:cNvGrpSpPr/>
          <p:nvPr/>
        </p:nvGrpSpPr>
        <p:grpSpPr>
          <a:xfrm>
            <a:off x="2434310" y="1951671"/>
            <a:ext cx="2770111" cy="292802"/>
            <a:chOff x="2434310" y="1951671"/>
            <a:chExt cx="2770111" cy="292802"/>
          </a:xfrm>
        </p:grpSpPr>
        <p:grpSp>
          <p:nvGrpSpPr>
            <p:cNvPr id="45" name="Group 83"/>
            <p:cNvGrpSpPr/>
            <p:nvPr/>
          </p:nvGrpSpPr>
          <p:grpSpPr>
            <a:xfrm>
              <a:off x="2434310" y="1951671"/>
              <a:ext cx="2770111" cy="292802"/>
              <a:chOff x="2434310" y="1773721"/>
              <a:chExt cx="2770111" cy="292802"/>
            </a:xfrm>
          </p:grpSpPr>
          <p:grpSp>
            <p:nvGrpSpPr>
              <p:cNvPr id="46" name="Group 85"/>
              <p:cNvGrpSpPr/>
              <p:nvPr/>
            </p:nvGrpSpPr>
            <p:grpSpPr>
              <a:xfrm>
                <a:off x="2434310" y="1773721"/>
                <a:ext cx="1052444" cy="292802"/>
                <a:chOff x="2434310" y="1773721"/>
                <a:chExt cx="1052444" cy="292802"/>
              </a:xfrm>
            </p:grpSpPr>
            <p:pic>
              <p:nvPicPr>
                <p:cNvPr id="88" name="Picture 87" descr="coupling_f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34310" y="1773721"/>
                  <a:ext cx="425894" cy="292802"/>
                </a:xfrm>
                <a:prstGeom prst="rect">
                  <a:avLst/>
                </a:prstGeom>
              </p:spPr>
            </p:pic>
            <p:sp>
              <p:nvSpPr>
                <p:cNvPr id="90" name="TextBox 89"/>
                <p:cNvSpPr txBox="1"/>
                <p:nvPr/>
              </p:nvSpPr>
              <p:spPr>
                <a:xfrm>
                  <a:off x="2919105" y="1807682"/>
                  <a:ext cx="56764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dirty="0" smtClean="0"/>
                    <a:t>Tangled</a:t>
                  </a:r>
                  <a:endParaRPr lang="en-US" sz="700" dirty="0"/>
                </a:p>
              </p:txBody>
            </p:sp>
          </p:grpSp>
          <p:sp>
            <p:nvSpPr>
              <p:cNvPr id="87" name="TextBox 86"/>
              <p:cNvSpPr txBox="1"/>
              <p:nvPr/>
            </p:nvSpPr>
            <p:spPr>
              <a:xfrm>
                <a:off x="3920243" y="1807682"/>
                <a:ext cx="128417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logdog.server.accepter</a:t>
                </a:r>
                <a:endParaRPr lang="en-US" sz="800" dirty="0"/>
              </a:p>
            </p:txBody>
          </p:sp>
        </p:grp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713436" y="2006526"/>
              <a:ext cx="203200" cy="20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7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856012" y="621433"/>
            <a:ext cx="0" cy="60066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1584450"/>
            <a:ext cx="18560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1639" y="2462603"/>
            <a:ext cx="17443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11639" y="3396581"/>
            <a:ext cx="17443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1639" y="4359599"/>
            <a:ext cx="17443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1201" y="1806649"/>
            <a:ext cx="110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PROJECT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1639" y="2740628"/>
            <a:ext cx="16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1652" y="926249"/>
            <a:ext cx="143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09786" y="3702519"/>
            <a:ext cx="143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POLLUTION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856012" y="3763514"/>
            <a:ext cx="7287988" cy="139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31046" y="1539139"/>
            <a:ext cx="1689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Critical Risk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231046" y="1539139"/>
            <a:ext cx="3522967" cy="19787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5"/>
          <p:cNvGrpSpPr/>
          <p:nvPr/>
        </p:nvGrpSpPr>
        <p:grpSpPr>
          <a:xfrm>
            <a:off x="2414606" y="2710470"/>
            <a:ext cx="2990701" cy="305262"/>
            <a:chOff x="2414606" y="2532520"/>
            <a:chExt cx="2990701" cy="305262"/>
          </a:xfrm>
        </p:grpSpPr>
        <p:grpSp>
          <p:nvGrpSpPr>
            <p:cNvPr id="7" name="Group 42"/>
            <p:cNvGrpSpPr/>
            <p:nvPr/>
          </p:nvGrpSpPr>
          <p:grpSpPr>
            <a:xfrm>
              <a:off x="2414606" y="2544980"/>
              <a:ext cx="1072148" cy="292802"/>
              <a:chOff x="2414606" y="2544980"/>
              <a:chExt cx="1072148" cy="292802"/>
            </a:xfrm>
          </p:grpSpPr>
          <p:pic>
            <p:nvPicPr>
              <p:cNvPr id="35" name="Picture 34" descr="coupling_f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4606" y="2544980"/>
                <a:ext cx="425894" cy="292802"/>
              </a:xfrm>
              <a:prstGeom prst="rect">
                <a:avLst/>
              </a:prstGeom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2943484" y="2562260"/>
                <a:ext cx="54327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/>
                  <a:t>ACD</a:t>
                </a:r>
                <a:endParaRPr lang="en-US" sz="700" dirty="0"/>
              </a:p>
            </p:txBody>
          </p:sp>
        </p:grp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6034" y="2562260"/>
              <a:ext cx="203200" cy="20320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931059" y="2532520"/>
              <a:ext cx="14742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logdog.client.log4j.dispatcher</a:t>
              </a:r>
              <a:endParaRPr lang="en-US" sz="800" dirty="0"/>
            </a:p>
          </p:txBody>
        </p:sp>
      </p:grpSp>
      <p:grpSp>
        <p:nvGrpSpPr>
          <p:cNvPr id="8" name="Group 58"/>
          <p:cNvGrpSpPr/>
          <p:nvPr/>
        </p:nvGrpSpPr>
        <p:grpSpPr>
          <a:xfrm>
            <a:off x="2434310" y="3036284"/>
            <a:ext cx="2967880" cy="415498"/>
            <a:chOff x="2434310" y="2858334"/>
            <a:chExt cx="2967880" cy="415498"/>
          </a:xfrm>
        </p:grpSpPr>
        <p:grpSp>
          <p:nvGrpSpPr>
            <p:cNvPr id="9" name="Group 44"/>
            <p:cNvGrpSpPr/>
            <p:nvPr/>
          </p:nvGrpSpPr>
          <p:grpSpPr>
            <a:xfrm>
              <a:off x="2434310" y="2858334"/>
              <a:ext cx="1154266" cy="415498"/>
              <a:chOff x="2434310" y="2858334"/>
              <a:chExt cx="1154266" cy="415498"/>
            </a:xfrm>
          </p:grpSpPr>
          <p:grpSp>
            <p:nvGrpSpPr>
              <p:cNvPr id="11" name="Group 31"/>
              <p:cNvGrpSpPr/>
              <p:nvPr/>
            </p:nvGrpSpPr>
            <p:grpSpPr>
              <a:xfrm>
                <a:off x="2434310" y="2942266"/>
                <a:ext cx="406190" cy="302539"/>
                <a:chOff x="2334037" y="1734039"/>
                <a:chExt cx="459409" cy="302539"/>
              </a:xfrm>
            </p:grpSpPr>
            <p:pic>
              <p:nvPicPr>
                <p:cNvPr id="30" name="Picture 29" descr="fat_f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7256" y="1734039"/>
                  <a:ext cx="347920" cy="302539"/>
                </a:xfrm>
                <a:prstGeom prst="rect">
                  <a:avLst/>
                </a:prstGeom>
              </p:spPr>
            </p:pic>
            <p:sp>
              <p:nvSpPr>
                <p:cNvPr id="31" name="TextBox 30"/>
                <p:cNvSpPr txBox="1"/>
                <p:nvPr/>
              </p:nvSpPr>
              <p:spPr>
                <a:xfrm>
                  <a:off x="2334037" y="1746677"/>
                  <a:ext cx="45940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>
                      <a:solidFill>
                        <a:srgbClr val="C74947"/>
                      </a:solidFill>
                    </a:rPr>
                    <a:t>F</a:t>
                  </a:r>
                </a:p>
              </p:txBody>
            </p:sp>
          </p:grpSp>
          <p:sp>
            <p:nvSpPr>
              <p:cNvPr id="44" name="TextBox 43"/>
              <p:cNvSpPr txBox="1"/>
              <p:nvPr/>
            </p:nvSpPr>
            <p:spPr>
              <a:xfrm>
                <a:off x="2868844" y="2858334"/>
                <a:ext cx="71973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/>
                  <a:t>Number of Branch statement</a:t>
                </a:r>
                <a:endParaRPr lang="en-US" sz="700" dirty="0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3927942" y="2911704"/>
              <a:ext cx="14742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logdog.client.log4j.dispatcher</a:t>
              </a:r>
              <a:endParaRPr lang="en-US" sz="800" dirty="0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7859" y="2954904"/>
              <a:ext cx="203200" cy="203200"/>
            </a:xfrm>
            <a:prstGeom prst="rect">
              <a:avLst/>
            </a:prstGeom>
          </p:spPr>
        </p:pic>
      </p:grpSp>
      <p:grpSp>
        <p:nvGrpSpPr>
          <p:cNvPr id="18" name="Group 61"/>
          <p:cNvGrpSpPr/>
          <p:nvPr/>
        </p:nvGrpSpPr>
        <p:grpSpPr>
          <a:xfrm>
            <a:off x="6004565" y="1539139"/>
            <a:ext cx="2894288" cy="2059431"/>
            <a:chOff x="6004565" y="1361189"/>
            <a:chExt cx="2894288" cy="2059431"/>
          </a:xfrm>
        </p:grpSpPr>
        <p:graphicFrame>
          <p:nvGraphicFramePr>
            <p:cNvPr id="60" name="Chart 59"/>
            <p:cNvGraphicFramePr/>
            <p:nvPr>
              <p:extLst>
                <p:ext uri="{D42A27DB-BD31-4B8C-83A1-F6EECF244321}">
                  <p14:modId xmlns:p14="http://schemas.microsoft.com/office/powerpoint/2010/main" val="902622285"/>
                </p:ext>
              </p:extLst>
            </p:nvPr>
          </p:nvGraphicFramePr>
          <p:xfrm>
            <a:off x="6004565" y="1516659"/>
            <a:ext cx="2894287" cy="19039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29" name="TextBox 28"/>
            <p:cNvSpPr txBox="1"/>
            <p:nvPr/>
          </p:nvSpPr>
          <p:spPr>
            <a:xfrm>
              <a:off x="6104981" y="1361189"/>
              <a:ext cx="2554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Total Pollution</a:t>
              </a:r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032695" y="1361189"/>
              <a:ext cx="2866158" cy="19787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5" name="Straight Connector 74"/>
          <p:cNvCxnSpPr/>
          <p:nvPr/>
        </p:nvCxnSpPr>
        <p:spPr>
          <a:xfrm flipV="1">
            <a:off x="111639" y="1584450"/>
            <a:ext cx="0" cy="2775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스크린샷 2013-06-06 오전 3.58.2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8" y="0"/>
            <a:ext cx="9144000" cy="6250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84162" y="872971"/>
            <a:ext cx="88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LogDog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1046" y="791579"/>
            <a:ext cx="507970" cy="504001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-1661931" y="-7970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08596751"/>
              </p:ext>
            </p:extLst>
          </p:nvPr>
        </p:nvGraphicFramePr>
        <p:xfrm>
          <a:off x="2107815" y="3877362"/>
          <a:ext cx="6791037" cy="1583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20" name="Group 6"/>
          <p:cNvGrpSpPr/>
          <p:nvPr/>
        </p:nvGrpSpPr>
        <p:grpSpPr>
          <a:xfrm>
            <a:off x="2434310" y="2311764"/>
            <a:ext cx="2965475" cy="307777"/>
            <a:chOff x="2434310" y="2311764"/>
            <a:chExt cx="2965475" cy="307777"/>
          </a:xfrm>
        </p:grpSpPr>
        <p:grpSp>
          <p:nvGrpSpPr>
            <p:cNvPr id="21" name="Group 48"/>
            <p:cNvGrpSpPr/>
            <p:nvPr/>
          </p:nvGrpSpPr>
          <p:grpSpPr>
            <a:xfrm>
              <a:off x="2434310" y="2311764"/>
              <a:ext cx="2965475" cy="307777"/>
              <a:chOff x="2434310" y="2133814"/>
              <a:chExt cx="2965475" cy="307777"/>
            </a:xfrm>
          </p:grpSpPr>
          <p:grpSp>
            <p:nvGrpSpPr>
              <p:cNvPr id="24" name="Group 41"/>
              <p:cNvGrpSpPr/>
              <p:nvPr/>
            </p:nvGrpSpPr>
            <p:grpSpPr>
              <a:xfrm>
                <a:off x="2434310" y="2133814"/>
                <a:ext cx="1125230" cy="307777"/>
                <a:chOff x="2434310" y="2133814"/>
                <a:chExt cx="1125230" cy="307777"/>
              </a:xfrm>
            </p:grpSpPr>
            <p:pic>
              <p:nvPicPr>
                <p:cNvPr id="34" name="Picture 33" descr="coupling_f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34310" y="2147668"/>
                  <a:ext cx="425894" cy="292802"/>
                </a:xfrm>
                <a:prstGeom prst="rect">
                  <a:avLst/>
                </a:prstGeom>
              </p:spPr>
            </p:pic>
            <p:sp>
              <p:nvSpPr>
                <p:cNvPr id="39" name="TextBox 38"/>
                <p:cNvSpPr txBox="1"/>
                <p:nvPr/>
              </p:nvSpPr>
              <p:spPr>
                <a:xfrm>
                  <a:off x="2903404" y="2133814"/>
                  <a:ext cx="6561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dirty="0" smtClean="0"/>
                    <a:t>Number of Relationship</a:t>
                  </a:r>
                  <a:endParaRPr lang="en-US" sz="700" dirty="0"/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3925537" y="2147312"/>
                <a:ext cx="14742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logdog.server.accepter.hello</a:t>
                </a:r>
                <a:endParaRPr lang="en-US" sz="800" dirty="0"/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02488" y="2361003"/>
              <a:ext cx="203200" cy="203200"/>
            </a:xfrm>
            <a:prstGeom prst="rect">
              <a:avLst/>
            </a:prstGeom>
          </p:spPr>
        </p:pic>
      </p:grpSp>
      <p:grpSp>
        <p:nvGrpSpPr>
          <p:cNvPr id="26" name="Group 5"/>
          <p:cNvGrpSpPr/>
          <p:nvPr/>
        </p:nvGrpSpPr>
        <p:grpSpPr>
          <a:xfrm>
            <a:off x="2434310" y="1951671"/>
            <a:ext cx="2770111" cy="292802"/>
            <a:chOff x="2434310" y="1951671"/>
            <a:chExt cx="2770111" cy="292802"/>
          </a:xfrm>
        </p:grpSpPr>
        <p:grpSp>
          <p:nvGrpSpPr>
            <p:cNvPr id="27" name="Group 46"/>
            <p:cNvGrpSpPr/>
            <p:nvPr/>
          </p:nvGrpSpPr>
          <p:grpSpPr>
            <a:xfrm>
              <a:off x="2434310" y="1951671"/>
              <a:ext cx="2770111" cy="292802"/>
              <a:chOff x="2434310" y="1773721"/>
              <a:chExt cx="2770111" cy="292802"/>
            </a:xfrm>
          </p:grpSpPr>
          <p:grpSp>
            <p:nvGrpSpPr>
              <p:cNvPr id="32" name="Group 40"/>
              <p:cNvGrpSpPr/>
              <p:nvPr/>
            </p:nvGrpSpPr>
            <p:grpSpPr>
              <a:xfrm>
                <a:off x="2434310" y="1773721"/>
                <a:ext cx="1052444" cy="292802"/>
                <a:chOff x="2434310" y="1773721"/>
                <a:chExt cx="1052444" cy="292802"/>
              </a:xfrm>
            </p:grpSpPr>
            <p:pic>
              <p:nvPicPr>
                <p:cNvPr id="33" name="Picture 32" descr="coupling_f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34310" y="1773721"/>
                  <a:ext cx="425894" cy="292802"/>
                </a:xfrm>
                <a:prstGeom prst="rect">
                  <a:avLst/>
                </a:prstGeom>
              </p:spPr>
            </p:pic>
            <p:sp>
              <p:nvSpPr>
                <p:cNvPr id="38" name="TextBox 37"/>
                <p:cNvSpPr txBox="1"/>
                <p:nvPr/>
              </p:nvSpPr>
              <p:spPr>
                <a:xfrm>
                  <a:off x="2919105" y="1807682"/>
                  <a:ext cx="56764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dirty="0" smtClean="0"/>
                    <a:t>Tangled</a:t>
                  </a:r>
                  <a:endParaRPr lang="en-US" sz="700" dirty="0"/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3920243" y="1807682"/>
                <a:ext cx="128417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logdog.server.accepter</a:t>
                </a:r>
                <a:endParaRPr lang="en-US" sz="800" dirty="0"/>
              </a:p>
            </p:txBody>
          </p:sp>
        </p:grp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13436" y="2006526"/>
              <a:ext cx="203200" cy="20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113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856012" y="621433"/>
            <a:ext cx="0" cy="60066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1584450"/>
            <a:ext cx="18560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1639" y="2462603"/>
            <a:ext cx="17443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11639" y="3396581"/>
            <a:ext cx="17443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1639" y="4359599"/>
            <a:ext cx="17443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1201" y="1806649"/>
            <a:ext cx="110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PROJECT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1639" y="2740628"/>
            <a:ext cx="16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1652" y="926249"/>
            <a:ext cx="143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09786" y="3702519"/>
            <a:ext cx="143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POLLUTION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856012" y="3763514"/>
            <a:ext cx="7287988" cy="139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31046" y="1539139"/>
            <a:ext cx="1689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Critical Risk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231046" y="1539139"/>
            <a:ext cx="3522967" cy="19787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2"/>
          <p:cNvGrpSpPr/>
          <p:nvPr/>
        </p:nvGrpSpPr>
        <p:grpSpPr>
          <a:xfrm>
            <a:off x="2434310" y="2311764"/>
            <a:ext cx="2965475" cy="307777"/>
            <a:chOff x="2434310" y="2133814"/>
            <a:chExt cx="2965475" cy="307777"/>
          </a:xfrm>
        </p:grpSpPr>
        <p:grpSp>
          <p:nvGrpSpPr>
            <p:cNvPr id="7" name="Group 48"/>
            <p:cNvGrpSpPr/>
            <p:nvPr/>
          </p:nvGrpSpPr>
          <p:grpSpPr>
            <a:xfrm>
              <a:off x="2434310" y="2133814"/>
              <a:ext cx="2965475" cy="307777"/>
              <a:chOff x="2434310" y="2133814"/>
              <a:chExt cx="2965475" cy="307777"/>
            </a:xfrm>
          </p:grpSpPr>
          <p:grpSp>
            <p:nvGrpSpPr>
              <p:cNvPr id="8" name="Group 41"/>
              <p:cNvGrpSpPr/>
              <p:nvPr/>
            </p:nvGrpSpPr>
            <p:grpSpPr>
              <a:xfrm>
                <a:off x="2434310" y="2133814"/>
                <a:ext cx="1125230" cy="307777"/>
                <a:chOff x="2434310" y="2133814"/>
                <a:chExt cx="1125230" cy="307777"/>
              </a:xfrm>
            </p:grpSpPr>
            <p:pic>
              <p:nvPicPr>
                <p:cNvPr id="34" name="Picture 33" descr="coupling_f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34310" y="2147668"/>
                  <a:ext cx="425894" cy="292802"/>
                </a:xfrm>
                <a:prstGeom prst="rect">
                  <a:avLst/>
                </a:prstGeom>
              </p:spPr>
            </p:pic>
            <p:sp>
              <p:nvSpPr>
                <p:cNvPr id="39" name="TextBox 38"/>
                <p:cNvSpPr txBox="1"/>
                <p:nvPr/>
              </p:nvSpPr>
              <p:spPr>
                <a:xfrm>
                  <a:off x="2903404" y="2133814"/>
                  <a:ext cx="6561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dirty="0" smtClean="0"/>
                    <a:t>Number of Relationship</a:t>
                  </a:r>
                  <a:endParaRPr lang="en-US" sz="700" dirty="0"/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3925537" y="2147312"/>
                <a:ext cx="14742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logdog.server.accepter.hello</a:t>
                </a:r>
                <a:endParaRPr lang="en-US" sz="800" dirty="0"/>
              </a:p>
            </p:txBody>
          </p:sp>
        </p:grp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6034" y="2176790"/>
              <a:ext cx="203200" cy="203200"/>
            </a:xfrm>
            <a:prstGeom prst="rect">
              <a:avLst/>
            </a:prstGeom>
          </p:spPr>
        </p:pic>
      </p:grpSp>
      <p:grpSp>
        <p:nvGrpSpPr>
          <p:cNvPr id="9" name="Group 55"/>
          <p:cNvGrpSpPr/>
          <p:nvPr/>
        </p:nvGrpSpPr>
        <p:grpSpPr>
          <a:xfrm>
            <a:off x="2414606" y="2710470"/>
            <a:ext cx="2990701" cy="305262"/>
            <a:chOff x="2414606" y="2532520"/>
            <a:chExt cx="2990701" cy="305262"/>
          </a:xfrm>
        </p:grpSpPr>
        <p:grpSp>
          <p:nvGrpSpPr>
            <p:cNvPr id="11" name="Group 42"/>
            <p:cNvGrpSpPr/>
            <p:nvPr/>
          </p:nvGrpSpPr>
          <p:grpSpPr>
            <a:xfrm>
              <a:off x="2414606" y="2544980"/>
              <a:ext cx="1072148" cy="292802"/>
              <a:chOff x="2414606" y="2544980"/>
              <a:chExt cx="1072148" cy="292802"/>
            </a:xfrm>
          </p:grpSpPr>
          <p:pic>
            <p:nvPicPr>
              <p:cNvPr id="35" name="Picture 34" descr="coupling_f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4606" y="2544980"/>
                <a:ext cx="425894" cy="292802"/>
              </a:xfrm>
              <a:prstGeom prst="rect">
                <a:avLst/>
              </a:prstGeom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2943484" y="2562260"/>
                <a:ext cx="54327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/>
                  <a:t>ACD</a:t>
                </a:r>
                <a:endParaRPr lang="en-US" sz="700" dirty="0"/>
              </a:p>
            </p:txBody>
          </p:sp>
        </p:grp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6034" y="2562260"/>
              <a:ext cx="203200" cy="20320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931059" y="2532520"/>
              <a:ext cx="14742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logdog.client.log4j.dispatcher</a:t>
              </a:r>
              <a:endParaRPr lang="en-US" sz="800" dirty="0"/>
            </a:p>
          </p:txBody>
        </p:sp>
      </p:grpSp>
      <p:grpSp>
        <p:nvGrpSpPr>
          <p:cNvPr id="18" name="Group 58"/>
          <p:cNvGrpSpPr/>
          <p:nvPr/>
        </p:nvGrpSpPr>
        <p:grpSpPr>
          <a:xfrm>
            <a:off x="2434310" y="3036284"/>
            <a:ext cx="2967880" cy="415498"/>
            <a:chOff x="2434310" y="2858334"/>
            <a:chExt cx="2967880" cy="415498"/>
          </a:xfrm>
        </p:grpSpPr>
        <p:grpSp>
          <p:nvGrpSpPr>
            <p:cNvPr id="20" name="Group 44"/>
            <p:cNvGrpSpPr/>
            <p:nvPr/>
          </p:nvGrpSpPr>
          <p:grpSpPr>
            <a:xfrm>
              <a:off x="2434310" y="2858334"/>
              <a:ext cx="1154266" cy="415498"/>
              <a:chOff x="2434310" y="2858334"/>
              <a:chExt cx="1154266" cy="415498"/>
            </a:xfrm>
          </p:grpSpPr>
          <p:grpSp>
            <p:nvGrpSpPr>
              <p:cNvPr id="21" name="Group 31"/>
              <p:cNvGrpSpPr/>
              <p:nvPr/>
            </p:nvGrpSpPr>
            <p:grpSpPr>
              <a:xfrm>
                <a:off x="2434310" y="2942266"/>
                <a:ext cx="406190" cy="302539"/>
                <a:chOff x="2334037" y="1734039"/>
                <a:chExt cx="459409" cy="302539"/>
              </a:xfrm>
            </p:grpSpPr>
            <p:pic>
              <p:nvPicPr>
                <p:cNvPr id="30" name="Picture 29" descr="fat_f.pn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7256" y="1734039"/>
                  <a:ext cx="347920" cy="302539"/>
                </a:xfrm>
                <a:prstGeom prst="rect">
                  <a:avLst/>
                </a:prstGeom>
              </p:spPr>
            </p:pic>
            <p:sp>
              <p:nvSpPr>
                <p:cNvPr id="31" name="TextBox 30"/>
                <p:cNvSpPr txBox="1"/>
                <p:nvPr/>
              </p:nvSpPr>
              <p:spPr>
                <a:xfrm>
                  <a:off x="2334037" y="1746677"/>
                  <a:ext cx="45940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>
                      <a:solidFill>
                        <a:srgbClr val="C74947"/>
                      </a:solidFill>
                    </a:rPr>
                    <a:t>F</a:t>
                  </a:r>
                </a:p>
              </p:txBody>
            </p:sp>
          </p:grpSp>
          <p:sp>
            <p:nvSpPr>
              <p:cNvPr id="44" name="TextBox 43"/>
              <p:cNvSpPr txBox="1"/>
              <p:nvPr/>
            </p:nvSpPr>
            <p:spPr>
              <a:xfrm>
                <a:off x="2868844" y="2858334"/>
                <a:ext cx="71973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/>
                  <a:t>Number of Branch statement</a:t>
                </a:r>
                <a:endParaRPr lang="en-US" sz="700" dirty="0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3927942" y="2911704"/>
              <a:ext cx="14742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logdog.client.log4j.dispatcher</a:t>
              </a:r>
              <a:endParaRPr lang="en-US" sz="800" dirty="0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7859" y="2954904"/>
              <a:ext cx="203200" cy="203200"/>
            </a:xfrm>
            <a:prstGeom prst="rect">
              <a:avLst/>
            </a:prstGeom>
          </p:spPr>
        </p:pic>
      </p:grpSp>
      <p:grpSp>
        <p:nvGrpSpPr>
          <p:cNvPr id="24" name="Group 61"/>
          <p:cNvGrpSpPr/>
          <p:nvPr/>
        </p:nvGrpSpPr>
        <p:grpSpPr>
          <a:xfrm>
            <a:off x="6004565" y="1539139"/>
            <a:ext cx="2894288" cy="2059431"/>
            <a:chOff x="6004565" y="1361189"/>
            <a:chExt cx="2894288" cy="2059431"/>
          </a:xfrm>
        </p:grpSpPr>
        <p:graphicFrame>
          <p:nvGraphicFramePr>
            <p:cNvPr id="60" name="Chart 59"/>
            <p:cNvGraphicFramePr/>
            <p:nvPr>
              <p:extLst>
                <p:ext uri="{D42A27DB-BD31-4B8C-83A1-F6EECF244321}">
                  <p14:modId xmlns:p14="http://schemas.microsoft.com/office/powerpoint/2010/main" val="346049155"/>
                </p:ext>
              </p:extLst>
            </p:nvPr>
          </p:nvGraphicFramePr>
          <p:xfrm>
            <a:off x="6004565" y="1516659"/>
            <a:ext cx="2894287" cy="19039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29" name="TextBox 28"/>
            <p:cNvSpPr txBox="1"/>
            <p:nvPr/>
          </p:nvSpPr>
          <p:spPr>
            <a:xfrm>
              <a:off x="6104981" y="1361189"/>
              <a:ext cx="2554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Total Pollution</a:t>
              </a:r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032695" y="1361189"/>
              <a:ext cx="2866158" cy="19787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5" name="Straight Connector 74"/>
          <p:cNvCxnSpPr/>
          <p:nvPr/>
        </p:nvCxnSpPr>
        <p:spPr>
          <a:xfrm flipV="1">
            <a:off x="111639" y="1584450"/>
            <a:ext cx="0" cy="2775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스크린샷 2013-06-06 오전 3.58.2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8" y="0"/>
            <a:ext cx="9144000" cy="6250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84162" y="872971"/>
            <a:ext cx="88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LogDog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1046" y="791579"/>
            <a:ext cx="507970" cy="504001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-1661931" y="-7970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566187946"/>
              </p:ext>
            </p:extLst>
          </p:nvPr>
        </p:nvGraphicFramePr>
        <p:xfrm>
          <a:off x="2107815" y="3877362"/>
          <a:ext cx="6791037" cy="1583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pSp>
        <p:nvGrpSpPr>
          <p:cNvPr id="26" name="Group 5"/>
          <p:cNvGrpSpPr/>
          <p:nvPr/>
        </p:nvGrpSpPr>
        <p:grpSpPr>
          <a:xfrm>
            <a:off x="2434310" y="1951671"/>
            <a:ext cx="2770111" cy="292802"/>
            <a:chOff x="2434310" y="1951671"/>
            <a:chExt cx="2770111" cy="292802"/>
          </a:xfrm>
        </p:grpSpPr>
        <p:grpSp>
          <p:nvGrpSpPr>
            <p:cNvPr id="27" name="Group 46"/>
            <p:cNvGrpSpPr/>
            <p:nvPr/>
          </p:nvGrpSpPr>
          <p:grpSpPr>
            <a:xfrm>
              <a:off x="2434310" y="1951671"/>
              <a:ext cx="2770111" cy="292802"/>
              <a:chOff x="2434310" y="1773721"/>
              <a:chExt cx="2770111" cy="292802"/>
            </a:xfrm>
          </p:grpSpPr>
          <p:grpSp>
            <p:nvGrpSpPr>
              <p:cNvPr id="32" name="Group 40"/>
              <p:cNvGrpSpPr/>
              <p:nvPr/>
            </p:nvGrpSpPr>
            <p:grpSpPr>
              <a:xfrm>
                <a:off x="2434310" y="1773721"/>
                <a:ext cx="1052444" cy="292802"/>
                <a:chOff x="2434310" y="1773721"/>
                <a:chExt cx="1052444" cy="292802"/>
              </a:xfrm>
            </p:grpSpPr>
            <p:pic>
              <p:nvPicPr>
                <p:cNvPr id="33" name="Picture 32" descr="coupling_f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34310" y="1773721"/>
                  <a:ext cx="425894" cy="292802"/>
                </a:xfrm>
                <a:prstGeom prst="rect">
                  <a:avLst/>
                </a:prstGeom>
              </p:spPr>
            </p:pic>
            <p:sp>
              <p:nvSpPr>
                <p:cNvPr id="38" name="TextBox 37"/>
                <p:cNvSpPr txBox="1"/>
                <p:nvPr/>
              </p:nvSpPr>
              <p:spPr>
                <a:xfrm>
                  <a:off x="2919105" y="1807682"/>
                  <a:ext cx="56764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dirty="0" smtClean="0"/>
                    <a:t>Tangled</a:t>
                  </a:r>
                  <a:endParaRPr lang="en-US" sz="700" dirty="0"/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3920243" y="1807682"/>
                <a:ext cx="128417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logdog.server.accepter</a:t>
                </a:r>
                <a:endParaRPr lang="en-US" sz="800" dirty="0"/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26034" y="1997876"/>
              <a:ext cx="203200" cy="20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298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67544" y="620688"/>
            <a:ext cx="8208912" cy="6237312"/>
          </a:xfrm>
          <a:prstGeom prst="rect">
            <a:avLst/>
          </a:prstGeom>
          <a:solidFill>
            <a:srgbClr val="F7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7378" y="1880450"/>
            <a:ext cx="408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Number of  Top Level Classes(Unit)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652120" y="1879546"/>
            <a:ext cx="231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Number of Method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66173" y="3616494"/>
            <a:ext cx="358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Estimated Lines of Code(ELOC)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966322" y="3605553"/>
            <a:ext cx="3886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Number of Branch Statement(CC)</a:t>
            </a:r>
            <a:endParaRPr lang="ko-KR" altLang="en-US" b="1" dirty="0"/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2166880265"/>
              </p:ext>
            </p:extLst>
          </p:nvPr>
        </p:nvGraphicFramePr>
        <p:xfrm>
          <a:off x="1883903" y="2324620"/>
          <a:ext cx="1423384" cy="1250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2213334570"/>
              </p:ext>
            </p:extLst>
          </p:nvPr>
        </p:nvGraphicFramePr>
        <p:xfrm>
          <a:off x="6099719" y="2213568"/>
          <a:ext cx="1423384" cy="1250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32866" y="5233635"/>
            <a:ext cx="1995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Number of Field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89101" y="24208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F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72200" y="24513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F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차트 15"/>
          <p:cNvGraphicFramePr/>
          <p:nvPr>
            <p:extLst>
              <p:ext uri="{D42A27DB-BD31-4B8C-83A1-F6EECF244321}">
                <p14:modId xmlns:p14="http://schemas.microsoft.com/office/powerpoint/2010/main" val="2721094204"/>
              </p:ext>
            </p:extLst>
          </p:nvPr>
        </p:nvGraphicFramePr>
        <p:xfrm>
          <a:off x="1959948" y="3909885"/>
          <a:ext cx="1423384" cy="1250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177274" y="43558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F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6173" y="723880"/>
            <a:ext cx="7809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smtClean="0">
                <a:solidFill>
                  <a:srgbClr val="00B050"/>
                </a:solidFill>
              </a:rPr>
              <a:t>A</a:t>
            </a:r>
            <a:endParaRPr lang="ko-KR" altLang="en-US" sz="6600" b="1" dirty="0">
              <a:solidFill>
                <a:srgbClr val="00B050"/>
              </a:solidFill>
            </a:endParaRPr>
          </a:p>
        </p:txBody>
      </p:sp>
      <p:graphicFrame>
        <p:nvGraphicFramePr>
          <p:cNvPr id="20" name="차트 19"/>
          <p:cNvGraphicFramePr/>
          <p:nvPr>
            <p:extLst>
              <p:ext uri="{D42A27DB-BD31-4B8C-83A1-F6EECF244321}">
                <p14:modId xmlns:p14="http://schemas.microsoft.com/office/powerpoint/2010/main" val="2524098502"/>
              </p:ext>
            </p:extLst>
          </p:nvPr>
        </p:nvGraphicFramePr>
        <p:xfrm>
          <a:off x="1924480" y="5490799"/>
          <a:ext cx="1423384" cy="1250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141806" y="59367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F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2" name="차트 21"/>
          <p:cNvGraphicFramePr/>
          <p:nvPr>
            <p:extLst>
              <p:ext uri="{D42A27DB-BD31-4B8C-83A1-F6EECF244321}">
                <p14:modId xmlns:p14="http://schemas.microsoft.com/office/powerpoint/2010/main" val="3819312481"/>
              </p:ext>
            </p:extLst>
          </p:nvPr>
        </p:nvGraphicFramePr>
        <p:xfrm>
          <a:off x="6197950" y="3819416"/>
          <a:ext cx="1423384" cy="1250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415276" y="42653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F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45522" y="915457"/>
            <a:ext cx="11307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/>
              <a:t>FAT</a:t>
            </a:r>
            <a:endParaRPr lang="ko-KR" altLang="en-US" sz="4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706" y="1088258"/>
            <a:ext cx="594036" cy="488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23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67544" y="620688"/>
            <a:ext cx="8208912" cy="6237312"/>
          </a:xfrm>
          <a:prstGeom prst="rect">
            <a:avLst/>
          </a:prstGeom>
          <a:solidFill>
            <a:srgbClr val="F7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278112788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998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19193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523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043608" y="1052736"/>
            <a:ext cx="6960760" cy="43204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0000">
                <a:srgbClr val="FBB300"/>
              </a:gs>
              <a:gs pos="10000">
                <a:srgbClr val="FFEE00"/>
              </a:gs>
              <a:gs pos="0">
                <a:srgbClr val="00AA00"/>
              </a:gs>
              <a:gs pos="84000">
                <a:srgbClr val="F77700"/>
              </a:gs>
              <a:gs pos="100000">
                <a:srgbClr val="EE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043608" y="1988840"/>
            <a:ext cx="6960760" cy="43204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3000">
                <a:srgbClr val="FFEE00"/>
              </a:gs>
              <a:gs pos="0">
                <a:srgbClr val="00AA00"/>
              </a:gs>
              <a:gs pos="63000">
                <a:srgbClr val="F77700"/>
              </a:gs>
              <a:gs pos="100000">
                <a:srgbClr val="EE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43608" y="2780928"/>
            <a:ext cx="6960760" cy="43204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3000">
                <a:srgbClr val="FFEE00"/>
              </a:gs>
              <a:gs pos="0">
                <a:srgbClr val="00AA00"/>
              </a:gs>
              <a:gs pos="63000">
                <a:srgbClr val="F77700"/>
              </a:gs>
              <a:gs pos="100000">
                <a:srgbClr val="EE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99592" y="3717032"/>
            <a:ext cx="6960760" cy="43204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3000">
                <a:srgbClr val="FFEE00"/>
              </a:gs>
              <a:gs pos="0">
                <a:srgbClr val="00AA00"/>
              </a:gs>
              <a:gs pos="63000">
                <a:srgbClr val="F77700"/>
              </a:gs>
              <a:gs pos="100000">
                <a:srgbClr val="EE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99592" y="5128200"/>
            <a:ext cx="6960760" cy="43204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3000">
                <a:srgbClr val="FFEE00"/>
              </a:gs>
              <a:gs pos="0">
                <a:srgbClr val="00AA00"/>
              </a:gs>
              <a:gs pos="63000">
                <a:srgbClr val="F77700"/>
              </a:gs>
              <a:gs pos="100000">
                <a:srgbClr val="EE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7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67544" y="620688"/>
            <a:ext cx="8208912" cy="6237312"/>
          </a:xfrm>
          <a:prstGeom prst="rect">
            <a:avLst/>
          </a:prstGeom>
          <a:solidFill>
            <a:srgbClr val="F7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429000"/>
            <a:ext cx="8001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3" y="3067050"/>
            <a:ext cx="8286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077072"/>
            <a:ext cx="8001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138" y="1700808"/>
            <a:ext cx="7810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263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err="1"/>
              <a:t>크리티컬</a:t>
            </a:r>
            <a:r>
              <a:rPr lang="ko-KR" altLang="en-US" dirty="0"/>
              <a:t> </a:t>
            </a:r>
            <a:r>
              <a:rPr lang="ko-KR" altLang="en-US" dirty="0" err="1"/>
              <a:t>리스크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개발자에게 시급히 </a:t>
            </a:r>
            <a:r>
              <a:rPr lang="ko-KR" altLang="en-US" dirty="0" err="1" smtClean="0"/>
              <a:t>고쳐야할</a:t>
            </a:r>
            <a:r>
              <a:rPr lang="ko-KR" altLang="en-US" dirty="0" smtClean="0"/>
              <a:t> 부분을 알려줌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전체오염도 등급 분포 파이그래프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개발자에게 현재 소프트웨어의 문제되는 부분이 </a:t>
            </a:r>
            <a:r>
              <a:rPr lang="ko-KR" altLang="en-US" dirty="0" err="1" smtClean="0"/>
              <a:t>어느정도인지</a:t>
            </a:r>
            <a:r>
              <a:rPr lang="ko-KR" altLang="en-US" dirty="0" smtClean="0"/>
              <a:t> 직관적으로 보여준다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그룹화 오염도 그래프 그룹화 오염도 등급이 왜 그렇게 나왔는지 직관적으로 보여준다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그룹화 오염도 대표 등급 산출 방법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그룹내</a:t>
            </a:r>
            <a:r>
              <a:rPr lang="ko-KR" altLang="en-US" dirty="0" smtClean="0"/>
              <a:t> 오염도중에 가장 낮은 등급을 대표 등급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Basic,Naming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정적분석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등급산출 방법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개수를 기준으로 대표등급 산출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430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E:\자료\Dropbox\Stanly\뷰\색변경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7638"/>
            <a:ext cx="828551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828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E:\자료\Dropbox\Stanly\뷰\저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12838"/>
            <a:ext cx="8686800" cy="474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63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대쉬</a:t>
            </a:r>
            <a:r>
              <a:rPr lang="ko-KR" altLang="en-US" dirty="0" smtClean="0"/>
              <a:t> 보드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5205"/>
            <a:ext cx="9144000" cy="3247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009132"/>
            <a:ext cx="847724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0" y="1064916"/>
            <a:ext cx="8184909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2" name="Chart 64"/>
          <p:cNvGraphicFramePr/>
          <p:nvPr>
            <p:extLst>
              <p:ext uri="{D42A27DB-BD31-4B8C-83A1-F6EECF244321}">
                <p14:modId xmlns:p14="http://schemas.microsoft.com/office/powerpoint/2010/main" val="1196202113"/>
              </p:ext>
            </p:extLst>
          </p:nvPr>
        </p:nvGraphicFramePr>
        <p:xfrm>
          <a:off x="5455229" y="1273386"/>
          <a:ext cx="2894287" cy="1903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3" name="TextBox 152"/>
          <p:cNvSpPr txBox="1"/>
          <p:nvPr/>
        </p:nvSpPr>
        <p:spPr>
          <a:xfrm>
            <a:off x="5076056" y="1058086"/>
            <a:ext cx="255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Total Pollution Rate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4" name="Rectangle 66"/>
          <p:cNvSpPr/>
          <p:nvPr/>
        </p:nvSpPr>
        <p:spPr>
          <a:xfrm>
            <a:off x="5483359" y="1440172"/>
            <a:ext cx="2866158" cy="1656443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" name="그룹 5"/>
          <p:cNvGrpSpPr/>
          <p:nvPr/>
        </p:nvGrpSpPr>
        <p:grpSpPr>
          <a:xfrm>
            <a:off x="817130" y="3185378"/>
            <a:ext cx="8296275" cy="2317973"/>
            <a:chOff x="785" y="2551187"/>
            <a:chExt cx="9144000" cy="2705083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" y="2564904"/>
              <a:ext cx="9144000" cy="2691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" y="2551187"/>
              <a:ext cx="985697" cy="281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" name="TextBox 40"/>
          <p:cNvSpPr txBox="1"/>
          <p:nvPr/>
        </p:nvSpPr>
        <p:spPr>
          <a:xfrm>
            <a:off x="1187350" y="1110463"/>
            <a:ext cx="1689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Critical Risk</a:t>
            </a:r>
            <a:endParaRPr lang="en-US" dirty="0"/>
          </a:p>
        </p:txBody>
      </p:sp>
      <p:sp>
        <p:nvSpPr>
          <p:cNvPr id="42" name="Rectangle 36"/>
          <p:cNvSpPr/>
          <p:nvPr/>
        </p:nvSpPr>
        <p:spPr>
          <a:xfrm>
            <a:off x="1187350" y="1456935"/>
            <a:ext cx="3522967" cy="160936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55"/>
          <p:cNvGrpSpPr/>
          <p:nvPr/>
        </p:nvGrpSpPr>
        <p:grpSpPr>
          <a:xfrm>
            <a:off x="2221294" y="2273804"/>
            <a:ext cx="1679273" cy="232940"/>
            <a:chOff x="3726034" y="2532520"/>
            <a:chExt cx="1679273" cy="232940"/>
          </a:xfrm>
        </p:grpSpPr>
        <p:pic>
          <p:nvPicPr>
            <p:cNvPr id="44" name="Picture 5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26034" y="2562260"/>
              <a:ext cx="203200" cy="203200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931059" y="2532520"/>
              <a:ext cx="14742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logdog.client.log4j.dispatcher</a:t>
              </a:r>
              <a:endParaRPr lang="en-US" sz="800" dirty="0"/>
            </a:p>
          </p:txBody>
        </p:sp>
      </p:grpSp>
      <p:grpSp>
        <p:nvGrpSpPr>
          <p:cNvPr id="46" name="Group 58"/>
          <p:cNvGrpSpPr/>
          <p:nvPr/>
        </p:nvGrpSpPr>
        <p:grpSpPr>
          <a:xfrm>
            <a:off x="2233024" y="2640238"/>
            <a:ext cx="1674331" cy="246400"/>
            <a:chOff x="3727859" y="2911704"/>
            <a:chExt cx="1674331" cy="246400"/>
          </a:xfrm>
        </p:grpSpPr>
        <p:sp>
          <p:nvSpPr>
            <p:cNvPr id="47" name="TextBox 46"/>
            <p:cNvSpPr txBox="1"/>
            <p:nvPr/>
          </p:nvSpPr>
          <p:spPr>
            <a:xfrm>
              <a:off x="3927942" y="2911704"/>
              <a:ext cx="14742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logdog.client.log4j.dispatcher</a:t>
              </a:r>
              <a:endParaRPr lang="en-US" sz="800" dirty="0"/>
            </a:p>
          </p:txBody>
        </p:sp>
        <p:pic>
          <p:nvPicPr>
            <p:cNvPr id="48" name="Picture 5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27859" y="2954904"/>
              <a:ext cx="203200" cy="203200"/>
            </a:xfrm>
            <a:prstGeom prst="rect">
              <a:avLst/>
            </a:prstGeom>
          </p:spPr>
        </p:pic>
      </p:grpSp>
      <p:grpSp>
        <p:nvGrpSpPr>
          <p:cNvPr id="49" name="Group 69"/>
          <p:cNvGrpSpPr/>
          <p:nvPr/>
        </p:nvGrpSpPr>
        <p:grpSpPr>
          <a:xfrm>
            <a:off x="2220642" y="1843791"/>
            <a:ext cx="1697297" cy="238941"/>
            <a:chOff x="3702488" y="2325262"/>
            <a:chExt cx="1697297" cy="238941"/>
          </a:xfrm>
        </p:grpSpPr>
        <p:sp>
          <p:nvSpPr>
            <p:cNvPr id="50" name="TextBox 49"/>
            <p:cNvSpPr txBox="1"/>
            <p:nvPr/>
          </p:nvSpPr>
          <p:spPr>
            <a:xfrm>
              <a:off x="3925537" y="2325262"/>
              <a:ext cx="14742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logdog.server.accepter.hello</a:t>
              </a:r>
              <a:endParaRPr lang="en-US" sz="800" dirty="0"/>
            </a:p>
          </p:txBody>
        </p:sp>
        <p:pic>
          <p:nvPicPr>
            <p:cNvPr id="51" name="Picture 7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02488" y="2361003"/>
              <a:ext cx="203200" cy="203200"/>
            </a:xfrm>
            <a:prstGeom prst="rect">
              <a:avLst/>
            </a:prstGeom>
          </p:spPr>
        </p:pic>
      </p:grpSp>
      <p:grpSp>
        <p:nvGrpSpPr>
          <p:cNvPr id="52" name="Group 77"/>
          <p:cNvGrpSpPr/>
          <p:nvPr/>
        </p:nvGrpSpPr>
        <p:grpSpPr>
          <a:xfrm>
            <a:off x="2221294" y="1515910"/>
            <a:ext cx="1490985" cy="224094"/>
            <a:chOff x="3713436" y="1985632"/>
            <a:chExt cx="1490985" cy="224094"/>
          </a:xfrm>
        </p:grpSpPr>
        <p:sp>
          <p:nvSpPr>
            <p:cNvPr id="53" name="TextBox 52"/>
            <p:cNvSpPr txBox="1"/>
            <p:nvPr/>
          </p:nvSpPr>
          <p:spPr>
            <a:xfrm>
              <a:off x="3920243" y="1985632"/>
              <a:ext cx="1284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logdog.server.accepter</a:t>
              </a:r>
              <a:endParaRPr lang="en-US" sz="800" dirty="0"/>
            </a:p>
          </p:txBody>
        </p:sp>
        <p:pic>
          <p:nvPicPr>
            <p:cNvPr id="54" name="Picture 7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13436" y="2006526"/>
              <a:ext cx="203200" cy="203200"/>
            </a:xfrm>
            <a:prstGeom prst="rect">
              <a:avLst/>
            </a:prstGeom>
          </p:spPr>
        </p:pic>
      </p:grpSp>
      <p:sp>
        <p:nvSpPr>
          <p:cNvPr id="55" name="TextBox 54"/>
          <p:cNvSpPr txBox="1"/>
          <p:nvPr/>
        </p:nvSpPr>
        <p:spPr>
          <a:xfrm>
            <a:off x="1591476" y="147271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EC2D08"/>
                </a:solidFill>
              </a:rPr>
              <a:t>F</a:t>
            </a:r>
            <a:endParaRPr lang="ko-KR" altLang="en-US" b="1" dirty="0">
              <a:solidFill>
                <a:srgbClr val="EC2D08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598644" y="182336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EC2D08"/>
                </a:solidFill>
              </a:rPr>
              <a:t>F</a:t>
            </a:r>
            <a:endParaRPr lang="ko-KR" altLang="en-US" b="1" dirty="0">
              <a:solidFill>
                <a:srgbClr val="EC2D08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598644" y="220560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EC2D08"/>
                </a:solidFill>
              </a:rPr>
              <a:t>F</a:t>
            </a:r>
            <a:endParaRPr lang="ko-KR" altLang="en-US" b="1" dirty="0">
              <a:solidFill>
                <a:srgbClr val="EC2D08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98644" y="25611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77700"/>
                </a:solidFill>
              </a:rPr>
              <a:t>C</a:t>
            </a:r>
            <a:endParaRPr lang="ko-KR" altLang="en-US" b="1" dirty="0">
              <a:solidFill>
                <a:srgbClr val="F77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44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컴포지션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504848" y="625078"/>
            <a:ext cx="0" cy="62329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0" y="1584450"/>
            <a:ext cx="5048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1639" y="2462603"/>
            <a:ext cx="3932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11639" y="3396581"/>
            <a:ext cx="3932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1639" y="4359599"/>
            <a:ext cx="3932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11639" y="1584450"/>
            <a:ext cx="0" cy="2775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스크린샷 2013-06-06 오전 3.58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8" y="0"/>
            <a:ext cx="9144000" cy="625078"/>
          </a:xfrm>
          <a:prstGeom prst="rect">
            <a:avLst/>
          </a:prstGeom>
        </p:spPr>
      </p:pic>
      <p:pic>
        <p:nvPicPr>
          <p:cNvPr id="28" name="Picture 27" descr="스크린샷 2013-06-06 오전 5.59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75" y="5431009"/>
            <a:ext cx="4428696" cy="1379860"/>
          </a:xfrm>
          <a:prstGeom prst="rect">
            <a:avLst/>
          </a:prstGeom>
        </p:spPr>
      </p:pic>
      <p:pic>
        <p:nvPicPr>
          <p:cNvPr id="29" name="Picture 28" descr="스크린샷 2013-06-06 오전 5.59.2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8" y="695918"/>
            <a:ext cx="1997926" cy="6114951"/>
          </a:xfrm>
          <a:prstGeom prst="rect">
            <a:avLst/>
          </a:prstGeom>
        </p:spPr>
      </p:pic>
      <p:pic>
        <p:nvPicPr>
          <p:cNvPr id="30" name="Picture 29" descr="스크린샷 2013-06-06 오전 5.59.0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74" y="695918"/>
            <a:ext cx="6640698" cy="4735091"/>
          </a:xfrm>
          <a:prstGeom prst="rect">
            <a:avLst/>
          </a:prstGeom>
        </p:spPr>
      </p:pic>
      <p:pic>
        <p:nvPicPr>
          <p:cNvPr id="31" name="Picture 30" descr="composition_inv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62" y="2570678"/>
            <a:ext cx="360986" cy="360986"/>
          </a:xfrm>
          <a:prstGeom prst="rect">
            <a:avLst/>
          </a:prstGeom>
        </p:spPr>
      </p:pic>
      <p:pic>
        <p:nvPicPr>
          <p:cNvPr id="32" name="Picture 31" descr="pollution_inv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4" y="3410091"/>
            <a:ext cx="453761" cy="453761"/>
          </a:xfrm>
          <a:prstGeom prst="rect">
            <a:avLst/>
          </a:prstGeom>
        </p:spPr>
      </p:pic>
      <p:pic>
        <p:nvPicPr>
          <p:cNvPr id="33" name="Picture 32" descr="project_inv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7" y="1584450"/>
            <a:ext cx="360986" cy="360986"/>
          </a:xfrm>
          <a:prstGeom prst="rect">
            <a:avLst/>
          </a:prstGeom>
        </p:spPr>
      </p:pic>
      <p:pic>
        <p:nvPicPr>
          <p:cNvPr id="34" name="Picture 33" descr="dashboard_inv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8" y="675497"/>
            <a:ext cx="426359" cy="426359"/>
          </a:xfrm>
          <a:prstGeom prst="rect">
            <a:avLst/>
          </a:prstGeom>
        </p:spPr>
      </p:pic>
      <p:graphicFrame>
        <p:nvGraphicFramePr>
          <p:cNvPr id="35" name="표 20"/>
          <p:cNvGraphicFramePr>
            <a:graphicFrameLocks noGrp="1"/>
          </p:cNvGraphicFramePr>
          <p:nvPr/>
        </p:nvGraphicFramePr>
        <p:xfrm>
          <a:off x="6931471" y="5583606"/>
          <a:ext cx="205601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102"/>
                <a:gridCol w="1416908"/>
              </a:tblGrid>
              <a:tr h="3114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관련 개발자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1143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Karuana</a:t>
                      </a:r>
                      <a:endParaRPr lang="ko-KR" altLang="en-US" dirty="0"/>
                    </a:p>
                  </a:txBody>
                  <a:tcPr/>
                </a:tc>
              </a:tr>
              <a:tr h="3114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6" name="Picture 2" descr="\\psf\Home\Desktop\스크린샷 2013-06-06 오전 1.25.20.png"/>
          <p:cNvPicPr>
            <a:picLocks noChangeAspect="1" noChangeArrowheads="1"/>
          </p:cNvPicPr>
          <p:nvPr/>
        </p:nvPicPr>
        <p:blipFill>
          <a:blip r:embed="rId10"/>
          <a:srcRect l="87567" t="29874" r="9910" b="20822"/>
          <a:stretch>
            <a:fillRect/>
          </a:stretch>
        </p:blipFill>
        <p:spPr bwMode="auto">
          <a:xfrm>
            <a:off x="7117492" y="5997145"/>
            <a:ext cx="230659" cy="2553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5027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오염도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psf\Home\Desktop\스크린샷 2013-06-06 오전 1.25.2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7961"/>
          </a:xfrm>
          <a:prstGeom prst="rect">
            <a:avLst/>
          </a:prstGeom>
          <a:noFill/>
        </p:spPr>
      </p:pic>
      <p:pic>
        <p:nvPicPr>
          <p:cNvPr id="1027" name="Picture 3" descr="\\psf\Home\Desktop\스크린샷 2013-06-06 오전 1.25.53.png"/>
          <p:cNvPicPr>
            <a:picLocks noChangeAspect="1" noChangeArrowheads="1"/>
          </p:cNvPicPr>
          <p:nvPr/>
        </p:nvPicPr>
        <p:blipFill>
          <a:blip r:embed="rId3"/>
          <a:srcRect r="89844" b="-2725"/>
          <a:stretch>
            <a:fillRect/>
          </a:stretch>
        </p:blipFill>
        <p:spPr bwMode="auto">
          <a:xfrm>
            <a:off x="0" y="428604"/>
            <a:ext cx="928662" cy="5000660"/>
          </a:xfrm>
          <a:prstGeom prst="rect">
            <a:avLst/>
          </a:prstGeom>
          <a:noFill/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071538" y="4143380"/>
          <a:ext cx="8072464" cy="28848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8694"/>
                <a:gridCol w="642942"/>
                <a:gridCol w="1714512"/>
                <a:gridCol w="857256"/>
                <a:gridCol w="2443084"/>
                <a:gridCol w="148597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Pollution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Rank</a:t>
                      </a:r>
                      <a:endParaRPr lang="ko-KR" alt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Pollution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Domain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Person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168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Ｆ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1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 of Branch statement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com.swmaestro.List.LinkedList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명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168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Ｃ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Long</a:t>
                      </a:r>
                      <a:r>
                        <a:rPr lang="en-US" altLang="ko-KR" sz="1100" baseline="0" dirty="0" smtClean="0"/>
                        <a:t> Naming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com.swmaestro.List.LinkedList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명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978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Ｆ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Tangled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com.swmaestro.List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r>
                        <a:rPr lang="ko-KR" altLang="en-US" sz="1200" dirty="0" smtClean="0"/>
                        <a:t>명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9" name="Picture 5" descr="\\psf\Home\Desktop\스크린샷 2013-06-06 오전 4.58.3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500042"/>
            <a:ext cx="8215338" cy="786221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1034" name="Picture 10" descr="\\psf\Home\Dropbox\Stanly\icon\class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4714884"/>
            <a:ext cx="357190" cy="357190"/>
          </a:xfrm>
          <a:prstGeom prst="rect">
            <a:avLst/>
          </a:prstGeom>
          <a:noFill/>
        </p:spPr>
      </p:pic>
      <p:pic>
        <p:nvPicPr>
          <p:cNvPr id="15" name="Picture 10" descr="\\psf\Home\Dropbox\Stanly\icon\class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5429264"/>
            <a:ext cx="357190" cy="357190"/>
          </a:xfrm>
          <a:prstGeom prst="rect">
            <a:avLst/>
          </a:prstGeom>
          <a:noFill/>
        </p:spPr>
      </p:pic>
      <p:pic>
        <p:nvPicPr>
          <p:cNvPr id="1035" name="Picture 11" descr="\\psf\Home\Dropbox\Stanly\icon\package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6143644"/>
            <a:ext cx="361952" cy="361952"/>
          </a:xfrm>
          <a:prstGeom prst="rect">
            <a:avLst/>
          </a:prstGeom>
          <a:noFill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28662" y="1214422"/>
            <a:ext cx="8215338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" y="4514863"/>
            <a:ext cx="8001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" y="5991248"/>
            <a:ext cx="8286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" y="5229243"/>
            <a:ext cx="8001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 descr="\\psf\Home\Desktop\스크린샷 2013-06-06 오전 4.52.12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2786058"/>
            <a:ext cx="928662" cy="751774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8420269" y="728615"/>
            <a:ext cx="723763" cy="200055"/>
          </a:xfrm>
          <a:prstGeom prst="rect">
            <a:avLst/>
          </a:prstGeom>
          <a:solidFill>
            <a:srgbClr val="F5F4F0"/>
          </a:solidFill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chemeClr val="bg1">
                    <a:lumMod val="50000"/>
                  </a:schemeClr>
                </a:solidFill>
              </a:rPr>
              <a:t>POLLUTION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474</Words>
  <Application>Microsoft Office PowerPoint</Application>
  <PresentationFormat>화면 슬라이드 쇼(4:3)</PresentationFormat>
  <Paragraphs>224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Theme</vt:lpstr>
      <vt:lpstr>개인 대쉬보드</vt:lpstr>
      <vt:lpstr>PowerPoint 프레젠테이션</vt:lpstr>
      <vt:lpstr>이유</vt:lpstr>
      <vt:lpstr>프로젝트 대쉬 보드</vt:lpstr>
      <vt:lpstr>PowerPoint 프레젠테이션</vt:lpstr>
      <vt:lpstr>프로젝트 컴포지션 뷰</vt:lpstr>
      <vt:lpstr>PowerPoint 프레젠테이션</vt:lpstr>
      <vt:lpstr>오염도 뷰</vt:lpstr>
      <vt:lpstr>PowerPoint 프레젠테이션</vt:lpstr>
      <vt:lpstr>도메인　아이콘</vt:lpstr>
      <vt:lpstr>오염도 상세 보기</vt:lpstr>
      <vt:lpstr>PowerPoint 프레젠테이션</vt:lpstr>
      <vt:lpstr>오염도 상세 보기</vt:lpstr>
      <vt:lpstr>PowerPoint 프레젠테이션</vt:lpstr>
      <vt:lpstr>오염도 상세 보기</vt:lpstr>
      <vt:lpstr>PowerPoint 프레젠테이션</vt:lpstr>
      <vt:lpstr>PowerPoint 프레젠테이션</vt:lpstr>
      <vt:lpstr>PowerPoint 프레젠테이션</vt:lpstr>
      <vt:lpstr>PowerPoint 프레젠테이션</vt:lpstr>
      <vt:lpstr>등급별 색상</vt:lpstr>
      <vt:lpstr>후보군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현철 양</dc:creator>
  <cp:lastModifiedBy>JeongSeungsu</cp:lastModifiedBy>
  <cp:revision>114</cp:revision>
  <dcterms:created xsi:type="dcterms:W3CDTF">2013-06-05T15:54:10Z</dcterms:created>
  <dcterms:modified xsi:type="dcterms:W3CDTF">2013-06-06T13:52:22Z</dcterms:modified>
</cp:coreProperties>
</file>