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3" r:id="rId5"/>
    <p:sldId id="259" r:id="rId6"/>
    <p:sldId id="261" r:id="rId7"/>
    <p:sldId id="262" r:id="rId8"/>
    <p:sldId id="266" r:id="rId9"/>
    <p:sldId id="264" r:id="rId10"/>
    <p:sldId id="260"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ius Quick" initials="DQ" lastIdx="1" clrIdx="0">
    <p:extLst>
      <p:ext uri="{19B8F6BF-5375-455C-9EA6-DF929625EA0E}">
        <p15:presenceInfo xmlns:p15="http://schemas.microsoft.com/office/powerpoint/2012/main" userId="2c099272431888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us Quick" userId="2c0992724318889e" providerId="LiveId" clId="{A693EB33-A39A-4B10-9776-7C161F1EF7D8}"/>
    <pc:docChg chg="undo custSel addSld delSld modSld">
      <pc:chgData name="Darius Quick" userId="2c0992724318889e" providerId="LiveId" clId="{A693EB33-A39A-4B10-9776-7C161F1EF7D8}" dt="2023-06-14T15:15:11.508" v="509" actId="1076"/>
      <pc:docMkLst>
        <pc:docMk/>
      </pc:docMkLst>
      <pc:sldChg chg="modSp mod modAnim">
        <pc:chgData name="Darius Quick" userId="2c0992724318889e" providerId="LiveId" clId="{A693EB33-A39A-4B10-9776-7C161F1EF7D8}" dt="2023-06-14T15:14:13.555" v="502" actId="27636"/>
        <pc:sldMkLst>
          <pc:docMk/>
          <pc:sldMk cId="1927907579" sldId="256"/>
        </pc:sldMkLst>
        <pc:spChg chg="mod">
          <ac:chgData name="Darius Quick" userId="2c0992724318889e" providerId="LiveId" clId="{A693EB33-A39A-4B10-9776-7C161F1EF7D8}" dt="2023-06-14T15:14:13.555" v="502" actId="27636"/>
          <ac:spMkLst>
            <pc:docMk/>
            <pc:sldMk cId="1927907579" sldId="256"/>
            <ac:spMk id="2" creationId="{F6269316-3931-497B-8FA0-E7185BA7232B}"/>
          </ac:spMkLst>
        </pc:spChg>
        <pc:spChg chg="mod">
          <ac:chgData name="Darius Quick" userId="2c0992724318889e" providerId="LiveId" clId="{A693EB33-A39A-4B10-9776-7C161F1EF7D8}" dt="2023-06-14T15:14:13.476" v="501"/>
          <ac:spMkLst>
            <pc:docMk/>
            <pc:sldMk cId="1927907579" sldId="256"/>
            <ac:spMk id="3" creationId="{91A89031-11A2-2147-7D5C-B03342E3657C}"/>
          </ac:spMkLst>
        </pc:spChg>
      </pc:sldChg>
      <pc:sldChg chg="modSp mod modAnim">
        <pc:chgData name="Darius Quick" userId="2c0992724318889e" providerId="LiveId" clId="{A693EB33-A39A-4B10-9776-7C161F1EF7D8}" dt="2023-06-14T15:14:41.489" v="507" actId="1076"/>
        <pc:sldMkLst>
          <pc:docMk/>
          <pc:sldMk cId="1951440315" sldId="257"/>
        </pc:sldMkLst>
        <pc:spChg chg="mod">
          <ac:chgData name="Darius Quick" userId="2c0992724318889e" providerId="LiveId" clId="{A693EB33-A39A-4B10-9776-7C161F1EF7D8}" dt="2023-06-14T15:14:41.489" v="507" actId="1076"/>
          <ac:spMkLst>
            <pc:docMk/>
            <pc:sldMk cId="1951440315" sldId="257"/>
            <ac:spMk id="2" creationId="{08C54334-CE42-FBB7-24E4-70B3A6EF7DCE}"/>
          </ac:spMkLst>
        </pc:spChg>
        <pc:spChg chg="mod">
          <ac:chgData name="Darius Quick" userId="2c0992724318889e" providerId="LiveId" clId="{A693EB33-A39A-4B10-9776-7C161F1EF7D8}" dt="2023-06-14T15:14:13.476" v="501"/>
          <ac:spMkLst>
            <pc:docMk/>
            <pc:sldMk cId="1951440315" sldId="257"/>
            <ac:spMk id="3" creationId="{7CE1E414-021A-DA36-F8D5-5E22C403DCFA}"/>
          </ac:spMkLst>
        </pc:spChg>
      </pc:sldChg>
      <pc:sldChg chg="modSp mod modAnim">
        <pc:chgData name="Darius Quick" userId="2c0992724318889e" providerId="LiveId" clId="{A693EB33-A39A-4B10-9776-7C161F1EF7D8}" dt="2023-06-14T15:14:13.476" v="501"/>
        <pc:sldMkLst>
          <pc:docMk/>
          <pc:sldMk cId="1895397296" sldId="258"/>
        </pc:sldMkLst>
        <pc:spChg chg="mod">
          <ac:chgData name="Darius Quick" userId="2c0992724318889e" providerId="LiveId" clId="{A693EB33-A39A-4B10-9776-7C161F1EF7D8}" dt="2023-06-14T15:14:13.476" v="501"/>
          <ac:spMkLst>
            <pc:docMk/>
            <pc:sldMk cId="1895397296" sldId="258"/>
            <ac:spMk id="2" creationId="{E202FE40-8D87-36DC-7948-D2BB328C5E4E}"/>
          </ac:spMkLst>
        </pc:spChg>
        <pc:spChg chg="mod">
          <ac:chgData name="Darius Quick" userId="2c0992724318889e" providerId="LiveId" clId="{A693EB33-A39A-4B10-9776-7C161F1EF7D8}" dt="2023-06-14T15:14:13.476" v="501"/>
          <ac:spMkLst>
            <pc:docMk/>
            <pc:sldMk cId="1895397296" sldId="258"/>
            <ac:spMk id="3" creationId="{0A98BF99-45D6-DE2E-3137-3BF299529538}"/>
          </ac:spMkLst>
        </pc:spChg>
      </pc:sldChg>
      <pc:sldChg chg="modSp modAnim">
        <pc:chgData name="Darius Quick" userId="2c0992724318889e" providerId="LiveId" clId="{A693EB33-A39A-4B10-9776-7C161F1EF7D8}" dt="2023-06-14T15:14:13.476" v="501"/>
        <pc:sldMkLst>
          <pc:docMk/>
          <pc:sldMk cId="2364506013" sldId="259"/>
        </pc:sldMkLst>
        <pc:spChg chg="mod">
          <ac:chgData name="Darius Quick" userId="2c0992724318889e" providerId="LiveId" clId="{A693EB33-A39A-4B10-9776-7C161F1EF7D8}" dt="2023-06-14T15:14:13.476" v="501"/>
          <ac:spMkLst>
            <pc:docMk/>
            <pc:sldMk cId="2364506013" sldId="259"/>
            <ac:spMk id="2" creationId="{3608E5EA-C803-215B-FBF0-CF786EA07977}"/>
          </ac:spMkLst>
        </pc:spChg>
        <pc:spChg chg="mod">
          <ac:chgData name="Darius Quick" userId="2c0992724318889e" providerId="LiveId" clId="{A693EB33-A39A-4B10-9776-7C161F1EF7D8}" dt="2023-06-14T15:14:13.476" v="501"/>
          <ac:spMkLst>
            <pc:docMk/>
            <pc:sldMk cId="2364506013" sldId="259"/>
            <ac:spMk id="3" creationId="{93E15117-9214-5B17-5FCB-698692C6F995}"/>
          </ac:spMkLst>
        </pc:spChg>
      </pc:sldChg>
      <pc:sldChg chg="modSp modAnim">
        <pc:chgData name="Darius Quick" userId="2c0992724318889e" providerId="LiveId" clId="{A693EB33-A39A-4B10-9776-7C161F1EF7D8}" dt="2023-06-14T15:14:13.476" v="501"/>
        <pc:sldMkLst>
          <pc:docMk/>
          <pc:sldMk cId="3653781136" sldId="260"/>
        </pc:sldMkLst>
        <pc:spChg chg="mod">
          <ac:chgData name="Darius Quick" userId="2c0992724318889e" providerId="LiveId" clId="{A693EB33-A39A-4B10-9776-7C161F1EF7D8}" dt="2023-06-14T15:14:13.476" v="501"/>
          <ac:spMkLst>
            <pc:docMk/>
            <pc:sldMk cId="3653781136" sldId="260"/>
            <ac:spMk id="2" creationId="{40A02CF8-EE4B-59D6-61C4-553856F4515B}"/>
          </ac:spMkLst>
        </pc:spChg>
        <pc:spChg chg="mod">
          <ac:chgData name="Darius Quick" userId="2c0992724318889e" providerId="LiveId" clId="{A693EB33-A39A-4B10-9776-7C161F1EF7D8}" dt="2023-06-14T15:14:13.476" v="501"/>
          <ac:spMkLst>
            <pc:docMk/>
            <pc:sldMk cId="3653781136" sldId="260"/>
            <ac:spMk id="3" creationId="{45B130F7-C426-44EB-1B24-DDA52B6D20F1}"/>
          </ac:spMkLst>
        </pc:spChg>
      </pc:sldChg>
      <pc:sldChg chg="modSp modAnim">
        <pc:chgData name="Darius Quick" userId="2c0992724318889e" providerId="LiveId" clId="{A693EB33-A39A-4B10-9776-7C161F1EF7D8}" dt="2023-06-14T15:14:13.476" v="501"/>
        <pc:sldMkLst>
          <pc:docMk/>
          <pc:sldMk cId="2765078683" sldId="261"/>
        </pc:sldMkLst>
        <pc:spChg chg="mod">
          <ac:chgData name="Darius Quick" userId="2c0992724318889e" providerId="LiveId" clId="{A693EB33-A39A-4B10-9776-7C161F1EF7D8}" dt="2023-06-14T15:14:13.476" v="501"/>
          <ac:spMkLst>
            <pc:docMk/>
            <pc:sldMk cId="2765078683" sldId="261"/>
            <ac:spMk id="2" creationId="{0B118C1C-6E25-BC03-E557-559A83CE5E0B}"/>
          </ac:spMkLst>
        </pc:spChg>
        <pc:spChg chg="mod">
          <ac:chgData name="Darius Quick" userId="2c0992724318889e" providerId="LiveId" clId="{A693EB33-A39A-4B10-9776-7C161F1EF7D8}" dt="2023-06-14T15:14:13.476" v="501"/>
          <ac:spMkLst>
            <pc:docMk/>
            <pc:sldMk cId="2765078683" sldId="261"/>
            <ac:spMk id="3" creationId="{706E6F5A-F661-39F0-702F-BDA5A145077A}"/>
          </ac:spMkLst>
        </pc:spChg>
      </pc:sldChg>
      <pc:sldChg chg="modSp modAnim">
        <pc:chgData name="Darius Quick" userId="2c0992724318889e" providerId="LiveId" clId="{A693EB33-A39A-4B10-9776-7C161F1EF7D8}" dt="2023-06-14T15:14:13.476" v="501"/>
        <pc:sldMkLst>
          <pc:docMk/>
          <pc:sldMk cId="3400279690" sldId="262"/>
        </pc:sldMkLst>
        <pc:spChg chg="mod">
          <ac:chgData name="Darius Quick" userId="2c0992724318889e" providerId="LiveId" clId="{A693EB33-A39A-4B10-9776-7C161F1EF7D8}" dt="2023-06-14T15:14:13.476" v="501"/>
          <ac:spMkLst>
            <pc:docMk/>
            <pc:sldMk cId="3400279690" sldId="262"/>
            <ac:spMk id="2" creationId="{A2540205-2CB5-3506-86D4-E6B19E2A9502}"/>
          </ac:spMkLst>
        </pc:spChg>
        <pc:spChg chg="mod">
          <ac:chgData name="Darius Quick" userId="2c0992724318889e" providerId="LiveId" clId="{A693EB33-A39A-4B10-9776-7C161F1EF7D8}" dt="2023-06-14T15:14:13.476" v="501"/>
          <ac:spMkLst>
            <pc:docMk/>
            <pc:sldMk cId="3400279690" sldId="262"/>
            <ac:spMk id="3" creationId="{7B6DDA23-93F4-9A76-BEA2-C8CD90726531}"/>
          </ac:spMkLst>
        </pc:spChg>
      </pc:sldChg>
      <pc:sldChg chg="modSp mod modAnim">
        <pc:chgData name="Darius Quick" userId="2c0992724318889e" providerId="LiveId" clId="{A693EB33-A39A-4B10-9776-7C161F1EF7D8}" dt="2023-06-14T15:14:13.476" v="501"/>
        <pc:sldMkLst>
          <pc:docMk/>
          <pc:sldMk cId="746672585" sldId="263"/>
        </pc:sldMkLst>
        <pc:spChg chg="mod">
          <ac:chgData name="Darius Quick" userId="2c0992724318889e" providerId="LiveId" clId="{A693EB33-A39A-4B10-9776-7C161F1EF7D8}" dt="2023-06-14T15:14:13.476" v="501"/>
          <ac:spMkLst>
            <pc:docMk/>
            <pc:sldMk cId="746672585" sldId="263"/>
            <ac:spMk id="2" creationId="{ADF24022-E28C-EED8-5728-1FC1D248FEE2}"/>
          </ac:spMkLst>
        </pc:spChg>
        <pc:spChg chg="mod">
          <ac:chgData name="Darius Quick" userId="2c0992724318889e" providerId="LiveId" clId="{A693EB33-A39A-4B10-9776-7C161F1EF7D8}" dt="2023-06-14T15:14:13.476" v="501"/>
          <ac:spMkLst>
            <pc:docMk/>
            <pc:sldMk cId="746672585" sldId="263"/>
            <ac:spMk id="3" creationId="{E3880812-0A82-44CB-D48B-F98D4CA1EC29}"/>
          </ac:spMkLst>
        </pc:spChg>
      </pc:sldChg>
      <pc:sldChg chg="modSp modAnim">
        <pc:chgData name="Darius Quick" userId="2c0992724318889e" providerId="LiveId" clId="{A693EB33-A39A-4B10-9776-7C161F1EF7D8}" dt="2023-06-14T15:14:13.476" v="501"/>
        <pc:sldMkLst>
          <pc:docMk/>
          <pc:sldMk cId="2596148215" sldId="264"/>
        </pc:sldMkLst>
        <pc:spChg chg="mod">
          <ac:chgData name="Darius Quick" userId="2c0992724318889e" providerId="LiveId" clId="{A693EB33-A39A-4B10-9776-7C161F1EF7D8}" dt="2023-06-14T15:14:13.476" v="501"/>
          <ac:spMkLst>
            <pc:docMk/>
            <pc:sldMk cId="2596148215" sldId="264"/>
            <ac:spMk id="2" creationId="{8F949825-7E0D-566A-29DC-CFB72FA49082}"/>
          </ac:spMkLst>
        </pc:spChg>
        <pc:spChg chg="mod">
          <ac:chgData name="Darius Quick" userId="2c0992724318889e" providerId="LiveId" clId="{A693EB33-A39A-4B10-9776-7C161F1EF7D8}" dt="2023-06-14T15:14:13.476" v="501"/>
          <ac:spMkLst>
            <pc:docMk/>
            <pc:sldMk cId="2596148215" sldId="264"/>
            <ac:spMk id="3" creationId="{3999FCE8-934C-4482-2655-1F34158B055D}"/>
          </ac:spMkLst>
        </pc:spChg>
      </pc:sldChg>
      <pc:sldChg chg="modSp modAnim">
        <pc:chgData name="Darius Quick" userId="2c0992724318889e" providerId="LiveId" clId="{A693EB33-A39A-4B10-9776-7C161F1EF7D8}" dt="2023-06-14T15:14:13.476" v="501"/>
        <pc:sldMkLst>
          <pc:docMk/>
          <pc:sldMk cId="2502130863" sldId="265"/>
        </pc:sldMkLst>
        <pc:spChg chg="mod">
          <ac:chgData name="Darius Quick" userId="2c0992724318889e" providerId="LiveId" clId="{A693EB33-A39A-4B10-9776-7C161F1EF7D8}" dt="2023-06-14T15:14:13.476" v="501"/>
          <ac:spMkLst>
            <pc:docMk/>
            <pc:sldMk cId="2502130863" sldId="265"/>
            <ac:spMk id="2" creationId="{14D79352-87E1-DE23-2BFB-B9DF0CFBD110}"/>
          </ac:spMkLst>
        </pc:spChg>
        <pc:spChg chg="mod">
          <ac:chgData name="Darius Quick" userId="2c0992724318889e" providerId="LiveId" clId="{A693EB33-A39A-4B10-9776-7C161F1EF7D8}" dt="2023-06-14T15:14:13.476" v="501"/>
          <ac:spMkLst>
            <pc:docMk/>
            <pc:sldMk cId="2502130863" sldId="265"/>
            <ac:spMk id="3" creationId="{8C573DC2-0F8F-86AF-DB00-EABB7F3F4374}"/>
          </ac:spMkLst>
        </pc:spChg>
      </pc:sldChg>
      <pc:sldChg chg="modSp mod modAnim">
        <pc:chgData name="Darius Quick" userId="2c0992724318889e" providerId="LiveId" clId="{A693EB33-A39A-4B10-9776-7C161F1EF7D8}" dt="2023-06-14T15:14:13.617" v="503" actId="27636"/>
        <pc:sldMkLst>
          <pc:docMk/>
          <pc:sldMk cId="618054327" sldId="266"/>
        </pc:sldMkLst>
        <pc:spChg chg="mod">
          <ac:chgData name="Darius Quick" userId="2c0992724318889e" providerId="LiveId" clId="{A693EB33-A39A-4B10-9776-7C161F1EF7D8}" dt="2023-06-14T15:14:13.476" v="501"/>
          <ac:spMkLst>
            <pc:docMk/>
            <pc:sldMk cId="618054327" sldId="266"/>
            <ac:spMk id="2" creationId="{D14535A8-E1F8-6018-30EE-AEB6696CBFDD}"/>
          </ac:spMkLst>
        </pc:spChg>
        <pc:spChg chg="mod">
          <ac:chgData name="Darius Quick" userId="2c0992724318889e" providerId="LiveId" clId="{A693EB33-A39A-4B10-9776-7C161F1EF7D8}" dt="2023-06-14T15:14:13.617" v="503" actId="27636"/>
          <ac:spMkLst>
            <pc:docMk/>
            <pc:sldMk cId="618054327" sldId="266"/>
            <ac:spMk id="3" creationId="{688A6BB6-DA8F-C89F-8296-C001F7242468}"/>
          </ac:spMkLst>
        </pc:spChg>
      </pc:sldChg>
      <pc:sldChg chg="modSp mod modAnim">
        <pc:chgData name="Darius Quick" userId="2c0992724318889e" providerId="LiveId" clId="{A693EB33-A39A-4B10-9776-7C161F1EF7D8}" dt="2023-06-14T15:15:11.508" v="509" actId="1076"/>
        <pc:sldMkLst>
          <pc:docMk/>
          <pc:sldMk cId="2312179912" sldId="267"/>
        </pc:sldMkLst>
        <pc:spChg chg="mod">
          <ac:chgData name="Darius Quick" userId="2c0992724318889e" providerId="LiveId" clId="{A693EB33-A39A-4B10-9776-7C161F1EF7D8}" dt="2023-06-14T15:15:11.508" v="509" actId="1076"/>
          <ac:spMkLst>
            <pc:docMk/>
            <pc:sldMk cId="2312179912" sldId="267"/>
            <ac:spMk id="2" creationId="{EDC7A9C0-E708-C4D2-6205-CB67B12CB138}"/>
          </ac:spMkLst>
        </pc:spChg>
        <pc:spChg chg="mod">
          <ac:chgData name="Darius Quick" userId="2c0992724318889e" providerId="LiveId" clId="{A693EB33-A39A-4B10-9776-7C161F1EF7D8}" dt="2023-06-14T15:14:13.476" v="501"/>
          <ac:spMkLst>
            <pc:docMk/>
            <pc:sldMk cId="2312179912" sldId="267"/>
            <ac:spMk id="3" creationId="{F932527B-BE7A-785A-A80B-D30DC05B5CF8}"/>
          </ac:spMkLst>
        </pc:spChg>
      </pc:sldChg>
      <pc:sldChg chg="modSp new mod modAnim addCm delCm">
        <pc:chgData name="Darius Quick" userId="2c0992724318889e" providerId="LiveId" clId="{A693EB33-A39A-4B10-9776-7C161F1EF7D8}" dt="2023-06-14T15:15:02.236" v="508" actId="1076"/>
        <pc:sldMkLst>
          <pc:docMk/>
          <pc:sldMk cId="3395091134" sldId="268"/>
        </pc:sldMkLst>
        <pc:spChg chg="mod">
          <ac:chgData name="Darius Quick" userId="2c0992724318889e" providerId="LiveId" clId="{A693EB33-A39A-4B10-9776-7C161F1EF7D8}" dt="2023-06-14T15:15:02.236" v="508" actId="1076"/>
          <ac:spMkLst>
            <pc:docMk/>
            <pc:sldMk cId="3395091134" sldId="268"/>
            <ac:spMk id="2" creationId="{03118B18-D2A3-F228-6C77-0D9C1F8B7D36}"/>
          </ac:spMkLst>
        </pc:spChg>
        <pc:spChg chg="mod">
          <ac:chgData name="Darius Quick" userId="2c0992724318889e" providerId="LiveId" clId="{A693EB33-A39A-4B10-9776-7C161F1EF7D8}" dt="2023-06-14T15:14:13.633" v="505" actId="27636"/>
          <ac:spMkLst>
            <pc:docMk/>
            <pc:sldMk cId="3395091134" sldId="268"/>
            <ac:spMk id="3" creationId="{825E2426-1D12-2539-1EB0-D1CCD125470F}"/>
          </ac:spMkLst>
        </pc:spChg>
      </pc:sldChg>
      <pc:sldChg chg="modSp new mod">
        <pc:chgData name="Darius Quick" userId="2c0992724318889e" providerId="LiveId" clId="{A693EB33-A39A-4B10-9776-7C161F1EF7D8}" dt="2023-06-14T15:14:13.476" v="501"/>
        <pc:sldMkLst>
          <pc:docMk/>
          <pc:sldMk cId="2910776255" sldId="269"/>
        </pc:sldMkLst>
        <pc:spChg chg="mod">
          <ac:chgData name="Darius Quick" userId="2c0992724318889e" providerId="LiveId" clId="{A693EB33-A39A-4B10-9776-7C161F1EF7D8}" dt="2023-06-14T15:14:13.476" v="501"/>
          <ac:spMkLst>
            <pc:docMk/>
            <pc:sldMk cId="2910776255" sldId="269"/>
            <ac:spMk id="2" creationId="{D7072FA6-8496-8541-EBC0-EA5A45BD12C8}"/>
          </ac:spMkLst>
        </pc:spChg>
        <pc:spChg chg="mod">
          <ac:chgData name="Darius Quick" userId="2c0992724318889e" providerId="LiveId" clId="{A693EB33-A39A-4B10-9776-7C161F1EF7D8}" dt="2023-06-14T15:14:13.476" v="501"/>
          <ac:spMkLst>
            <pc:docMk/>
            <pc:sldMk cId="2910776255" sldId="269"/>
            <ac:spMk id="3" creationId="{957FE504-92BD-5FF1-0DA7-F0446CF8470F}"/>
          </ac:spMkLst>
        </pc:spChg>
      </pc:sldChg>
      <pc:sldChg chg="new del">
        <pc:chgData name="Darius Quick" userId="2c0992724318889e" providerId="LiveId" clId="{A693EB33-A39A-4B10-9776-7C161F1EF7D8}" dt="2023-06-13T16:01:36.430" v="439" actId="2696"/>
        <pc:sldMkLst>
          <pc:docMk/>
          <pc:sldMk cId="3841474646"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AAAFED-42AC-4566-B41C-4AA827677F1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138583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AAFED-42AC-4566-B41C-4AA827677F1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3436824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AAFED-42AC-4566-B41C-4AA827677F1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9AD1-7948-4F79-B212-145C6175372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756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AAFED-42AC-4566-B41C-4AA827677F1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228008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AAFED-42AC-4566-B41C-4AA827677F1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9AD1-7948-4F79-B212-145C6175372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8936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AAFED-42AC-4566-B41C-4AA827677F1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152255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AAFED-42AC-4566-B41C-4AA827677F1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943436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AAFED-42AC-4566-B41C-4AA827677F1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134998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AAFED-42AC-4566-B41C-4AA827677F1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35441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AAFED-42AC-4566-B41C-4AA827677F1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248248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AAAFED-42AC-4566-B41C-4AA827677F10}"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3949947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AAAFED-42AC-4566-B41C-4AA827677F10}"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90565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AAAFED-42AC-4566-B41C-4AA827677F10}"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2849295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AFED-42AC-4566-B41C-4AA827677F10}"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233862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AAFED-42AC-4566-B41C-4AA827677F10}"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108616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AAAFED-42AC-4566-B41C-4AA827677F10}"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B9AD1-7948-4F79-B212-145C61753729}" type="slidenum">
              <a:rPr lang="en-US" smtClean="0"/>
              <a:t>‹#›</a:t>
            </a:fld>
            <a:endParaRPr lang="en-US"/>
          </a:p>
        </p:txBody>
      </p:sp>
    </p:spTree>
    <p:extLst>
      <p:ext uri="{BB962C8B-B14F-4D97-AF65-F5344CB8AC3E}">
        <p14:creationId xmlns:p14="http://schemas.microsoft.com/office/powerpoint/2010/main" val="352972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AAAFED-42AC-4566-B41C-4AA827677F10}" type="datetimeFigureOut">
              <a:rPr lang="en-US" smtClean="0"/>
              <a:t>6/13/2023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DB9AD1-7948-4F79-B212-145C61753729}" type="slidenum">
              <a:rPr lang="en-US" smtClean="0"/>
              <a:t>‹#›</a:t>
            </a:fld>
            <a:endParaRPr lang="en-US"/>
          </a:p>
        </p:txBody>
      </p:sp>
    </p:spTree>
    <p:extLst>
      <p:ext uri="{BB962C8B-B14F-4D97-AF65-F5344CB8AC3E}">
        <p14:creationId xmlns:p14="http://schemas.microsoft.com/office/powerpoint/2010/main" val="286831586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9316-3931-497B-8FA0-E7185BA7232B}"/>
              </a:ext>
            </a:extLst>
          </p:cNvPr>
          <p:cNvSpPr>
            <a:spLocks noGrp="1"/>
          </p:cNvSpPr>
          <p:nvPr>
            <p:ph type="ctrTitle"/>
          </p:nvPr>
        </p:nvSpPr>
        <p:spPr/>
        <p:txBody>
          <a:bodyPr anchor="ctr">
            <a:normAutofit fontScale="90000"/>
          </a:bodyPr>
          <a:lstStyle/>
          <a:p>
            <a:r>
              <a:rPr lang="en-US" sz="5400" dirty="0">
                <a:latin typeface="Times New Roman" panose="02020603050405020304" pitchFamily="18" charset="0"/>
                <a:cs typeface="Times New Roman" panose="02020603050405020304" pitchFamily="18" charset="0"/>
              </a:rPr>
              <a:t>SNHU Travel Agile Presentation</a:t>
            </a:r>
          </a:p>
        </p:txBody>
      </p:sp>
      <p:sp>
        <p:nvSpPr>
          <p:cNvPr id="3" name="Subtitle 2">
            <a:extLst>
              <a:ext uri="{FF2B5EF4-FFF2-40B4-BE49-F238E27FC236}">
                <a16:creationId xmlns:a16="http://schemas.microsoft.com/office/drawing/2014/main" id="{91A89031-11A2-2147-7D5C-B03342E3657C}"/>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Darius Quick</a:t>
            </a:r>
          </a:p>
        </p:txBody>
      </p:sp>
    </p:spTree>
    <p:extLst>
      <p:ext uri="{BB962C8B-B14F-4D97-AF65-F5344CB8AC3E}">
        <p14:creationId xmlns:p14="http://schemas.microsoft.com/office/powerpoint/2010/main" val="192790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2CF8-EE4B-59D6-61C4-553856F4515B}"/>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Maintenance</a:t>
            </a:r>
          </a:p>
        </p:txBody>
      </p:sp>
      <p:sp>
        <p:nvSpPr>
          <p:cNvPr id="3" name="Content Placeholder 2">
            <a:extLst>
              <a:ext uri="{FF2B5EF4-FFF2-40B4-BE49-F238E27FC236}">
                <a16:creationId xmlns:a16="http://schemas.microsoft.com/office/drawing/2014/main" id="{45B130F7-C426-44EB-1B24-DDA52B6D20F1}"/>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The software will now be fully deployed and made available to customers. This action moves it into the maintenance phase. During this phase, the software development team will provide ongoing support to keep the system running smoothly and resolve any new bugs. They will also be on hand to offer additional training to users and ensure they know how to use the product. Over time, new iterations can take place to refresh the existing product with upgrades and additional features.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78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9352-87E1-DE23-2BFB-B9DF0CFBD110}"/>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Retirement</a:t>
            </a:r>
          </a:p>
        </p:txBody>
      </p:sp>
      <p:sp>
        <p:nvSpPr>
          <p:cNvPr id="3" name="Content Placeholder 2">
            <a:extLst>
              <a:ext uri="{FF2B5EF4-FFF2-40B4-BE49-F238E27FC236}">
                <a16:creationId xmlns:a16="http://schemas.microsoft.com/office/drawing/2014/main" id="{8C573DC2-0F8F-86AF-DB00-EABB7F3F4374}"/>
              </a:ext>
            </a:extLst>
          </p:cNvPr>
          <p:cNvSpPr>
            <a:spLocks noGrp="1"/>
          </p:cNvSpPr>
          <p:nvPr>
            <p:ph idx="1"/>
          </p:nvPr>
        </p:nvSpPr>
        <p:spPr/>
        <p:txBody>
          <a:bodyPr>
            <a:normAutofit/>
          </a:bodyPr>
          <a:lstStyle/>
          <a:p>
            <a:pPr marL="0" indent="0" algn="l">
              <a:buNone/>
            </a:pPr>
            <a:r>
              <a:rPr lang="en-US" b="0" i="0" dirty="0">
                <a:effectLst/>
                <a:latin typeface="Times New Roman" panose="02020603050405020304" pitchFamily="18" charset="0"/>
                <a:cs typeface="Times New Roman" panose="02020603050405020304" pitchFamily="18" charset="0"/>
              </a:rPr>
              <a:t>There are two reasons why a product will enter the retirement phase: either it is being replaced with new software, or the system itself has become obsolete or incompatible with the organization over time. The software development team will first notify users that the software is being retired. If there is a replacement, the users will be migrated to the new system. Finally, the developers will carry out any remaining end-of-life activities and remove support for the existing software.</a:t>
            </a:r>
          </a:p>
        </p:txBody>
      </p:sp>
    </p:spTree>
    <p:extLst>
      <p:ext uri="{BB962C8B-B14F-4D97-AF65-F5344CB8AC3E}">
        <p14:creationId xmlns:p14="http://schemas.microsoft.com/office/powerpoint/2010/main" val="250213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A9C0-E708-C4D2-6205-CB67B12CB138}"/>
              </a:ext>
            </a:extLst>
          </p:cNvPr>
          <p:cNvSpPr>
            <a:spLocks noGrp="1"/>
          </p:cNvSpPr>
          <p:nvPr>
            <p:ph type="title"/>
          </p:nvPr>
        </p:nvSpPr>
        <p:spPr>
          <a:xfrm>
            <a:off x="552644" y="290946"/>
            <a:ext cx="8596668" cy="1320800"/>
          </a:xfrm>
        </p:spPr>
        <p:txBody>
          <a:bodyPr>
            <a:noAutofit/>
          </a:bodyPr>
          <a:lstStyle/>
          <a:p>
            <a:pPr algn="ctr"/>
            <a:r>
              <a:rPr lang="en-US" sz="6000" dirty="0">
                <a:latin typeface="Times New Roman" panose="02020603050405020304" pitchFamily="18" charset="0"/>
                <a:cs typeface="Times New Roman" panose="02020603050405020304" pitchFamily="18" charset="0"/>
              </a:rPr>
              <a:t>What if we used the Waterfall Approach?</a:t>
            </a:r>
          </a:p>
        </p:txBody>
      </p:sp>
      <p:sp>
        <p:nvSpPr>
          <p:cNvPr id="3" name="Content Placeholder 2">
            <a:extLst>
              <a:ext uri="{FF2B5EF4-FFF2-40B4-BE49-F238E27FC236}">
                <a16:creationId xmlns:a16="http://schemas.microsoft.com/office/drawing/2014/main" id="{F932527B-BE7A-785A-A80B-D30DC05B5CF8}"/>
              </a:ext>
            </a:extLst>
          </p:cNvPr>
          <p:cNvSpPr>
            <a:spLocks noGrp="1"/>
          </p:cNvSpPr>
          <p:nvPr>
            <p:ph idx="1"/>
          </p:nvPr>
        </p:nvSpPr>
        <p:spPr/>
        <p:txBody>
          <a:bodyPr>
            <a:normAutofit/>
          </a:bodyPr>
          <a:lstStyle/>
          <a:p>
            <a:r>
              <a:rPr lang="en-US" dirty="0"/>
              <a:t>Unlike the agile approach the  waterfall approach does not adapt well when there are changes or interruptions mid after the project has already started.  The waterfall approach works best when all the details of the project are given up front before the project begins.</a:t>
            </a:r>
          </a:p>
          <a:p>
            <a:r>
              <a:rPr lang="en-US" dirty="0"/>
              <a:t>This project would have been a disaster if we had used the waterfall approach.  This is because the client made changes based on customer requests after the project had started asking for additional details to be added into the assignment.  Then the project was interrupted and changed focus to target vacations that were for detox/wellness.  This big of a change would have major consequences if we were using the waterfall approach.</a:t>
            </a:r>
          </a:p>
        </p:txBody>
      </p:sp>
    </p:spTree>
    <p:extLst>
      <p:ext uri="{BB962C8B-B14F-4D97-AF65-F5344CB8AC3E}">
        <p14:creationId xmlns:p14="http://schemas.microsoft.com/office/powerpoint/2010/main" val="231217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B18-D2A3-F228-6C77-0D9C1F8B7D36}"/>
              </a:ext>
            </a:extLst>
          </p:cNvPr>
          <p:cNvSpPr>
            <a:spLocks noGrp="1"/>
          </p:cNvSpPr>
          <p:nvPr>
            <p:ph type="title"/>
          </p:nvPr>
        </p:nvSpPr>
        <p:spPr>
          <a:xfrm>
            <a:off x="677334" y="318654"/>
            <a:ext cx="8596668" cy="1320800"/>
          </a:xfrm>
        </p:spPr>
        <p:txBody>
          <a:bodyPr>
            <a:normAutofit fontScale="90000"/>
          </a:bodyPr>
          <a:lstStyle/>
          <a:p>
            <a:r>
              <a:rPr lang="en-US" sz="6000" dirty="0"/>
              <a:t>Choosing Waterfall or Agile?</a:t>
            </a:r>
          </a:p>
        </p:txBody>
      </p:sp>
      <p:sp>
        <p:nvSpPr>
          <p:cNvPr id="3" name="Content Placeholder 2">
            <a:extLst>
              <a:ext uri="{FF2B5EF4-FFF2-40B4-BE49-F238E27FC236}">
                <a16:creationId xmlns:a16="http://schemas.microsoft.com/office/drawing/2014/main" id="{825E2426-1D12-2539-1EB0-D1CCD125470F}"/>
              </a:ext>
            </a:extLst>
          </p:cNvPr>
          <p:cNvSpPr>
            <a:spLocks noGrp="1"/>
          </p:cNvSpPr>
          <p:nvPr>
            <p:ph idx="1"/>
          </p:nvPr>
        </p:nvSpPr>
        <p:spPr/>
        <p:txBody>
          <a:bodyPr>
            <a:normAutofit lnSpcReduction="10000"/>
          </a:bodyPr>
          <a:lstStyle/>
          <a:p>
            <a:r>
              <a:rPr lang="en-US" sz="3200" dirty="0"/>
              <a:t>Waterfall Approach: Should only be chosen when all of the project details are known up front and they will not be changing once the project has started.</a:t>
            </a:r>
          </a:p>
          <a:p>
            <a:r>
              <a:rPr lang="en-US" sz="3200" dirty="0"/>
              <a:t>Agile Approach: Should be chosen if all of the project details are not known up front and changes will be occurring throughout the project</a:t>
            </a:r>
            <a:r>
              <a:rPr lang="en-US" dirty="0"/>
              <a:t>.</a:t>
            </a:r>
          </a:p>
        </p:txBody>
      </p:sp>
    </p:spTree>
    <p:extLst>
      <p:ext uri="{BB962C8B-B14F-4D97-AF65-F5344CB8AC3E}">
        <p14:creationId xmlns:p14="http://schemas.microsoft.com/office/powerpoint/2010/main" val="339509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2FA6-8496-8541-EBC0-EA5A45BD12C8}"/>
              </a:ext>
            </a:extLst>
          </p:cNvPr>
          <p:cNvSpPr>
            <a:spLocks noGrp="1"/>
          </p:cNvSpPr>
          <p:nvPr>
            <p:ph type="title"/>
          </p:nvPr>
        </p:nvSpPr>
        <p:spPr/>
        <p:txBody>
          <a:bodyPr>
            <a:normAutofit/>
          </a:bodyPr>
          <a:lstStyle/>
          <a:p>
            <a:pPr algn="ctr"/>
            <a:r>
              <a:rPr lang="en-US" sz="6000" dirty="0"/>
              <a:t>Work Cited</a:t>
            </a:r>
          </a:p>
        </p:txBody>
      </p:sp>
      <p:sp>
        <p:nvSpPr>
          <p:cNvPr id="3" name="Content Placeholder 2">
            <a:extLst>
              <a:ext uri="{FF2B5EF4-FFF2-40B4-BE49-F238E27FC236}">
                <a16:creationId xmlns:a16="http://schemas.microsoft.com/office/drawing/2014/main" id="{957FE504-92BD-5FF1-0DA7-F0446CF8470F}"/>
              </a:ext>
            </a:extLst>
          </p:cNvPr>
          <p:cNvSpPr>
            <a:spLocks noGrp="1"/>
          </p:cNvSpPr>
          <p:nvPr>
            <p:ph idx="1"/>
          </p:nvPr>
        </p:nvSpPr>
        <p:spPr/>
        <p:txBody>
          <a:bodyPr/>
          <a:lstStyle/>
          <a:p>
            <a:pPr marL="0" indent="0">
              <a:buNone/>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Wrike, Inc. (2006) The Agile Software Development Life Cycle. https://www.wrike.com/agile-guide/agile-development-life-cycle/</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1077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4334-CE42-FBB7-24E4-70B3A6EF7DCE}"/>
              </a:ext>
            </a:extLst>
          </p:cNvPr>
          <p:cNvSpPr>
            <a:spLocks noGrp="1"/>
          </p:cNvSpPr>
          <p:nvPr>
            <p:ph type="title"/>
          </p:nvPr>
        </p:nvSpPr>
        <p:spPr>
          <a:xfrm>
            <a:off x="0" y="375746"/>
            <a:ext cx="10023764" cy="881784"/>
          </a:xfrm>
        </p:spPr>
        <p:txBody>
          <a:bodyPr>
            <a:noAutofit/>
          </a:bodyPr>
          <a:lstStyle/>
          <a:p>
            <a:pPr algn="ctr"/>
            <a:r>
              <a:rPr lang="en-US" sz="6000" dirty="0">
                <a:latin typeface="Times New Roman" panose="02020603050405020304" pitchFamily="18" charset="0"/>
                <a:cs typeface="Times New Roman" panose="02020603050405020304" pitchFamily="18" charset="0"/>
              </a:rPr>
              <a:t>Scrum-Agile Team Roles (1)</a:t>
            </a:r>
          </a:p>
        </p:txBody>
      </p:sp>
      <p:sp>
        <p:nvSpPr>
          <p:cNvPr id="3" name="Content Placeholder 2">
            <a:extLst>
              <a:ext uri="{FF2B5EF4-FFF2-40B4-BE49-F238E27FC236}">
                <a16:creationId xmlns:a16="http://schemas.microsoft.com/office/drawing/2014/main" id="{7CE1E414-021A-DA36-F8D5-5E22C403DCF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Project Manager: To be the bridge between the customer’s project desires and the scrum-agile team development by listening to what the customer wants applied to the design and then applying this to the user stories.</a:t>
            </a:r>
          </a:p>
          <a:p>
            <a:r>
              <a:rPr lang="en-US" dirty="0">
                <a:latin typeface="Times New Roman" panose="02020603050405020304" pitchFamily="18" charset="0"/>
                <a:cs typeface="Times New Roman" panose="02020603050405020304" pitchFamily="18" charset="0"/>
              </a:rPr>
              <a:t>Scrum Master: To make sure that the developers and testers are following scrum agile practices and to initiate and coordinate the daily scrum(mostly for less experienced teams).If the Project Master is busy the Scrum Master may help with his role.</a:t>
            </a:r>
          </a:p>
        </p:txBody>
      </p:sp>
    </p:spTree>
    <p:extLst>
      <p:ext uri="{BB962C8B-B14F-4D97-AF65-F5344CB8AC3E}">
        <p14:creationId xmlns:p14="http://schemas.microsoft.com/office/powerpoint/2010/main" val="195144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FE40-8D87-36DC-7948-D2BB328C5E4E}"/>
              </a:ext>
            </a:extLst>
          </p:cNvPr>
          <p:cNvSpPr>
            <a:spLocks noGrp="1"/>
          </p:cNvSpPr>
          <p:nvPr>
            <p:ph type="title"/>
          </p:nvPr>
        </p:nvSpPr>
        <p:spPr/>
        <p:txBody>
          <a:bodyPr>
            <a:normAutofit fontScale="90000"/>
          </a:bodyPr>
          <a:lstStyle/>
          <a:p>
            <a:pPr algn="ctr"/>
            <a:r>
              <a:rPr lang="en-US" sz="6000" dirty="0">
                <a:latin typeface="Times New Roman" panose="02020603050405020304" pitchFamily="18" charset="0"/>
                <a:cs typeface="Times New Roman" panose="02020603050405020304" pitchFamily="18" charset="0"/>
              </a:rPr>
              <a:t>Scrum-Agile Team Roles (2)</a:t>
            </a:r>
          </a:p>
        </p:txBody>
      </p:sp>
      <p:sp>
        <p:nvSpPr>
          <p:cNvPr id="3" name="Content Placeholder 2">
            <a:extLst>
              <a:ext uri="{FF2B5EF4-FFF2-40B4-BE49-F238E27FC236}">
                <a16:creationId xmlns:a16="http://schemas.microsoft.com/office/drawing/2014/main" id="{0A98BF99-45D6-DE2E-3137-3BF29952953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Developer: To communicate with the rest of the team what is needed to program the project before beginning each sprint and to create and update the code accordingly during each sprint based on the Product Owner’s user stories and the tester’s test cases.</a:t>
            </a:r>
          </a:p>
          <a:p>
            <a:r>
              <a:rPr lang="en-US" dirty="0">
                <a:latin typeface="Times New Roman" panose="02020603050405020304" pitchFamily="18" charset="0"/>
                <a:cs typeface="Times New Roman" panose="02020603050405020304" pitchFamily="18" charset="0"/>
              </a:rPr>
              <a:t>Tester: To work with the Product Owner to make sure that Test Cases are properly created in line with the User Stories before each sprint and work with the Developer to make sure that the code they create is accurately created and updated during each sprint.</a:t>
            </a:r>
          </a:p>
        </p:txBody>
      </p:sp>
    </p:spTree>
    <p:extLst>
      <p:ext uri="{BB962C8B-B14F-4D97-AF65-F5344CB8AC3E}">
        <p14:creationId xmlns:p14="http://schemas.microsoft.com/office/powerpoint/2010/main" val="189539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4022-E28C-EED8-5728-1FC1D248FEE2}"/>
              </a:ext>
            </a:extLst>
          </p:cNvPr>
          <p:cNvSpPr>
            <a:spLocks noGrp="1"/>
          </p:cNvSpPr>
          <p:nvPr>
            <p:ph type="title"/>
          </p:nvPr>
        </p:nvSpPr>
        <p:spPr/>
        <p:txBody>
          <a:bodyPr>
            <a:noAutofit/>
          </a:bodyPr>
          <a:lstStyle/>
          <a:p>
            <a:pPr algn="ctr"/>
            <a:r>
              <a:rPr lang="en-US" sz="6000" dirty="0">
                <a:latin typeface="Times New Roman" panose="02020603050405020304" pitchFamily="18" charset="0"/>
                <a:cs typeface="Times New Roman" panose="02020603050405020304" pitchFamily="18" charset="0"/>
              </a:rPr>
              <a:t>Six Phases of the Software Development Life Cycle</a:t>
            </a:r>
            <a:endParaRPr lang="en-US" sz="6000" dirty="0"/>
          </a:p>
        </p:txBody>
      </p:sp>
      <p:sp>
        <p:nvSpPr>
          <p:cNvPr id="3" name="Content Placeholder 2">
            <a:extLst>
              <a:ext uri="{FF2B5EF4-FFF2-40B4-BE49-F238E27FC236}">
                <a16:creationId xmlns:a16="http://schemas.microsoft.com/office/drawing/2014/main" id="{E3880812-0A82-44CB-D48B-F98D4CA1EC29}"/>
              </a:ext>
            </a:extLst>
          </p:cNvPr>
          <p:cNvSpPr>
            <a:spLocks noGrp="1"/>
          </p:cNvSpPr>
          <p:nvPr>
            <p:ph idx="1"/>
          </p:nvPr>
        </p:nvSpPr>
        <p:spPr/>
        <p:txBody>
          <a:bodyPr>
            <a:normAutofit fontScale="92500" lnSpcReduction="10000"/>
          </a:bodyPr>
          <a:lstStyle/>
          <a:p>
            <a:endParaRPr lang="en-US" sz="3200" dirty="0"/>
          </a:p>
          <a:p>
            <a:r>
              <a:rPr lang="en-US" sz="3200" dirty="0"/>
              <a:t>Concept</a:t>
            </a:r>
          </a:p>
          <a:p>
            <a:r>
              <a:rPr lang="en-US" sz="3200" dirty="0"/>
              <a:t>Inception</a:t>
            </a:r>
          </a:p>
          <a:p>
            <a:r>
              <a:rPr lang="en-US" sz="3200" dirty="0"/>
              <a:t>Iteration</a:t>
            </a:r>
          </a:p>
          <a:p>
            <a:r>
              <a:rPr lang="en-US" sz="3200" dirty="0"/>
              <a:t>Release</a:t>
            </a:r>
          </a:p>
          <a:p>
            <a:r>
              <a:rPr lang="en-US" sz="3200" dirty="0"/>
              <a:t>Maintenance</a:t>
            </a:r>
          </a:p>
          <a:p>
            <a:r>
              <a:rPr lang="en-US" sz="3200" dirty="0"/>
              <a:t>Retirement</a:t>
            </a:r>
          </a:p>
          <a:p>
            <a:endParaRPr lang="en-US" dirty="0"/>
          </a:p>
        </p:txBody>
      </p:sp>
    </p:spTree>
    <p:extLst>
      <p:ext uri="{BB962C8B-B14F-4D97-AF65-F5344CB8AC3E}">
        <p14:creationId xmlns:p14="http://schemas.microsoft.com/office/powerpoint/2010/main" val="74667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E5EA-C803-215B-FBF0-CF786EA07977}"/>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Concept</a:t>
            </a:r>
          </a:p>
        </p:txBody>
      </p:sp>
      <p:sp>
        <p:nvSpPr>
          <p:cNvPr id="3" name="Content Placeholder 2">
            <a:extLst>
              <a:ext uri="{FF2B5EF4-FFF2-40B4-BE49-F238E27FC236}">
                <a16:creationId xmlns:a16="http://schemas.microsoft.com/office/drawing/2014/main" id="{93E15117-9214-5B17-5FCB-698692C6F995}"/>
              </a:ext>
            </a:extLst>
          </p:cNvPr>
          <p:cNvSpPr>
            <a:spLocks noGrp="1"/>
          </p:cNvSpPr>
          <p:nvPr>
            <p:ph idx="1"/>
          </p:nvPr>
        </p:nvSpPr>
        <p:spPr/>
        <p:txBody>
          <a:bodyPr>
            <a:normAutofit/>
          </a:bodyPr>
          <a:lstStyle/>
          <a:p>
            <a:pPr marL="0" indent="0" algn="l">
              <a:buNone/>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Here, a product owner will determine the scope of the project. If there are numerous projects, they will prioritize the most important ones. The product owner will discuss key requirements with a client and prepare documentation to outline them, including what features will be supported and the proposed end results. It is advisable to keep the requirements to a minimum as they can be added to in later stages. In the concept stage, the product owner will also estimate the time and cost of potential projects. This detailed analysis will help them to decide whether or not a project is feasible before commencing work.</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50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8C1C-6E25-BC03-E557-559A83CE5E0B}"/>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Inception</a:t>
            </a:r>
          </a:p>
        </p:txBody>
      </p:sp>
      <p:sp>
        <p:nvSpPr>
          <p:cNvPr id="3" name="Content Placeholder 2">
            <a:extLst>
              <a:ext uri="{FF2B5EF4-FFF2-40B4-BE49-F238E27FC236}">
                <a16:creationId xmlns:a16="http://schemas.microsoft.com/office/drawing/2014/main" id="{706E6F5A-F661-39F0-702F-BDA5A145077A}"/>
              </a:ext>
            </a:extLst>
          </p:cNvPr>
          <p:cNvSpPr>
            <a:spLocks noGrp="1"/>
          </p:cNvSpPr>
          <p:nvPr>
            <p:ph idx="1"/>
          </p:nvPr>
        </p:nvSpPr>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Once the concept is outlined, it is time to build the software development team. A product owner will check their colleagues’ availability and pick the best people for the project while also providing them with the necessary tools and resources. They can then start the design process. The team will create a mock-up of the user interface and build the project architecture. The inception stage involves further input from stakeholders to fully flesh out the requirements on a diagram and determine the product functionality. Regular check-ins will help to ensure that all requirements are built into the design process.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6507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0205-2CB5-3506-86D4-E6B19E2A9502}"/>
              </a:ext>
            </a:extLst>
          </p:cNvPr>
          <p:cNvSpPr>
            <a:spLocks noGrp="1"/>
          </p:cNvSpPr>
          <p:nvPr>
            <p:ph type="title"/>
          </p:nvPr>
        </p:nvSpPr>
        <p:spPr/>
        <p:txBody>
          <a:bodyPr>
            <a:noAutofit/>
          </a:bodyPr>
          <a:lstStyle/>
          <a:p>
            <a:pPr algn="ctr"/>
            <a:r>
              <a:rPr lang="en-US" sz="6000" dirty="0">
                <a:latin typeface="Times New Roman" panose="02020603050405020304" pitchFamily="18" charset="0"/>
                <a:cs typeface="Times New Roman" panose="02020603050405020304" pitchFamily="18" charset="0"/>
              </a:rPr>
              <a:t>Iteration (1)</a:t>
            </a:r>
            <a:endParaRPr lang="en-US" sz="6000" dirty="0"/>
          </a:p>
        </p:txBody>
      </p:sp>
      <p:sp>
        <p:nvSpPr>
          <p:cNvPr id="3" name="Content Placeholder 2">
            <a:extLst>
              <a:ext uri="{FF2B5EF4-FFF2-40B4-BE49-F238E27FC236}">
                <a16:creationId xmlns:a16="http://schemas.microsoft.com/office/drawing/2014/main" id="{7B6DDA23-93F4-9A76-BEA2-C8CD90726531}"/>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Next up is the iteration phase, also referred to as construction. It tends to be the longest phase as the bulk of the work is carried out here. The developers will work with UX designers to combine all product requirements and customer feedback, turning the design into code. The goal is to build the bare functionality of the product by the end of the first iteration or sprint. Additional features and tweaks can be added in later iterations. This stage is a cornerstone of Agile software development, enabling developers to create working software quickly and make improvements to satisfy the client.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27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35A8-E1F8-6018-30EE-AEB6696CBFDD}"/>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Iteration (2)</a:t>
            </a:r>
          </a:p>
        </p:txBody>
      </p:sp>
      <p:sp>
        <p:nvSpPr>
          <p:cNvPr id="3" name="Content Placeholder 2">
            <a:extLst>
              <a:ext uri="{FF2B5EF4-FFF2-40B4-BE49-F238E27FC236}">
                <a16:creationId xmlns:a16="http://schemas.microsoft.com/office/drawing/2014/main" id="{688A6BB6-DA8F-C89F-8296-C001F7242468}"/>
              </a:ext>
            </a:extLst>
          </p:cNvPr>
          <p:cNvSpPr>
            <a:spLocks noGrp="1"/>
          </p:cNvSpPr>
          <p:nvPr>
            <p:ph idx="1"/>
          </p:nvPr>
        </p:nvSpPr>
        <p:spPr/>
        <p:txBody>
          <a:bodyPr>
            <a:normAutofit/>
          </a:bodyPr>
          <a:lstStyle/>
          <a:p>
            <a:pPr marL="0" indent="0">
              <a:buNone/>
            </a:pPr>
            <a:r>
              <a:rPr lang="en-US" b="0" i="0" dirty="0">
                <a:effectLst/>
                <a:latin typeface="TT_Norms_Pro"/>
              </a:rPr>
              <a:t>Each phase of the Agile life cycle contains numerous iterations to refine deliverables and deliver great results. </a:t>
            </a:r>
          </a:p>
          <a:p>
            <a:pPr marL="0" indent="0">
              <a:buNone/>
            </a:pPr>
            <a:r>
              <a:rPr lang="en-US" b="0" i="0" dirty="0">
                <a:effectLst/>
                <a:latin typeface="TT_Norms_Pro"/>
              </a:rPr>
              <a:t>Agile iterations are usually between two and four weeks long, with a final completion date. The workflow of an Agile iteration will typically consist of five steps:</a:t>
            </a:r>
          </a:p>
          <a:p>
            <a:pPr algn="l">
              <a:buFont typeface="+mj-lt"/>
              <a:buAutoNum type="arabicPeriod"/>
            </a:pPr>
            <a:r>
              <a:rPr lang="en-US" b="0" i="0" dirty="0">
                <a:effectLst/>
                <a:latin typeface="TT_Norms_Pro"/>
              </a:rPr>
              <a:t>Plan requirements </a:t>
            </a:r>
          </a:p>
          <a:p>
            <a:pPr algn="l">
              <a:buFont typeface="+mj-lt"/>
              <a:buAutoNum type="arabicPeriod"/>
            </a:pPr>
            <a:r>
              <a:rPr lang="en-US" b="0" i="0" dirty="0">
                <a:effectLst/>
                <a:latin typeface="TT_Norms_Pro"/>
              </a:rPr>
              <a:t>Develop product</a:t>
            </a:r>
          </a:p>
          <a:p>
            <a:pPr algn="l">
              <a:buFont typeface="+mj-lt"/>
              <a:buAutoNum type="arabicPeriod"/>
            </a:pPr>
            <a:r>
              <a:rPr lang="en-US" b="0" i="0" dirty="0">
                <a:effectLst/>
                <a:latin typeface="TT_Norms_Pro"/>
              </a:rPr>
              <a:t>Test software</a:t>
            </a:r>
          </a:p>
          <a:p>
            <a:pPr algn="l">
              <a:buFont typeface="+mj-lt"/>
              <a:buAutoNum type="arabicPeriod"/>
            </a:pPr>
            <a:r>
              <a:rPr lang="en-US" b="0" i="0" dirty="0">
                <a:effectLst/>
                <a:latin typeface="TT_Norms_Pro"/>
              </a:rPr>
              <a:t>Deliver iteration</a:t>
            </a:r>
          </a:p>
          <a:p>
            <a:pPr algn="l">
              <a:buFont typeface="+mj-lt"/>
              <a:buAutoNum type="arabicPeriod"/>
            </a:pPr>
            <a:r>
              <a:rPr lang="en-US" b="0" i="0" dirty="0">
                <a:effectLst/>
                <a:latin typeface="TT_Norms_Pro"/>
              </a:rPr>
              <a:t>Incorporate feedback </a:t>
            </a:r>
          </a:p>
          <a:p>
            <a:pPr marL="0" indent="0">
              <a:buNone/>
            </a:pPr>
            <a:endParaRPr lang="en-US" b="0" i="0" dirty="0">
              <a:solidFill>
                <a:srgbClr val="2B3857"/>
              </a:solidFill>
              <a:effectLst/>
              <a:latin typeface="TT_Norms_Pro"/>
            </a:endParaRPr>
          </a:p>
          <a:p>
            <a:endParaRPr lang="en-US" dirty="0"/>
          </a:p>
        </p:txBody>
      </p:sp>
    </p:spTree>
    <p:extLst>
      <p:ext uri="{BB962C8B-B14F-4D97-AF65-F5344CB8AC3E}">
        <p14:creationId xmlns:p14="http://schemas.microsoft.com/office/powerpoint/2010/main" val="6180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9825-7E0D-566A-29DC-CFB72FA49082}"/>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Release</a:t>
            </a:r>
          </a:p>
        </p:txBody>
      </p:sp>
      <p:sp>
        <p:nvSpPr>
          <p:cNvPr id="3" name="Content Placeholder 2">
            <a:extLst>
              <a:ext uri="{FF2B5EF4-FFF2-40B4-BE49-F238E27FC236}">
                <a16:creationId xmlns:a16="http://schemas.microsoft.com/office/drawing/2014/main" id="{3999FCE8-934C-4482-2655-1F34158B055D}"/>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The product is almost ready for release. But first, the quality assurance team needs to perform some tests to ensure the software is fully functional. These Agile team members will test the system to ensure the code is clean — if potential bugs or defects are detected, the developers will address them swiftly. User training will also take place during this phase, which will require more documentation. When all of this is complete, the product’s final iteration can then be released into production.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14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1424</TotalTime>
  <Words>1097</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TT_Norms_Pro</vt:lpstr>
      <vt:lpstr>Wingdings 3</vt:lpstr>
      <vt:lpstr>Facet</vt:lpstr>
      <vt:lpstr>SNHU Travel Agile Presentation</vt:lpstr>
      <vt:lpstr>Scrum-Agile Team Roles (1)</vt:lpstr>
      <vt:lpstr>Scrum-Agile Team Roles (2)</vt:lpstr>
      <vt:lpstr>Six Phases of the Software Development Life Cycle</vt:lpstr>
      <vt:lpstr>Concept</vt:lpstr>
      <vt:lpstr>Inception</vt:lpstr>
      <vt:lpstr>Iteration (1)</vt:lpstr>
      <vt:lpstr>Iteration (2)</vt:lpstr>
      <vt:lpstr>Release</vt:lpstr>
      <vt:lpstr>Maintenance</vt:lpstr>
      <vt:lpstr>Retirement</vt:lpstr>
      <vt:lpstr>What if we used the Waterfall Approach?</vt:lpstr>
      <vt:lpstr>Choosing Waterfall or Agile?</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SNHU Travel Agile Presentation</dc:title>
  <dc:creator>Darius Quick</dc:creator>
  <cp:lastModifiedBy>Darius Quick</cp:lastModifiedBy>
  <cp:revision>1</cp:revision>
  <dcterms:created xsi:type="dcterms:W3CDTF">2023-06-13T15:30:23Z</dcterms:created>
  <dcterms:modified xsi:type="dcterms:W3CDTF">2023-06-14T15:15:20Z</dcterms:modified>
</cp:coreProperties>
</file>