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Medium"/>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edium-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b5b6678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b5b6678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d316da8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d316da8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d316da8f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d316da8f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d316da8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d316da8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d316da8f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d316da8f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d316da8f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d316da8f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d316da8f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d316da8f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d316da8f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d316da8f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d316da8f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d316da8f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d316da8f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d316da8f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a188929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a188929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d316da8f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d316da8f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d316da8f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d316da8f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d316da8f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d316da8f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a188929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a188929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a2f9bc4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a2f9bc4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live example.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a2f9bc4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a2f9bc4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Run live example.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a2f9bc4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a2f9bc4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a2f9bc44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a2f9bc44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a2f9bc4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a2f9bc4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b5b6678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b5b6678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Run live example.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020450" y="313875"/>
            <a:ext cx="7596000" cy="159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Postgres </a:t>
            </a:r>
            <a:r>
              <a:rPr lang="en"/>
              <a:t>Performance</a:t>
            </a:r>
            <a:r>
              <a:rPr lang="en"/>
              <a:t> Practices</a:t>
            </a:r>
            <a:endParaRPr/>
          </a:p>
        </p:txBody>
      </p:sp>
      <p:sp>
        <p:nvSpPr>
          <p:cNvPr id="55" name="Google Shape;55;p13"/>
          <p:cNvSpPr txBox="1"/>
          <p:nvPr>
            <p:ph idx="1" type="subTitle"/>
          </p:nvPr>
        </p:nvSpPr>
        <p:spPr>
          <a:xfrm>
            <a:off x="311700" y="4018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Squeezing Efficiency From A Database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Execution Cost</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latin typeface="Roboto Mono"/>
                <a:ea typeface="Roboto Mono"/>
                <a:cs typeface="Roboto Mono"/>
                <a:sym typeface="Roboto Mono"/>
              </a:rPr>
              <a:t>Execution cost = number of blocks  in table * page count</a:t>
            </a:r>
            <a:br>
              <a:rPr lang="en" sz="1600">
                <a:latin typeface="Roboto Mono"/>
                <a:ea typeface="Roboto Mono"/>
                <a:cs typeface="Roboto Mono"/>
                <a:sym typeface="Roboto Mono"/>
              </a:rPr>
            </a:br>
            <a:r>
              <a:rPr lang="en" sz="1600">
                <a:latin typeface="Roboto Mono"/>
                <a:ea typeface="Roboto Mono"/>
                <a:cs typeface="Roboto Mono"/>
                <a:sym typeface="Roboto Mono"/>
              </a:rPr>
              <a:t>               + number of records in table * cpu tuple cost</a:t>
            </a:r>
            <a:br>
              <a:rPr lang="en" sz="1600">
                <a:latin typeface="Roboto Mono"/>
                <a:ea typeface="Roboto Mono"/>
                <a:cs typeface="Roboto Mono"/>
                <a:sym typeface="Roboto Mono"/>
              </a:rPr>
            </a:br>
            <a:r>
              <a:rPr lang="en" sz="1600">
                <a:latin typeface="Roboto Mono"/>
                <a:ea typeface="Roboto Mono"/>
                <a:cs typeface="Roboto Mono"/>
                <a:sym typeface="Roboto Mono"/>
              </a:rPr>
              <a:t>               + number of records in table * cpu operator cost</a:t>
            </a:r>
            <a:endParaRPr sz="1600"/>
          </a:p>
          <a:p>
            <a:pPr indent="0" lvl="0" marL="0" rtl="0" algn="l">
              <a:spcBef>
                <a:spcPts val="1200"/>
              </a:spcBef>
              <a:spcAft>
                <a:spcPts val="0"/>
              </a:spcAft>
              <a:buClr>
                <a:schemeClr val="dk1"/>
              </a:buClr>
              <a:buSzPts val="1100"/>
              <a:buFont typeface="Arial"/>
              <a:buNone/>
            </a:pPr>
            <a:r>
              <a:rPr lang="en" sz="1600">
                <a:latin typeface="Roboto Mono"/>
                <a:ea typeface="Roboto Mono"/>
                <a:cs typeface="Roboto Mono"/>
                <a:sym typeface="Roboto Mono"/>
              </a:rPr>
              <a:t>				= 949513 * 1 + 20000000 * (0.01 + 0.0025)</a:t>
            </a:r>
            <a:endParaRPr sz="1600">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600">
                <a:latin typeface="Roboto Mono"/>
                <a:ea typeface="Roboto Mono"/>
                <a:cs typeface="Roboto Mono"/>
                <a:sym typeface="Roboto Mono"/>
              </a:rPr>
              <a:t>				</a:t>
            </a:r>
            <a:r>
              <a:rPr lang="en" sz="1900">
                <a:latin typeface="Roboto Mono"/>
                <a:ea typeface="Roboto Mono"/>
                <a:cs typeface="Roboto Mono"/>
                <a:sym typeface="Roboto Mono"/>
              </a:rPr>
              <a:t>= 1,199,513</a:t>
            </a:r>
            <a:endParaRPr sz="1900"/>
          </a:p>
          <a:p>
            <a:pPr indent="0" lvl="0" marL="0" rtl="0" algn="l">
              <a:spcBef>
                <a:spcPts val="1200"/>
              </a:spcBef>
              <a:spcAft>
                <a:spcPts val="0"/>
              </a:spcAft>
              <a:buClr>
                <a:schemeClr val="dk1"/>
              </a:buClr>
              <a:buSzPts val="1100"/>
              <a:buFont typeface="Arial"/>
              <a:buNone/>
            </a:pPr>
            <a:r>
              <a:t/>
            </a:r>
            <a:endParaRPr sz="1900"/>
          </a:p>
          <a:p>
            <a:pPr indent="0" lvl="0" marL="0" rtl="0" algn="l">
              <a:spcBef>
                <a:spcPts val="1200"/>
              </a:spcBef>
              <a:spcAft>
                <a:spcPts val="0"/>
              </a:spcAft>
              <a:buClr>
                <a:schemeClr val="dk1"/>
              </a:buClr>
              <a:buSzPts val="1100"/>
              <a:buFont typeface="Arial"/>
              <a:buNone/>
            </a:pPr>
            <a:r>
              <a:t/>
            </a:r>
            <a:endParaRPr sz="1900"/>
          </a:p>
          <a:p>
            <a:pPr indent="0" lvl="0" marL="0" rtl="0" algn="l">
              <a:spcBef>
                <a:spcPts val="1200"/>
              </a:spcBef>
              <a:spcAft>
                <a:spcPts val="1200"/>
              </a:spcAft>
              <a:buClr>
                <a:schemeClr val="dk1"/>
              </a:buClr>
              <a:buSzPts val="1100"/>
              <a:buFont typeface="Arial"/>
              <a:buNone/>
            </a:pPr>
            <a:r>
              <a:rPr lang="en" sz="1900"/>
              <a:t>But that does not equal</a:t>
            </a:r>
            <a:r>
              <a:rPr lang="en" sz="1900">
                <a:latin typeface="Roboto Mono"/>
                <a:ea typeface="Roboto Mono"/>
                <a:cs typeface="Roboto Mono"/>
                <a:sym typeface="Roboto Mono"/>
              </a:rPr>
              <a:t> 1,148,910.73</a:t>
            </a:r>
            <a:r>
              <a:rPr lang="en" sz="1900"/>
              <a:t>, as reported by the Explain output.</a:t>
            </a:r>
            <a:endParaRPr sz="1600"/>
          </a:p>
        </p:txBody>
      </p:sp>
      <p:pic>
        <p:nvPicPr>
          <p:cNvPr id="120" name="Google Shape;120;p22"/>
          <p:cNvPicPr preferRelativeResize="0"/>
          <p:nvPr/>
        </p:nvPicPr>
        <p:blipFill>
          <a:blip r:embed="rId3">
            <a:alphaModFix/>
          </a:blip>
          <a:stretch>
            <a:fillRect/>
          </a:stretch>
        </p:blipFill>
        <p:spPr>
          <a:xfrm>
            <a:off x="2541525" y="3199013"/>
            <a:ext cx="4648200" cy="63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Execution Cost Is An </a:t>
            </a:r>
            <a:r>
              <a:rPr b="1" lang="en"/>
              <a:t>Estimated Upper Limit</a:t>
            </a:r>
            <a:endParaRPr b="1"/>
          </a:p>
        </p:txBody>
      </p:sp>
      <p:sp>
        <p:nvSpPr>
          <p:cNvPr id="126" name="Google Shape;126;p23"/>
          <p:cNvSpPr txBox="1"/>
          <p:nvPr>
            <p:ph idx="1" type="body"/>
          </p:nvPr>
        </p:nvSpPr>
        <p:spPr>
          <a:xfrm>
            <a:off x="311700" y="1152475"/>
            <a:ext cx="59568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planner has access to more statistics and values that affect this calculations than this formula uses. These statistics affect the planner’s estimations in a more complex manner than that simple formula shows.</a:t>
            </a:r>
            <a:endParaRPr/>
          </a:p>
          <a:p>
            <a:pPr indent="0" lvl="0" marL="0" rtl="0" algn="l">
              <a:spcBef>
                <a:spcPts val="1200"/>
              </a:spcBef>
              <a:spcAft>
                <a:spcPts val="0"/>
              </a:spcAft>
              <a:buNone/>
            </a:pPr>
            <a:r>
              <a:rPr lang="en"/>
              <a:t>The takeaways here are</a:t>
            </a:r>
            <a:r>
              <a:rPr lang="en"/>
              <a:t>: </a:t>
            </a:r>
            <a:endParaRPr/>
          </a:p>
          <a:p>
            <a:pPr indent="-342900" lvl="0" marL="457200" rtl="0" algn="l">
              <a:spcBef>
                <a:spcPts val="1200"/>
              </a:spcBef>
              <a:spcAft>
                <a:spcPts val="0"/>
              </a:spcAft>
              <a:buSzPts val="1800"/>
              <a:buAutoNum type="arabicPeriod"/>
            </a:pPr>
            <a:r>
              <a:rPr lang="en"/>
              <a:t>We kind of understand what the estimate means: how much work Postgres “thinks” it has to do.</a:t>
            </a:r>
            <a:endParaRPr/>
          </a:p>
          <a:p>
            <a:pPr indent="-342900" lvl="0" marL="457200" rtl="0" algn="l">
              <a:spcBef>
                <a:spcPts val="0"/>
              </a:spcBef>
              <a:spcAft>
                <a:spcPts val="0"/>
              </a:spcAft>
              <a:buSzPts val="1800"/>
              <a:buAutoNum type="arabicPeriod"/>
            </a:pPr>
            <a:r>
              <a:rPr lang="en"/>
              <a:t>Rely on the Explain output for the estimates.</a:t>
            </a:r>
            <a:endParaRPr/>
          </a:p>
          <a:p>
            <a:pPr indent="-342900" lvl="0" marL="457200" rtl="0" algn="l">
              <a:spcBef>
                <a:spcPts val="0"/>
              </a:spcBef>
              <a:spcAft>
                <a:spcPts val="0"/>
              </a:spcAft>
              <a:buSzPts val="1800"/>
              <a:buAutoNum type="arabicPeriod"/>
            </a:pPr>
            <a:r>
              <a:rPr lang="en"/>
              <a:t>The estimate is an abstract value reflecting the relative amount of work performed.</a:t>
            </a:r>
            <a:endParaRPr/>
          </a:p>
          <a:p>
            <a:pPr indent="-342900" lvl="0" marL="457200" rtl="0" algn="l">
              <a:spcBef>
                <a:spcPts val="0"/>
              </a:spcBef>
              <a:spcAft>
                <a:spcPts val="0"/>
              </a:spcAft>
              <a:buSzPts val="1800"/>
              <a:buAutoNum type="arabicPeriod"/>
            </a:pPr>
            <a:r>
              <a:rPr lang="en"/>
              <a:t>The cost can change with every Explain query.</a:t>
            </a:r>
            <a:endParaRPr/>
          </a:p>
        </p:txBody>
      </p:sp>
      <p:pic>
        <p:nvPicPr>
          <p:cNvPr id="127" name="Google Shape;127;p23" title="confusion.png"/>
          <p:cNvPicPr preferRelativeResize="0"/>
          <p:nvPr/>
        </p:nvPicPr>
        <p:blipFill>
          <a:blip r:embed="rId3">
            <a:alphaModFix/>
          </a:blip>
          <a:stretch>
            <a:fillRect/>
          </a:stretch>
        </p:blipFill>
        <p:spPr>
          <a:xfrm>
            <a:off x="6268603" y="1152475"/>
            <a:ext cx="2722997" cy="3416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Explaining the Explain: Back To The Complex Query </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time to look at the more complicated query:</a:t>
            </a:r>
            <a:endParaRPr/>
          </a:p>
          <a:p>
            <a:pPr indent="0" lvl="0" marL="0" rtl="0" algn="l">
              <a:lnSpc>
                <a:spcPct val="100000"/>
              </a:lnSpc>
              <a:spcBef>
                <a:spcPts val="1200"/>
              </a:spcBef>
              <a:spcAft>
                <a:spcPts val="0"/>
              </a:spcAft>
              <a:buClr>
                <a:schemeClr val="dk1"/>
              </a:buClr>
              <a:buSzPts val="1100"/>
              <a:buFont typeface="Arial"/>
              <a:buNone/>
            </a:pPr>
            <a:r>
              <a:rPr b="1" lang="en" sz="1250">
                <a:latin typeface="Roboto Mono"/>
                <a:ea typeface="Roboto Mono"/>
                <a:cs typeface="Roboto Mono"/>
                <a:sym typeface="Roboto Mono"/>
              </a:rPr>
              <a:t>EXPLAIN</a:t>
            </a:r>
            <a:br>
              <a:rPr lang="en" sz="1250">
                <a:latin typeface="Roboto Mono"/>
                <a:ea typeface="Roboto Mono"/>
                <a:cs typeface="Roboto Mono"/>
                <a:sym typeface="Roboto Mono"/>
              </a:rPr>
            </a:br>
            <a:r>
              <a:rPr b="1" lang="en" sz="1250">
                <a:latin typeface="Roboto Mono"/>
                <a:ea typeface="Roboto Mono"/>
                <a:cs typeface="Roboto Mono"/>
                <a:sym typeface="Roboto Mono"/>
              </a:rPr>
              <a:t>SELECT </a:t>
            </a:r>
            <a:r>
              <a:rPr lang="en" sz="1250">
                <a:latin typeface="Roboto Mono"/>
                <a:ea typeface="Roboto Mono"/>
                <a:cs typeface="Roboto Mono"/>
                <a:sym typeface="Roboto Mono"/>
              </a:rPr>
              <a:t>*</a:t>
            </a:r>
            <a:br>
              <a:rPr lang="en" sz="1250">
                <a:latin typeface="Roboto Mono"/>
                <a:ea typeface="Roboto Mono"/>
                <a:cs typeface="Roboto Mono"/>
                <a:sym typeface="Roboto Mono"/>
              </a:rPr>
            </a:br>
            <a:r>
              <a:rPr b="1" lang="en" sz="1250">
                <a:latin typeface="Roboto Mono"/>
                <a:ea typeface="Roboto Mono"/>
                <a:cs typeface="Roboto Mono"/>
                <a:sym typeface="Roboto Mono"/>
              </a:rPr>
              <a:t>FROM </a:t>
            </a:r>
            <a:r>
              <a:rPr lang="en" sz="1250">
                <a:latin typeface="Roboto Mono"/>
                <a:ea typeface="Roboto Mono"/>
                <a:cs typeface="Roboto Mono"/>
                <a:sym typeface="Roboto Mono"/>
              </a:rPr>
              <a:t>orders</a:t>
            </a:r>
            <a:br>
              <a:rPr lang="en" sz="1250">
                <a:latin typeface="Roboto Mono"/>
                <a:ea typeface="Roboto Mono"/>
                <a:cs typeface="Roboto Mono"/>
                <a:sym typeface="Roboto Mono"/>
              </a:rPr>
            </a:br>
            <a:r>
              <a:rPr b="1" lang="en" sz="1250">
                <a:latin typeface="Roboto Mono"/>
                <a:ea typeface="Roboto Mono"/>
                <a:cs typeface="Roboto Mono"/>
                <a:sym typeface="Roboto Mono"/>
              </a:rPr>
              <a:t>WHERE </a:t>
            </a:r>
            <a:r>
              <a:rPr lang="en" sz="1250">
                <a:latin typeface="Roboto Mono"/>
                <a:ea typeface="Roboto Mono"/>
                <a:cs typeface="Roboto Mono"/>
                <a:sym typeface="Roboto Mono"/>
              </a:rPr>
              <a:t>order_id = 123456</a:t>
            </a:r>
            <a:br>
              <a:rPr lang="en" sz="1250">
                <a:latin typeface="Roboto Mono"/>
                <a:ea typeface="Roboto Mono"/>
                <a:cs typeface="Roboto Mono"/>
                <a:sym typeface="Roboto Mono"/>
              </a:rPr>
            </a:br>
            <a:r>
              <a:rPr b="1" lang="en" sz="1250">
                <a:latin typeface="Roboto Mono"/>
                <a:ea typeface="Roboto Mono"/>
                <a:cs typeface="Roboto Mono"/>
                <a:sym typeface="Roboto Mono"/>
              </a:rPr>
              <a:t>ORDER BY</a:t>
            </a:r>
            <a:r>
              <a:rPr lang="en" sz="1250">
                <a:latin typeface="Roboto Mono"/>
                <a:ea typeface="Roboto Mono"/>
                <a:cs typeface="Roboto Mono"/>
                <a:sym typeface="Roboto Mono"/>
              </a:rPr>
              <a:t> order_id</a:t>
            </a:r>
            <a:br>
              <a:rPr lang="en" sz="1250">
                <a:latin typeface="Roboto Mono"/>
                <a:ea typeface="Roboto Mono"/>
                <a:cs typeface="Roboto Mono"/>
                <a:sym typeface="Roboto Mono"/>
              </a:rPr>
            </a:br>
            <a:r>
              <a:rPr b="1" lang="en" sz="1250">
                <a:latin typeface="Roboto Mono"/>
                <a:ea typeface="Roboto Mono"/>
                <a:cs typeface="Roboto Mono"/>
                <a:sym typeface="Roboto Mono"/>
              </a:rPr>
              <a:t>LIMIT </a:t>
            </a:r>
            <a:r>
              <a:rPr lang="en" sz="1250">
                <a:latin typeface="Roboto Mono"/>
                <a:ea typeface="Roboto Mono"/>
                <a:cs typeface="Roboto Mono"/>
                <a:sym typeface="Roboto Mono"/>
              </a:rPr>
              <a:t>1;</a:t>
            </a:r>
            <a:endParaRPr sz="1250">
              <a:latin typeface="Roboto Mono"/>
              <a:ea typeface="Roboto Mono"/>
              <a:cs typeface="Roboto Mono"/>
              <a:sym typeface="Roboto Mono"/>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Now we can understand</a:t>
            </a:r>
            <a:br>
              <a:rPr lang="en"/>
            </a:br>
            <a:r>
              <a:rPr lang="en"/>
              <a:t>all this. We just have to</a:t>
            </a:r>
            <a:br>
              <a:rPr lang="en"/>
            </a:br>
            <a:r>
              <a:rPr lang="en"/>
              <a:t>break it down.</a:t>
            </a:r>
            <a:endParaRPr/>
          </a:p>
        </p:txBody>
      </p:sp>
      <p:pic>
        <p:nvPicPr>
          <p:cNvPr id="134" name="Google Shape;134;p24"/>
          <p:cNvPicPr preferRelativeResize="0"/>
          <p:nvPr/>
        </p:nvPicPr>
        <p:blipFill>
          <a:blip r:embed="rId3">
            <a:alphaModFix/>
          </a:blip>
          <a:stretch>
            <a:fillRect/>
          </a:stretch>
        </p:blipFill>
        <p:spPr>
          <a:xfrm>
            <a:off x="3217088" y="1741475"/>
            <a:ext cx="5362575" cy="2238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Explaining The Explain: What’s This JIT?</a:t>
            </a:r>
            <a:endParaRPr/>
          </a:p>
        </p:txBody>
      </p:sp>
      <p:sp>
        <p:nvSpPr>
          <p:cNvPr id="140" name="Google Shape;140;p25"/>
          <p:cNvSpPr txBox="1"/>
          <p:nvPr>
            <p:ph idx="1" type="body"/>
          </p:nvPr>
        </p:nvSpPr>
        <p:spPr>
          <a:xfrm>
            <a:off x="311700" y="2085750"/>
            <a:ext cx="8520600" cy="24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Roboto Medium"/>
                <a:ea typeface="Roboto Medium"/>
                <a:cs typeface="Roboto Medium"/>
                <a:sym typeface="Roboto Medium"/>
              </a:rPr>
              <a:t>“Just-in-Time (JIT) compilation is the process of turning some form of interpreted program evaluation into a native program, and doing so at run time.”</a:t>
            </a:r>
            <a:endParaRPr sz="1400">
              <a:latin typeface="Roboto Medium"/>
              <a:ea typeface="Roboto Medium"/>
              <a:cs typeface="Roboto Medium"/>
              <a:sym typeface="Roboto Medium"/>
            </a:endParaRPr>
          </a:p>
          <a:p>
            <a:pPr indent="0" lvl="0" marL="0" rtl="0" algn="l">
              <a:spcBef>
                <a:spcPts val="1200"/>
              </a:spcBef>
              <a:spcAft>
                <a:spcPts val="0"/>
              </a:spcAft>
              <a:buNone/>
            </a:pPr>
            <a:r>
              <a:rPr lang="en" sz="1400">
                <a:latin typeface="Roboto Medium"/>
                <a:ea typeface="Roboto Medium"/>
                <a:cs typeface="Roboto Medium"/>
                <a:sym typeface="Roboto Medium"/>
              </a:rPr>
              <a:t>– PostgreSQL 14 documentation, section 32.1</a:t>
            </a:r>
            <a:endParaRPr sz="1400">
              <a:latin typeface="Roboto Medium"/>
              <a:ea typeface="Roboto Medium"/>
              <a:cs typeface="Roboto Medium"/>
              <a:sym typeface="Roboto Medium"/>
            </a:endParaRPr>
          </a:p>
          <a:p>
            <a:pPr indent="0" lvl="0" marL="0" rtl="0" algn="l">
              <a:spcBef>
                <a:spcPts val="1200"/>
              </a:spcBef>
              <a:spcAft>
                <a:spcPts val="1200"/>
              </a:spcAft>
              <a:buNone/>
            </a:pPr>
            <a:r>
              <a:rPr lang="en"/>
              <a:t>This is </a:t>
            </a:r>
            <a:r>
              <a:rPr lang="en"/>
              <a:t>extraneous</a:t>
            </a:r>
            <a:r>
              <a:rPr lang="en"/>
              <a:t> information. It tells us how many functions (nodes) were used (3); that the code from the functions is in-lined, not called; and other parameters, such as Optimization was used.</a:t>
            </a:r>
            <a:endParaRPr/>
          </a:p>
        </p:txBody>
      </p:sp>
      <p:pic>
        <p:nvPicPr>
          <p:cNvPr id="141" name="Google Shape;141;p25"/>
          <p:cNvPicPr preferRelativeResize="0"/>
          <p:nvPr/>
        </p:nvPicPr>
        <p:blipFill>
          <a:blip r:embed="rId3">
            <a:alphaModFix/>
          </a:blip>
          <a:stretch>
            <a:fillRect/>
          </a:stretch>
        </p:blipFill>
        <p:spPr>
          <a:xfrm>
            <a:off x="1860263" y="1170488"/>
            <a:ext cx="5038725" cy="67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Explaining The Explain: Working From Bottom To Top</a:t>
            </a:r>
            <a:endParaRPr/>
          </a:p>
        </p:txBody>
      </p:sp>
      <p:sp>
        <p:nvSpPr>
          <p:cNvPr id="147" name="Google Shape;147;p26"/>
          <p:cNvSpPr txBox="1"/>
          <p:nvPr>
            <p:ph idx="1" type="body"/>
          </p:nvPr>
        </p:nvSpPr>
        <p:spPr>
          <a:xfrm>
            <a:off x="311700" y="2014325"/>
            <a:ext cx="8568000" cy="241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700"/>
              <a:t>5. Informational: not a node (no cost estimate). Looking for a </a:t>
            </a:r>
            <a:r>
              <a:rPr lang="en" sz="1700"/>
              <a:t>specific</a:t>
            </a:r>
            <a:r>
              <a:rPr lang="en" sz="1700"/>
              <a:t> order_id.</a:t>
            </a:r>
            <a:endParaRPr sz="1700"/>
          </a:p>
          <a:p>
            <a:pPr indent="0" lvl="0" marL="0" rtl="0" algn="l">
              <a:spcBef>
                <a:spcPts val="1200"/>
              </a:spcBef>
              <a:spcAft>
                <a:spcPts val="0"/>
              </a:spcAft>
              <a:buNone/>
            </a:pPr>
            <a:r>
              <a:rPr lang="en" sz="1700"/>
              <a:t>4. Node: a Parallel Sequential Scan. No start cost. Final estimated cost = 1,053,365.98.</a:t>
            </a:r>
            <a:endParaRPr sz="1700"/>
          </a:p>
          <a:p>
            <a:pPr indent="0" lvl="0" marL="0" rtl="0" algn="l">
              <a:spcBef>
                <a:spcPts val="1200"/>
              </a:spcBef>
              <a:spcAft>
                <a:spcPts val="0"/>
              </a:spcAft>
              <a:buNone/>
            </a:pPr>
            <a:r>
              <a:rPr lang="en" sz="1700"/>
              <a:t>3. Informational: Postgres plans to use two threads to process the query in parallel.</a:t>
            </a:r>
            <a:endParaRPr sz="1700"/>
          </a:p>
          <a:p>
            <a:pPr indent="0" lvl="0" marL="0" rtl="0" algn="l">
              <a:spcBef>
                <a:spcPts val="1200"/>
              </a:spcBef>
              <a:spcAft>
                <a:spcPts val="1200"/>
              </a:spcAft>
              <a:buNone/>
            </a:pPr>
            <a:r>
              <a:rPr lang="en" sz="1700"/>
              <a:t>Note that the cost is less than the cost of an unfiltered scan: 1,148,910.73, but not by much. The filtered scan may be cheaper to run in parallel, but it is filtering, which ups the workload.</a:t>
            </a:r>
            <a:endParaRPr sz="1700"/>
          </a:p>
        </p:txBody>
      </p:sp>
      <p:pic>
        <p:nvPicPr>
          <p:cNvPr id="148" name="Google Shape;148;p26"/>
          <p:cNvPicPr preferRelativeResize="0"/>
          <p:nvPr/>
        </p:nvPicPr>
        <p:blipFill>
          <a:blip r:embed="rId3">
            <a:alphaModFix/>
          </a:blip>
          <a:stretch>
            <a:fillRect/>
          </a:stretch>
        </p:blipFill>
        <p:spPr>
          <a:xfrm>
            <a:off x="2190750" y="1220750"/>
            <a:ext cx="4762500" cy="59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Explaining The Explain: Continuing From Bottom To Top</a:t>
            </a:r>
            <a:endParaRPr/>
          </a:p>
        </p:txBody>
      </p:sp>
      <p:sp>
        <p:nvSpPr>
          <p:cNvPr id="154" name="Google Shape;154;p27"/>
          <p:cNvSpPr txBox="1"/>
          <p:nvPr>
            <p:ph idx="1" type="body"/>
          </p:nvPr>
        </p:nvSpPr>
        <p:spPr>
          <a:xfrm>
            <a:off x="311700" y="1591625"/>
            <a:ext cx="8520600" cy="297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t>
            </a:r>
            <a:r>
              <a:rPr lang="en"/>
              <a:t>ine 2 shows Postgres using the Gather node to combine the results of the two worker threads.</a:t>
            </a:r>
            <a:endParaRPr/>
          </a:p>
          <a:p>
            <a:pPr indent="0" lvl="0" marL="0" rtl="0" algn="l">
              <a:spcBef>
                <a:spcPts val="1200"/>
              </a:spcBef>
              <a:spcAft>
                <a:spcPts val="0"/>
              </a:spcAft>
              <a:buNone/>
            </a:pPr>
            <a:r>
              <a:rPr lang="en"/>
              <a:t>It </a:t>
            </a:r>
            <a:r>
              <a:rPr lang="en"/>
              <a:t>estimates</a:t>
            </a:r>
            <a:r>
              <a:rPr lang="en"/>
              <a:t> that the start up cost to perform the function is 1,000.</a:t>
            </a:r>
            <a:endParaRPr/>
          </a:p>
          <a:p>
            <a:pPr indent="0" lvl="0" marL="0" rtl="0" algn="l">
              <a:spcBef>
                <a:spcPts val="1200"/>
              </a:spcBef>
              <a:spcAft>
                <a:spcPts val="0"/>
              </a:spcAft>
              <a:buNone/>
            </a:pPr>
            <a:r>
              <a:rPr lang="en"/>
              <a:t>The execution cost is </a:t>
            </a:r>
            <a:r>
              <a:rPr lang="en"/>
              <a:t>approximately</a:t>
            </a:r>
            <a:r>
              <a:rPr lang="en"/>
              <a:t> the </a:t>
            </a:r>
            <a:r>
              <a:rPr lang="en"/>
              <a:t>execution</a:t>
            </a:r>
            <a:r>
              <a:rPr lang="en"/>
              <a:t> cost of the child nodes: 1,054,366.08. ThIs is not cumulative, not in addition to the work of the child nodes.</a:t>
            </a:r>
            <a:endParaRPr/>
          </a:p>
          <a:p>
            <a:pPr indent="0" lvl="0" marL="0" rtl="0" algn="l">
              <a:spcBef>
                <a:spcPts val="1200"/>
              </a:spcBef>
              <a:spcAft>
                <a:spcPts val="0"/>
              </a:spcAft>
              <a:buNone/>
            </a:pPr>
            <a:r>
              <a:rPr lang="en"/>
              <a:t>The total estimated cost for all the work performed is:</a:t>
            </a:r>
            <a:endParaRPr/>
          </a:p>
          <a:p>
            <a:pPr indent="0" lvl="0" marL="0" rtl="0" algn="l">
              <a:spcBef>
                <a:spcPts val="1200"/>
              </a:spcBef>
              <a:spcAft>
                <a:spcPts val="1200"/>
              </a:spcAft>
              <a:buNone/>
            </a:pPr>
            <a:r>
              <a:rPr lang="en"/>
              <a:t>Cost = start + execution = 1,000.00 + </a:t>
            </a:r>
            <a:r>
              <a:rPr lang="en"/>
              <a:t>1,054,366.08 = 1,05</a:t>
            </a:r>
            <a:r>
              <a:rPr b="1" lang="en"/>
              <a:t>5</a:t>
            </a:r>
            <a:r>
              <a:rPr lang="en"/>
              <a:t>,366.08.</a:t>
            </a:r>
            <a:endParaRPr/>
          </a:p>
        </p:txBody>
      </p:sp>
      <p:pic>
        <p:nvPicPr>
          <p:cNvPr id="155" name="Google Shape;155;p27"/>
          <p:cNvPicPr preferRelativeResize="0"/>
          <p:nvPr/>
        </p:nvPicPr>
        <p:blipFill>
          <a:blip r:embed="rId3">
            <a:alphaModFix/>
          </a:blip>
          <a:stretch>
            <a:fillRect/>
          </a:stretch>
        </p:blipFill>
        <p:spPr>
          <a:xfrm>
            <a:off x="2076450" y="1190375"/>
            <a:ext cx="4991100" cy="22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Explaining The Explain: Finishing From Bottom To Top</a:t>
            </a:r>
            <a:endParaRPr/>
          </a:p>
        </p:txBody>
      </p:sp>
      <p:sp>
        <p:nvSpPr>
          <p:cNvPr id="161" name="Google Shape;161;p28"/>
          <p:cNvSpPr txBox="1"/>
          <p:nvPr>
            <p:ph idx="1" type="body"/>
          </p:nvPr>
        </p:nvSpPr>
        <p:spPr>
          <a:xfrm>
            <a:off x="311700" y="1559250"/>
            <a:ext cx="8520600" cy="300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 1 shows the final cost. Postgres uses the Limit node to limit the results returned by the query. It is extraneous here, since the query already is filtered to one row by the WHERE clause, so it does not increase the cost.</a:t>
            </a:r>
            <a:endParaRPr/>
          </a:p>
          <a:p>
            <a:pPr indent="0" lvl="0" marL="0" rtl="0" algn="l">
              <a:spcBef>
                <a:spcPts val="1200"/>
              </a:spcBef>
              <a:spcAft>
                <a:spcPts val="0"/>
              </a:spcAft>
              <a:buNone/>
            </a:pPr>
            <a:r>
              <a:rPr lang="en"/>
              <a:t>If the WHERE clause selected more than one row, this would be different.</a:t>
            </a:r>
            <a:endParaRPr/>
          </a:p>
          <a:p>
            <a:pPr indent="0" lvl="0" marL="0" rtl="0" algn="l">
              <a:spcBef>
                <a:spcPts val="1200"/>
              </a:spcBef>
              <a:spcAft>
                <a:spcPts val="0"/>
              </a:spcAft>
              <a:buNone/>
            </a:pPr>
            <a:r>
              <a:rPr lang="en"/>
              <a:t>The final cost of this query is the same as Line 2:</a:t>
            </a:r>
            <a:endParaRPr/>
          </a:p>
          <a:p>
            <a:pPr indent="0" lvl="0" marL="0" rtl="0" algn="l">
              <a:spcBef>
                <a:spcPts val="1200"/>
              </a:spcBef>
              <a:spcAft>
                <a:spcPts val="1200"/>
              </a:spcAft>
              <a:buClr>
                <a:schemeClr val="dk1"/>
              </a:buClr>
              <a:buSzPts val="1100"/>
              <a:buFont typeface="Arial"/>
              <a:buNone/>
            </a:pPr>
            <a:r>
              <a:rPr lang="en"/>
              <a:t>Cost = start + execution = 1,000.00 + 1,054,366.08 = 1,05</a:t>
            </a:r>
            <a:r>
              <a:rPr b="1" lang="en"/>
              <a:t>5</a:t>
            </a:r>
            <a:r>
              <a:rPr lang="en"/>
              <a:t>,366.08.</a:t>
            </a:r>
            <a:endParaRPr/>
          </a:p>
        </p:txBody>
      </p:sp>
      <p:pic>
        <p:nvPicPr>
          <p:cNvPr id="162" name="Google Shape;162;p28"/>
          <p:cNvPicPr preferRelativeResize="0"/>
          <p:nvPr/>
        </p:nvPicPr>
        <p:blipFill>
          <a:blip r:embed="rId3">
            <a:alphaModFix/>
          </a:blip>
          <a:stretch>
            <a:fillRect/>
          </a:stretch>
        </p:blipFill>
        <p:spPr>
          <a:xfrm>
            <a:off x="2043113" y="1106625"/>
            <a:ext cx="5057775" cy="238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Explain Analyze Runs The Query, Giving More Information</a:t>
            </a:r>
            <a:endParaRPr/>
          </a:p>
        </p:txBody>
      </p:sp>
      <p:sp>
        <p:nvSpPr>
          <p:cNvPr id="168" name="Google Shape;168;p29"/>
          <p:cNvSpPr txBox="1"/>
          <p:nvPr>
            <p:ph idx="1" type="body"/>
          </p:nvPr>
        </p:nvSpPr>
        <p:spPr>
          <a:xfrm>
            <a:off x="311700" y="1152475"/>
            <a:ext cx="23004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50">
                <a:latin typeface="Roboto Mono"/>
                <a:ea typeface="Roboto Mono"/>
                <a:cs typeface="Roboto Mono"/>
                <a:sym typeface="Roboto Mono"/>
              </a:rPr>
              <a:t>EXPLAIN </a:t>
            </a:r>
            <a:r>
              <a:rPr b="1" i="1" lang="en" sz="1250">
                <a:latin typeface="Roboto Mono"/>
                <a:ea typeface="Roboto Mono"/>
                <a:cs typeface="Roboto Mono"/>
                <a:sym typeface="Roboto Mono"/>
              </a:rPr>
              <a:t>ANALYZE</a:t>
            </a:r>
            <a:br>
              <a:rPr lang="en" sz="1250">
                <a:latin typeface="Roboto Mono"/>
                <a:ea typeface="Roboto Mono"/>
                <a:cs typeface="Roboto Mono"/>
                <a:sym typeface="Roboto Mono"/>
              </a:rPr>
            </a:br>
            <a:r>
              <a:rPr b="1" lang="en" sz="1250">
                <a:latin typeface="Roboto Mono"/>
                <a:ea typeface="Roboto Mono"/>
                <a:cs typeface="Roboto Mono"/>
                <a:sym typeface="Roboto Mono"/>
              </a:rPr>
              <a:t>SELECT </a:t>
            </a:r>
            <a:r>
              <a:rPr lang="en" sz="1250">
                <a:latin typeface="Roboto Mono"/>
                <a:ea typeface="Roboto Mono"/>
                <a:cs typeface="Roboto Mono"/>
                <a:sym typeface="Roboto Mono"/>
              </a:rPr>
              <a:t>*</a:t>
            </a:r>
            <a:br>
              <a:rPr lang="en" sz="1250">
                <a:latin typeface="Roboto Mono"/>
                <a:ea typeface="Roboto Mono"/>
                <a:cs typeface="Roboto Mono"/>
                <a:sym typeface="Roboto Mono"/>
              </a:rPr>
            </a:br>
            <a:r>
              <a:rPr b="1" lang="en" sz="1250">
                <a:latin typeface="Roboto Mono"/>
                <a:ea typeface="Roboto Mono"/>
                <a:cs typeface="Roboto Mono"/>
                <a:sym typeface="Roboto Mono"/>
              </a:rPr>
              <a:t>FROM </a:t>
            </a:r>
            <a:r>
              <a:rPr lang="en" sz="1250">
                <a:latin typeface="Roboto Mono"/>
                <a:ea typeface="Roboto Mono"/>
                <a:cs typeface="Roboto Mono"/>
                <a:sym typeface="Roboto Mono"/>
              </a:rPr>
              <a:t>orders</a:t>
            </a:r>
            <a:br>
              <a:rPr lang="en" sz="1250">
                <a:latin typeface="Roboto Mono"/>
                <a:ea typeface="Roboto Mono"/>
                <a:cs typeface="Roboto Mono"/>
                <a:sym typeface="Roboto Mono"/>
              </a:rPr>
            </a:br>
            <a:r>
              <a:rPr b="1" lang="en" sz="1250">
                <a:latin typeface="Roboto Mono"/>
                <a:ea typeface="Roboto Mono"/>
                <a:cs typeface="Roboto Mono"/>
                <a:sym typeface="Roboto Mono"/>
              </a:rPr>
              <a:t>WHERE </a:t>
            </a:r>
            <a:r>
              <a:rPr lang="en" sz="1250">
                <a:latin typeface="Roboto Mono"/>
                <a:ea typeface="Roboto Mono"/>
                <a:cs typeface="Roboto Mono"/>
                <a:sym typeface="Roboto Mono"/>
              </a:rPr>
              <a:t>order_id = 123456</a:t>
            </a:r>
            <a:br>
              <a:rPr lang="en" sz="1250">
                <a:latin typeface="Roboto Mono"/>
                <a:ea typeface="Roboto Mono"/>
                <a:cs typeface="Roboto Mono"/>
                <a:sym typeface="Roboto Mono"/>
              </a:rPr>
            </a:br>
            <a:r>
              <a:rPr b="1" lang="en" sz="1250">
                <a:latin typeface="Roboto Mono"/>
                <a:ea typeface="Roboto Mono"/>
                <a:cs typeface="Roboto Mono"/>
                <a:sym typeface="Roboto Mono"/>
              </a:rPr>
              <a:t>ORDER BY</a:t>
            </a:r>
            <a:r>
              <a:rPr lang="en" sz="1250">
                <a:latin typeface="Roboto Mono"/>
                <a:ea typeface="Roboto Mono"/>
                <a:cs typeface="Roboto Mono"/>
                <a:sym typeface="Roboto Mono"/>
              </a:rPr>
              <a:t> order_id</a:t>
            </a:r>
            <a:br>
              <a:rPr lang="en" sz="1250">
                <a:latin typeface="Roboto Mono"/>
                <a:ea typeface="Roboto Mono"/>
                <a:cs typeface="Roboto Mono"/>
                <a:sym typeface="Roboto Mono"/>
              </a:rPr>
            </a:br>
            <a:r>
              <a:rPr b="1" lang="en" sz="1250">
                <a:latin typeface="Roboto Mono"/>
                <a:ea typeface="Roboto Mono"/>
                <a:cs typeface="Roboto Mono"/>
                <a:sym typeface="Roboto Mono"/>
              </a:rPr>
              <a:t>LIMIT </a:t>
            </a:r>
            <a:r>
              <a:rPr lang="en" sz="1250">
                <a:latin typeface="Roboto Mono"/>
                <a:ea typeface="Roboto Mono"/>
                <a:cs typeface="Roboto Mono"/>
                <a:sym typeface="Roboto Mono"/>
              </a:rPr>
              <a:t>1;</a:t>
            </a:r>
            <a:endParaRPr sz="1250">
              <a:latin typeface="Roboto Mono"/>
              <a:ea typeface="Roboto Mono"/>
              <a:cs typeface="Roboto Mono"/>
              <a:sym typeface="Roboto Mono"/>
            </a:endParaRPr>
          </a:p>
          <a:p>
            <a:pPr indent="0" lvl="0" marL="0" rtl="0" algn="l">
              <a:lnSpc>
                <a:spcPct val="100000"/>
              </a:lnSpc>
              <a:spcBef>
                <a:spcPts val="1200"/>
              </a:spcBef>
              <a:spcAft>
                <a:spcPts val="0"/>
              </a:spcAft>
              <a:buNone/>
            </a:pPr>
            <a:r>
              <a:rPr lang="en" sz="1250"/>
              <a:t>Line 1 shows the actual start cost was 133 milliseconds, and the execution time was 8021 ms.</a:t>
            </a:r>
            <a:endParaRPr sz="1250"/>
          </a:p>
          <a:p>
            <a:pPr indent="0" lvl="0" marL="0" rtl="0" algn="l">
              <a:lnSpc>
                <a:spcPct val="100000"/>
              </a:lnSpc>
              <a:spcBef>
                <a:spcPts val="1200"/>
              </a:spcBef>
              <a:spcAft>
                <a:spcPts val="1200"/>
              </a:spcAft>
              <a:buClr>
                <a:schemeClr val="dk1"/>
              </a:buClr>
              <a:buSzPts val="1100"/>
              <a:buFont typeface="Arial"/>
              <a:buNone/>
            </a:pPr>
            <a:r>
              <a:rPr lang="en"/>
              <a:t>It took over 8 seconds to run this query.</a:t>
            </a:r>
            <a:endParaRPr/>
          </a:p>
        </p:txBody>
      </p:sp>
      <p:sp>
        <p:nvSpPr>
          <p:cNvPr id="169" name="Google Shape;169;p29"/>
          <p:cNvSpPr txBox="1"/>
          <p:nvPr/>
        </p:nvSpPr>
        <p:spPr>
          <a:xfrm>
            <a:off x="2743875" y="4060125"/>
            <a:ext cx="6014400" cy="9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Beware!</a:t>
            </a:r>
            <a:r>
              <a:rPr lang="en" sz="1800">
                <a:solidFill>
                  <a:schemeClr val="dk2"/>
                </a:solidFill>
              </a:rPr>
              <a:t> EXPLAIN ANALYZE </a:t>
            </a:r>
            <a:r>
              <a:rPr i="1" lang="en" sz="1800">
                <a:solidFill>
                  <a:schemeClr val="dk2"/>
                </a:solidFill>
              </a:rPr>
              <a:t>executes</a:t>
            </a:r>
            <a:r>
              <a:rPr lang="en" sz="1800">
                <a:solidFill>
                  <a:schemeClr val="dk2"/>
                </a:solidFill>
              </a:rPr>
              <a:t> the query. This isn’t a problem for a read, but it can be for a query that modifies the data.</a:t>
            </a:r>
            <a:endParaRPr sz="1800">
              <a:solidFill>
                <a:schemeClr val="dk2"/>
              </a:solidFill>
            </a:endParaRPr>
          </a:p>
        </p:txBody>
      </p:sp>
      <p:pic>
        <p:nvPicPr>
          <p:cNvPr id="170" name="Google Shape;170;p29"/>
          <p:cNvPicPr preferRelativeResize="0"/>
          <p:nvPr/>
        </p:nvPicPr>
        <p:blipFill>
          <a:blip r:embed="rId3">
            <a:alphaModFix/>
          </a:blip>
          <a:stretch>
            <a:fillRect/>
          </a:stretch>
        </p:blipFill>
        <p:spPr>
          <a:xfrm>
            <a:off x="2764500" y="1170125"/>
            <a:ext cx="5865215" cy="2737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It’s Still An Expensive Query</a:t>
            </a:r>
            <a:endParaRPr/>
          </a:p>
        </p:txBody>
      </p:sp>
      <p:sp>
        <p:nvSpPr>
          <p:cNvPr id="176" name="Google Shape;176;p30"/>
          <p:cNvSpPr txBox="1"/>
          <p:nvPr>
            <p:ph idx="1" type="body"/>
          </p:nvPr>
        </p:nvSpPr>
        <p:spPr>
          <a:xfrm>
            <a:off x="311700" y="1152475"/>
            <a:ext cx="7920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order table is big for the machine this sample is running on, but it’s not huge. Why does a simple query take 8 </a:t>
            </a:r>
            <a:r>
              <a:rPr lang="en"/>
              <a:t>furshlugginer</a:t>
            </a:r>
            <a:r>
              <a:rPr lang="en"/>
              <a:t> seconds?!</a:t>
            </a:r>
            <a:endParaRPr/>
          </a:p>
          <a:p>
            <a:pPr indent="0" lvl="0" marL="0" rtl="0" algn="l">
              <a:spcBef>
                <a:spcPts val="1200"/>
              </a:spcBef>
              <a:spcAft>
                <a:spcPts val="0"/>
              </a:spcAft>
              <a:buNone/>
            </a:pPr>
            <a:r>
              <a:rPr lang="en"/>
              <a:t>Why? The table has no indexes. Every operation on the table will require Postgres to scan the entire table or, at least, enough of the table for Postgres to perform the query,</a:t>
            </a:r>
            <a:endParaRPr/>
          </a:p>
          <a:p>
            <a:pPr indent="0" lvl="0" marL="0" rtl="0" algn="l">
              <a:spcBef>
                <a:spcPts val="1200"/>
              </a:spcBef>
              <a:spcAft>
                <a:spcPts val="0"/>
              </a:spcAft>
              <a:buNone/>
            </a:pPr>
            <a:r>
              <a:rPr lang="en"/>
              <a:t>And that can be expensive!</a:t>
            </a:r>
            <a:endParaRPr/>
          </a:p>
          <a:p>
            <a:pPr indent="0" lvl="0" marL="0" rtl="0" algn="l">
              <a:spcBef>
                <a:spcPts val="1200"/>
              </a:spcBef>
              <a:spcAft>
                <a:spcPts val="0"/>
              </a:spcAft>
              <a:buNone/>
            </a:pPr>
            <a:r>
              <a:rPr lang="en"/>
              <a:t>So, the answer is slap an index or two on the table and everything’s cool.</a:t>
            </a:r>
            <a:endParaRPr/>
          </a:p>
          <a:p>
            <a:pPr indent="0" lvl="0" marL="0" rtl="0" algn="l">
              <a:spcBef>
                <a:spcPts val="1200"/>
              </a:spcBef>
              <a:spcAft>
                <a:spcPts val="1200"/>
              </a:spcAft>
              <a:buNone/>
            </a:pPr>
            <a:r>
              <a:rPr lang="en"/>
              <a:t>Well, it’s not that simple.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Cost Of Indexes</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Indexes boost performance, but not for free. Indexes take a space in the database.</a:t>
            </a:r>
            <a:endParaRPr/>
          </a:p>
          <a:p>
            <a:pPr indent="0" lvl="0" marL="0" rtl="0" algn="l">
              <a:spcBef>
                <a:spcPts val="1200"/>
              </a:spcBef>
              <a:spcAft>
                <a:spcPts val="0"/>
              </a:spcAft>
              <a:buNone/>
            </a:pPr>
            <a:r>
              <a:rPr lang="en" sz="1200">
                <a:latin typeface="Roboto Mono"/>
                <a:ea typeface="Roboto Mono"/>
                <a:cs typeface="Roboto Mono"/>
                <a:sym typeface="Roboto Mono"/>
              </a:rPr>
              <a:t>-- The Order table size without indexes.</a:t>
            </a:r>
            <a:br>
              <a:rPr lang="en" sz="1200">
                <a:latin typeface="Roboto Mono"/>
                <a:ea typeface="Roboto Mono"/>
                <a:cs typeface="Roboto Mono"/>
                <a:sym typeface="Roboto Mono"/>
              </a:rPr>
            </a:br>
            <a:r>
              <a:rPr b="1" lang="en" sz="1200">
                <a:latin typeface="Roboto Mono"/>
                <a:ea typeface="Roboto Mono"/>
                <a:cs typeface="Roboto Mono"/>
                <a:sym typeface="Roboto Mono"/>
              </a:rPr>
              <a:t>SELECT </a:t>
            </a:r>
            <a:r>
              <a:rPr lang="en" sz="1200">
                <a:latin typeface="Roboto Mono"/>
                <a:ea typeface="Roboto Mono"/>
                <a:cs typeface="Roboto Mono"/>
                <a:sym typeface="Roboto Mono"/>
              </a:rPr>
              <a:t>pg_size_pretty(pg_total_relation_size('orders'));</a:t>
            </a:r>
            <a:br>
              <a:rPr lang="en" sz="1200">
                <a:latin typeface="Roboto Mono"/>
                <a:ea typeface="Roboto Mono"/>
                <a:cs typeface="Roboto Mono"/>
                <a:sym typeface="Roboto Mono"/>
              </a:rPr>
            </a:br>
            <a:r>
              <a:rPr lang="en" sz="1200">
                <a:latin typeface="Roboto Mono"/>
                <a:ea typeface="Roboto Mono"/>
                <a:cs typeface="Roboto Mono"/>
                <a:sym typeface="Roboto Mono"/>
              </a:rPr>
              <a:t>-- 7420 MB</a:t>
            </a:r>
            <a:endParaRPr sz="1200">
              <a:latin typeface="Roboto Mono"/>
              <a:ea typeface="Roboto Mono"/>
              <a:cs typeface="Roboto Mono"/>
              <a:sym typeface="Roboto Mono"/>
            </a:endParaRPr>
          </a:p>
          <a:p>
            <a:pPr indent="0" lvl="0" marL="0" rtl="0" algn="l">
              <a:spcBef>
                <a:spcPts val="1200"/>
              </a:spcBef>
              <a:spcAft>
                <a:spcPts val="0"/>
              </a:spcAft>
              <a:buNone/>
            </a:pPr>
            <a:r>
              <a:rPr b="1" lang="en" sz="1200">
                <a:latin typeface="Roboto Mono"/>
                <a:ea typeface="Roboto Mono"/>
                <a:cs typeface="Roboto Mono"/>
                <a:sym typeface="Roboto Mono"/>
              </a:rPr>
              <a:t>ALTER TABLE</a:t>
            </a:r>
            <a:r>
              <a:rPr lang="en" sz="1200">
                <a:latin typeface="Roboto Mono"/>
                <a:ea typeface="Roboto Mono"/>
                <a:cs typeface="Roboto Mono"/>
                <a:sym typeface="Roboto Mono"/>
              </a:rPr>
              <a:t> orders</a:t>
            </a:r>
            <a:br>
              <a:rPr lang="en" sz="1200">
                <a:latin typeface="Roboto Mono"/>
                <a:ea typeface="Roboto Mono"/>
                <a:cs typeface="Roboto Mono"/>
                <a:sym typeface="Roboto Mono"/>
              </a:rPr>
            </a:br>
            <a:r>
              <a:rPr lang="en" sz="1200">
                <a:latin typeface="Roboto Mono"/>
                <a:ea typeface="Roboto Mono"/>
                <a:cs typeface="Roboto Mono"/>
                <a:sym typeface="Roboto Mono"/>
              </a:rPr>
              <a:t>	</a:t>
            </a:r>
            <a:r>
              <a:rPr b="1" lang="en" sz="1200">
                <a:latin typeface="Roboto Mono"/>
                <a:ea typeface="Roboto Mono"/>
                <a:cs typeface="Roboto Mono"/>
                <a:sym typeface="Roboto Mono"/>
              </a:rPr>
              <a:t>ADD PRIMARY KEY</a:t>
            </a:r>
            <a:r>
              <a:rPr lang="en" sz="1200">
                <a:latin typeface="Roboto Mono"/>
                <a:ea typeface="Roboto Mono"/>
                <a:cs typeface="Roboto Mono"/>
                <a:sym typeface="Roboto Mono"/>
              </a:rPr>
              <a:t> (order_id);</a:t>
            </a:r>
            <a:endParaRPr sz="1200">
              <a:latin typeface="Roboto Mono"/>
              <a:ea typeface="Roboto Mono"/>
              <a:cs typeface="Roboto Mono"/>
              <a:sym typeface="Roboto Mono"/>
            </a:endParaRPr>
          </a:p>
          <a:p>
            <a:pPr indent="0" lvl="0" marL="0" rtl="0" algn="l">
              <a:spcBef>
                <a:spcPts val="1200"/>
              </a:spcBef>
              <a:spcAft>
                <a:spcPts val="0"/>
              </a:spcAft>
              <a:buNone/>
            </a:pPr>
            <a:r>
              <a:rPr lang="en" sz="1200">
                <a:latin typeface="Roboto Mono"/>
                <a:ea typeface="Roboto Mono"/>
                <a:cs typeface="Roboto Mono"/>
                <a:sym typeface="Roboto Mono"/>
              </a:rPr>
              <a:t>-- The Order table size with indexes.</a:t>
            </a:r>
            <a:br>
              <a:rPr lang="en" sz="1200">
                <a:latin typeface="Roboto Mono"/>
                <a:ea typeface="Roboto Mono"/>
                <a:cs typeface="Roboto Mono"/>
                <a:sym typeface="Roboto Mono"/>
              </a:rPr>
            </a:br>
            <a:r>
              <a:rPr b="1" lang="en" sz="1200">
                <a:latin typeface="Roboto Mono"/>
                <a:ea typeface="Roboto Mono"/>
                <a:cs typeface="Roboto Mono"/>
                <a:sym typeface="Roboto Mono"/>
              </a:rPr>
              <a:t>SELECT </a:t>
            </a:r>
            <a:r>
              <a:rPr lang="en" sz="1200">
                <a:latin typeface="Roboto Mono"/>
                <a:ea typeface="Roboto Mono"/>
                <a:cs typeface="Roboto Mono"/>
                <a:sym typeface="Roboto Mono"/>
              </a:rPr>
              <a:t>pg_size_pretty(pg_total_relation_size('orders'));</a:t>
            </a:r>
            <a:br>
              <a:rPr lang="en" sz="1200">
                <a:latin typeface="Roboto Mono"/>
                <a:ea typeface="Roboto Mono"/>
                <a:cs typeface="Roboto Mono"/>
                <a:sym typeface="Roboto Mono"/>
              </a:rPr>
            </a:br>
            <a:r>
              <a:rPr lang="en" sz="1200">
                <a:latin typeface="Roboto Mono"/>
                <a:ea typeface="Roboto Mono"/>
                <a:cs typeface="Roboto Mono"/>
                <a:sym typeface="Roboto Mono"/>
              </a:rPr>
              <a:t>-- 7849 MB, an increase of 7849 - 7420 = 429 MB.</a:t>
            </a:r>
            <a:endParaRPr sz="1200">
              <a:latin typeface="Roboto Mono"/>
              <a:ea typeface="Roboto Mono"/>
              <a:cs typeface="Roboto Mono"/>
              <a:sym typeface="Roboto Mono"/>
            </a:endParaRPr>
          </a:p>
          <a:p>
            <a:pPr indent="0" lvl="0" marL="0" rtl="0" algn="l">
              <a:spcBef>
                <a:spcPts val="1200"/>
              </a:spcBef>
              <a:spcAft>
                <a:spcPts val="1200"/>
              </a:spcAft>
              <a:buNone/>
            </a:pPr>
            <a:r>
              <a:rPr lang="en"/>
              <a:t>Adds 429 MB for an index.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55600"/>
            <a:ext cx="80415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 Started Me Down This Road</a:t>
            </a:r>
            <a:endParaRPr/>
          </a:p>
        </p:txBody>
      </p:sp>
      <p:sp>
        <p:nvSpPr>
          <p:cNvPr id="61" name="Google Shape;61;p14"/>
          <p:cNvSpPr txBox="1"/>
          <p:nvPr>
            <p:ph idx="1" type="body"/>
          </p:nvPr>
        </p:nvSpPr>
        <p:spPr>
          <a:xfrm>
            <a:off x="311700" y="1389600"/>
            <a:ext cx="4943100" cy="345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 ran across a SQL statement similar to this:</a:t>
            </a:r>
            <a:endParaRPr sz="1600"/>
          </a:p>
          <a:p>
            <a:pPr indent="0" lvl="0" marL="0" rtl="0" algn="l">
              <a:spcBef>
                <a:spcPts val="1200"/>
              </a:spcBef>
              <a:spcAft>
                <a:spcPts val="0"/>
              </a:spcAft>
              <a:buNone/>
            </a:pPr>
            <a:r>
              <a:rPr b="1" lang="en" sz="1600">
                <a:latin typeface="Roboto Mono"/>
                <a:ea typeface="Roboto Mono"/>
                <a:cs typeface="Roboto Mono"/>
                <a:sym typeface="Roboto Mono"/>
              </a:rPr>
              <a:t>SELECT *</a:t>
            </a:r>
            <a:br>
              <a:rPr b="1" lang="en" sz="1600">
                <a:latin typeface="Roboto Mono"/>
                <a:ea typeface="Roboto Mono"/>
                <a:cs typeface="Roboto Mono"/>
                <a:sym typeface="Roboto Mono"/>
              </a:rPr>
            </a:br>
            <a:r>
              <a:rPr b="1" lang="en" sz="1600">
                <a:latin typeface="Roboto Mono"/>
                <a:ea typeface="Roboto Mono"/>
                <a:cs typeface="Roboto Mono"/>
                <a:sym typeface="Roboto Mono"/>
              </a:rPr>
              <a:t>FROM orders</a:t>
            </a:r>
            <a:br>
              <a:rPr b="1" lang="en" sz="1600">
                <a:latin typeface="Roboto Mono"/>
                <a:ea typeface="Roboto Mono"/>
                <a:cs typeface="Roboto Mono"/>
                <a:sym typeface="Roboto Mono"/>
              </a:rPr>
            </a:br>
            <a:r>
              <a:rPr b="1" lang="en" sz="1600">
                <a:latin typeface="Roboto Mono"/>
                <a:ea typeface="Roboto Mono"/>
                <a:cs typeface="Roboto Mono"/>
                <a:sym typeface="Roboto Mono"/>
              </a:rPr>
              <a:t>WHERE order_id = 123456</a:t>
            </a:r>
            <a:br>
              <a:rPr b="1" lang="en" sz="1600">
                <a:latin typeface="Roboto Mono"/>
                <a:ea typeface="Roboto Mono"/>
                <a:cs typeface="Roboto Mono"/>
                <a:sym typeface="Roboto Mono"/>
              </a:rPr>
            </a:br>
            <a:r>
              <a:rPr b="1" lang="en" sz="1600">
                <a:latin typeface="Roboto Mono"/>
                <a:ea typeface="Roboto Mono"/>
                <a:cs typeface="Roboto Mono"/>
                <a:sym typeface="Roboto Mono"/>
              </a:rPr>
              <a:t>ORDER BY order_id</a:t>
            </a:r>
            <a:br>
              <a:rPr b="1" lang="en" sz="1600">
                <a:latin typeface="Roboto Mono"/>
                <a:ea typeface="Roboto Mono"/>
                <a:cs typeface="Roboto Mono"/>
                <a:sym typeface="Roboto Mono"/>
              </a:rPr>
            </a:br>
            <a:r>
              <a:rPr b="1" lang="en" sz="1600">
                <a:latin typeface="Roboto Mono"/>
                <a:ea typeface="Roboto Mono"/>
                <a:cs typeface="Roboto Mono"/>
                <a:sym typeface="Roboto Mono"/>
              </a:rPr>
              <a:t>LIMIT 1;</a:t>
            </a:r>
            <a:endParaRPr b="1" sz="1600">
              <a:latin typeface="Roboto Mono"/>
              <a:ea typeface="Roboto Mono"/>
              <a:cs typeface="Roboto Mono"/>
              <a:sym typeface="Roboto Mono"/>
            </a:endParaRPr>
          </a:p>
          <a:p>
            <a:pPr indent="0" lvl="0" marL="0" rtl="0" algn="l">
              <a:spcBef>
                <a:spcPts val="1200"/>
              </a:spcBef>
              <a:spcAft>
                <a:spcPts val="0"/>
              </a:spcAft>
              <a:buNone/>
            </a:pPr>
            <a:r>
              <a:rPr b="1" lang="en" sz="1600">
                <a:latin typeface="Roboto Mono"/>
                <a:ea typeface="Roboto Mono"/>
                <a:cs typeface="Roboto Mono"/>
                <a:sym typeface="Roboto Mono"/>
              </a:rPr>
              <a:t>o</a:t>
            </a:r>
            <a:r>
              <a:rPr b="1" lang="en" sz="1600">
                <a:latin typeface="Roboto Mono"/>
                <a:ea typeface="Roboto Mono"/>
                <a:cs typeface="Roboto Mono"/>
                <a:sym typeface="Roboto Mono"/>
              </a:rPr>
              <a:t>rder_id</a:t>
            </a:r>
            <a:r>
              <a:rPr lang="en" sz="1600"/>
              <a:t> is a primary key.</a:t>
            </a:r>
            <a:endParaRPr sz="1600"/>
          </a:p>
          <a:p>
            <a:pPr indent="0" lvl="0" marL="0" rtl="0" algn="l">
              <a:spcBef>
                <a:spcPts val="1200"/>
              </a:spcBef>
              <a:spcAft>
                <a:spcPts val="0"/>
              </a:spcAft>
              <a:buNone/>
            </a:pPr>
            <a:r>
              <a:rPr lang="en" sz="1600"/>
              <a:t>And it ran, like, forever!</a:t>
            </a:r>
            <a:endParaRPr sz="1600"/>
          </a:p>
          <a:p>
            <a:pPr indent="0" lvl="0" marL="0" rtl="0" algn="l">
              <a:spcBef>
                <a:spcPts val="1200"/>
              </a:spcBef>
              <a:spcAft>
                <a:spcPts val="1200"/>
              </a:spcAft>
              <a:buNone/>
            </a:pPr>
            <a:r>
              <a:rPr lang="en" sz="1600"/>
              <a:t>I wanted to know why.</a:t>
            </a:r>
            <a:endParaRPr sz="1600"/>
          </a:p>
        </p:txBody>
      </p:sp>
      <p:pic>
        <p:nvPicPr>
          <p:cNvPr id="62" name="Google Shape;62;p14"/>
          <p:cNvPicPr preferRelativeResize="0"/>
          <p:nvPr/>
        </p:nvPicPr>
        <p:blipFill>
          <a:blip r:embed="rId3">
            <a:alphaModFix/>
          </a:blip>
          <a:stretch>
            <a:fillRect/>
          </a:stretch>
        </p:blipFill>
        <p:spPr>
          <a:xfrm>
            <a:off x="5407200" y="1351050"/>
            <a:ext cx="3354221" cy="35274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Benefits Of Indexes</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Reads are faster; however, creates, updates, and deletes are slower. Postgres must now update the indexes as well as the table. This isn’t bad for a few, small indexes.</a:t>
            </a:r>
            <a:endParaRPr/>
          </a:p>
          <a:p>
            <a:pPr indent="0" lvl="0" marL="0" rtl="0" algn="l">
              <a:spcBef>
                <a:spcPts val="1200"/>
              </a:spcBef>
              <a:spcAft>
                <a:spcPts val="0"/>
              </a:spcAft>
              <a:buNone/>
            </a:pPr>
            <a:r>
              <a:rPr lang="en"/>
              <a:t>But check this out!</a:t>
            </a:r>
            <a:endParaRPr/>
          </a:p>
          <a:p>
            <a:pPr indent="0" lvl="0" marL="0" rtl="0" algn="l">
              <a:spcBef>
                <a:spcPts val="1200"/>
              </a:spcBef>
              <a:spcAft>
                <a:spcPts val="0"/>
              </a:spcAft>
              <a:buClr>
                <a:schemeClr val="dk1"/>
              </a:buClr>
              <a:buSzPts val="1100"/>
              <a:buFont typeface="Arial"/>
              <a:buNone/>
            </a:pPr>
            <a:r>
              <a:rPr lang="en" sz="1200">
                <a:latin typeface="Roboto Mono"/>
                <a:ea typeface="Roboto Mono"/>
                <a:cs typeface="Roboto Mono"/>
                <a:sym typeface="Roboto Mono"/>
              </a:rPr>
              <a:t>-- Now we have and index!</a:t>
            </a:r>
            <a:br>
              <a:rPr lang="en" sz="1200">
                <a:latin typeface="Roboto Mono"/>
                <a:ea typeface="Roboto Mono"/>
                <a:cs typeface="Roboto Mono"/>
                <a:sym typeface="Roboto Mono"/>
              </a:rPr>
            </a:br>
            <a:r>
              <a:rPr b="1" lang="en" sz="1250">
                <a:latin typeface="Roboto Mono"/>
                <a:ea typeface="Roboto Mono"/>
                <a:cs typeface="Roboto Mono"/>
                <a:sym typeface="Roboto Mono"/>
              </a:rPr>
              <a:t>EXPLAIN </a:t>
            </a:r>
            <a:r>
              <a:rPr b="1" i="1" lang="en" sz="1250">
                <a:latin typeface="Roboto Mono"/>
                <a:ea typeface="Roboto Mono"/>
                <a:cs typeface="Roboto Mono"/>
                <a:sym typeface="Roboto Mono"/>
              </a:rPr>
              <a:t>ANALYZE</a:t>
            </a:r>
            <a:br>
              <a:rPr lang="en" sz="1250">
                <a:latin typeface="Roboto Mono"/>
                <a:ea typeface="Roboto Mono"/>
                <a:cs typeface="Roboto Mono"/>
                <a:sym typeface="Roboto Mono"/>
              </a:rPr>
            </a:br>
            <a:r>
              <a:rPr b="1" lang="en" sz="1250">
                <a:latin typeface="Roboto Mono"/>
                <a:ea typeface="Roboto Mono"/>
                <a:cs typeface="Roboto Mono"/>
                <a:sym typeface="Roboto Mono"/>
              </a:rPr>
              <a:t>SELECT </a:t>
            </a:r>
            <a:r>
              <a:rPr lang="en" sz="1250">
                <a:latin typeface="Roboto Mono"/>
                <a:ea typeface="Roboto Mono"/>
                <a:cs typeface="Roboto Mono"/>
                <a:sym typeface="Roboto Mono"/>
              </a:rPr>
              <a:t>*</a:t>
            </a:r>
            <a:br>
              <a:rPr lang="en" sz="1250">
                <a:latin typeface="Roboto Mono"/>
                <a:ea typeface="Roboto Mono"/>
                <a:cs typeface="Roboto Mono"/>
                <a:sym typeface="Roboto Mono"/>
              </a:rPr>
            </a:br>
            <a:r>
              <a:rPr b="1" lang="en" sz="1250">
                <a:latin typeface="Roboto Mono"/>
                <a:ea typeface="Roboto Mono"/>
                <a:cs typeface="Roboto Mono"/>
                <a:sym typeface="Roboto Mono"/>
              </a:rPr>
              <a:t>FROM </a:t>
            </a:r>
            <a:r>
              <a:rPr lang="en" sz="1250">
                <a:latin typeface="Roboto Mono"/>
                <a:ea typeface="Roboto Mono"/>
                <a:cs typeface="Roboto Mono"/>
                <a:sym typeface="Roboto Mono"/>
              </a:rPr>
              <a:t>orders</a:t>
            </a:r>
            <a:br>
              <a:rPr lang="en" sz="1250">
                <a:latin typeface="Roboto Mono"/>
                <a:ea typeface="Roboto Mono"/>
                <a:cs typeface="Roboto Mono"/>
                <a:sym typeface="Roboto Mono"/>
              </a:rPr>
            </a:br>
            <a:r>
              <a:rPr b="1" lang="en" sz="1250">
                <a:latin typeface="Roboto Mono"/>
                <a:ea typeface="Roboto Mono"/>
                <a:cs typeface="Roboto Mono"/>
                <a:sym typeface="Roboto Mono"/>
              </a:rPr>
              <a:t>WHERE </a:t>
            </a:r>
            <a:r>
              <a:rPr lang="en" sz="1250">
                <a:latin typeface="Roboto Mono"/>
                <a:ea typeface="Roboto Mono"/>
                <a:cs typeface="Roboto Mono"/>
                <a:sym typeface="Roboto Mono"/>
              </a:rPr>
              <a:t>order_id = 123456</a:t>
            </a:r>
            <a:br>
              <a:rPr lang="en" sz="1250">
                <a:latin typeface="Roboto Mono"/>
                <a:ea typeface="Roboto Mono"/>
                <a:cs typeface="Roboto Mono"/>
                <a:sym typeface="Roboto Mono"/>
              </a:rPr>
            </a:br>
            <a:r>
              <a:rPr b="1" lang="en" sz="1250">
                <a:latin typeface="Roboto Mono"/>
                <a:ea typeface="Roboto Mono"/>
                <a:cs typeface="Roboto Mono"/>
                <a:sym typeface="Roboto Mono"/>
              </a:rPr>
              <a:t>ORDER BY</a:t>
            </a:r>
            <a:r>
              <a:rPr lang="en" sz="1250">
                <a:latin typeface="Roboto Mono"/>
                <a:ea typeface="Roboto Mono"/>
                <a:cs typeface="Roboto Mono"/>
                <a:sym typeface="Roboto Mono"/>
              </a:rPr>
              <a:t> order_id</a:t>
            </a:r>
            <a:br>
              <a:rPr lang="en" sz="1250">
                <a:latin typeface="Roboto Mono"/>
                <a:ea typeface="Roboto Mono"/>
                <a:cs typeface="Roboto Mono"/>
                <a:sym typeface="Roboto Mono"/>
              </a:rPr>
            </a:br>
            <a:r>
              <a:rPr b="1" lang="en" sz="1250">
                <a:latin typeface="Roboto Mono"/>
                <a:ea typeface="Roboto Mono"/>
                <a:cs typeface="Roboto Mono"/>
                <a:sym typeface="Roboto Mono"/>
              </a:rPr>
              <a:t>LIMIT </a:t>
            </a:r>
            <a:r>
              <a:rPr lang="en" sz="1250">
                <a:latin typeface="Roboto Mono"/>
                <a:ea typeface="Roboto Mono"/>
                <a:cs typeface="Roboto Mono"/>
                <a:sym typeface="Roboto Mono"/>
              </a:rPr>
              <a:t>1;</a:t>
            </a:r>
            <a:br>
              <a:rPr lang="en" sz="1200">
                <a:latin typeface="Roboto Mono"/>
                <a:ea typeface="Roboto Mono"/>
                <a:cs typeface="Roboto Mono"/>
                <a:sym typeface="Roboto Mono"/>
              </a:rPr>
            </a:br>
            <a:r>
              <a:rPr lang="en" sz="1200">
                <a:latin typeface="Roboto Mono"/>
                <a:ea typeface="Roboto Mono"/>
                <a:cs typeface="Roboto Mono"/>
                <a:sym typeface="Roboto Mono"/>
              </a:rPr>
              <a:t>-- Execution Time: 1.862 ms</a:t>
            </a:r>
            <a:endParaRPr/>
          </a:p>
          <a:p>
            <a:pPr indent="0" lvl="0" marL="0" rtl="0" algn="l">
              <a:spcBef>
                <a:spcPts val="1200"/>
              </a:spcBef>
              <a:spcAft>
                <a:spcPts val="1200"/>
              </a:spcAft>
              <a:buNone/>
            </a:pPr>
            <a:r>
              <a:rPr lang="en"/>
              <a:t>So 2 ms with an index vs. 8,000 ms without!</a:t>
            </a:r>
            <a:endParaRPr/>
          </a:p>
        </p:txBody>
      </p:sp>
      <p:pic>
        <p:nvPicPr>
          <p:cNvPr id="189" name="Google Shape;189;p32"/>
          <p:cNvPicPr preferRelativeResize="0"/>
          <p:nvPr/>
        </p:nvPicPr>
        <p:blipFill>
          <a:blip r:embed="rId3">
            <a:alphaModFix/>
          </a:blip>
          <a:stretch>
            <a:fillRect/>
          </a:stretch>
        </p:blipFill>
        <p:spPr>
          <a:xfrm>
            <a:off x="3078000" y="2193438"/>
            <a:ext cx="5876525" cy="1334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Next Episodes</a:t>
            </a:r>
            <a:endParaRPr/>
          </a:p>
        </p:txBody>
      </p:sp>
      <p:sp>
        <p:nvSpPr>
          <p:cNvPr id="195" name="Google Shape;195;p33"/>
          <p:cNvSpPr txBox="1"/>
          <p:nvPr>
            <p:ph idx="1" type="body"/>
          </p:nvPr>
        </p:nvSpPr>
        <p:spPr>
          <a:xfrm>
            <a:off x="311700" y="1152475"/>
            <a:ext cx="51762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Next:</a:t>
            </a:r>
            <a:endParaRPr/>
          </a:p>
          <a:p>
            <a:pPr indent="-334327" lvl="0" marL="457200" rtl="0" algn="l">
              <a:spcBef>
                <a:spcPts val="1200"/>
              </a:spcBef>
              <a:spcAft>
                <a:spcPts val="0"/>
              </a:spcAft>
              <a:buSzPct val="100000"/>
              <a:buAutoNum type="arabicPeriod"/>
            </a:pPr>
            <a:r>
              <a:rPr lang="en"/>
              <a:t>A deeper look at what EXPLAIN ANALYZE tells us about actual costs.</a:t>
            </a:r>
            <a:endParaRPr/>
          </a:p>
          <a:p>
            <a:pPr indent="-334327" lvl="0" marL="457200" rtl="0" algn="l">
              <a:spcBef>
                <a:spcPts val="0"/>
              </a:spcBef>
              <a:spcAft>
                <a:spcPts val="0"/>
              </a:spcAft>
              <a:buSzPct val="100000"/>
              <a:buAutoNum type="arabicPeriod"/>
            </a:pPr>
            <a:r>
              <a:rPr lang="en"/>
              <a:t>How Postgres executes SQL statements.</a:t>
            </a:r>
            <a:endParaRPr/>
          </a:p>
          <a:p>
            <a:pPr indent="-334327" lvl="0" marL="457200" rtl="0" algn="l">
              <a:spcBef>
                <a:spcPts val="0"/>
              </a:spcBef>
              <a:spcAft>
                <a:spcPts val="0"/>
              </a:spcAft>
              <a:buSzPct val="100000"/>
              <a:buAutoNum type="arabicPeriod"/>
            </a:pPr>
            <a:r>
              <a:rPr lang="en"/>
              <a:t>Look into the costs and benefits of indexes.</a:t>
            </a:r>
            <a:endParaRPr/>
          </a:p>
          <a:p>
            <a:pPr indent="-334327" lvl="0" marL="457200" rtl="0" algn="l">
              <a:spcBef>
                <a:spcPts val="0"/>
              </a:spcBef>
              <a:spcAft>
                <a:spcPts val="0"/>
              </a:spcAft>
              <a:buSzPct val="100000"/>
              <a:buAutoNum type="arabicPeriod"/>
            </a:pPr>
            <a:r>
              <a:rPr lang="en"/>
              <a:t>Types of indexes: strengths and weaknesses.</a:t>
            </a:r>
            <a:endParaRPr/>
          </a:p>
          <a:p>
            <a:pPr indent="0" lvl="0" marL="0" rtl="0" algn="l">
              <a:spcBef>
                <a:spcPts val="1200"/>
              </a:spcBef>
              <a:spcAft>
                <a:spcPts val="0"/>
              </a:spcAft>
              <a:buNone/>
            </a:pPr>
            <a:r>
              <a:rPr lang="en"/>
              <a:t>Future:</a:t>
            </a:r>
            <a:endParaRPr/>
          </a:p>
          <a:p>
            <a:pPr indent="-334327" lvl="0" marL="457200" rtl="0" algn="l">
              <a:spcBef>
                <a:spcPts val="1200"/>
              </a:spcBef>
              <a:spcAft>
                <a:spcPts val="0"/>
              </a:spcAft>
              <a:buSzPct val="100000"/>
              <a:buAutoNum type="arabicPeriod"/>
            </a:pPr>
            <a:r>
              <a:rPr lang="en"/>
              <a:t>Indexing text fields.</a:t>
            </a:r>
            <a:endParaRPr/>
          </a:p>
          <a:p>
            <a:pPr indent="-334327" lvl="0" marL="457200" rtl="0" algn="l">
              <a:spcBef>
                <a:spcPts val="0"/>
              </a:spcBef>
              <a:spcAft>
                <a:spcPts val="0"/>
              </a:spcAft>
              <a:buSzPct val="100000"/>
              <a:buAutoNum type="arabicPeriod"/>
            </a:pPr>
            <a:r>
              <a:rPr lang="en"/>
              <a:t>JSON documents: Postgres’ kludges for working with NoSQL data.</a:t>
            </a:r>
            <a:endParaRPr/>
          </a:p>
        </p:txBody>
      </p:sp>
      <p:pic>
        <p:nvPicPr>
          <p:cNvPr id="196" name="Google Shape;196;p33" title="good.png"/>
          <p:cNvPicPr preferRelativeResize="0"/>
          <p:nvPr/>
        </p:nvPicPr>
        <p:blipFill>
          <a:blip r:embed="rId3">
            <a:alphaModFix/>
          </a:blip>
          <a:stretch>
            <a:fillRect/>
          </a:stretch>
        </p:blipFill>
        <p:spPr>
          <a:xfrm>
            <a:off x="5315625" y="534850"/>
            <a:ext cx="3635476" cy="4335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and Comments</a:t>
            </a:r>
            <a:endParaRPr/>
          </a:p>
        </p:txBody>
      </p:sp>
      <p:pic>
        <p:nvPicPr>
          <p:cNvPr id="202" name="Google Shape;202;p34" title="questions.png"/>
          <p:cNvPicPr preferRelativeResize="0"/>
          <p:nvPr/>
        </p:nvPicPr>
        <p:blipFill>
          <a:blip r:embed="rId3">
            <a:alphaModFix/>
          </a:blip>
          <a:stretch>
            <a:fillRect/>
          </a:stretch>
        </p:blipFill>
        <p:spPr>
          <a:xfrm>
            <a:off x="3046675" y="1017725"/>
            <a:ext cx="3050652"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Why We Are Here</a:t>
            </a:r>
            <a:endParaRPr/>
          </a:p>
        </p:txBody>
      </p:sp>
      <p:sp>
        <p:nvSpPr>
          <p:cNvPr id="68" name="Google Shape;68;p15"/>
          <p:cNvSpPr txBox="1"/>
          <p:nvPr>
            <p:ph idx="1" type="body"/>
          </p:nvPr>
        </p:nvSpPr>
        <p:spPr>
          <a:xfrm>
            <a:off x="311700" y="1152475"/>
            <a:ext cx="5540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Balancing database performance can be tricky thing. It helps to understand:</a:t>
            </a:r>
            <a:endParaRPr sz="1600"/>
          </a:p>
          <a:p>
            <a:pPr indent="-330200" lvl="0" marL="457200" rtl="0" algn="l">
              <a:spcBef>
                <a:spcPts val="1200"/>
              </a:spcBef>
              <a:spcAft>
                <a:spcPts val="0"/>
              </a:spcAft>
              <a:buSzPts val="1600"/>
              <a:buAutoNum type="arabicPeriod"/>
            </a:pPr>
            <a:r>
              <a:rPr lang="en" sz="1600"/>
              <a:t>The cost of a query using </a:t>
            </a:r>
            <a:r>
              <a:rPr lang="en" sz="1600">
                <a:latin typeface="Impact"/>
                <a:ea typeface="Impact"/>
                <a:cs typeface="Impact"/>
                <a:sym typeface="Impact"/>
              </a:rPr>
              <a:t>Explain</a:t>
            </a:r>
            <a:r>
              <a:rPr lang="en" sz="1600"/>
              <a:t>.</a:t>
            </a:r>
            <a:endParaRPr sz="1600"/>
          </a:p>
          <a:p>
            <a:pPr indent="-330200" lvl="0" marL="457200" rtl="0" algn="l">
              <a:spcBef>
                <a:spcPts val="0"/>
              </a:spcBef>
              <a:spcAft>
                <a:spcPts val="0"/>
              </a:spcAft>
              <a:buSzPts val="1600"/>
              <a:buAutoNum type="arabicPeriod"/>
            </a:pPr>
            <a:r>
              <a:rPr lang="en" sz="1600"/>
              <a:t>The cost of indexes.</a:t>
            </a:r>
            <a:endParaRPr sz="1600"/>
          </a:p>
          <a:p>
            <a:pPr indent="-330200" lvl="0" marL="457200" rtl="0" algn="l">
              <a:spcBef>
                <a:spcPts val="0"/>
              </a:spcBef>
              <a:spcAft>
                <a:spcPts val="0"/>
              </a:spcAft>
              <a:buSzPts val="1600"/>
              <a:buAutoNum type="arabicPeriod"/>
            </a:pPr>
            <a:r>
              <a:rPr lang="en" sz="1600"/>
              <a:t>How Postgres executes a query.</a:t>
            </a:r>
            <a:br>
              <a:rPr lang="en" sz="1600"/>
            </a:br>
            <a:r>
              <a:rPr lang="en" sz="1600"/>
              <a:t>Hint: the </a:t>
            </a:r>
            <a:r>
              <a:rPr i="1" lang="en" sz="1600"/>
              <a:t>Optimizer</a:t>
            </a:r>
            <a:r>
              <a:rPr lang="en" sz="1600"/>
              <a:t>.</a:t>
            </a:r>
            <a:endParaRPr sz="1600"/>
          </a:p>
          <a:p>
            <a:pPr indent="-330200" lvl="0" marL="457200" rtl="0" algn="l">
              <a:spcBef>
                <a:spcPts val="0"/>
              </a:spcBef>
              <a:spcAft>
                <a:spcPts val="0"/>
              </a:spcAft>
              <a:buSzPts val="1600"/>
              <a:buAutoNum type="arabicPeriod"/>
            </a:pPr>
            <a:r>
              <a:rPr lang="en" sz="1600"/>
              <a:t>How to put it all together.</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Today, we will look at the explain statement and touch lightly on the cost of indexes.</a:t>
            </a:r>
            <a:endParaRPr sz="1600"/>
          </a:p>
        </p:txBody>
      </p:sp>
      <p:pic>
        <p:nvPicPr>
          <p:cNvPr id="69" name="Google Shape;69;p15" title="juggling-chainsaws.jpg"/>
          <p:cNvPicPr preferRelativeResize="0"/>
          <p:nvPr/>
        </p:nvPicPr>
        <p:blipFill>
          <a:blip r:embed="rId3">
            <a:alphaModFix/>
          </a:blip>
          <a:stretch>
            <a:fillRect/>
          </a:stretch>
        </p:blipFill>
        <p:spPr>
          <a:xfrm>
            <a:off x="5973751" y="1152475"/>
            <a:ext cx="2763348" cy="368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Explaining The Explain: An </a:t>
            </a:r>
            <a:r>
              <a:rPr lang="en"/>
              <a:t>Explanation</a:t>
            </a:r>
            <a:endParaRPr/>
          </a:p>
        </p:txBody>
      </p:sp>
      <p:sp>
        <p:nvSpPr>
          <p:cNvPr id="75" name="Google Shape;75;p16"/>
          <p:cNvSpPr txBox="1"/>
          <p:nvPr>
            <p:ph idx="1" type="body"/>
          </p:nvPr>
        </p:nvSpPr>
        <p:spPr>
          <a:xfrm>
            <a:off x="311700" y="1152475"/>
            <a:ext cx="810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developer’s rule of thumb with slow-running queries: use the Explain statement to show us how the Postgres </a:t>
            </a:r>
            <a:r>
              <a:rPr i="1" lang="en"/>
              <a:t>Optimizer</a:t>
            </a:r>
            <a:r>
              <a:rPr lang="en"/>
              <a:t> will process the query.</a:t>
            </a:r>
            <a:endParaRPr/>
          </a:p>
          <a:p>
            <a:pPr indent="0" lvl="0" marL="0" rtl="0" algn="l">
              <a:spcBef>
                <a:spcPts val="1200"/>
              </a:spcBef>
              <a:spcAft>
                <a:spcPts val="0"/>
              </a:spcAft>
              <a:buNone/>
            </a:pPr>
            <a:r>
              <a:rPr lang="en"/>
              <a:t>But what does the an Explain statement tell us?</a:t>
            </a:r>
            <a:endParaRPr/>
          </a:p>
          <a:p>
            <a:pPr indent="0" lvl="0" marL="0" rtl="0" algn="l">
              <a:lnSpc>
                <a:spcPct val="100000"/>
              </a:lnSpc>
              <a:spcBef>
                <a:spcPts val="1200"/>
              </a:spcBef>
              <a:spcAft>
                <a:spcPts val="0"/>
              </a:spcAft>
              <a:buClr>
                <a:schemeClr val="dk1"/>
              </a:buClr>
              <a:buSzPts val="1100"/>
              <a:buFont typeface="Arial"/>
              <a:buNone/>
            </a:pPr>
            <a:r>
              <a:rPr b="1" lang="en" sz="1250">
                <a:latin typeface="Roboto Mono"/>
                <a:ea typeface="Roboto Mono"/>
                <a:cs typeface="Roboto Mono"/>
                <a:sym typeface="Roboto Mono"/>
              </a:rPr>
              <a:t>EXPLAIN</a:t>
            </a:r>
            <a:br>
              <a:rPr lang="en" sz="1250">
                <a:latin typeface="Roboto Mono"/>
                <a:ea typeface="Roboto Mono"/>
                <a:cs typeface="Roboto Mono"/>
                <a:sym typeface="Roboto Mono"/>
              </a:rPr>
            </a:br>
            <a:r>
              <a:rPr b="1" lang="en" sz="1250">
                <a:latin typeface="Roboto Mono"/>
                <a:ea typeface="Roboto Mono"/>
                <a:cs typeface="Roboto Mono"/>
                <a:sym typeface="Roboto Mono"/>
              </a:rPr>
              <a:t>SELECT </a:t>
            </a:r>
            <a:r>
              <a:rPr lang="en" sz="1250">
                <a:latin typeface="Roboto Mono"/>
                <a:ea typeface="Roboto Mono"/>
                <a:cs typeface="Roboto Mono"/>
                <a:sym typeface="Roboto Mono"/>
              </a:rPr>
              <a:t>*</a:t>
            </a:r>
            <a:br>
              <a:rPr lang="en" sz="1250">
                <a:latin typeface="Roboto Mono"/>
                <a:ea typeface="Roboto Mono"/>
                <a:cs typeface="Roboto Mono"/>
                <a:sym typeface="Roboto Mono"/>
              </a:rPr>
            </a:br>
            <a:r>
              <a:rPr b="1" lang="en" sz="1250">
                <a:latin typeface="Roboto Mono"/>
                <a:ea typeface="Roboto Mono"/>
                <a:cs typeface="Roboto Mono"/>
                <a:sym typeface="Roboto Mono"/>
              </a:rPr>
              <a:t>FROM </a:t>
            </a:r>
            <a:r>
              <a:rPr lang="en" sz="1250">
                <a:latin typeface="Roboto Mono"/>
                <a:ea typeface="Roboto Mono"/>
                <a:cs typeface="Roboto Mono"/>
                <a:sym typeface="Roboto Mono"/>
              </a:rPr>
              <a:t>orders</a:t>
            </a:r>
            <a:br>
              <a:rPr lang="en" sz="1250">
                <a:latin typeface="Roboto Mono"/>
                <a:ea typeface="Roboto Mono"/>
                <a:cs typeface="Roboto Mono"/>
                <a:sym typeface="Roboto Mono"/>
              </a:rPr>
            </a:br>
            <a:r>
              <a:rPr b="1" lang="en" sz="1250">
                <a:latin typeface="Roboto Mono"/>
                <a:ea typeface="Roboto Mono"/>
                <a:cs typeface="Roboto Mono"/>
                <a:sym typeface="Roboto Mono"/>
              </a:rPr>
              <a:t>WHERE </a:t>
            </a:r>
            <a:r>
              <a:rPr lang="en" sz="1250">
                <a:latin typeface="Roboto Mono"/>
                <a:ea typeface="Roboto Mono"/>
                <a:cs typeface="Roboto Mono"/>
                <a:sym typeface="Roboto Mono"/>
              </a:rPr>
              <a:t>order_id = 123456</a:t>
            </a:r>
            <a:br>
              <a:rPr lang="en" sz="1250">
                <a:latin typeface="Roboto Mono"/>
                <a:ea typeface="Roboto Mono"/>
                <a:cs typeface="Roboto Mono"/>
                <a:sym typeface="Roboto Mono"/>
              </a:rPr>
            </a:br>
            <a:r>
              <a:rPr b="1" lang="en" sz="1250">
                <a:latin typeface="Roboto Mono"/>
                <a:ea typeface="Roboto Mono"/>
                <a:cs typeface="Roboto Mono"/>
                <a:sym typeface="Roboto Mono"/>
              </a:rPr>
              <a:t>ORDER BY</a:t>
            </a:r>
            <a:r>
              <a:rPr lang="en" sz="1250">
                <a:latin typeface="Roboto Mono"/>
                <a:ea typeface="Roboto Mono"/>
                <a:cs typeface="Roboto Mono"/>
                <a:sym typeface="Roboto Mono"/>
              </a:rPr>
              <a:t> order_id</a:t>
            </a:r>
            <a:br>
              <a:rPr lang="en" sz="1250">
                <a:latin typeface="Roboto Mono"/>
                <a:ea typeface="Roboto Mono"/>
                <a:cs typeface="Roboto Mono"/>
                <a:sym typeface="Roboto Mono"/>
              </a:rPr>
            </a:br>
            <a:r>
              <a:rPr b="1" lang="en" sz="1250">
                <a:latin typeface="Roboto Mono"/>
                <a:ea typeface="Roboto Mono"/>
                <a:cs typeface="Roboto Mono"/>
                <a:sym typeface="Roboto Mono"/>
              </a:rPr>
              <a:t>LIMIT </a:t>
            </a:r>
            <a:r>
              <a:rPr lang="en" sz="1250">
                <a:latin typeface="Roboto Mono"/>
                <a:ea typeface="Roboto Mono"/>
                <a:cs typeface="Roboto Mono"/>
                <a:sym typeface="Roboto Mono"/>
              </a:rPr>
              <a:t>1;</a:t>
            </a:r>
            <a:endParaRPr sz="1250">
              <a:latin typeface="Roboto Mono"/>
              <a:ea typeface="Roboto Mono"/>
              <a:cs typeface="Roboto Mono"/>
              <a:sym typeface="Roboto Mono"/>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WOAH! What’s all this, then?</a:t>
            </a:r>
            <a:endParaRPr/>
          </a:p>
        </p:txBody>
      </p:sp>
      <p:pic>
        <p:nvPicPr>
          <p:cNvPr id="76" name="Google Shape;76;p16"/>
          <p:cNvPicPr preferRelativeResize="0"/>
          <p:nvPr/>
        </p:nvPicPr>
        <p:blipFill>
          <a:blip r:embed="rId3">
            <a:alphaModFix/>
          </a:blip>
          <a:stretch>
            <a:fillRect/>
          </a:stretch>
        </p:blipFill>
        <p:spPr>
          <a:xfrm>
            <a:off x="3257588" y="2242313"/>
            <a:ext cx="5362575" cy="223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Explaining The Explain: An Explanation Simplified</a:t>
            </a:r>
            <a:endParaRPr/>
          </a:p>
        </p:txBody>
      </p:sp>
      <p:sp>
        <p:nvSpPr>
          <p:cNvPr id="82" name="Google Shape;82;p17"/>
          <p:cNvSpPr txBox="1"/>
          <p:nvPr>
            <p:ph idx="1" type="body"/>
          </p:nvPr>
        </p:nvSpPr>
        <p:spPr>
          <a:xfrm>
            <a:off x="311700" y="1152475"/>
            <a:ext cx="8011200" cy="3252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TMI! </a:t>
            </a:r>
            <a:endParaRPr/>
          </a:p>
          <a:p>
            <a:pPr indent="0" lvl="0" marL="0" rtl="0" algn="l">
              <a:spcBef>
                <a:spcPts val="1200"/>
              </a:spcBef>
              <a:spcAft>
                <a:spcPts val="0"/>
              </a:spcAft>
              <a:buNone/>
            </a:pPr>
            <a:r>
              <a:rPr lang="en"/>
              <a:t>Let’s start with something simpler, then work our way up.</a:t>
            </a:r>
            <a:endParaRPr/>
          </a:p>
          <a:p>
            <a:pPr indent="0" lvl="0" marL="0" rtl="0" algn="l">
              <a:lnSpc>
                <a:spcPct val="100000"/>
              </a:lnSpc>
              <a:spcBef>
                <a:spcPts val="1200"/>
              </a:spcBef>
              <a:spcAft>
                <a:spcPts val="0"/>
              </a:spcAft>
              <a:buNone/>
            </a:pPr>
            <a:r>
              <a:rPr b="1" lang="en" sz="1250">
                <a:latin typeface="Roboto Mono"/>
                <a:ea typeface="Roboto Mono"/>
                <a:cs typeface="Roboto Mono"/>
                <a:sym typeface="Roboto Mono"/>
              </a:rPr>
              <a:t>EXPLAIN</a:t>
            </a:r>
            <a:br>
              <a:rPr lang="en" sz="1250">
                <a:latin typeface="Roboto Mono"/>
                <a:ea typeface="Roboto Mono"/>
                <a:cs typeface="Roboto Mono"/>
                <a:sym typeface="Roboto Mono"/>
              </a:rPr>
            </a:br>
            <a:r>
              <a:rPr b="1" lang="en" sz="1250">
                <a:latin typeface="Roboto Mono"/>
                <a:ea typeface="Roboto Mono"/>
                <a:cs typeface="Roboto Mono"/>
                <a:sym typeface="Roboto Mono"/>
              </a:rPr>
              <a:t>SELECT </a:t>
            </a:r>
            <a:r>
              <a:rPr lang="en" sz="1250">
                <a:latin typeface="Roboto Mono"/>
                <a:ea typeface="Roboto Mono"/>
                <a:cs typeface="Roboto Mono"/>
                <a:sym typeface="Roboto Mono"/>
              </a:rPr>
              <a:t>*</a:t>
            </a:r>
            <a:br>
              <a:rPr lang="en" sz="1250">
                <a:latin typeface="Roboto Mono"/>
                <a:ea typeface="Roboto Mono"/>
                <a:cs typeface="Roboto Mono"/>
                <a:sym typeface="Roboto Mono"/>
              </a:rPr>
            </a:br>
            <a:r>
              <a:rPr b="1" lang="en" sz="1250">
                <a:latin typeface="Roboto Mono"/>
                <a:ea typeface="Roboto Mono"/>
                <a:cs typeface="Roboto Mono"/>
                <a:sym typeface="Roboto Mono"/>
              </a:rPr>
              <a:t>FROM </a:t>
            </a:r>
            <a:r>
              <a:rPr lang="en" sz="1250">
                <a:latin typeface="Roboto Mono"/>
                <a:ea typeface="Roboto Mono"/>
                <a:cs typeface="Roboto Mono"/>
                <a:sym typeface="Roboto Mono"/>
              </a:rPr>
              <a:t>orders;</a:t>
            </a:r>
            <a:endParaRPr sz="1250">
              <a:latin typeface="Roboto Mono"/>
              <a:ea typeface="Roboto Mono"/>
              <a:cs typeface="Roboto Mono"/>
              <a:sym typeface="Roboto Mono"/>
            </a:endParaRPr>
          </a:p>
          <a:p>
            <a:pPr indent="0" lvl="0" marL="0" rtl="0" algn="l">
              <a:lnSpc>
                <a:spcPct val="100000"/>
              </a:lnSpc>
              <a:spcBef>
                <a:spcPts val="1200"/>
              </a:spcBef>
              <a:spcAft>
                <a:spcPts val="0"/>
              </a:spcAft>
              <a:buNone/>
            </a:pPr>
            <a:r>
              <a:rPr lang="en" sz="1250"/>
              <a:t>Yeah, that’s better!</a:t>
            </a:r>
            <a:endParaRPr sz="1250"/>
          </a:p>
          <a:p>
            <a:pPr indent="0" lvl="0" marL="0" rtl="0" algn="l">
              <a:lnSpc>
                <a:spcPct val="100000"/>
              </a:lnSpc>
              <a:spcBef>
                <a:spcPts val="1200"/>
              </a:spcBef>
              <a:spcAft>
                <a:spcPts val="0"/>
              </a:spcAft>
              <a:buClr>
                <a:schemeClr val="dk1"/>
              </a:buClr>
              <a:buSzPts val="1100"/>
              <a:buFont typeface="Arial"/>
              <a:buNone/>
            </a:pPr>
            <a:r>
              <a:rPr lang="en" sz="1250"/>
              <a:t>But what does it mean?</a:t>
            </a:r>
            <a:endParaRPr sz="1250"/>
          </a:p>
          <a:p>
            <a:pPr indent="0" lvl="0" marL="0" rtl="0" algn="l">
              <a:lnSpc>
                <a:spcPct val="100000"/>
              </a:lnSpc>
              <a:spcBef>
                <a:spcPts val="1200"/>
              </a:spcBef>
              <a:spcAft>
                <a:spcPts val="0"/>
              </a:spcAft>
              <a:buClr>
                <a:schemeClr val="dk1"/>
              </a:buClr>
              <a:buSzPts val="1100"/>
              <a:buFont typeface="Arial"/>
              <a:buNone/>
            </a:pPr>
            <a:r>
              <a:rPr lang="en" sz="1250"/>
              <a:t>It’s an estimation of work, not an absolute value. And it’s an abstraction of the work performed to execute the query.</a:t>
            </a:r>
            <a:endParaRPr sz="1250"/>
          </a:p>
          <a:p>
            <a:pPr indent="0" lvl="0" marL="0" rtl="0" algn="l">
              <a:lnSpc>
                <a:spcPct val="100000"/>
              </a:lnSpc>
              <a:spcBef>
                <a:spcPts val="1200"/>
              </a:spcBef>
              <a:spcAft>
                <a:spcPts val="0"/>
              </a:spcAft>
              <a:buClr>
                <a:schemeClr val="dk1"/>
              </a:buClr>
              <a:buSzPts val="1100"/>
              <a:buFont typeface="Arial"/>
              <a:buNone/>
            </a:pPr>
            <a:r>
              <a:rPr lang="en" sz="1250"/>
              <a:t>This must be distinctly understood, or nothing wonderful can come of the information I'm going to relate.</a:t>
            </a:r>
            <a:endParaRPr sz="1250"/>
          </a:p>
          <a:p>
            <a:pPr indent="0" lvl="0" marL="0" rtl="0" algn="l">
              <a:lnSpc>
                <a:spcPct val="100000"/>
              </a:lnSpc>
              <a:spcBef>
                <a:spcPts val="1200"/>
              </a:spcBef>
              <a:spcAft>
                <a:spcPts val="1200"/>
              </a:spcAft>
              <a:buClr>
                <a:schemeClr val="dk1"/>
              </a:buClr>
              <a:buSzPts val="1100"/>
              <a:buFont typeface="Arial"/>
              <a:buNone/>
            </a:pPr>
            <a:r>
              <a:t/>
            </a:r>
            <a:endParaRPr sz="1250"/>
          </a:p>
        </p:txBody>
      </p:sp>
      <p:pic>
        <p:nvPicPr>
          <p:cNvPr id="83" name="Google Shape;83;p17"/>
          <p:cNvPicPr preferRelativeResize="0"/>
          <p:nvPr/>
        </p:nvPicPr>
        <p:blipFill>
          <a:blip r:embed="rId3">
            <a:alphaModFix/>
          </a:blip>
          <a:stretch>
            <a:fillRect/>
          </a:stretch>
        </p:blipFill>
        <p:spPr>
          <a:xfrm>
            <a:off x="2842779" y="2187625"/>
            <a:ext cx="436685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Explaining The Explain: Query Results – Basic Stuff</a:t>
            </a:r>
            <a:endParaRPr/>
          </a:p>
        </p:txBody>
      </p:sp>
      <p:sp>
        <p:nvSpPr>
          <p:cNvPr id="89" name="Google Shape;89;p18"/>
          <p:cNvSpPr txBox="1"/>
          <p:nvPr>
            <p:ph idx="1" type="body"/>
          </p:nvPr>
        </p:nvSpPr>
        <p:spPr>
          <a:xfrm>
            <a:off x="5528250" y="1152475"/>
            <a:ext cx="3303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i="1" lang="en"/>
              <a:t>o</a:t>
            </a:r>
            <a:r>
              <a:rPr i="1" lang="en"/>
              <a:t>rders</a:t>
            </a:r>
            <a:r>
              <a:rPr lang="en"/>
              <a:t> is the relation (table) the query will operate on.</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
              <a:t>r</a:t>
            </a:r>
            <a:r>
              <a:rPr i="1" lang="en"/>
              <a:t>ows</a:t>
            </a:r>
            <a:r>
              <a:rPr lang="en"/>
              <a:t> is the </a:t>
            </a:r>
            <a:r>
              <a:rPr b="1" lang="en"/>
              <a:t>estimated</a:t>
            </a:r>
            <a:r>
              <a:rPr lang="en"/>
              <a:t> number of rows the query will operate 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
              <a:t>w</a:t>
            </a:r>
            <a:r>
              <a:rPr i="1" lang="en"/>
              <a:t>idth</a:t>
            </a:r>
            <a:r>
              <a:rPr lang="en"/>
              <a:t> is the </a:t>
            </a:r>
            <a:r>
              <a:rPr b="1" lang="en"/>
              <a:t>estimated</a:t>
            </a:r>
            <a:r>
              <a:rPr lang="en"/>
              <a:t> average width of the rows the query will operate on.</a:t>
            </a:r>
            <a:endParaRPr/>
          </a:p>
        </p:txBody>
      </p:sp>
      <p:pic>
        <p:nvPicPr>
          <p:cNvPr id="90" name="Google Shape;90;p18"/>
          <p:cNvPicPr preferRelativeResize="0"/>
          <p:nvPr/>
        </p:nvPicPr>
        <p:blipFill>
          <a:blip r:embed="rId3">
            <a:alphaModFix/>
          </a:blip>
          <a:stretch>
            <a:fillRect/>
          </a:stretch>
        </p:blipFill>
        <p:spPr>
          <a:xfrm>
            <a:off x="424275" y="1230875"/>
            <a:ext cx="4648200" cy="638175"/>
          </a:xfrm>
          <a:prstGeom prst="rect">
            <a:avLst/>
          </a:prstGeom>
          <a:noFill/>
          <a:ln>
            <a:noFill/>
          </a:ln>
        </p:spPr>
      </p:pic>
      <p:pic>
        <p:nvPicPr>
          <p:cNvPr id="91" name="Google Shape;91;p18"/>
          <p:cNvPicPr preferRelativeResize="0"/>
          <p:nvPr/>
        </p:nvPicPr>
        <p:blipFill>
          <a:blip r:embed="rId4">
            <a:alphaModFix/>
          </a:blip>
          <a:stretch>
            <a:fillRect/>
          </a:stretch>
        </p:blipFill>
        <p:spPr>
          <a:xfrm>
            <a:off x="424275" y="2501550"/>
            <a:ext cx="4648200" cy="638175"/>
          </a:xfrm>
          <a:prstGeom prst="rect">
            <a:avLst/>
          </a:prstGeom>
          <a:noFill/>
          <a:ln>
            <a:noFill/>
          </a:ln>
        </p:spPr>
      </p:pic>
      <p:pic>
        <p:nvPicPr>
          <p:cNvPr id="92" name="Google Shape;92;p18"/>
          <p:cNvPicPr preferRelativeResize="0"/>
          <p:nvPr/>
        </p:nvPicPr>
        <p:blipFill>
          <a:blip r:embed="rId5">
            <a:alphaModFix/>
          </a:blip>
          <a:stretch>
            <a:fillRect/>
          </a:stretch>
        </p:blipFill>
        <p:spPr>
          <a:xfrm>
            <a:off x="424275" y="3772225"/>
            <a:ext cx="4648200" cy="638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Explaining The Explain: What Are </a:t>
            </a:r>
            <a:r>
              <a:rPr lang="en"/>
              <a:t>Nodes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sz="2900"/>
              <a:t>Postgres uses </a:t>
            </a:r>
            <a:r>
              <a:rPr i="1" lang="en" sz="2900"/>
              <a:t>nodes</a:t>
            </a:r>
            <a:r>
              <a:rPr lang="en" sz="2900"/>
              <a:t> to perform actions on relation to return a result. Nodes are functions.</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rPr lang="en" sz="2900"/>
              <a:t>Nodes are stackable:</a:t>
            </a:r>
            <a:endParaRPr sz="2900"/>
          </a:p>
          <a:p>
            <a:pPr indent="0" lvl="0" marL="342900" rtl="0" algn="l">
              <a:spcBef>
                <a:spcPts val="0"/>
              </a:spcBef>
              <a:spcAft>
                <a:spcPts val="0"/>
              </a:spcAft>
              <a:buNone/>
            </a:pPr>
            <a:r>
              <a:rPr lang="en" sz="2900"/>
              <a:t>Parent Node</a:t>
            </a:r>
            <a:endParaRPr sz="2900"/>
          </a:p>
          <a:p>
            <a:pPr indent="0" lvl="0" marL="685800" rtl="0" algn="l">
              <a:spcBef>
                <a:spcPts val="0"/>
              </a:spcBef>
              <a:spcAft>
                <a:spcPts val="0"/>
              </a:spcAft>
              <a:buNone/>
            </a:pPr>
            <a:r>
              <a:rPr lang="en" sz="2900"/>
              <a:t>Child Node 1</a:t>
            </a:r>
            <a:endParaRPr sz="2900"/>
          </a:p>
          <a:p>
            <a:pPr indent="0" lvl="0" marL="1028700" rtl="0" algn="l">
              <a:spcBef>
                <a:spcPts val="0"/>
              </a:spcBef>
              <a:spcAft>
                <a:spcPts val="0"/>
              </a:spcAft>
              <a:buNone/>
            </a:pPr>
            <a:r>
              <a:rPr lang="en" sz="2900"/>
              <a:t>Child Node 2</a:t>
            </a:r>
            <a:endParaRPr sz="2900"/>
          </a:p>
          <a:p>
            <a:pPr indent="0" lvl="0" marL="685800" rtl="0" algn="l">
              <a:spcBef>
                <a:spcPts val="0"/>
              </a:spcBef>
              <a:spcAft>
                <a:spcPts val="0"/>
              </a:spcAft>
              <a:buNone/>
            </a:pPr>
            <a:r>
              <a:rPr lang="en" sz="2900"/>
              <a:t>Parallel Child Node n</a:t>
            </a:r>
            <a:endParaRPr sz="2900"/>
          </a:p>
          <a:p>
            <a:pPr indent="0" lvl="0" marL="685800" rtl="0" algn="l">
              <a:spcBef>
                <a:spcPts val="0"/>
              </a:spcBef>
              <a:spcAft>
                <a:spcPts val="0"/>
              </a:spcAft>
              <a:buNone/>
            </a:pPr>
            <a:r>
              <a:rPr lang="en" sz="2900"/>
              <a:t> </a:t>
            </a:r>
            <a:endParaRPr sz="2900"/>
          </a:p>
          <a:p>
            <a:pPr indent="0" lvl="0" marL="0" rtl="0" algn="l">
              <a:spcBef>
                <a:spcPts val="0"/>
              </a:spcBef>
              <a:spcAft>
                <a:spcPts val="0"/>
              </a:spcAft>
              <a:buNone/>
            </a:pPr>
            <a:r>
              <a:rPr lang="en" sz="2900"/>
              <a:t>Work from the bottom up. The output of a, child node is the input to the node above it.</a:t>
            </a:r>
            <a:endParaRPr sz="2900"/>
          </a:p>
          <a:p>
            <a:pPr indent="0" lvl="0" marL="0" rtl="0" algn="l">
              <a:spcBef>
                <a:spcPts val="0"/>
              </a:spcBef>
              <a:spcAft>
                <a:spcPts val="0"/>
              </a:spcAft>
              <a:buNone/>
            </a:pPr>
            <a:r>
              <a:rPr lang="en" sz="2900"/>
              <a:t> </a:t>
            </a:r>
            <a:endParaRPr sz="2900"/>
          </a:p>
          <a:p>
            <a:pPr indent="0" lvl="0" marL="0" rtl="0" algn="l">
              <a:spcBef>
                <a:spcPts val="0"/>
              </a:spcBef>
              <a:spcAft>
                <a:spcPts val="0"/>
              </a:spcAft>
              <a:buClr>
                <a:schemeClr val="dk1"/>
              </a:buClr>
              <a:buSzPct val="37931"/>
              <a:buFont typeface="Arial"/>
              <a:buNone/>
            </a:pPr>
            <a:r>
              <a:rPr lang="en" sz="2900"/>
              <a:t>You know it’s a node because nodes have costs: </a:t>
            </a:r>
            <a:r>
              <a:rPr i="1" lang="en" sz="2900"/>
              <a:t>cost=startup..execution</a:t>
            </a:r>
            <a:endParaRPr i="1" sz="2900"/>
          </a:p>
          <a:p>
            <a:pPr indent="0" lvl="0" marL="0" rtl="0" algn="l">
              <a:spcBef>
                <a:spcPts val="0"/>
              </a:spcBef>
              <a:spcAft>
                <a:spcPts val="0"/>
              </a:spcAft>
              <a:buNone/>
            </a:pPr>
            <a:r>
              <a:rPr lang="en"/>
              <a:t> </a:t>
            </a:r>
            <a:endParaRPr/>
          </a:p>
        </p:txBody>
      </p:sp>
      <p:pic>
        <p:nvPicPr>
          <p:cNvPr id="99" name="Google Shape;99;p19"/>
          <p:cNvPicPr preferRelativeResize="0"/>
          <p:nvPr/>
        </p:nvPicPr>
        <p:blipFill>
          <a:blip r:embed="rId3">
            <a:alphaModFix/>
          </a:blip>
          <a:stretch>
            <a:fillRect/>
          </a:stretch>
        </p:blipFill>
        <p:spPr>
          <a:xfrm>
            <a:off x="2966775" y="1933563"/>
            <a:ext cx="4648200" cy="63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Explaining The Explain: </a:t>
            </a:r>
            <a:r>
              <a:rPr lang="en"/>
              <a:t>Types of Nodes</a:t>
            </a:r>
            <a:endParaRPr/>
          </a:p>
        </p:txBody>
      </p:sp>
      <p:sp>
        <p:nvSpPr>
          <p:cNvPr id="105" name="Google Shape;105;p20"/>
          <p:cNvSpPr txBox="1"/>
          <p:nvPr>
            <p:ph idx="1" type="body"/>
          </p:nvPr>
        </p:nvSpPr>
        <p:spPr>
          <a:xfrm>
            <a:off x="311700" y="1162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rgbClr val="2E75B5"/>
                </a:solidFill>
              </a:rPr>
              <a:t>Sequential Scan</a:t>
            </a:r>
            <a:endParaRPr b="1" sz="1400">
              <a:solidFill>
                <a:srgbClr val="2E75B5"/>
              </a:solidFill>
            </a:endParaRPr>
          </a:p>
          <a:p>
            <a:pPr indent="0" lvl="0" marL="0" rtl="0" algn="l">
              <a:spcBef>
                <a:spcPts val="0"/>
              </a:spcBef>
              <a:spcAft>
                <a:spcPts val="0"/>
              </a:spcAft>
              <a:buNone/>
            </a:pPr>
            <a:r>
              <a:rPr lang="en" sz="1100">
                <a:solidFill>
                  <a:schemeClr val="dk1"/>
                </a:solidFill>
              </a:rPr>
              <a:t>Default table scan when the optimizer can't find a better option.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No index or the filtering isn't very limiting.</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Expensive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Reads every tuple (row) in the relation.</a:t>
            </a:r>
            <a:endParaRPr sz="1100">
              <a:solidFill>
                <a:schemeClr val="dk1"/>
              </a:solidFill>
            </a:endParaRPr>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rPr b="1" lang="en" sz="1400">
                <a:solidFill>
                  <a:srgbClr val="2E75B5"/>
                </a:solidFill>
              </a:rPr>
              <a:t>Index Node</a:t>
            </a:r>
            <a:endParaRPr b="1" sz="1400">
              <a:solidFill>
                <a:srgbClr val="2E75B5"/>
              </a:solidFill>
            </a:endParaRPr>
          </a:p>
          <a:p>
            <a:pPr indent="0" lvl="0" marL="0" rtl="0" algn="l">
              <a:spcBef>
                <a:spcPts val="0"/>
              </a:spcBef>
              <a:spcAft>
                <a:spcPts val="0"/>
              </a:spcAft>
              <a:buClr>
                <a:schemeClr val="dk1"/>
              </a:buClr>
              <a:buSzPts val="1100"/>
              <a:buFont typeface="Arial"/>
              <a:buNone/>
            </a:pPr>
            <a:r>
              <a:rPr lang="en" sz="1100">
                <a:solidFill>
                  <a:schemeClr val="dk1"/>
                </a:solidFill>
              </a:rPr>
              <a:t>Used when the optimizer can use an index.</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Index Scan: Uses an index -&gt; seeks the tuples -&gt; then reads the table for data. Relatively expensive.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Index Only Scan: An Index Scan that returns all the requested data from the index, making the table read unnecessary.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Bitmap Index Scan: Builds a bitmap in memory of where the tuples are that satisfy the search criteria.</a:t>
            </a:r>
            <a:endParaRPr sz="1100">
              <a:solidFill>
                <a:schemeClr val="dk1"/>
              </a:solidFill>
            </a:endParaRPr>
          </a:p>
          <a:p>
            <a:pPr indent="0" lvl="0" marL="0" rtl="0" algn="l">
              <a:spcBef>
                <a:spcPts val="0"/>
              </a:spcBef>
              <a:spcAft>
                <a:spcPts val="0"/>
              </a:spcAft>
              <a:buNone/>
            </a:pPr>
            <a:r>
              <a:t/>
            </a:r>
            <a:endParaRPr sz="1000"/>
          </a:p>
          <a:p>
            <a:pPr indent="0" lvl="0" marL="0" rtl="0" algn="l">
              <a:spcBef>
                <a:spcPts val="1200"/>
              </a:spcBef>
              <a:spcAft>
                <a:spcPts val="1200"/>
              </a:spcAft>
              <a:buNone/>
            </a:pPr>
            <a:r>
              <a:rPr lang="en" sz="1400"/>
              <a:t>There are additional Nodes for filtering and joining tables, working in parallel, sorting, and aggregating.</a:t>
            </a:r>
            <a:endParaRPr sz="1400"/>
          </a:p>
        </p:txBody>
      </p:sp>
      <p:pic>
        <p:nvPicPr>
          <p:cNvPr id="106" name="Google Shape;106;p20"/>
          <p:cNvPicPr preferRelativeResize="0"/>
          <p:nvPr/>
        </p:nvPicPr>
        <p:blipFill>
          <a:blip r:embed="rId3">
            <a:alphaModFix/>
          </a:blip>
          <a:stretch>
            <a:fillRect/>
          </a:stretch>
        </p:blipFill>
        <p:spPr>
          <a:xfrm>
            <a:off x="3543900" y="2019788"/>
            <a:ext cx="4648200" cy="63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Startup and Execution</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Cost=startup..execution. Two separate values: not a range.</a:t>
            </a:r>
            <a:endParaRPr/>
          </a:p>
          <a:p>
            <a:pPr indent="0" lvl="0" marL="0" rtl="0" algn="l">
              <a:spcBef>
                <a:spcPts val="1200"/>
              </a:spcBef>
              <a:spcAft>
                <a:spcPts val="0"/>
              </a:spcAft>
              <a:buNone/>
            </a:pPr>
            <a:r>
              <a:rPr lang="en"/>
              <a:t>The actual estimated cost = startup cost </a:t>
            </a:r>
            <a:r>
              <a:rPr b="1" lang="en" sz="2270"/>
              <a:t>+</a:t>
            </a:r>
            <a:r>
              <a:rPr lang="en"/>
              <a:t> execution cost!</a:t>
            </a:r>
            <a:endParaRPr/>
          </a:p>
          <a:p>
            <a:pPr indent="0" lvl="0" marL="0" rtl="0" algn="l">
              <a:spcBef>
                <a:spcPts val="1200"/>
              </a:spcBef>
              <a:spcAft>
                <a:spcPts val="0"/>
              </a:spcAft>
              <a:buNone/>
            </a:pPr>
            <a:r>
              <a:rPr lang="en"/>
              <a:t>The startup cost is how much work Postgres has to do to fetch the first row. It is also called the </a:t>
            </a:r>
            <a:r>
              <a:rPr lang="en"/>
              <a:t>warm up</a:t>
            </a:r>
            <a:r>
              <a:rPr lang="en"/>
              <a:t> cost. I have not found a formula for this. Yet!</a:t>
            </a:r>
            <a:endParaRPr/>
          </a:p>
          <a:p>
            <a:pPr indent="0" lvl="0" marL="0" rtl="0" algn="l">
              <a:spcBef>
                <a:spcPts val="1200"/>
              </a:spcBef>
              <a:spcAft>
                <a:spcPts val="0"/>
              </a:spcAft>
              <a:buNone/>
            </a:pPr>
            <a:r>
              <a:rPr lang="en"/>
              <a:t>The execution cost is an </a:t>
            </a:r>
            <a:r>
              <a:rPr b="1" lang="en"/>
              <a:t>estimation </a:t>
            </a:r>
            <a:r>
              <a:rPr lang="en"/>
              <a:t>of the expected work Postgres must do to run the query. This formula defines the expected </a:t>
            </a:r>
            <a:r>
              <a:rPr b="1" lang="en"/>
              <a:t>upper limit</a:t>
            </a:r>
            <a:r>
              <a:rPr lang="en"/>
              <a:t> to the cost.</a:t>
            </a:r>
            <a:endParaRPr/>
          </a:p>
          <a:p>
            <a:pPr indent="0" lvl="0" marL="0" rtl="0" algn="l">
              <a:spcBef>
                <a:spcPts val="1200"/>
              </a:spcBef>
              <a:spcAft>
                <a:spcPts val="0"/>
              </a:spcAft>
              <a:buNone/>
            </a:pPr>
            <a:r>
              <a:rPr lang="en" sz="1906">
                <a:latin typeface="Roboto Mono"/>
                <a:ea typeface="Roboto Mono"/>
                <a:cs typeface="Roboto Mono"/>
                <a:sym typeface="Roboto Mono"/>
              </a:rPr>
              <a:t>Execution cost = number of blocks  in table * page count</a:t>
            </a:r>
            <a:br>
              <a:rPr lang="en" sz="1906">
                <a:latin typeface="Roboto Mono"/>
                <a:ea typeface="Roboto Mono"/>
                <a:cs typeface="Roboto Mono"/>
                <a:sym typeface="Roboto Mono"/>
              </a:rPr>
            </a:br>
            <a:r>
              <a:rPr lang="en" sz="1906">
                <a:latin typeface="Roboto Mono"/>
                <a:ea typeface="Roboto Mono"/>
                <a:cs typeface="Roboto Mono"/>
                <a:sym typeface="Roboto Mono"/>
              </a:rPr>
              <a:t>               + number of records in table * cpu tuple cost</a:t>
            </a:r>
            <a:br>
              <a:rPr lang="en" sz="1906">
                <a:latin typeface="Roboto Mono"/>
                <a:ea typeface="Roboto Mono"/>
                <a:cs typeface="Roboto Mono"/>
                <a:sym typeface="Roboto Mono"/>
              </a:rPr>
            </a:br>
            <a:r>
              <a:rPr lang="en" sz="1906">
                <a:latin typeface="Roboto Mono"/>
                <a:ea typeface="Roboto Mono"/>
                <a:cs typeface="Roboto Mono"/>
                <a:sym typeface="Roboto Mono"/>
              </a:rPr>
              <a:t>               </a:t>
            </a:r>
            <a:r>
              <a:rPr lang="en" sz="1906">
                <a:latin typeface="Roboto Mono"/>
                <a:ea typeface="Roboto Mono"/>
                <a:cs typeface="Roboto Mono"/>
                <a:sym typeface="Roboto Mono"/>
              </a:rPr>
              <a:t>+ number of records in table * cpu operator cost</a:t>
            </a:r>
            <a:endParaRPr sz="1906">
              <a:latin typeface="Roboto Mono"/>
              <a:ea typeface="Roboto Mono"/>
              <a:cs typeface="Roboto Mono"/>
              <a:sym typeface="Roboto Mono"/>
            </a:endParaRPr>
          </a:p>
          <a:p>
            <a:pPr indent="0" lvl="0" marL="0" rtl="0" algn="l">
              <a:spcBef>
                <a:spcPts val="1200"/>
              </a:spcBef>
              <a:spcAft>
                <a:spcPts val="1200"/>
              </a:spcAft>
              <a:buNone/>
            </a:pPr>
            <a:r>
              <a:rPr lang="en"/>
              <a:t>What does that mean?</a:t>
            </a:r>
            <a:endParaRPr/>
          </a:p>
        </p:txBody>
      </p:sp>
      <p:pic>
        <p:nvPicPr>
          <p:cNvPr id="113" name="Google Shape;113;p21"/>
          <p:cNvPicPr preferRelativeResize="0"/>
          <p:nvPr/>
        </p:nvPicPr>
        <p:blipFill>
          <a:blip r:embed="rId3">
            <a:alphaModFix/>
          </a:blip>
          <a:stretch>
            <a:fillRect/>
          </a:stretch>
        </p:blipFill>
        <p:spPr>
          <a:xfrm>
            <a:off x="4404525" y="445013"/>
            <a:ext cx="4648200" cy="63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