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7" r:id="rId1"/>
  </p:sldMasterIdLst>
  <p:notesMasterIdLst>
    <p:notesMasterId r:id="rId33"/>
  </p:notesMasterIdLst>
  <p:sldIdLst>
    <p:sldId id="256" r:id="rId2"/>
    <p:sldId id="257" r:id="rId3"/>
    <p:sldId id="437" r:id="rId4"/>
    <p:sldId id="269" r:id="rId5"/>
    <p:sldId id="436" r:id="rId6"/>
    <p:sldId id="366" r:id="rId7"/>
    <p:sldId id="367" r:id="rId8"/>
    <p:sldId id="375" r:id="rId9"/>
    <p:sldId id="438" r:id="rId10"/>
    <p:sldId id="446" r:id="rId11"/>
    <p:sldId id="447" r:id="rId12"/>
    <p:sldId id="448" r:id="rId13"/>
    <p:sldId id="454" r:id="rId14"/>
    <p:sldId id="455" r:id="rId15"/>
    <p:sldId id="456" r:id="rId16"/>
    <p:sldId id="459" r:id="rId17"/>
    <p:sldId id="457" r:id="rId18"/>
    <p:sldId id="458" r:id="rId19"/>
    <p:sldId id="464" r:id="rId20"/>
    <p:sldId id="462" r:id="rId21"/>
    <p:sldId id="450" r:id="rId22"/>
    <p:sldId id="451" r:id="rId23"/>
    <p:sldId id="453" r:id="rId24"/>
    <p:sldId id="461" r:id="rId25"/>
    <p:sldId id="364" r:id="rId26"/>
    <p:sldId id="460" r:id="rId27"/>
    <p:sldId id="465" r:id="rId28"/>
    <p:sldId id="466" r:id="rId29"/>
    <p:sldId id="404" r:id="rId30"/>
    <p:sldId id="406" r:id="rId31"/>
    <p:sldId id="36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963E66-32D8-4359-9456-94CD20EF7FE4}">
          <p14:sldIdLst>
            <p14:sldId id="256"/>
          </p14:sldIdLst>
        </p14:section>
        <p14:section name="1. 트렌드 분석" id="{EE419C19-A297-4D39-B7E6-E069D10DDE27}">
          <p14:sldIdLst>
            <p14:sldId id="257"/>
            <p14:sldId id="437"/>
            <p14:sldId id="269"/>
          </p14:sldIdLst>
        </p14:section>
        <p14:section name="2. 부트스트랩" id="{44E4D77F-7880-4E19-91E6-7737E45643BC}">
          <p14:sldIdLst>
            <p14:sldId id="436"/>
            <p14:sldId id="366"/>
            <p14:sldId id="367"/>
            <p14:sldId id="375"/>
            <p14:sldId id="438"/>
            <p14:sldId id="446"/>
            <p14:sldId id="447"/>
            <p14:sldId id="448"/>
            <p14:sldId id="454"/>
            <p14:sldId id="455"/>
            <p14:sldId id="456"/>
            <p14:sldId id="459"/>
            <p14:sldId id="457"/>
            <p14:sldId id="458"/>
            <p14:sldId id="464"/>
            <p14:sldId id="462"/>
            <p14:sldId id="450"/>
            <p14:sldId id="451"/>
            <p14:sldId id="453"/>
            <p14:sldId id="461"/>
            <p14:sldId id="364"/>
            <p14:sldId id="460"/>
            <p14:sldId id="465"/>
            <p14:sldId id="466"/>
            <p14:sldId id="404"/>
            <p14:sldId id="406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2" autoAdjust="0"/>
  </p:normalViewPr>
  <p:slideViewPr>
    <p:cSldViewPr snapToGrid="0">
      <p:cViewPr varScale="1">
        <p:scale>
          <a:sx n="64" d="100"/>
          <a:sy n="64" d="100"/>
        </p:scale>
        <p:origin x="77" y="44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BCE914A-33D9-4BDA-8657-6A00C2C3923A}" type="datetime1">
              <a:rPr lang="ko-KR" altLang="en-US"/>
              <a:pPr lvl="0">
                <a:defRPr/>
              </a:pPr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B8D3474-6E2B-4E5B-8699-1A0DD40BD49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847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777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114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95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376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551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911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30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902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303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6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36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454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238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341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114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490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061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173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64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5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46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67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683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B8D3474-6E2B-4E5B-8699-1A0DD40BD49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48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4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1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5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7829-DB19-49A2-A366-DF7E7C0A17C2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3132-0D1D-4D42-945C-A14F4BC9B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2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kr/docs/5.2/components/navba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k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cons.getbootstrap.kr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ettydiff.com/?m=beautif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etbootstrap.kr/docs/5.2/examples/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goorm.io/" TargetMode="External"/><Relationship Id="rId4" Type="http://schemas.openxmlformats.org/officeDocument/2006/relationships/hyperlink" Target="https://ide.goorm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화이팅 이미지, 이모티콘 모음">
            <a:extLst>
              <a:ext uri="{FF2B5EF4-FFF2-40B4-BE49-F238E27FC236}">
                <a16:creationId xmlns:a16="http://schemas.microsoft.com/office/drawing/2014/main" id="{375792C3-3E88-4577-B392-2D7A7604A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36038" y="3984584"/>
            <a:ext cx="3255962" cy="273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</a:t>
            </a:r>
            <a:r>
              <a:rPr lang="ko-KR" altLang="en-US" dirty="0"/>
              <a:t>주차 강의</a:t>
            </a:r>
            <a:br>
              <a:rPr lang="en-US" altLang="ko-KR" dirty="0"/>
            </a:br>
            <a:r>
              <a:rPr lang="ko-KR" altLang="en-US" sz="3600" dirty="0" err="1"/>
              <a:t>자바웹프로그래밍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강사 </a:t>
            </a:r>
            <a:r>
              <a:rPr lang="en-US" altLang="ko-KR" dirty="0"/>
              <a:t>: </a:t>
            </a:r>
            <a:r>
              <a:rPr lang="ko-KR" altLang="en-US" dirty="0"/>
              <a:t>최도현</a:t>
            </a:r>
            <a:endParaRPr lang="en-US" altLang="ko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8D66962-C835-4929-BAD6-12A321EB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6C21AF7-7779-5AE2-8D3B-C3357E5E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80" y="2134614"/>
            <a:ext cx="5574018" cy="41336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/>
              <a:t>부트스트랩 적용하기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필수 정보 추가 입력하기</a:t>
            </a:r>
            <a:r>
              <a:rPr lang="en-US" altLang="ko-KR" dirty="0"/>
              <a:t>.</a:t>
            </a:r>
          </a:p>
          <a:p>
            <a:pPr lvl="1"/>
            <a:r>
              <a:rPr lang="it-IT" altLang="ko-KR" dirty="0"/>
              <a:t>index.</a:t>
            </a:r>
            <a:r>
              <a:rPr lang="en-US" altLang="ko-KR" dirty="0"/>
              <a:t>html</a:t>
            </a:r>
            <a:r>
              <a:rPr lang="ko-KR" altLang="en-US" dirty="0"/>
              <a:t> 안에 코드 추가</a:t>
            </a:r>
            <a:endParaRPr lang="en-US" altLang="ko-KR" dirty="0"/>
          </a:p>
          <a:p>
            <a:pPr lvl="2"/>
            <a:r>
              <a:rPr lang="ko-KR" altLang="en-US" dirty="0"/>
              <a:t>주의 </a:t>
            </a:r>
            <a:r>
              <a:rPr lang="en-US" altLang="ko-KR" dirty="0"/>
              <a:t>: head, body </a:t>
            </a:r>
            <a:r>
              <a:rPr lang="ko-KR" altLang="en-US" dirty="0"/>
              <a:t>등 구분하여 삽입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새로고침으로</a:t>
            </a:r>
            <a:r>
              <a:rPr lang="ko-KR" altLang="en-US" dirty="0"/>
              <a:t> 화면 확인</a:t>
            </a:r>
            <a:endParaRPr lang="en-US" altLang="ko-KR" dirty="0"/>
          </a:p>
          <a:p>
            <a:pPr lvl="2"/>
            <a:r>
              <a:rPr lang="ko-KR" altLang="en-US" dirty="0"/>
              <a:t>변경된 점은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BS </a:t>
            </a:r>
            <a:r>
              <a:rPr lang="ko-KR" altLang="en-US" dirty="0"/>
              <a:t>적용 확인</a:t>
            </a:r>
            <a:endParaRPr lang="en-US" altLang="ko-KR" dirty="0"/>
          </a:p>
          <a:p>
            <a:pPr lvl="2"/>
            <a:r>
              <a:rPr lang="ko-KR" altLang="en-US" dirty="0"/>
              <a:t>화면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오른쪽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페이지 소스 보기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2735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8C51F3-726E-2478-49AF-FCAE8659DB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6426" y="661737"/>
            <a:ext cx="3891547" cy="55345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실제 구글</a:t>
            </a:r>
            <a:r>
              <a:rPr lang="en-US" altLang="ko-KR" dirty="0">
                <a:sym typeface="Wingdings" panose="05000000000000000000" pitchFamily="2" charset="2"/>
              </a:rPr>
              <a:t>.com</a:t>
            </a:r>
            <a:r>
              <a:rPr lang="ko-KR" altLang="en-US" dirty="0">
                <a:sym typeface="Wingdings" panose="05000000000000000000" pitchFamily="2" charset="2"/>
              </a:rPr>
              <a:t> 서비스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검색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youtube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지도</a:t>
            </a:r>
            <a:r>
              <a:rPr lang="en-US" altLang="ko-KR" dirty="0">
                <a:sym typeface="Wingdings" panose="05000000000000000000" pitchFamily="2" charset="2"/>
              </a:rPr>
              <a:t>, GMAIL, PLAY, </a:t>
            </a:r>
            <a:r>
              <a:rPr lang="ko-KR" altLang="en-US" dirty="0">
                <a:sym typeface="Wingdings" panose="05000000000000000000" pitchFamily="2" charset="2"/>
              </a:rPr>
              <a:t>드라이브 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일반적으로 </a:t>
            </a:r>
            <a:r>
              <a:rPr lang="ko-KR" altLang="en-US" dirty="0" err="1">
                <a:sym typeface="Wingdings" panose="05000000000000000000" pitchFamily="2" charset="2"/>
              </a:rPr>
              <a:t>네비게이션바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드롭다운 바로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부트스트랩으로 </a:t>
            </a:r>
            <a:r>
              <a:rPr lang="ko-KR" altLang="en-US" dirty="0" err="1">
                <a:sym typeface="Wingdings" panose="05000000000000000000" pitchFamily="2" charset="2"/>
              </a:rPr>
              <a:t>최상단</a:t>
            </a:r>
            <a:r>
              <a:rPr lang="ko-KR" altLang="en-US" dirty="0">
                <a:sym typeface="Wingdings" panose="05000000000000000000" pitchFamily="2" charset="2"/>
              </a:rPr>
              <a:t> 메뉴를 추가해보자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 구현하려면 매우 많은 코드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부트스트랩 </a:t>
            </a: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네비게이션 바 링크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코드 제공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어떻게 생겼는지 살펴보자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네비바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가지 종류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  <a:hlinkClick r:id="rId4"/>
              </a:rPr>
              <a:t>웹 사이트 링크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모든 디자인은 쉽게 재활용할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6375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네비게이션 바 추가하기</a:t>
            </a:r>
            <a:r>
              <a:rPr lang="en-US" altLang="ko-KR" dirty="0"/>
              <a:t>.</a:t>
            </a:r>
          </a:p>
          <a:p>
            <a:pPr lvl="1"/>
            <a:r>
              <a:rPr lang="it-IT" altLang="ko-KR" dirty="0"/>
              <a:t>index.</a:t>
            </a:r>
            <a:r>
              <a:rPr lang="en-US" altLang="ko-KR" dirty="0"/>
              <a:t>html</a:t>
            </a:r>
            <a:r>
              <a:rPr lang="ko-KR" altLang="en-US" dirty="0"/>
              <a:t> 를 수정한다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기존 </a:t>
            </a:r>
            <a:r>
              <a:rPr lang="ko-KR" altLang="en-US" dirty="0" err="1"/>
              <a:t>최상단</a:t>
            </a:r>
            <a:r>
              <a:rPr lang="ko-KR" altLang="en-US" dirty="0"/>
              <a:t> 문자를 삭제하고 코드 추가</a:t>
            </a:r>
            <a:r>
              <a:rPr lang="en-US" altLang="ko-KR" dirty="0"/>
              <a:t>(3</a:t>
            </a:r>
            <a:r>
              <a:rPr lang="ko-KR" altLang="en-US" dirty="0"/>
              <a:t>번째 </a:t>
            </a:r>
            <a:r>
              <a:rPr lang="en-US" altLang="ko-KR" dirty="0"/>
              <a:t>NAVBAR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2A755-12EA-D004-4D8A-3ABEDB777C2B}"/>
              </a:ext>
            </a:extLst>
          </p:cNvPr>
          <p:cNvSpPr txBox="1"/>
          <p:nvPr/>
        </p:nvSpPr>
        <p:spPr>
          <a:xfrm>
            <a:off x="681132" y="3111218"/>
            <a:ext cx="593556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highlight>
                  <a:srgbClr val="FFFF00"/>
                </a:highlight>
              </a:rPr>
              <a:t>&lt;</a:t>
            </a:r>
            <a:r>
              <a:rPr lang="ko-KR" altLang="en-US" sz="700" dirty="0" err="1">
                <a:highlight>
                  <a:srgbClr val="FFFF00"/>
                </a:highlight>
              </a:rPr>
              <a:t>nav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navbar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navbar-expand-lg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bg-light</a:t>
            </a:r>
            <a:r>
              <a:rPr lang="ko-KR" altLang="en-US" sz="7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&lt;</a:t>
            </a:r>
            <a:r>
              <a:rPr lang="ko-KR" altLang="en-US" sz="700" dirty="0" err="1">
                <a:highlight>
                  <a:srgbClr val="FFFF00"/>
                </a:highlight>
              </a:rPr>
              <a:t>div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container-fluid</a:t>
            </a:r>
            <a:r>
              <a:rPr lang="ko-KR" altLang="en-US" sz="7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&lt;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navbar-brand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href</a:t>
            </a:r>
            <a:r>
              <a:rPr lang="ko-KR" altLang="en-US" sz="700" dirty="0">
                <a:highlight>
                  <a:srgbClr val="FFFF00"/>
                </a:highlight>
              </a:rPr>
              <a:t>="#"&gt;</a:t>
            </a:r>
            <a:r>
              <a:rPr lang="ko-KR" altLang="en-US" sz="700" dirty="0" err="1">
                <a:highlight>
                  <a:srgbClr val="FFFF00"/>
                </a:highlight>
              </a:rPr>
              <a:t>Navbar</a:t>
            </a:r>
            <a:r>
              <a:rPr lang="ko-KR" altLang="en-US" sz="700" dirty="0">
                <a:highlight>
                  <a:srgbClr val="FFFF00"/>
                </a:highlight>
              </a:rPr>
              <a:t>&lt;/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&lt;</a:t>
            </a:r>
            <a:r>
              <a:rPr lang="ko-KR" altLang="en-US" sz="700" dirty="0" err="1">
                <a:highlight>
                  <a:srgbClr val="FFFF00"/>
                </a:highlight>
              </a:rPr>
              <a:t>button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navbar-toggler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type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button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data-bs-toggle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collapse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data-bs-target</a:t>
            </a:r>
            <a:r>
              <a:rPr lang="ko-KR" altLang="en-US" sz="700" dirty="0">
                <a:highlight>
                  <a:srgbClr val="FFFF00"/>
                </a:highlight>
              </a:rPr>
              <a:t>="#</a:t>
            </a:r>
            <a:r>
              <a:rPr lang="ko-KR" altLang="en-US" sz="700" dirty="0" err="1">
                <a:highlight>
                  <a:srgbClr val="FFFF00"/>
                </a:highlight>
              </a:rPr>
              <a:t>navbarNavDropdown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aria-controls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navbarNavDropdown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aria-expanded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false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aria-label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Toggle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navigation</a:t>
            </a:r>
            <a:r>
              <a:rPr lang="ko-KR" altLang="en-US" sz="7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&lt;</a:t>
            </a:r>
            <a:r>
              <a:rPr lang="ko-KR" altLang="en-US" sz="700" dirty="0" err="1">
                <a:highlight>
                  <a:srgbClr val="FFFF00"/>
                </a:highlight>
              </a:rPr>
              <a:t>span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navbar-toggler-icon</a:t>
            </a:r>
            <a:r>
              <a:rPr lang="ko-KR" altLang="en-US" sz="700" dirty="0">
                <a:highlight>
                  <a:srgbClr val="FFFF00"/>
                </a:highlight>
              </a:rPr>
              <a:t>"&gt;&lt;/</a:t>
            </a:r>
            <a:r>
              <a:rPr lang="ko-KR" altLang="en-US" sz="700" dirty="0" err="1">
                <a:highlight>
                  <a:srgbClr val="FFFF00"/>
                </a:highlight>
              </a:rPr>
              <a:t>span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&lt;/</a:t>
            </a:r>
            <a:r>
              <a:rPr lang="ko-KR" altLang="en-US" sz="700" dirty="0" err="1">
                <a:highlight>
                  <a:srgbClr val="FFFF00"/>
                </a:highlight>
              </a:rPr>
              <a:t>button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&lt;</a:t>
            </a:r>
            <a:r>
              <a:rPr lang="ko-KR" altLang="en-US" sz="700" dirty="0" err="1">
                <a:highlight>
                  <a:srgbClr val="FFFF00"/>
                </a:highlight>
              </a:rPr>
              <a:t>div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collapse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navbar-collapse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id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navbarNavDropdown</a:t>
            </a:r>
            <a:r>
              <a:rPr lang="ko-KR" altLang="en-US" sz="7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&lt;</a:t>
            </a:r>
            <a:r>
              <a:rPr lang="ko-KR" altLang="en-US" sz="700" dirty="0" err="1">
                <a:highlight>
                  <a:srgbClr val="FFFF00"/>
                </a:highlight>
              </a:rPr>
              <a:t>ul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navbar-nav</a:t>
            </a:r>
            <a:r>
              <a:rPr lang="ko-KR" altLang="en-US" sz="7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nav-item</a:t>
            </a:r>
            <a:r>
              <a:rPr lang="ko-KR" altLang="en-US" sz="7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nav-link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active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aria-current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page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href</a:t>
            </a:r>
            <a:r>
              <a:rPr lang="ko-KR" altLang="en-US" sz="700" dirty="0">
                <a:highlight>
                  <a:srgbClr val="FFFF00"/>
                </a:highlight>
              </a:rPr>
              <a:t>="#"&gt;Home&lt;/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&lt;/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nav-item</a:t>
            </a:r>
            <a:r>
              <a:rPr lang="ko-KR" altLang="en-US" sz="7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nav-link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href</a:t>
            </a:r>
            <a:r>
              <a:rPr lang="ko-KR" altLang="en-US" sz="700" dirty="0">
                <a:highlight>
                  <a:srgbClr val="FFFF00"/>
                </a:highlight>
              </a:rPr>
              <a:t>="#"&gt;</a:t>
            </a:r>
            <a:r>
              <a:rPr lang="ko-KR" altLang="en-US" sz="700" dirty="0" err="1">
                <a:highlight>
                  <a:srgbClr val="FFFF00"/>
                </a:highlight>
              </a:rPr>
              <a:t>Features</a:t>
            </a:r>
            <a:r>
              <a:rPr lang="ko-KR" altLang="en-US" sz="700" dirty="0">
                <a:highlight>
                  <a:srgbClr val="FFFF00"/>
                </a:highlight>
              </a:rPr>
              <a:t>&lt;/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&lt;/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nav-item</a:t>
            </a:r>
            <a:r>
              <a:rPr lang="ko-KR" altLang="en-US" sz="7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nav-link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href</a:t>
            </a:r>
            <a:r>
              <a:rPr lang="ko-KR" altLang="en-US" sz="700" dirty="0">
                <a:highlight>
                  <a:srgbClr val="FFFF00"/>
                </a:highlight>
              </a:rPr>
              <a:t>="#"&gt;</a:t>
            </a:r>
            <a:r>
              <a:rPr lang="ko-KR" altLang="en-US" sz="700" dirty="0" err="1">
                <a:highlight>
                  <a:srgbClr val="FFFF00"/>
                </a:highlight>
              </a:rPr>
              <a:t>Pricing</a:t>
            </a:r>
            <a:r>
              <a:rPr lang="ko-KR" altLang="en-US" sz="700" dirty="0">
                <a:highlight>
                  <a:srgbClr val="FFFF00"/>
                </a:highlight>
              </a:rPr>
              <a:t>&lt;/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&lt;/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nav-item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dropdown</a:t>
            </a:r>
            <a:r>
              <a:rPr lang="ko-KR" altLang="en-US" sz="7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nav-link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dropdown-toggle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href</a:t>
            </a:r>
            <a:r>
              <a:rPr lang="ko-KR" altLang="en-US" sz="700" dirty="0">
                <a:highlight>
                  <a:srgbClr val="FFFF00"/>
                </a:highlight>
              </a:rPr>
              <a:t>="#" </a:t>
            </a:r>
            <a:r>
              <a:rPr lang="ko-KR" altLang="en-US" sz="700" dirty="0" err="1">
                <a:highlight>
                  <a:srgbClr val="FFFF00"/>
                </a:highlight>
              </a:rPr>
              <a:t>role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button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data-bs-toggle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dropdown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aria-expanded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false</a:t>
            </a:r>
            <a:r>
              <a:rPr lang="ko-KR" altLang="en-US" sz="7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    </a:t>
            </a:r>
            <a:r>
              <a:rPr lang="ko-KR" altLang="en-US" sz="700" dirty="0" err="1">
                <a:highlight>
                  <a:srgbClr val="FFFF00"/>
                </a:highlight>
              </a:rPr>
              <a:t>Dropdown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link</a:t>
            </a:r>
            <a:endParaRPr lang="ko-KR" altLang="en-US" sz="700" dirty="0">
              <a:highlight>
                <a:srgbClr val="FFFF00"/>
              </a:highlight>
            </a:endParaRPr>
          </a:p>
          <a:p>
            <a:r>
              <a:rPr lang="ko-KR" altLang="en-US" sz="700" dirty="0">
                <a:highlight>
                  <a:srgbClr val="FFFF00"/>
                </a:highlight>
              </a:rPr>
              <a:t>          &lt;/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ul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dropdown-menu</a:t>
            </a:r>
            <a:r>
              <a:rPr lang="ko-KR" altLang="en-US" sz="700" dirty="0">
                <a:highlight>
                  <a:srgbClr val="FFFF00"/>
                </a:highlight>
              </a:rPr>
              <a:t>"&gt;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&gt;&lt;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dropdown-item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href</a:t>
            </a:r>
            <a:r>
              <a:rPr lang="ko-KR" altLang="en-US" sz="700" dirty="0">
                <a:highlight>
                  <a:srgbClr val="FFFF00"/>
                </a:highlight>
              </a:rPr>
              <a:t>="#"&gt;</a:t>
            </a:r>
            <a:r>
              <a:rPr lang="ko-KR" altLang="en-US" sz="700" dirty="0" err="1">
                <a:highlight>
                  <a:srgbClr val="FFFF00"/>
                </a:highlight>
              </a:rPr>
              <a:t>Action</a:t>
            </a:r>
            <a:r>
              <a:rPr lang="ko-KR" altLang="en-US" sz="700" dirty="0">
                <a:highlight>
                  <a:srgbClr val="FFFF00"/>
                </a:highlight>
              </a:rPr>
              <a:t>&lt;/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&gt;&lt;/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&gt;&lt;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dropdown-item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href</a:t>
            </a:r>
            <a:r>
              <a:rPr lang="ko-KR" altLang="en-US" sz="700" dirty="0">
                <a:highlight>
                  <a:srgbClr val="FFFF00"/>
                </a:highlight>
              </a:rPr>
              <a:t>="#"&gt;</a:t>
            </a:r>
            <a:r>
              <a:rPr lang="ko-KR" altLang="en-US" sz="700" dirty="0" err="1">
                <a:highlight>
                  <a:srgbClr val="FFFF00"/>
                </a:highlight>
              </a:rPr>
              <a:t>Another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action</a:t>
            </a:r>
            <a:r>
              <a:rPr lang="ko-KR" altLang="en-US" sz="700" dirty="0">
                <a:highlight>
                  <a:srgbClr val="FFFF00"/>
                </a:highlight>
              </a:rPr>
              <a:t>&lt;/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&gt;&lt;/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    &lt;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&gt;&lt;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class</a:t>
            </a:r>
            <a:r>
              <a:rPr lang="ko-KR" altLang="en-US" sz="700" dirty="0">
                <a:highlight>
                  <a:srgbClr val="FFFF00"/>
                </a:highlight>
              </a:rPr>
              <a:t>="</a:t>
            </a:r>
            <a:r>
              <a:rPr lang="ko-KR" altLang="en-US" sz="700" dirty="0" err="1">
                <a:highlight>
                  <a:srgbClr val="FFFF00"/>
                </a:highlight>
              </a:rPr>
              <a:t>dropdown-item</a:t>
            </a:r>
            <a:r>
              <a:rPr lang="ko-KR" altLang="en-US" sz="700" dirty="0">
                <a:highlight>
                  <a:srgbClr val="FFFF00"/>
                </a:highlight>
              </a:rPr>
              <a:t>" </a:t>
            </a:r>
            <a:r>
              <a:rPr lang="ko-KR" altLang="en-US" sz="700" dirty="0" err="1">
                <a:highlight>
                  <a:srgbClr val="FFFF00"/>
                </a:highlight>
              </a:rPr>
              <a:t>href</a:t>
            </a:r>
            <a:r>
              <a:rPr lang="ko-KR" altLang="en-US" sz="700" dirty="0">
                <a:highlight>
                  <a:srgbClr val="FFFF00"/>
                </a:highlight>
              </a:rPr>
              <a:t>="#"&gt;</a:t>
            </a:r>
            <a:r>
              <a:rPr lang="ko-KR" altLang="en-US" sz="700" dirty="0" err="1">
                <a:highlight>
                  <a:srgbClr val="FFFF00"/>
                </a:highlight>
              </a:rPr>
              <a:t>Something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else</a:t>
            </a:r>
            <a:r>
              <a:rPr lang="ko-KR" altLang="en-US" sz="700" dirty="0">
                <a:highlight>
                  <a:srgbClr val="FFFF00"/>
                </a:highlight>
              </a:rPr>
              <a:t> </a:t>
            </a:r>
            <a:r>
              <a:rPr lang="ko-KR" altLang="en-US" sz="700" dirty="0" err="1">
                <a:highlight>
                  <a:srgbClr val="FFFF00"/>
                </a:highlight>
              </a:rPr>
              <a:t>here</a:t>
            </a:r>
            <a:r>
              <a:rPr lang="ko-KR" altLang="en-US" sz="700" dirty="0">
                <a:highlight>
                  <a:srgbClr val="FFFF00"/>
                </a:highlight>
              </a:rPr>
              <a:t>&lt;/</a:t>
            </a:r>
            <a:r>
              <a:rPr lang="ko-KR" altLang="en-US" sz="700" dirty="0" err="1">
                <a:highlight>
                  <a:srgbClr val="FFFF00"/>
                </a:highlight>
              </a:rPr>
              <a:t>a</a:t>
            </a:r>
            <a:r>
              <a:rPr lang="ko-KR" altLang="en-US" sz="700" dirty="0">
                <a:highlight>
                  <a:srgbClr val="FFFF00"/>
                </a:highlight>
              </a:rPr>
              <a:t>&gt;&lt;/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  &lt;/</a:t>
            </a:r>
            <a:r>
              <a:rPr lang="ko-KR" altLang="en-US" sz="700" dirty="0" err="1">
                <a:highlight>
                  <a:srgbClr val="FFFF00"/>
                </a:highlight>
              </a:rPr>
              <a:t>ul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  &lt;/</a:t>
            </a:r>
            <a:r>
              <a:rPr lang="ko-KR" altLang="en-US" sz="700" dirty="0" err="1">
                <a:highlight>
                  <a:srgbClr val="FFFF00"/>
                </a:highlight>
              </a:rPr>
              <a:t>li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  &lt;/</a:t>
            </a:r>
            <a:r>
              <a:rPr lang="ko-KR" altLang="en-US" sz="700" dirty="0" err="1">
                <a:highlight>
                  <a:srgbClr val="FFFF00"/>
                </a:highlight>
              </a:rPr>
              <a:t>ul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  &lt;/</a:t>
            </a:r>
            <a:r>
              <a:rPr lang="ko-KR" altLang="en-US" sz="700" dirty="0" err="1">
                <a:highlight>
                  <a:srgbClr val="FFFF00"/>
                </a:highlight>
              </a:rPr>
              <a:t>div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  &lt;/</a:t>
            </a:r>
            <a:r>
              <a:rPr lang="ko-KR" altLang="en-US" sz="700" dirty="0" err="1">
                <a:highlight>
                  <a:srgbClr val="FFFF00"/>
                </a:highlight>
              </a:rPr>
              <a:t>div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  <a:p>
            <a:r>
              <a:rPr lang="ko-KR" altLang="en-US" sz="700" dirty="0">
                <a:highlight>
                  <a:srgbClr val="FFFF00"/>
                </a:highlight>
              </a:rPr>
              <a:t>&lt;/</a:t>
            </a:r>
            <a:r>
              <a:rPr lang="ko-KR" altLang="en-US" sz="700" dirty="0" err="1">
                <a:highlight>
                  <a:srgbClr val="FFFF00"/>
                </a:highlight>
              </a:rPr>
              <a:t>nav</a:t>
            </a:r>
            <a:r>
              <a:rPr lang="ko-KR" altLang="en-US" sz="700" dirty="0">
                <a:highlight>
                  <a:srgbClr val="FFFF00"/>
                </a:highlight>
              </a:rPr>
              <a:t>&gt;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044E9EC7-F236-3CE2-F3F0-25AB3FE75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87863"/>
              </p:ext>
            </p:extLst>
          </p:nvPr>
        </p:nvGraphicFramePr>
        <p:xfrm>
          <a:off x="6404609" y="3174717"/>
          <a:ext cx="5305609" cy="309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609">
                  <a:extLst>
                    <a:ext uri="{9D8B030D-6E8A-4147-A177-3AD203B41FA5}">
                      <a16:colId xmlns:a16="http://schemas.microsoft.com/office/drawing/2014/main" val="3200236395"/>
                    </a:ext>
                  </a:extLst>
                </a:gridCol>
              </a:tblGrid>
              <a:tr h="515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태그 설명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레이아웃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그리드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텍스트 등 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374024"/>
                  </a:ext>
                </a:extLst>
              </a:tr>
              <a:tr h="515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공통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미리 만들어진 다양한 </a:t>
                      </a:r>
                      <a:r>
                        <a:rPr lang="en-US" altLang="ko-KR" sz="1600" dirty="0"/>
                        <a:t>class</a:t>
                      </a:r>
                      <a:r>
                        <a:rPr lang="ko-KR" altLang="en-US" sz="1600" dirty="0"/>
                        <a:t>와 속성으로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8926"/>
                  </a:ext>
                </a:extLst>
              </a:tr>
              <a:tr h="515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div class :</a:t>
                      </a:r>
                      <a:r>
                        <a:rPr lang="ko-KR" altLang="en-US" sz="1600" dirty="0"/>
                        <a:t> 그리드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영역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디자인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23046"/>
                  </a:ext>
                </a:extLst>
              </a:tr>
              <a:tr h="515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button class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</a:t>
                      </a:r>
                      <a:r>
                        <a:rPr lang="ko-KR" altLang="en-US" sz="1600" dirty="0"/>
                        <a:t> 버튼 디자인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90889"/>
                  </a:ext>
                </a:extLst>
              </a:tr>
              <a:tr h="5155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ul</a:t>
                      </a:r>
                      <a:r>
                        <a:rPr lang="en-US" altLang="ko-KR" sz="1600" dirty="0"/>
                        <a:t> class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목록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그룹</a:t>
                      </a:r>
                      <a:r>
                        <a:rPr lang="en-US" altLang="ko-KR" sz="1600" dirty="0"/>
                        <a:t>, li class </a:t>
                      </a:r>
                      <a:r>
                        <a:rPr lang="ko-KR" altLang="en-US" sz="1600" dirty="0"/>
                        <a:t>는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12059"/>
                  </a:ext>
                </a:extLst>
              </a:tr>
              <a:tr h="5155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 class : </a:t>
                      </a:r>
                      <a:r>
                        <a:rPr lang="ko-KR" altLang="en-US" sz="1600" dirty="0" err="1"/>
                        <a:t>하이퍼</a:t>
                      </a:r>
                      <a:r>
                        <a:rPr lang="ko-KR" altLang="en-US" sz="1600" dirty="0"/>
                        <a:t> 링크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5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454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EC25E5-E62A-89EF-D2B4-1E60721584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3000" y="3634891"/>
            <a:ext cx="3880294" cy="26774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새로고침으로</a:t>
            </a:r>
            <a:r>
              <a:rPr lang="ko-KR" altLang="en-US" dirty="0"/>
              <a:t> 화면 확인</a:t>
            </a:r>
            <a:endParaRPr lang="en-US" altLang="ko-KR" dirty="0"/>
          </a:p>
          <a:p>
            <a:pPr lvl="1"/>
            <a:r>
              <a:rPr lang="ko-KR" altLang="en-US" dirty="0"/>
              <a:t>상단에 </a:t>
            </a:r>
            <a:r>
              <a:rPr lang="ko-KR" altLang="en-US" dirty="0" err="1"/>
              <a:t>네비바가</a:t>
            </a:r>
            <a:r>
              <a:rPr lang="ko-KR" altLang="en-US" dirty="0"/>
              <a:t> 추가됨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/>
              <a:t>꾸글</a:t>
            </a:r>
            <a:r>
              <a:rPr lang="en-US" altLang="ko-KR" dirty="0"/>
              <a:t>.com</a:t>
            </a:r>
            <a:r>
              <a:rPr lang="ko-KR" altLang="en-US" dirty="0"/>
              <a:t>에 적절하게 수정하기</a:t>
            </a:r>
            <a:endParaRPr lang="it-IT" altLang="ko-KR" dirty="0"/>
          </a:p>
          <a:p>
            <a:pPr lvl="2"/>
            <a:r>
              <a:rPr lang="ko-KR" altLang="en-US" dirty="0"/>
              <a:t>한글로 원하는 메뉴를 입력한다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새로고침으로</a:t>
            </a:r>
            <a:r>
              <a:rPr lang="ko-KR" altLang="en-US" dirty="0"/>
              <a:t> 화면 확인</a:t>
            </a:r>
            <a:endParaRPr lang="en-US" altLang="ko-KR" dirty="0"/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네이게이션</a:t>
            </a:r>
            <a:r>
              <a:rPr lang="ko-KR" altLang="en-US" dirty="0">
                <a:sym typeface="Wingdings" panose="05000000000000000000" pitchFamily="2" charset="2"/>
              </a:rPr>
              <a:t> 바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참고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드롭다운 메뉴도 추가함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외부 사이트 링크와 동일 입력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A9207-E523-8804-3F56-7D2E8D84D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750" y="1982364"/>
            <a:ext cx="5427394" cy="4329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C2A56E-A475-32DE-7F6D-185AD2526DE6}"/>
              </a:ext>
            </a:extLst>
          </p:cNvPr>
          <p:cNvSpPr txBox="1"/>
          <p:nvPr/>
        </p:nvSpPr>
        <p:spPr>
          <a:xfrm>
            <a:off x="7538713" y="2685813"/>
            <a:ext cx="237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새로 수정된 메뉴</a:t>
            </a:r>
          </a:p>
        </p:txBody>
      </p:sp>
    </p:spTree>
    <p:extLst>
      <p:ext uri="{BB962C8B-B14F-4D97-AF65-F5344CB8AC3E}">
        <p14:creationId xmlns:p14="http://schemas.microsoft.com/office/powerpoint/2010/main" val="5201484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링크를 직접 수정한다</a:t>
            </a:r>
            <a:r>
              <a:rPr lang="en-US" altLang="ko-KR" dirty="0"/>
              <a:t>. </a:t>
            </a:r>
            <a:r>
              <a:rPr lang="ko-KR" altLang="en-US" dirty="0"/>
              <a:t>어디에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Index.html </a:t>
            </a:r>
            <a:r>
              <a:rPr lang="ko-KR" altLang="en-US" dirty="0"/>
              <a:t>내부 링크 영역은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 err="1"/>
              <a:t>href</a:t>
            </a:r>
            <a:r>
              <a:rPr lang="en-US" altLang="ko-KR" b="1" dirty="0"/>
              <a:t>=“#”</a:t>
            </a:r>
          </a:p>
          <a:p>
            <a:pPr lvl="2"/>
            <a:r>
              <a:rPr lang="ko-KR" altLang="en-US" dirty="0"/>
              <a:t>모두</a:t>
            </a:r>
            <a:r>
              <a:rPr lang="en-US" altLang="ko-KR" dirty="0"/>
              <a:t> </a:t>
            </a:r>
            <a:r>
              <a:rPr lang="ko-KR" altLang="en-US" dirty="0"/>
              <a:t>링크가 비어 있다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각 링크 주소는</a:t>
            </a:r>
            <a:r>
              <a:rPr lang="en-US" altLang="ko-KR" dirty="0"/>
              <a:t>? </a:t>
            </a:r>
            <a:r>
              <a:rPr lang="ko-KR" altLang="en-US" dirty="0"/>
              <a:t>직접 코드를 수정하자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홈페이지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생략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검색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내 웹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사이트 주소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Youtube</a:t>
            </a:r>
            <a:r>
              <a:rPr lang="en-US" altLang="ko-KR" dirty="0">
                <a:sym typeface="Wingdings" panose="05000000000000000000" pitchFamily="2" charset="2"/>
              </a:rPr>
              <a:t> : https://www.youtube.com/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지도</a:t>
            </a:r>
            <a:r>
              <a:rPr lang="en-US" altLang="ko-KR" dirty="0">
                <a:sym typeface="Wingdings" panose="05000000000000000000" pitchFamily="2" charset="2"/>
              </a:rPr>
              <a:t> : https://map.kakao.com/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GMAIL : https://mail3.nate.com/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PLAY : https://play.google.com/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입력 완료 후 클릭해보자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기본 화면 셀프 로딩된다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target='_blank’ </a:t>
            </a:r>
            <a:r>
              <a:rPr lang="ko-KR" altLang="en-US" dirty="0">
                <a:sym typeface="Wingdings" panose="05000000000000000000" pitchFamily="2" charset="2"/>
              </a:rPr>
              <a:t>속성을 추가하여 </a:t>
            </a:r>
            <a:r>
              <a:rPr lang="ko-KR" altLang="en-US" dirty="0" err="1">
                <a:sym typeface="Wingdings" panose="05000000000000000000" pitchFamily="2" charset="2"/>
              </a:rPr>
              <a:t>새창</a:t>
            </a:r>
            <a:r>
              <a:rPr lang="ko-KR" altLang="en-US" dirty="0">
                <a:sym typeface="Wingdings" panose="05000000000000000000" pitchFamily="2" charset="2"/>
              </a:rPr>
              <a:t> 열기로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42FA94-F13B-33CF-808B-D6EF6C2BD9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9050" y="2668197"/>
            <a:ext cx="5530764" cy="35302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3F043C-AAA1-3CE8-8837-911931F67C5E}"/>
              </a:ext>
            </a:extLst>
          </p:cNvPr>
          <p:cNvSpPr txBox="1"/>
          <p:nvPr/>
        </p:nvSpPr>
        <p:spPr>
          <a:xfrm>
            <a:off x="7518062" y="2254843"/>
            <a:ext cx="3232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링크 클릭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 err="1">
                <a:sym typeface="Wingdings" panose="05000000000000000000" pitchFamily="2" charset="2"/>
              </a:rPr>
              <a:t>새탭으로</a:t>
            </a:r>
            <a:r>
              <a:rPr lang="ko-KR" altLang="en-US" b="1" dirty="0">
                <a:sym typeface="Wingdings" panose="05000000000000000000" pitchFamily="2" charset="2"/>
              </a:rPr>
              <a:t> 열림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778509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537456-BAC7-35F9-9450-239A1BF652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800" y="2731698"/>
            <a:ext cx="5530764" cy="35302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네비게이션바는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BS</a:t>
            </a:r>
            <a:r>
              <a:rPr lang="ko-KR" altLang="en-US" dirty="0">
                <a:sym typeface="Wingdings" panose="05000000000000000000" pitchFamily="2" charset="2"/>
              </a:rPr>
              <a:t>에서 새로 추가했다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화면의 다른 요소들은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이미지와 테이블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텍스트박스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 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클래스 속성만 추가해주면 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부트스트랩 적용법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사이트 접속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  <a:hlinkClick r:id="rId4"/>
              </a:rPr>
              <a:t>https://getbootstrap.kr/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검색창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이미지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테이블 등 검색을 통해 쉽게 적용 가능하다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933D7-0FA6-AB0F-DC9F-A12996968935}"/>
              </a:ext>
            </a:extLst>
          </p:cNvPr>
          <p:cNvSpPr txBox="1"/>
          <p:nvPr/>
        </p:nvSpPr>
        <p:spPr>
          <a:xfrm>
            <a:off x="6700513" y="3587751"/>
            <a:ext cx="237998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이미지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r>
              <a:rPr lang="ko-KR" altLang="en-US" b="1" dirty="0" err="1"/>
              <a:t>검색창</a:t>
            </a:r>
            <a:r>
              <a:rPr lang="en-US" altLang="ko-KR" b="1" dirty="0"/>
              <a:t>,</a:t>
            </a:r>
            <a:r>
              <a:rPr lang="ko-KR" altLang="en-US" b="1" dirty="0"/>
              <a:t> 버튼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1000" b="1" dirty="0"/>
          </a:p>
          <a:p>
            <a:r>
              <a:rPr lang="ko-KR" altLang="en-US" b="1" dirty="0"/>
              <a:t>테이블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812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C2331B-22E2-CB64-62F9-A1AA576609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0502" y="2232671"/>
            <a:ext cx="5460460" cy="41236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메인 구글 이미지를 교체한다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사이즈를 확대한 구글 이미지다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파일명 </a:t>
            </a:r>
            <a:r>
              <a:rPr lang="en-US" altLang="ko-KR" dirty="0">
                <a:sym typeface="Wingdings" panose="05000000000000000000" pitchFamily="2" charset="2"/>
              </a:rPr>
              <a:t>: googlelogo_color_big.png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웹사이트에 업로드한다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Img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업로드 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프로젝트 폴더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소스 코드 수정하여 적용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이미지 파일명만 변경하면 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933D7-0FA6-AB0F-DC9F-A12996968935}"/>
              </a:ext>
            </a:extLst>
          </p:cNvPr>
          <p:cNvSpPr txBox="1"/>
          <p:nvPr/>
        </p:nvSpPr>
        <p:spPr>
          <a:xfrm>
            <a:off x="6433225" y="1796726"/>
            <a:ext cx="4920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새로 고침 후 화면 확인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문제점</a:t>
            </a:r>
            <a:r>
              <a:rPr lang="en-US" altLang="ko-KR" b="1" dirty="0"/>
              <a:t>? </a:t>
            </a:r>
          </a:p>
          <a:p>
            <a:endParaRPr lang="en-US" altLang="ko-KR" b="1" dirty="0"/>
          </a:p>
          <a:p>
            <a:r>
              <a:rPr lang="ko-KR" altLang="en-US" b="1" dirty="0"/>
              <a:t>조금 큰 이미지는 보기 좋지 않다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ko-KR" altLang="en-US" b="1" dirty="0"/>
              <a:t>사이즈 조정 필요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926022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B282590-3D6B-917F-092E-3868398C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146" y="1536970"/>
            <a:ext cx="5859419" cy="47753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검색창에 직접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이미지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엔터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반응형 이미지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썸네일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정렬 방법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샘플 코드를 확인한다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반응형 웹 이미지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정렬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유틸리티 클래스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해상도에 따라 웹 브라우저 크기가 다름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이미지 크기가 자동 조정되지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933D7-0FA6-AB0F-DC9F-A12996968935}"/>
              </a:ext>
            </a:extLst>
          </p:cNvPr>
          <p:cNvSpPr txBox="1"/>
          <p:nvPr/>
        </p:nvSpPr>
        <p:spPr>
          <a:xfrm>
            <a:off x="6433225" y="1796726"/>
            <a:ext cx="4920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반응형 웹 이미지의 필요성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ko-KR" altLang="en-US" b="1" dirty="0"/>
              <a:t>원본 이미지 크기</a:t>
            </a:r>
            <a:r>
              <a:rPr lang="en-US" altLang="ko-KR" b="1" dirty="0"/>
              <a:t>, </a:t>
            </a:r>
            <a:r>
              <a:rPr lang="ko-KR" altLang="en-US" b="1" dirty="0"/>
              <a:t>사이즈 조정 등 어렵다</a:t>
            </a:r>
            <a:r>
              <a:rPr lang="en-US" altLang="ko-KR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DFBD2-0B63-8F60-DE99-C0D3DA2CA1BB}"/>
              </a:ext>
            </a:extLst>
          </p:cNvPr>
          <p:cNvSpPr txBox="1"/>
          <p:nvPr/>
        </p:nvSpPr>
        <p:spPr>
          <a:xfrm>
            <a:off x="791381" y="4058045"/>
            <a:ext cx="35990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&lt;</a:t>
            </a:r>
            <a:r>
              <a:rPr lang="en-US" altLang="ko-KR" sz="1200" dirty="0" err="1">
                <a:highlight>
                  <a:srgbClr val="FFFF00"/>
                </a:highlight>
              </a:rPr>
              <a:t>img</a:t>
            </a:r>
            <a:r>
              <a:rPr lang="en-US" altLang="ko-KR" sz="1200" dirty="0">
                <a:highlight>
                  <a:srgbClr val="FFFF00"/>
                </a:highlight>
              </a:rPr>
              <a:t> </a:t>
            </a:r>
            <a:r>
              <a:rPr lang="en-US" altLang="ko-KR" sz="1200" dirty="0" err="1">
                <a:highlight>
                  <a:srgbClr val="FFFF00"/>
                </a:highlight>
              </a:rPr>
              <a:t>src</a:t>
            </a:r>
            <a:r>
              <a:rPr lang="en-US" altLang="ko-KR" sz="1200" dirty="0">
                <a:highlight>
                  <a:srgbClr val="FFFF00"/>
                </a:highlight>
              </a:rPr>
              <a:t>="..." class="</a:t>
            </a:r>
            <a:r>
              <a:rPr lang="en-US" altLang="ko-KR" sz="1200" dirty="0" err="1">
                <a:highlight>
                  <a:srgbClr val="FFFF00"/>
                </a:highlight>
              </a:rPr>
              <a:t>img</a:t>
            </a:r>
            <a:r>
              <a:rPr lang="en-US" altLang="ko-KR" sz="1200" dirty="0">
                <a:highlight>
                  <a:srgbClr val="FFFF00"/>
                </a:highlight>
              </a:rPr>
              <a:t>-fluid" alt="..."&gt;</a:t>
            </a: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&lt;div class="mx-auto" style="width: 200px;"&gt;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3034828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42402FB-B69C-7507-ABF1-43DB2CB5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44" y="2958266"/>
            <a:ext cx="5805703" cy="33100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이미지 소스 코드 수정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수정 사항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b="1" dirty="0">
                <a:sym typeface="Wingdings" panose="05000000000000000000" pitchFamily="2" charset="2"/>
              </a:rPr>
              <a:t>&lt;!--     --&gt; </a:t>
            </a:r>
            <a:r>
              <a:rPr lang="ko-KR" altLang="en-US" b="1" dirty="0">
                <a:sym typeface="Wingdings" panose="05000000000000000000" pitchFamily="2" charset="2"/>
              </a:rPr>
              <a:t>원본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소스는 웬만하면 주석 처리하자</a:t>
            </a:r>
            <a:r>
              <a:rPr lang="en-US" altLang="ko-KR" b="1" dirty="0">
                <a:sym typeface="Wingdings" panose="05000000000000000000" pitchFamily="2" charset="2"/>
              </a:rPr>
              <a:t>!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 </a:t>
            </a:r>
            <a:r>
              <a:rPr lang="ko-KR" altLang="en-US" dirty="0">
                <a:sym typeface="Wingdings" panose="05000000000000000000" pitchFamily="2" charset="2"/>
              </a:rPr>
              <a:t>스타일 정렬 </a:t>
            </a:r>
            <a:r>
              <a:rPr lang="en-US" altLang="ko-KR" dirty="0">
                <a:sym typeface="Wingdings" panose="05000000000000000000" pitchFamily="2" charset="2"/>
              </a:rPr>
              <a:t> div </a:t>
            </a:r>
            <a:r>
              <a:rPr lang="ko-KR" altLang="en-US" dirty="0">
                <a:sym typeface="Wingdings" panose="05000000000000000000" pitchFamily="2" charset="2"/>
              </a:rPr>
              <a:t>정렬 방식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이미지 태그 </a:t>
            </a:r>
            <a:r>
              <a:rPr lang="en-US" altLang="ko-KR" dirty="0">
                <a:sym typeface="Wingdings" panose="05000000000000000000" pitchFamily="2" charset="2"/>
              </a:rPr>
              <a:t> class </a:t>
            </a:r>
            <a:r>
              <a:rPr lang="ko-KR" altLang="en-US" dirty="0">
                <a:sym typeface="Wingdings" panose="05000000000000000000" pitchFamily="2" charset="2"/>
              </a:rPr>
              <a:t>추가됨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추가 설명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위 </a:t>
            </a:r>
            <a:r>
              <a:rPr lang="en-US" altLang="ko-KR" dirty="0">
                <a:sym typeface="Wingdings" panose="05000000000000000000" pitchFamily="2" charset="2"/>
              </a:rPr>
              <a:t>500 </a:t>
            </a:r>
            <a:r>
              <a:rPr lang="ko-KR" altLang="en-US" dirty="0">
                <a:sym typeface="Wingdings" panose="05000000000000000000" pitchFamily="2" charset="2"/>
              </a:rPr>
              <a:t>크기 내에서 이미지 사이즈가 반응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실제 이미지가 더 커도 자동 조정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Img</a:t>
            </a:r>
            <a:r>
              <a:rPr lang="en-US" altLang="ko-KR" dirty="0">
                <a:sym typeface="Wingdings" panose="05000000000000000000" pitchFamily="2" charset="2"/>
              </a:rPr>
              <a:t>-fluid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부모 태그 이상 커지지 않음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355F16-6772-617F-DAF1-9C761B7AD55C}"/>
              </a:ext>
            </a:extLst>
          </p:cNvPr>
          <p:cNvSpPr txBox="1"/>
          <p:nvPr/>
        </p:nvSpPr>
        <p:spPr>
          <a:xfrm>
            <a:off x="603115" y="3377891"/>
            <a:ext cx="7509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ko-KR" altLang="en-US" sz="1200" dirty="0">
                <a:highlight>
                  <a:srgbClr val="FFFF00"/>
                </a:highlight>
              </a:rPr>
              <a:t>&lt;</a:t>
            </a:r>
            <a:r>
              <a:rPr lang="ko-KR" altLang="en-US" sz="1200" dirty="0" err="1">
                <a:highlight>
                  <a:srgbClr val="FFFF00"/>
                </a:highlight>
              </a:rPr>
              <a:t>div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class</a:t>
            </a:r>
            <a:r>
              <a:rPr lang="ko-KR" altLang="en-US" sz="1200" dirty="0">
                <a:highlight>
                  <a:srgbClr val="FFFF00"/>
                </a:highlight>
              </a:rPr>
              <a:t>="</a:t>
            </a:r>
            <a:r>
              <a:rPr lang="ko-KR" altLang="en-US" sz="1200" dirty="0" err="1">
                <a:highlight>
                  <a:srgbClr val="FFFF00"/>
                </a:highlight>
              </a:rPr>
              <a:t>mx-auto</a:t>
            </a:r>
            <a:r>
              <a:rPr lang="ko-KR" altLang="en-US" sz="1200" dirty="0">
                <a:highlight>
                  <a:srgbClr val="FFFF00"/>
                </a:highlight>
              </a:rPr>
              <a:t>" </a:t>
            </a:r>
            <a:r>
              <a:rPr lang="ko-KR" altLang="en-US" sz="1200" dirty="0" err="1">
                <a:highlight>
                  <a:srgbClr val="FFFF00"/>
                </a:highlight>
              </a:rPr>
              <a:t>style</a:t>
            </a:r>
            <a:r>
              <a:rPr lang="ko-KR" altLang="en-US" sz="1200" dirty="0">
                <a:highlight>
                  <a:srgbClr val="FFFF00"/>
                </a:highlight>
              </a:rPr>
              <a:t>="</a:t>
            </a:r>
            <a:r>
              <a:rPr lang="ko-KR" altLang="en-US" sz="1200" dirty="0" err="1">
                <a:highlight>
                  <a:srgbClr val="FFFF00"/>
                </a:highlight>
              </a:rPr>
              <a:t>width</a:t>
            </a:r>
            <a:r>
              <a:rPr lang="ko-KR" altLang="en-US" sz="1200" dirty="0">
                <a:highlight>
                  <a:srgbClr val="FFFF00"/>
                </a:highlight>
              </a:rPr>
              <a:t>: 500px;"&gt;</a:t>
            </a:r>
          </a:p>
          <a:p>
            <a:r>
              <a:rPr lang="ko-KR" altLang="en-US" sz="1200" dirty="0"/>
              <a:t>            &lt;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href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index.html</a:t>
            </a:r>
            <a:r>
              <a:rPr lang="ko-KR" altLang="en-US" sz="1200" dirty="0"/>
              <a:t>" </a:t>
            </a:r>
            <a:r>
              <a:rPr lang="ko-KR" altLang="en-US" sz="1200" dirty="0" err="1"/>
              <a:t>target</a:t>
            </a:r>
            <a:r>
              <a:rPr lang="ko-KR" altLang="en-US" sz="1200" dirty="0"/>
              <a:t>="_</a:t>
            </a:r>
            <a:r>
              <a:rPr lang="ko-KR" altLang="en-US" sz="1200" dirty="0" err="1"/>
              <a:t>blank</a:t>
            </a:r>
            <a:r>
              <a:rPr lang="ko-KR" altLang="en-US" sz="1200" dirty="0"/>
              <a:t>"&gt;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img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src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img</a:t>
            </a:r>
            <a:r>
              <a:rPr lang="ko-KR" altLang="en-US" sz="1200" dirty="0"/>
              <a:t>/googlelogo_color_272x92dp.png" </a:t>
            </a:r>
            <a:r>
              <a:rPr lang="ko-KR" altLang="en-US" sz="1200" dirty="0" err="1">
                <a:highlight>
                  <a:srgbClr val="FFFF00"/>
                </a:highlight>
              </a:rPr>
              <a:t>class</a:t>
            </a:r>
            <a:r>
              <a:rPr lang="ko-KR" altLang="en-US" sz="1200" dirty="0">
                <a:highlight>
                  <a:srgbClr val="FFFF00"/>
                </a:highlight>
              </a:rPr>
              <a:t>="</a:t>
            </a:r>
            <a:r>
              <a:rPr lang="ko-KR" altLang="en-US" sz="1200" dirty="0" err="1">
                <a:highlight>
                  <a:srgbClr val="FFFF00"/>
                </a:highlight>
              </a:rPr>
              <a:t>img-fluid</a:t>
            </a:r>
            <a:r>
              <a:rPr lang="ko-KR" altLang="en-US" sz="1200" dirty="0">
                <a:highlight>
                  <a:srgbClr val="FFFF00"/>
                </a:highlight>
              </a:rPr>
              <a:t>"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alt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구글이미지</a:t>
            </a:r>
            <a:r>
              <a:rPr lang="ko-KR" altLang="en-US" sz="1200" dirty="0"/>
              <a:t>"&gt;&lt;/</a:t>
            </a:r>
            <a:r>
              <a:rPr lang="ko-KR" altLang="en-US" sz="1200" dirty="0" err="1"/>
              <a:t>a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>
                <a:highlight>
                  <a:srgbClr val="FFFF00"/>
                </a:highlight>
              </a:rPr>
              <a:t>&lt;/</a:t>
            </a:r>
            <a:r>
              <a:rPr lang="ko-KR" altLang="en-US" sz="1200" dirty="0" err="1">
                <a:highlight>
                  <a:srgbClr val="FFFF00"/>
                </a:highlight>
              </a:rPr>
              <a:t>div</a:t>
            </a:r>
            <a:r>
              <a:rPr lang="ko-KR" altLang="en-US" sz="1200" dirty="0"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C2263-60E6-BAEC-47D4-8A300451D325}"/>
              </a:ext>
            </a:extLst>
          </p:cNvPr>
          <p:cNvSpPr txBox="1"/>
          <p:nvPr/>
        </p:nvSpPr>
        <p:spPr>
          <a:xfrm>
            <a:off x="6867726" y="4379672"/>
            <a:ext cx="42153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그렇다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이미지 크기에 대해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개발자가 더 손댈 일이 없음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500111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제목 308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잠깐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/>
              <a:t>반응형 웹 왜 구현해야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48408F4-249F-8FD6-C38D-FD559C946456}"/>
              </a:ext>
            </a:extLst>
          </p:cNvPr>
          <p:cNvSpPr txBox="1">
            <a:spLocks/>
          </p:cNvSpPr>
          <p:nvPr/>
        </p:nvSpPr>
        <p:spPr>
          <a:xfrm>
            <a:off x="481781" y="1778733"/>
            <a:ext cx="10338619" cy="49427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웹 사이트</a:t>
            </a:r>
            <a:r>
              <a:rPr lang="en-US" altLang="ko-KR" dirty="0"/>
              <a:t> – </a:t>
            </a:r>
            <a:r>
              <a:rPr lang="ko-KR" altLang="en-US" dirty="0"/>
              <a:t>실제 화면 해상도에 따른 최적화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PC </a:t>
            </a:r>
            <a:r>
              <a:rPr lang="ko-KR" altLang="en-US" dirty="0"/>
              <a:t>및 모바일에서 화면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개인 주소로 핸드폰에서 접속해보자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36B88A-129E-24B0-AE06-17A26C713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781" y="3850104"/>
            <a:ext cx="4387339" cy="25013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832954-D752-175E-CBFA-ECEC9D54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159176"/>
            <a:ext cx="2927167" cy="5004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BC3E6-4012-2291-5988-EBB8CD90DA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3148" y="3850104"/>
            <a:ext cx="4349797" cy="2501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8E952E-5FC4-ADAA-D668-EA83AEF87BFE}"/>
              </a:ext>
            </a:extLst>
          </p:cNvPr>
          <p:cNvSpPr txBox="1"/>
          <p:nvPr/>
        </p:nvSpPr>
        <p:spPr>
          <a:xfrm>
            <a:off x="654233" y="5053440"/>
            <a:ext cx="131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PC</a:t>
            </a:r>
            <a:r>
              <a:rPr lang="ko-KR" altLang="en-US" b="1" dirty="0"/>
              <a:t> 화면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F51F2-D704-D82B-CE02-31F2DB258694}"/>
              </a:ext>
            </a:extLst>
          </p:cNvPr>
          <p:cNvSpPr txBox="1"/>
          <p:nvPr/>
        </p:nvSpPr>
        <p:spPr>
          <a:xfrm>
            <a:off x="5286391" y="5053440"/>
            <a:ext cx="170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모바일 </a:t>
            </a:r>
            <a:r>
              <a:rPr lang="en-US" altLang="ko-KR" b="1" dirty="0"/>
              <a:t>- </a:t>
            </a:r>
            <a:r>
              <a:rPr lang="ko-KR" altLang="en-US" b="1" dirty="0"/>
              <a:t>크롬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197C6-25A3-8A9A-7602-DF0DE9BB7C4D}"/>
              </a:ext>
            </a:extLst>
          </p:cNvPr>
          <p:cNvSpPr txBox="1"/>
          <p:nvPr/>
        </p:nvSpPr>
        <p:spPr>
          <a:xfrm>
            <a:off x="9222205" y="2445087"/>
            <a:ext cx="170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모바일 </a:t>
            </a:r>
            <a:r>
              <a:rPr lang="en-US" altLang="ko-KR" b="1" dirty="0"/>
              <a:t>- </a:t>
            </a:r>
            <a:r>
              <a:rPr lang="ko-KR" altLang="en-US" b="1" dirty="0"/>
              <a:t>크롬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8810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0515600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 dirty="0">
                <a:solidFill>
                  <a:schemeClr val="tx1"/>
                </a:solidFill>
              </a:rPr>
              <a:t>주 별 기술 트렌드 분석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9286" y="3818239"/>
            <a:ext cx="4620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/>
              <a:t>부트스트랩과 자바스크립트</a:t>
            </a:r>
            <a:endParaRPr lang="en-US" altLang="ko-KR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3076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/>
              <a:t>오늘의 </a:t>
            </a:r>
            <a:r>
              <a:rPr lang="ko-KR" altLang="en-US" sz="3200" b="1" dirty="0" err="1"/>
              <a:t>할일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- 1</a:t>
            </a:r>
            <a:endParaRPr lang="ko-KR" altLang="en-US" sz="3200" b="1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A79FC50-5F48-4109-8CBD-833DAEA3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0DD6B71-F24A-AC85-93EB-48624AFF77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9513" y="3274464"/>
            <a:ext cx="5476904" cy="29730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웹 사이트 하단 </a:t>
            </a:r>
            <a:r>
              <a:rPr lang="en-US" altLang="ko-KR" dirty="0">
                <a:sym typeface="Wingdings" panose="05000000000000000000" pitchFamily="2" charset="2"/>
              </a:rPr>
              <a:t>footer 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부트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스트랩을</a:t>
            </a:r>
            <a:r>
              <a:rPr lang="ko-KR" altLang="en-US" dirty="0">
                <a:sym typeface="Wingdings" panose="05000000000000000000" pitchFamily="2" charset="2"/>
              </a:rPr>
              <a:t> 스타일 활용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아이콘 포함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Head</a:t>
            </a:r>
            <a:r>
              <a:rPr lang="ko-KR" altLang="en-US" dirty="0">
                <a:sym typeface="Wingdings" panose="05000000000000000000" pitchFamily="2" charset="2"/>
              </a:rPr>
              <a:t>에 아이콘 사용</a:t>
            </a:r>
            <a:r>
              <a:rPr lang="en-US" altLang="ko-KR" dirty="0">
                <a:sym typeface="Wingdings" panose="05000000000000000000" pitchFamily="2" charset="2"/>
                <a:hlinkClick r:id="rId4"/>
              </a:rPr>
              <a:t>(</a:t>
            </a:r>
            <a:r>
              <a:rPr lang="ko-KR" altLang="en-US" dirty="0">
                <a:sym typeface="Wingdings" panose="05000000000000000000" pitchFamily="2" charset="2"/>
                <a:hlinkClick r:id="rId4"/>
              </a:rPr>
              <a:t>웹 사이트</a:t>
            </a:r>
            <a:r>
              <a:rPr lang="en-US" altLang="ko-KR" dirty="0">
                <a:sym typeface="Wingdings" panose="05000000000000000000" pitchFamily="2" charset="2"/>
                <a:hlinkClick r:id="rId4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위한 링크 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약 </a:t>
            </a:r>
            <a:r>
              <a:rPr lang="en-US" altLang="ko-KR" dirty="0">
                <a:sym typeface="Wingdings" panose="05000000000000000000" pitchFamily="2" charset="2"/>
              </a:rPr>
              <a:t>1800</a:t>
            </a:r>
            <a:r>
              <a:rPr lang="ko-KR" altLang="en-US" dirty="0">
                <a:sym typeface="Wingdings" panose="05000000000000000000" pitchFamily="2" charset="2"/>
              </a:rPr>
              <a:t>여개 아이콘을 제공한다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최하단 </a:t>
            </a:r>
            <a:r>
              <a:rPr lang="en-US" altLang="ko-KR" dirty="0">
                <a:sym typeface="Wingdings" panose="05000000000000000000" pitchFamily="2" charset="2"/>
              </a:rPr>
              <a:t>footer </a:t>
            </a:r>
            <a:r>
              <a:rPr lang="ko-KR" altLang="en-US" dirty="0">
                <a:sym typeface="Wingdings" panose="05000000000000000000" pitchFamily="2" charset="2"/>
              </a:rPr>
              <a:t>추가 후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는 아이콘을 의미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355F16-6772-617F-DAF1-9C761B7AD55C}"/>
              </a:ext>
            </a:extLst>
          </p:cNvPr>
          <p:cNvSpPr txBox="1"/>
          <p:nvPr/>
        </p:nvSpPr>
        <p:spPr>
          <a:xfrm>
            <a:off x="577174" y="4842117"/>
            <a:ext cx="63943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ighlight>
                  <a:srgbClr val="FFFF00"/>
                </a:highlight>
              </a:rPr>
              <a:t> &lt;footer class="</a:t>
            </a:r>
            <a:r>
              <a:rPr lang="en-US" altLang="ko-KR" sz="1200" dirty="0" err="1">
                <a:highlight>
                  <a:srgbClr val="FFFF00"/>
                </a:highlight>
              </a:rPr>
              <a:t>bg</a:t>
            </a:r>
            <a:r>
              <a:rPr lang="en-US" altLang="ko-KR" sz="1200" dirty="0">
                <a:highlight>
                  <a:srgbClr val="FFFF00"/>
                </a:highlight>
              </a:rPr>
              <a:t>-light text-center text-lg-start"&gt;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&lt;div class="text-center p-3" style="background-color:#D8D8D8;"&gt;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&lt;h3 class="text-secondary"&gt;FOOTER TEST&lt;/h3&gt;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© 2020 Copyright: &lt;a class="text-dark" </a:t>
            </a:r>
            <a:r>
              <a:rPr lang="en-US" altLang="ko-KR" sz="1200" dirty="0" err="1">
                <a:highlight>
                  <a:srgbClr val="FFFF00"/>
                </a:highlight>
              </a:rPr>
              <a:t>href</a:t>
            </a:r>
            <a:r>
              <a:rPr lang="en-US" altLang="ko-KR" sz="1200" dirty="0">
                <a:highlight>
                  <a:srgbClr val="FFFF00"/>
                </a:highlight>
              </a:rPr>
              <a:t>="https://</a:t>
            </a:r>
            <a:r>
              <a:rPr lang="ko-KR" altLang="en-US" sz="1200" dirty="0" err="1">
                <a:highlight>
                  <a:srgbClr val="FFFF00"/>
                </a:highlight>
              </a:rPr>
              <a:t>꾸글</a:t>
            </a:r>
            <a:r>
              <a:rPr lang="en-US" altLang="ko-KR" sz="1200" dirty="0">
                <a:highlight>
                  <a:srgbClr val="FFFF00"/>
                </a:highlight>
              </a:rPr>
              <a:t>.com/"&gt;</a:t>
            </a:r>
            <a:r>
              <a:rPr lang="ko-KR" altLang="en-US" sz="1200" dirty="0" err="1">
                <a:highlight>
                  <a:srgbClr val="FFFF00"/>
                </a:highlight>
              </a:rPr>
              <a:t>꾸글</a:t>
            </a:r>
            <a:r>
              <a:rPr lang="en-US" altLang="ko-KR" sz="1200" dirty="0">
                <a:highlight>
                  <a:srgbClr val="FFFF00"/>
                </a:highlight>
              </a:rPr>
              <a:t>.com&lt;/a&gt;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&lt;</a:t>
            </a:r>
            <a:r>
              <a:rPr lang="en-US" altLang="ko-KR" sz="1200" dirty="0" err="1">
                <a:highlight>
                  <a:srgbClr val="FFFF00"/>
                </a:highlight>
              </a:rPr>
              <a:t>i</a:t>
            </a:r>
            <a:r>
              <a:rPr lang="en-US" altLang="ko-KR" sz="1200" dirty="0">
                <a:highlight>
                  <a:srgbClr val="FFFF00"/>
                </a:highlight>
              </a:rPr>
              <a:t> class="bi bi-</a:t>
            </a:r>
            <a:r>
              <a:rPr lang="en-US" altLang="ko-KR" sz="1200" dirty="0" err="1">
                <a:highlight>
                  <a:srgbClr val="FFFF00"/>
                </a:highlight>
              </a:rPr>
              <a:t>facebook</a:t>
            </a:r>
            <a:r>
              <a:rPr lang="en-US" altLang="ko-KR" sz="1200" dirty="0">
                <a:highlight>
                  <a:srgbClr val="FFFF00"/>
                </a:highlight>
              </a:rPr>
              <a:t>" style="color: #3b5998; font-size: 2rem;"&gt;&lt;/</a:t>
            </a:r>
            <a:r>
              <a:rPr lang="en-US" altLang="ko-KR" sz="1200" dirty="0" err="1">
                <a:highlight>
                  <a:srgbClr val="FFFF00"/>
                </a:highlight>
              </a:rPr>
              <a:t>i</a:t>
            </a:r>
            <a:r>
              <a:rPr lang="en-US" altLang="ko-KR" sz="1200" dirty="0">
                <a:highlight>
                  <a:srgbClr val="FFFF00"/>
                </a:highlight>
              </a:rPr>
              <a:t>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&lt;</a:t>
            </a:r>
            <a:r>
              <a:rPr lang="en-US" altLang="ko-KR" sz="1200" dirty="0" err="1">
                <a:highlight>
                  <a:srgbClr val="FFFF00"/>
                </a:highlight>
              </a:rPr>
              <a:t>i</a:t>
            </a:r>
            <a:r>
              <a:rPr lang="en-US" altLang="ko-KR" sz="1200" dirty="0">
                <a:highlight>
                  <a:srgbClr val="FFFF00"/>
                </a:highlight>
              </a:rPr>
              <a:t> class="bi bi-twitter" style="color: #55acee; font-size: 2rem;"&gt;&lt;/</a:t>
            </a:r>
            <a:r>
              <a:rPr lang="en-US" altLang="ko-KR" sz="1200" dirty="0" err="1">
                <a:highlight>
                  <a:srgbClr val="FFFF00"/>
                </a:highlight>
              </a:rPr>
              <a:t>i</a:t>
            </a:r>
            <a:r>
              <a:rPr lang="en-US" altLang="ko-KR" sz="1200" dirty="0">
                <a:highlight>
                  <a:srgbClr val="FFFF00"/>
                </a:highlight>
              </a:rPr>
              <a:t>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  &lt;</a:t>
            </a:r>
            <a:r>
              <a:rPr lang="en-US" altLang="ko-KR" sz="1200" dirty="0" err="1">
                <a:highlight>
                  <a:srgbClr val="FFFF00"/>
                </a:highlight>
              </a:rPr>
              <a:t>i</a:t>
            </a:r>
            <a:r>
              <a:rPr lang="en-US" altLang="ko-KR" sz="1200" dirty="0">
                <a:highlight>
                  <a:srgbClr val="FFFF00"/>
                </a:highlight>
              </a:rPr>
              <a:t> class="bi bi-</a:t>
            </a:r>
            <a:r>
              <a:rPr lang="en-US" altLang="ko-KR" sz="1200" dirty="0" err="1">
                <a:highlight>
                  <a:srgbClr val="FFFF00"/>
                </a:highlight>
              </a:rPr>
              <a:t>instagram</a:t>
            </a:r>
            <a:r>
              <a:rPr lang="en-US" altLang="ko-KR" sz="1200" dirty="0">
                <a:highlight>
                  <a:srgbClr val="FFFF00"/>
                </a:highlight>
              </a:rPr>
              <a:t>" style="color: #ac2bac; font-size: 2rem;"&gt;&lt;/</a:t>
            </a:r>
            <a:r>
              <a:rPr lang="en-US" altLang="ko-KR" sz="1200" dirty="0" err="1">
                <a:highlight>
                  <a:srgbClr val="FFFF00"/>
                </a:highlight>
              </a:rPr>
              <a:t>i</a:t>
            </a:r>
            <a:r>
              <a:rPr lang="en-US" altLang="ko-KR" sz="1200" dirty="0">
                <a:highlight>
                  <a:srgbClr val="FFFF00"/>
                </a:highlight>
              </a:rPr>
              <a:t>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&lt;/div&gt;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&lt;/footer&gt;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ADF0A-3AA9-AA3B-1940-09C2656A2250}"/>
              </a:ext>
            </a:extLst>
          </p:cNvPr>
          <p:cNvSpPr txBox="1"/>
          <p:nvPr/>
        </p:nvSpPr>
        <p:spPr>
          <a:xfrm>
            <a:off x="577174" y="2997465"/>
            <a:ext cx="8832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&lt;</a:t>
            </a:r>
            <a:r>
              <a:rPr lang="ko-KR" altLang="en-US" sz="1200" dirty="0" err="1">
                <a:highlight>
                  <a:srgbClr val="FFFF00"/>
                </a:highlight>
              </a:rPr>
              <a:t>link</a:t>
            </a:r>
            <a:r>
              <a:rPr lang="ko-KR" altLang="en-US" sz="1200" dirty="0">
                <a:highlight>
                  <a:srgbClr val="FFFF00"/>
                </a:highlight>
              </a:rPr>
              <a:t> </a:t>
            </a:r>
            <a:r>
              <a:rPr lang="ko-KR" altLang="en-US" sz="1200" dirty="0" err="1">
                <a:highlight>
                  <a:srgbClr val="FFFF00"/>
                </a:highlight>
              </a:rPr>
              <a:t>rel</a:t>
            </a:r>
            <a:r>
              <a:rPr lang="ko-KR" altLang="en-US" sz="1200" dirty="0">
                <a:highlight>
                  <a:srgbClr val="FFFF00"/>
                </a:highlight>
              </a:rPr>
              <a:t>="</a:t>
            </a:r>
            <a:r>
              <a:rPr lang="ko-KR" altLang="en-US" sz="1200" dirty="0" err="1">
                <a:highlight>
                  <a:srgbClr val="FFFF00"/>
                </a:highlight>
              </a:rPr>
              <a:t>stylesheet</a:t>
            </a:r>
            <a:r>
              <a:rPr lang="ko-KR" altLang="en-US" sz="1200" dirty="0">
                <a:highlight>
                  <a:srgbClr val="FFFF00"/>
                </a:highlight>
              </a:rPr>
              <a:t>" </a:t>
            </a:r>
            <a:r>
              <a:rPr lang="ko-KR" altLang="en-US" sz="1200" dirty="0" err="1">
                <a:highlight>
                  <a:srgbClr val="FFFF00"/>
                </a:highlight>
              </a:rPr>
              <a:t>href</a:t>
            </a:r>
            <a:r>
              <a:rPr lang="ko-KR" altLang="en-US" sz="1200" dirty="0">
                <a:highlight>
                  <a:srgbClr val="FFFF00"/>
                </a:highlight>
              </a:rPr>
              <a:t>="https://cdn.jsdelivr.net/npm/bootstrap-icons@1.10.3/font/bootstrap-icons.css"&gt;</a:t>
            </a:r>
          </a:p>
        </p:txBody>
      </p:sp>
    </p:spTree>
    <p:extLst>
      <p:ext uri="{BB962C8B-B14F-4D97-AF65-F5344CB8AC3E}">
        <p14:creationId xmlns:p14="http://schemas.microsoft.com/office/powerpoint/2010/main" val="17504980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/>
              <a:t>부트스트랩 적극 활용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학기 내내 부트스트랩 디자인 확장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꾸글</a:t>
            </a:r>
            <a:r>
              <a:rPr lang="en-US" altLang="ko-KR" dirty="0">
                <a:sym typeface="Wingdings" panose="05000000000000000000" pitchFamily="2" charset="2"/>
              </a:rPr>
              <a:t>.com </a:t>
            </a:r>
            <a:r>
              <a:rPr lang="ko-KR" altLang="en-US" dirty="0">
                <a:sym typeface="Wingdings" panose="05000000000000000000" pitchFamily="2" charset="2"/>
              </a:rPr>
              <a:t>기능 추가 및 디자인 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주요 구성요소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입력 폼 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3076" name="Picture 4" descr="Bootstrap 5 - Buttons - YouTube">
            <a:extLst>
              <a:ext uri="{FF2B5EF4-FFF2-40B4-BE49-F238E27FC236}">
                <a16:creationId xmlns:a16="http://schemas.microsoft.com/office/drawing/2014/main" id="{EFFD6180-1795-7F46-5D65-68AA2798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0366" y="962527"/>
            <a:ext cx="4769853" cy="268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otstrap 5.0 Form Field Cheat Sheet">
            <a:extLst>
              <a:ext uri="{FF2B5EF4-FFF2-40B4-BE49-F238E27FC236}">
                <a16:creationId xmlns:a16="http://schemas.microsoft.com/office/drawing/2014/main" id="{47C9F2EB-35C1-4091-3C7A-74534F20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7441" y="3923821"/>
            <a:ext cx="4807118" cy="22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ootstrap 5 Table - javatpoint">
            <a:extLst>
              <a:ext uri="{FF2B5EF4-FFF2-40B4-BE49-F238E27FC236}">
                <a16:creationId xmlns:a16="http://schemas.microsoft.com/office/drawing/2014/main" id="{D2461553-495C-2D0C-58F9-E7E89771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879" y="4290521"/>
            <a:ext cx="5639803" cy="191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484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1229954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</a:rPr>
              <a:t>자바 스크립트 기본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3076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</a:t>
            </a:r>
            <a:r>
              <a:rPr lang="ko-KR" altLang="en-US" sz="3200" b="1" dirty="0" err="1"/>
              <a:t>할일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- 3</a:t>
            </a:r>
            <a:endParaRPr lang="ko-KR" altLang="en-US" sz="3200" b="1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B93406-1793-47EE-B95A-701E1DBB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4E45EC-0343-4CC3-885C-22AA90244257}"/>
              </a:ext>
            </a:extLst>
          </p:cNvPr>
          <p:cNvSpPr/>
          <p:nvPr/>
        </p:nvSpPr>
        <p:spPr>
          <a:xfrm>
            <a:off x="799286" y="3818239"/>
            <a:ext cx="523252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dirty="0"/>
              <a:t>자바스크립트 소개 및 사용방법</a:t>
            </a:r>
            <a:endParaRPr lang="en-US" altLang="ko-KR" sz="2800" b="1" dirty="0"/>
          </a:p>
          <a:p>
            <a:pPr lvl="0">
              <a:defRPr/>
            </a:pPr>
            <a:endParaRPr lang="en-US" altLang="ko-KR" sz="2800" b="1" dirty="0"/>
          </a:p>
          <a:p>
            <a:pPr lvl="0">
              <a:defRPr/>
            </a:pPr>
            <a:r>
              <a:rPr lang="ko-KR" altLang="en-US" sz="2800" b="1" dirty="0" err="1"/>
              <a:t>꾸글</a:t>
            </a:r>
            <a:r>
              <a:rPr lang="en-US" altLang="ko-KR" sz="2800" b="1" dirty="0"/>
              <a:t>.COM </a:t>
            </a:r>
            <a:r>
              <a:rPr lang="ko-KR" altLang="en-US" sz="2800" b="1" dirty="0"/>
              <a:t>수정하기</a:t>
            </a:r>
            <a:endParaRPr lang="en-US" altLang="ko-KR" sz="2800" b="1" dirty="0"/>
          </a:p>
        </p:txBody>
      </p:sp>
      <p:pic>
        <p:nvPicPr>
          <p:cNvPr id="2050" name="Picture 2" descr="Java Script] 자바스크립트의 역사와 현재 그리고 미래">
            <a:extLst>
              <a:ext uri="{FF2B5EF4-FFF2-40B4-BE49-F238E27FC236}">
                <a16:creationId xmlns:a16="http://schemas.microsoft.com/office/drawing/2014/main" id="{3FFC7B7F-0FBC-6523-89A3-841DB284A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2242" y="3920143"/>
            <a:ext cx="4219325" cy="23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957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script] Javascript의 특징, console, 입출력 :: pridiot">
            <a:extLst>
              <a:ext uri="{FF2B5EF4-FFF2-40B4-BE49-F238E27FC236}">
                <a16:creationId xmlns:a16="http://schemas.microsoft.com/office/drawing/2014/main" id="{C8E965F8-4C44-8390-E0D6-1BB1D6098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411" y="2827506"/>
            <a:ext cx="5853832" cy="34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JS</a:t>
            </a:r>
            <a:r>
              <a:rPr lang="ko-KR" altLang="en-US" b="1" dirty="0"/>
              <a:t>를 이미 적용했다</a:t>
            </a:r>
            <a:r>
              <a:rPr lang="en-US" altLang="ko-KR" b="1" dirty="0"/>
              <a:t>?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49" y="1778733"/>
            <a:ext cx="10872019" cy="486031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부트스트랩 추가하면서 </a:t>
            </a:r>
            <a:r>
              <a:rPr lang="en-US" altLang="ko-KR" dirty="0">
                <a:sym typeface="Wingdings" panose="05000000000000000000" pitchFamily="2" charset="2"/>
              </a:rPr>
              <a:t>BODY </a:t>
            </a:r>
            <a:r>
              <a:rPr lang="ko-KR" altLang="en-US" dirty="0">
                <a:sym typeface="Wingdings" panose="05000000000000000000" pitchFamily="2" charset="2"/>
              </a:rPr>
              <a:t>태그 시작 부분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추가 코드 확인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부트스트랩에 필요한 필수 기능 구현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&lt;script&gt;</a:t>
            </a:r>
            <a:r>
              <a:rPr lang="ko-KR" altLang="en-US" dirty="0">
                <a:sym typeface="Wingdings" panose="05000000000000000000" pitchFamily="2" charset="2"/>
              </a:rPr>
              <a:t>로 시작해서</a:t>
            </a:r>
            <a:r>
              <a:rPr lang="en-US" altLang="ko-KR" dirty="0">
                <a:sym typeface="Wingdings" panose="05000000000000000000" pitchFamily="2" charset="2"/>
              </a:rPr>
              <a:t> &lt;/script&gt;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파일 형식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자바 스크립트 파일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웹 브라우저 엔진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Html</a:t>
            </a:r>
            <a:r>
              <a:rPr lang="ko-KR" altLang="en-US" dirty="0">
                <a:sym typeface="Wingdings" panose="05000000000000000000" pitchFamily="2" charset="2"/>
              </a:rPr>
              <a:t>이 아닌 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전용 엔진이 해석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크롬 기준 </a:t>
            </a:r>
            <a:r>
              <a:rPr lang="en-US" altLang="ko-KR" dirty="0">
                <a:sym typeface="Wingdings" panose="05000000000000000000" pitchFamily="2" charset="2"/>
              </a:rPr>
              <a:t>V8 </a:t>
            </a:r>
            <a:r>
              <a:rPr lang="ko-KR" altLang="en-US" dirty="0">
                <a:sym typeface="Wingdings" panose="05000000000000000000" pitchFamily="2" charset="2"/>
              </a:rPr>
              <a:t>엔진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D92C5-0F22-4E6F-8A0C-104096E7274D}"/>
              </a:ext>
            </a:extLst>
          </p:cNvPr>
          <p:cNvSpPr txBox="1"/>
          <p:nvPr/>
        </p:nvSpPr>
        <p:spPr>
          <a:xfrm>
            <a:off x="725729" y="2739461"/>
            <a:ext cx="111166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생략</a:t>
            </a:r>
            <a:r>
              <a:rPr lang="en-US" altLang="ko-KR" sz="1200" dirty="0"/>
              <a:t>…. 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    &lt;body&gt;</a:t>
            </a:r>
          </a:p>
          <a:p>
            <a:r>
              <a:rPr lang="en-US" altLang="ko-KR" sz="1200" dirty="0">
                <a:highlight>
                  <a:srgbClr val="FF0000"/>
                </a:highlight>
              </a:rPr>
              <a:t>        &lt;script </a:t>
            </a:r>
            <a:r>
              <a:rPr lang="en-US" altLang="ko-KR" sz="1200" dirty="0" err="1">
                <a:highlight>
                  <a:srgbClr val="FF0000"/>
                </a:highlight>
              </a:rPr>
              <a:t>src</a:t>
            </a:r>
            <a:r>
              <a:rPr lang="en-US" altLang="ko-KR" sz="1200" dirty="0">
                <a:highlight>
                  <a:srgbClr val="FF0000"/>
                </a:highlight>
              </a:rPr>
              <a:t>="https://cdn.jsdelivr.net/</a:t>
            </a:r>
            <a:r>
              <a:rPr lang="en-US" altLang="ko-KR" sz="1200" dirty="0" err="1">
                <a:highlight>
                  <a:srgbClr val="FF0000"/>
                </a:highlight>
              </a:rPr>
              <a:t>npm</a:t>
            </a:r>
            <a:r>
              <a:rPr lang="en-US" altLang="ko-KR" sz="1200" dirty="0">
                <a:highlight>
                  <a:srgbClr val="FF0000"/>
                </a:highlight>
              </a:rPr>
              <a:t>/bootstrap@5.2.3/</a:t>
            </a:r>
            <a:r>
              <a:rPr lang="en-US" altLang="ko-KR" sz="1200" dirty="0" err="1">
                <a:highlight>
                  <a:srgbClr val="FF0000"/>
                </a:highlight>
              </a:rPr>
              <a:t>dist</a:t>
            </a:r>
            <a:r>
              <a:rPr lang="en-US" altLang="ko-KR" sz="1200" dirty="0">
                <a:highlight>
                  <a:srgbClr val="FF0000"/>
                </a:highlight>
              </a:rPr>
              <a:t>/</a:t>
            </a:r>
            <a:r>
              <a:rPr lang="en-US" altLang="ko-KR" sz="1200" dirty="0" err="1">
                <a:highlight>
                  <a:srgbClr val="FF0000"/>
                </a:highlight>
              </a:rPr>
              <a:t>js</a:t>
            </a:r>
            <a:r>
              <a:rPr lang="en-US" altLang="ko-KR" sz="1200" dirty="0">
                <a:highlight>
                  <a:srgbClr val="FF0000"/>
                </a:highlight>
              </a:rPr>
              <a:t>/bootstrap.bundle.min.js" integrity="sha384-kenU1KFdBIe4zVF0s0G1M5b4hcpxyD9F7jL+jjXkk+Q2h455rYXK/7HAuoJl+0I4" </a:t>
            </a:r>
            <a:r>
              <a:rPr lang="en-US" altLang="ko-KR" sz="1200" dirty="0" err="1">
                <a:highlight>
                  <a:srgbClr val="FF0000"/>
                </a:highlight>
              </a:rPr>
              <a:t>crossorigin</a:t>
            </a:r>
            <a:r>
              <a:rPr lang="en-US" altLang="ko-KR" sz="1200" dirty="0">
                <a:highlight>
                  <a:srgbClr val="FF0000"/>
                </a:highlight>
              </a:rPr>
              <a:t>="anonymous"&gt;&lt;/script&gt;</a:t>
            </a:r>
          </a:p>
          <a:p>
            <a:r>
              <a:rPr lang="en-US" altLang="ko-KR" sz="1200" dirty="0"/>
              <a:t>        &lt;nav class="navbar navbar-expand-lg </a:t>
            </a:r>
            <a:r>
              <a:rPr lang="en-US" altLang="ko-KR" sz="1200" dirty="0" err="1"/>
              <a:t>bg</a:t>
            </a:r>
            <a:r>
              <a:rPr lang="en-US" altLang="ko-KR" sz="1200" dirty="0"/>
              <a:t>-light"&gt;</a:t>
            </a:r>
          </a:p>
          <a:p>
            <a:r>
              <a:rPr lang="en-US" altLang="ko-KR" sz="1200" dirty="0"/>
              <a:t>            &lt;div class="container-fluid"&gt;</a:t>
            </a:r>
          </a:p>
          <a:p>
            <a:r>
              <a:rPr lang="ko-KR" altLang="en-US" sz="1200" dirty="0"/>
              <a:t>생략</a:t>
            </a:r>
            <a:r>
              <a:rPr lang="en-US" altLang="ko-KR" sz="1200" dirty="0"/>
              <a:t>….</a:t>
            </a:r>
            <a:endParaRPr lang="ko-KR" altLang="en-US" sz="1200" dirty="0"/>
          </a:p>
        </p:txBody>
      </p:sp>
      <p:pic>
        <p:nvPicPr>
          <p:cNvPr id="1026" name="Picture 2" descr="Web] 큰 틀로 알아보는 브라우저 작동 원리">
            <a:extLst>
              <a:ext uri="{FF2B5EF4-FFF2-40B4-BE49-F238E27FC236}">
                <a16:creationId xmlns:a16="http://schemas.microsoft.com/office/drawing/2014/main" id="{358BED63-6857-478B-1E79-B40AEB065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1986" y="774664"/>
            <a:ext cx="2610421" cy="21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8991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E69577-2E9F-4632-094B-7B89D5B581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9761" y="2380762"/>
            <a:ext cx="5682087" cy="39315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확인하기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현재 검색창에 버튼을 클릭해보자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클릭 하면 메시지 창이 생성된다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가지 방식으로 구현한다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일반적 </a:t>
            </a:r>
            <a:r>
              <a:rPr lang="en-US" altLang="ko-KR" dirty="0">
                <a:sym typeface="Wingdings" panose="05000000000000000000" pitchFamily="2" charset="2"/>
              </a:rPr>
              <a:t>JS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주요 이벤트 처리용으로 직접 구현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최소화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내부 데이터 처리 </a:t>
            </a:r>
            <a:r>
              <a:rPr lang="en-US" altLang="ko-KR" dirty="0">
                <a:sym typeface="Wingdings" panose="05000000000000000000" pitchFamily="2" charset="2"/>
              </a:rPr>
              <a:t>JS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만들어서 연결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추천 방식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94711-BEB3-667D-0AD2-1952461A4A21}"/>
              </a:ext>
            </a:extLst>
          </p:cNvPr>
          <p:cNvSpPr txBox="1"/>
          <p:nvPr/>
        </p:nvSpPr>
        <p:spPr>
          <a:xfrm>
            <a:off x="6933143" y="3731161"/>
            <a:ext cx="42153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그렇다</a:t>
            </a:r>
            <a:r>
              <a:rPr lang="en-US" altLang="ko-KR" b="1" dirty="0"/>
              <a:t>. </a:t>
            </a:r>
            <a:r>
              <a:rPr lang="ko-KR" altLang="en-US" b="1" dirty="0"/>
              <a:t>이 부분은 </a:t>
            </a:r>
            <a:r>
              <a:rPr lang="en-US" altLang="ko-KR" b="1" dirty="0"/>
              <a:t>JS</a:t>
            </a:r>
            <a:r>
              <a:rPr lang="ko-KR" altLang="en-US" b="1" dirty="0"/>
              <a:t>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버튼의 이벤트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마우스 클릭 이벤트를 처리했다</a:t>
            </a:r>
            <a:r>
              <a:rPr lang="en-US" altLang="ko-KR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C26D-9FD8-F9B4-8AF8-77216F73A087}"/>
              </a:ext>
            </a:extLst>
          </p:cNvPr>
          <p:cNvSpPr txBox="1"/>
          <p:nvPr/>
        </p:nvSpPr>
        <p:spPr>
          <a:xfrm>
            <a:off x="631807" y="2667879"/>
            <a:ext cx="63013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생략</a:t>
            </a:r>
            <a:r>
              <a:rPr lang="en-US" altLang="ko-KR" sz="1200" dirty="0"/>
              <a:t>….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&lt;</a:t>
            </a:r>
            <a:r>
              <a:rPr lang="ko-KR" altLang="en-US" sz="1200" dirty="0" err="1"/>
              <a:t>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style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text-align:center</a:t>
            </a:r>
            <a:r>
              <a:rPr lang="ko-KR" altLang="en-US" sz="1200" dirty="0"/>
              <a:t>"&gt;검색 :</a:t>
            </a:r>
          </a:p>
          <a:p>
            <a:r>
              <a:rPr lang="ko-KR" altLang="en-US" sz="1200" dirty="0"/>
              <a:t>            &lt;</a:t>
            </a:r>
            <a:r>
              <a:rPr lang="ko-KR" altLang="en-US" sz="1200" dirty="0" err="1"/>
              <a:t>input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text</a:t>
            </a:r>
            <a:r>
              <a:rPr lang="ko-KR" altLang="en-US" sz="1200" dirty="0"/>
              <a:t>" 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search</a:t>
            </a:r>
            <a:r>
              <a:rPr lang="ko-KR" altLang="en-US" sz="1200" dirty="0"/>
              <a:t>"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="55"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=""&gt;</a:t>
            </a:r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button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button</a:t>
            </a:r>
            <a:r>
              <a:rPr lang="ko-KR" altLang="en-US" sz="1200" dirty="0"/>
              <a:t>" </a:t>
            </a:r>
            <a:r>
              <a:rPr lang="ko-KR" altLang="en-US" sz="1200" dirty="0" err="1">
                <a:highlight>
                  <a:srgbClr val="FF0000"/>
                </a:highlight>
              </a:rPr>
              <a:t>onclick</a:t>
            </a:r>
            <a:r>
              <a:rPr lang="ko-KR" altLang="en-US" sz="1200" dirty="0">
                <a:highlight>
                  <a:srgbClr val="FF0000"/>
                </a:highlight>
              </a:rPr>
              <a:t>="</a:t>
            </a:r>
            <a:r>
              <a:rPr lang="ko-KR" altLang="en-US" sz="1200" dirty="0" err="1">
                <a:highlight>
                  <a:srgbClr val="FF0000"/>
                </a:highlight>
              </a:rPr>
              <a:t>alert</a:t>
            </a:r>
            <a:r>
              <a:rPr lang="ko-KR" altLang="en-US" sz="1200" dirty="0">
                <a:highlight>
                  <a:srgbClr val="FF0000"/>
                </a:highlight>
              </a:rPr>
              <a:t>('검색을 수행합니다!')"</a:t>
            </a:r>
            <a:r>
              <a:rPr lang="ko-KR" altLang="en-US" sz="1200" dirty="0"/>
              <a:t>&gt;검색&lt;/</a:t>
            </a:r>
            <a:r>
              <a:rPr lang="ko-KR" altLang="en-US" sz="1200" dirty="0" err="1"/>
              <a:t>button</a:t>
            </a:r>
            <a:r>
              <a:rPr lang="ko-KR" altLang="en-US" sz="1200" dirty="0"/>
              <a:t>&gt;</a:t>
            </a:r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br</a:t>
            </a:r>
            <a:r>
              <a:rPr lang="ko-KR" altLang="en-US" sz="1200" dirty="0"/>
              <a:t>&gt;&lt;/</a:t>
            </a:r>
            <a:r>
              <a:rPr lang="ko-KR" altLang="en-US" sz="1200" dirty="0" err="1"/>
              <a:t>p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br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br</a:t>
            </a:r>
            <a:r>
              <a:rPr lang="ko-KR" altLang="en-US" sz="1200" dirty="0"/>
              <a:t>&gt;&lt;</a:t>
            </a:r>
            <a:r>
              <a:rPr lang="ko-KR" altLang="en-US" sz="1200" dirty="0" err="1"/>
              <a:t>br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        &lt;</a:t>
            </a:r>
            <a:r>
              <a:rPr lang="ko-KR" altLang="en-US" sz="1200" dirty="0" err="1"/>
              <a:t>table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style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margin-left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auto</a:t>
            </a:r>
            <a:r>
              <a:rPr lang="ko-KR" altLang="en-US" sz="1200" dirty="0"/>
              <a:t>; </a:t>
            </a:r>
            <a:r>
              <a:rPr lang="ko-KR" altLang="en-US" sz="1200" dirty="0" err="1"/>
              <a:t>margin-right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auto</a:t>
            </a:r>
            <a:r>
              <a:rPr lang="ko-KR" altLang="en-US" sz="1200" dirty="0"/>
              <a:t>;" </a:t>
            </a:r>
            <a:r>
              <a:rPr lang="ko-KR" altLang="en-US" sz="1200" dirty="0" err="1"/>
              <a:t>border</a:t>
            </a:r>
            <a:r>
              <a:rPr lang="ko-KR" altLang="en-US" sz="1200" dirty="0"/>
              <a:t>="1" </a:t>
            </a:r>
            <a:r>
              <a:rPr lang="ko-KR" altLang="en-US" sz="1200" dirty="0" err="1"/>
              <a:t>width</a:t>
            </a:r>
            <a:r>
              <a:rPr lang="ko-KR" altLang="en-US" sz="1200" dirty="0"/>
              <a:t>="500"&gt;</a:t>
            </a:r>
          </a:p>
          <a:p>
            <a:r>
              <a:rPr lang="ko-KR" altLang="en-US" sz="1200" dirty="0"/>
              <a:t>            &lt;! 테이블을 정의합니다.&gt;</a:t>
            </a:r>
            <a:endParaRPr lang="en-US" altLang="ko-KR" sz="1200" dirty="0"/>
          </a:p>
          <a:p>
            <a:r>
              <a:rPr lang="ko-KR" altLang="en-US" sz="1200" dirty="0"/>
              <a:t>생략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29428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🧾 DOM &amp; Event">
            <a:extLst>
              <a:ext uri="{FF2B5EF4-FFF2-40B4-BE49-F238E27FC236}">
                <a16:creationId xmlns:a16="http://schemas.microsoft.com/office/drawing/2014/main" id="{5F972639-9978-4729-8CBD-5C14B7912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92492" y="5768544"/>
            <a:ext cx="4855974" cy="54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제목 308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잠깐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 err="1"/>
              <a:t>자바스크립와</a:t>
            </a:r>
            <a:r>
              <a:rPr lang="ko-KR" altLang="en-US" dirty="0"/>
              <a:t> </a:t>
            </a:r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E48408F4-249F-8FD6-C38D-FD559C946456}"/>
              </a:ext>
            </a:extLst>
          </p:cNvPr>
          <p:cNvSpPr txBox="1">
            <a:spLocks/>
          </p:cNvSpPr>
          <p:nvPr/>
        </p:nvSpPr>
        <p:spPr>
          <a:xfrm>
            <a:off x="481781" y="1778733"/>
            <a:ext cx="10338619" cy="49427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DOM(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DOM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, Document 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Apple SD Gothic Neo"/>
              </a:rPr>
              <a:t>Object Model)?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문서의 객체 모델</a:t>
            </a:r>
            <a:endParaRPr lang="en-US" altLang="ko-KR" dirty="0"/>
          </a:p>
          <a:p>
            <a:pPr lvl="1"/>
            <a:r>
              <a:rPr lang="ko-KR" altLang="en-US" dirty="0"/>
              <a:t>모든 문서는 트리 구조로 구성</a:t>
            </a:r>
            <a:endParaRPr lang="en-US" altLang="ko-KR" dirty="0"/>
          </a:p>
          <a:p>
            <a:pPr lvl="1"/>
            <a:r>
              <a:rPr lang="en-US" altLang="ko-KR" dirty="0"/>
              <a:t>W3C </a:t>
            </a:r>
            <a:r>
              <a:rPr lang="ko-KR" altLang="en-US" dirty="0"/>
              <a:t>표준 </a:t>
            </a:r>
            <a:r>
              <a:rPr lang="en-US" altLang="ko-KR" dirty="0"/>
              <a:t>– </a:t>
            </a:r>
            <a:r>
              <a:rPr lang="ko-KR" altLang="en-US" dirty="0"/>
              <a:t>그림과 같은 계층 구조로 표현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자바스크립트 이벤트 처리</a:t>
            </a:r>
            <a:endParaRPr lang="en-US" altLang="ko-KR" dirty="0"/>
          </a:p>
          <a:p>
            <a:pPr lvl="1"/>
            <a:r>
              <a:rPr lang="ko-KR" altLang="en-US" dirty="0"/>
              <a:t>특정 객체의 동작을 감지하고 처리</a:t>
            </a:r>
            <a:endParaRPr lang="en-US" altLang="ko-KR" dirty="0"/>
          </a:p>
          <a:p>
            <a:pPr lvl="2"/>
            <a:r>
              <a:rPr lang="ko-KR" altLang="en-US" dirty="0"/>
              <a:t>반드시 객체</a:t>
            </a:r>
            <a:r>
              <a:rPr lang="en-US" altLang="ko-KR" dirty="0"/>
              <a:t>(</a:t>
            </a:r>
            <a:r>
              <a:rPr lang="ko-KR" altLang="en-US" dirty="0"/>
              <a:t>버튼 등</a:t>
            </a:r>
            <a:r>
              <a:rPr lang="en-US" altLang="ko-KR" dirty="0"/>
              <a:t>)</a:t>
            </a:r>
            <a:r>
              <a:rPr lang="ko-KR" altLang="en-US" dirty="0"/>
              <a:t> 위치의 인식 필요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JS</a:t>
            </a:r>
            <a:r>
              <a:rPr lang="ko-KR" altLang="en-US" dirty="0"/>
              <a:t> 엔진은 항상 이벤트 처리 대기</a:t>
            </a:r>
            <a:endParaRPr lang="en-US" altLang="ko-KR" dirty="0"/>
          </a:p>
          <a:p>
            <a:pPr lvl="2"/>
            <a:r>
              <a:rPr lang="ko-KR" altLang="en-US" dirty="0"/>
              <a:t>버튼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 </a:t>
            </a:r>
            <a:r>
              <a:rPr lang="ko-KR" altLang="en-US" dirty="0"/>
              <a:t>클릭이 발생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JS </a:t>
            </a:r>
            <a:r>
              <a:rPr lang="ko-KR" altLang="en-US" dirty="0"/>
              <a:t>는 이러한 </a:t>
            </a:r>
            <a:r>
              <a:rPr lang="en-US" altLang="ko-KR" dirty="0"/>
              <a:t>DOM</a:t>
            </a:r>
            <a:r>
              <a:rPr lang="ko-KR" altLang="en-US" dirty="0"/>
              <a:t>을 조작하는 역할을 수행한다</a:t>
            </a:r>
            <a:r>
              <a:rPr lang="en-US" altLang="ko-KR" dirty="0"/>
              <a:t>.</a:t>
            </a:r>
          </a:p>
        </p:txBody>
      </p:sp>
      <p:pic>
        <p:nvPicPr>
          <p:cNvPr id="2" name="Picture 6" descr="문서 객체 모델 - 위키백과, 우리 모두의 백과사전">
            <a:extLst>
              <a:ext uri="{FF2B5EF4-FFF2-40B4-BE49-F238E27FC236}">
                <a16:creationId xmlns:a16="http://schemas.microsoft.com/office/drawing/2014/main" id="{F724F9B2-0368-6CE2-4620-8C012E9C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4943" y="1217980"/>
            <a:ext cx="4311703" cy="44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91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efer - velog">
            <a:extLst>
              <a:ext uri="{FF2B5EF4-FFF2-40B4-BE49-F238E27FC236}">
                <a16:creationId xmlns:a16="http://schemas.microsoft.com/office/drawing/2014/main" id="{A262F9EB-FA14-FE25-48E1-89CEB599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3354" y="2516819"/>
            <a:ext cx="4906386" cy="20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검색 창 클릭 이벤트 다시 구현하기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 파일로 작성해서 연결해보자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현재 프로젝트 폴더에 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생성한다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search.js </a:t>
            </a:r>
            <a:r>
              <a:rPr lang="ko-KR" altLang="en-US" dirty="0">
                <a:sym typeface="Wingdings" panose="05000000000000000000" pitchFamily="2" charset="2"/>
              </a:rPr>
              <a:t>파일을 생성한다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 파일을 추가한다</a:t>
            </a:r>
            <a:r>
              <a:rPr lang="en-US" altLang="ko-KR" dirty="0">
                <a:sym typeface="Wingdings" panose="05000000000000000000" pitchFamily="2" charset="2"/>
              </a:rPr>
              <a:t>. (head</a:t>
            </a:r>
            <a:r>
              <a:rPr lang="ko-KR" altLang="en-US" dirty="0">
                <a:sym typeface="Wingdings" panose="05000000000000000000" pitchFamily="2" charset="2"/>
              </a:rPr>
              <a:t> 태그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 버튼의 소스코드를 수정한다</a:t>
            </a:r>
            <a:r>
              <a:rPr lang="en-US" altLang="ko-KR" dirty="0">
                <a:sym typeface="Wingdings" panose="05000000000000000000" pitchFamily="2" charset="2"/>
              </a:rPr>
              <a:t>. (body </a:t>
            </a:r>
            <a:r>
              <a:rPr lang="ko-KR" altLang="en-US" dirty="0">
                <a:sym typeface="Wingdings" panose="05000000000000000000" pitchFamily="2" charset="2"/>
              </a:rPr>
              <a:t>태그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참고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자바스크립트는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객체의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id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정보</a:t>
            </a:r>
            <a:r>
              <a:rPr lang="ko-KR" altLang="en-US" dirty="0">
                <a:sym typeface="Wingdings" panose="05000000000000000000" pitchFamily="2" charset="2"/>
              </a:rPr>
              <a:t>를 인식한다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매우 중요</a:t>
            </a:r>
            <a:r>
              <a:rPr lang="en-US" altLang="ko-KR" dirty="0">
                <a:sym typeface="Wingdings" panose="05000000000000000000" pitchFamily="2" charset="2"/>
              </a:rPr>
              <a:t>!!!</a:t>
            </a:r>
          </a:p>
          <a:p>
            <a:pPr lvl="2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D6FC3-3E98-94B0-D700-31DEAE41F122}"/>
              </a:ext>
            </a:extLst>
          </p:cNvPr>
          <p:cNvSpPr txBox="1"/>
          <p:nvPr/>
        </p:nvSpPr>
        <p:spPr>
          <a:xfrm>
            <a:off x="1037721" y="4146564"/>
            <a:ext cx="106724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</a:rPr>
              <a:t>&lt;</a:t>
            </a:r>
            <a:r>
              <a:rPr lang="ko-KR" altLang="en-US" sz="1400" dirty="0" err="1">
                <a:highlight>
                  <a:srgbClr val="FFFF00"/>
                </a:highlight>
              </a:rPr>
              <a:t>script</a:t>
            </a:r>
            <a:r>
              <a:rPr lang="ko-KR" altLang="en-US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</a:rPr>
              <a:t>type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text</a:t>
            </a:r>
            <a:r>
              <a:rPr lang="ko-KR" altLang="en-US" sz="1400" dirty="0">
                <a:highlight>
                  <a:srgbClr val="FFFF00"/>
                </a:highlight>
              </a:rPr>
              <a:t>/</a:t>
            </a:r>
            <a:r>
              <a:rPr lang="ko-KR" altLang="en-US" sz="1400" dirty="0" err="1">
                <a:highlight>
                  <a:srgbClr val="FFFF00"/>
                </a:highlight>
              </a:rPr>
              <a:t>javascript</a:t>
            </a:r>
            <a:r>
              <a:rPr lang="ko-KR" altLang="en-US" sz="1400" dirty="0">
                <a:highlight>
                  <a:srgbClr val="FFFF00"/>
                </a:highlight>
              </a:rPr>
              <a:t>" </a:t>
            </a:r>
            <a:r>
              <a:rPr lang="ko-KR" altLang="en-US" sz="1400" dirty="0" err="1">
                <a:highlight>
                  <a:srgbClr val="FFFF00"/>
                </a:highlight>
              </a:rPr>
              <a:t>src</a:t>
            </a:r>
            <a:r>
              <a:rPr lang="ko-KR" altLang="en-US" sz="1400" dirty="0">
                <a:highlight>
                  <a:srgbClr val="FFFF00"/>
                </a:highlight>
              </a:rPr>
              <a:t>="</a:t>
            </a:r>
            <a:r>
              <a:rPr lang="ko-KR" altLang="en-US" sz="1400" dirty="0" err="1">
                <a:highlight>
                  <a:srgbClr val="FFFF00"/>
                </a:highlight>
              </a:rPr>
              <a:t>js</a:t>
            </a:r>
            <a:r>
              <a:rPr lang="ko-KR" altLang="en-US" sz="1400" dirty="0">
                <a:highlight>
                  <a:srgbClr val="FFFF00"/>
                </a:highlight>
              </a:rPr>
              <a:t>/</a:t>
            </a:r>
            <a:r>
              <a:rPr lang="ko-KR" altLang="en-US" sz="1400" dirty="0" err="1">
                <a:highlight>
                  <a:srgbClr val="FFFF00"/>
                </a:highlight>
              </a:rPr>
              <a:t>search.js</a:t>
            </a:r>
            <a:r>
              <a:rPr lang="ko-KR" altLang="en-US" sz="1400" dirty="0">
                <a:highlight>
                  <a:srgbClr val="FFFF00"/>
                </a:highlight>
              </a:rPr>
              <a:t>" </a:t>
            </a:r>
            <a:r>
              <a:rPr lang="ko-KR" altLang="en-US" sz="1400" dirty="0" err="1">
                <a:highlight>
                  <a:srgbClr val="FFFF00"/>
                </a:highlight>
              </a:rPr>
              <a:t>defer</a:t>
            </a:r>
            <a:r>
              <a:rPr lang="ko-KR" altLang="en-US" sz="1400" dirty="0">
                <a:highlight>
                  <a:srgbClr val="FFFF00"/>
                </a:highlight>
              </a:rPr>
              <a:t>&gt;&lt;/</a:t>
            </a:r>
            <a:r>
              <a:rPr lang="ko-KR" altLang="en-US" sz="1400" dirty="0" err="1">
                <a:highlight>
                  <a:srgbClr val="FFFF00"/>
                </a:highlight>
              </a:rPr>
              <a:t>script</a:t>
            </a:r>
            <a:r>
              <a:rPr lang="ko-KR" altLang="en-US" sz="1400" dirty="0">
                <a:highlight>
                  <a:srgbClr val="FFFF00"/>
                </a:highlight>
              </a:rPr>
              <a:t>&gt;</a:t>
            </a:r>
            <a:endParaRPr lang="en-US" altLang="ko-KR" sz="1400" dirty="0">
              <a:highlight>
                <a:srgbClr val="FFFF00"/>
              </a:highlight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>
                <a:highlight>
                  <a:srgbClr val="FFFF00"/>
                </a:highlight>
                <a:sym typeface="Wingdings" panose="05000000000000000000" pitchFamily="2" charset="2"/>
              </a:rPr>
              <a:t> &lt;input type="text" name="search" size="55" value=""&gt;&lt;button id="</a:t>
            </a:r>
            <a:r>
              <a:rPr lang="en-US" altLang="ko-KR" sz="1400" dirty="0" err="1">
                <a:highlight>
                  <a:srgbClr val="FFFF00"/>
                </a:highlight>
                <a:sym typeface="Wingdings" panose="05000000000000000000" pitchFamily="2" charset="2"/>
              </a:rPr>
              <a:t>search_btn</a:t>
            </a:r>
            <a:r>
              <a:rPr lang="en-US" altLang="ko-KR" sz="1400" dirty="0">
                <a:highlight>
                  <a:srgbClr val="FFFF00"/>
                </a:highlight>
                <a:sym typeface="Wingdings" panose="05000000000000000000" pitchFamily="2" charset="2"/>
              </a:rPr>
              <a:t>" type="button"&gt;</a:t>
            </a:r>
            <a:r>
              <a:rPr lang="ko-KR" altLang="en-US" sz="1400" dirty="0">
                <a:highlight>
                  <a:srgbClr val="FFFF00"/>
                </a:highlight>
                <a:sym typeface="Wingdings" panose="05000000000000000000" pitchFamily="2" charset="2"/>
              </a:rPr>
              <a:t>검색</a:t>
            </a:r>
            <a:r>
              <a:rPr lang="en-US" altLang="ko-KR" sz="1400" dirty="0">
                <a:highlight>
                  <a:srgbClr val="FFFF00"/>
                </a:highlight>
                <a:sym typeface="Wingdings" panose="05000000000000000000" pitchFamily="2" charset="2"/>
              </a:rPr>
              <a:t>&lt;/button&gt;</a:t>
            </a:r>
          </a:p>
          <a:p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5185C-D862-071C-A67B-56F3CEBD51CA}"/>
              </a:ext>
            </a:extLst>
          </p:cNvPr>
          <p:cNvSpPr txBox="1"/>
          <p:nvPr/>
        </p:nvSpPr>
        <p:spPr>
          <a:xfrm>
            <a:off x="7003354" y="1000662"/>
            <a:ext cx="45950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JS</a:t>
            </a:r>
            <a:r>
              <a:rPr lang="ko-KR" altLang="en-US" b="1" dirty="0"/>
              <a:t>는 탑</a:t>
            </a:r>
            <a:r>
              <a:rPr lang="en-US" altLang="ko-KR" b="1" dirty="0"/>
              <a:t>/</a:t>
            </a:r>
            <a:r>
              <a:rPr lang="ko-KR" altLang="en-US" b="1" dirty="0"/>
              <a:t>다운 방식으로 로딩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defer </a:t>
            </a:r>
            <a:r>
              <a:rPr lang="ko-KR" altLang="en-US" b="1" dirty="0"/>
              <a:t>옵션의 역할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en-US" altLang="ko-KR" b="1" dirty="0"/>
              <a:t>JS </a:t>
            </a:r>
            <a:r>
              <a:rPr lang="en-US" altLang="ko-KR" b="1" dirty="0">
                <a:sym typeface="Wingdings" panose="05000000000000000000" pitchFamily="2" charset="2"/>
              </a:rPr>
              <a:t> HTML</a:t>
            </a:r>
            <a:r>
              <a:rPr lang="ko-KR" altLang="en-US" b="1" dirty="0">
                <a:sym typeface="Wingdings" panose="05000000000000000000" pitchFamily="2" charset="2"/>
              </a:rPr>
              <a:t> 순으로 로딩됨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2142173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C12413-F390-C9E7-09D8-2873CF2746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9558" y="1585700"/>
            <a:ext cx="5224843" cy="162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search.js 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작성한다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문서 </a:t>
            </a:r>
            <a:r>
              <a:rPr lang="en-US" altLang="ko-KR" dirty="0">
                <a:sym typeface="Wingdings" panose="05000000000000000000" pitchFamily="2" charset="2"/>
              </a:rPr>
              <a:t>: document </a:t>
            </a:r>
            <a:r>
              <a:rPr lang="ko-KR" altLang="en-US" dirty="0">
                <a:sym typeface="Wingdings" panose="05000000000000000000" pitchFamily="2" charset="2"/>
              </a:rPr>
              <a:t>라고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2000" dirty="0" err="1"/>
              <a:t>getElementById</a:t>
            </a:r>
            <a:r>
              <a:rPr lang="en-US" altLang="ko-KR" sz="2000" dirty="0"/>
              <a:t> </a:t>
            </a:r>
            <a:r>
              <a:rPr lang="ko-KR" altLang="en-US" sz="2000" dirty="0"/>
              <a:t>문서의</a:t>
            </a:r>
            <a:r>
              <a:rPr lang="en-US" altLang="ko-KR" sz="2000" dirty="0"/>
              <a:t> </a:t>
            </a:r>
            <a:r>
              <a:rPr lang="ko-KR" altLang="en-US" sz="2000" dirty="0"/>
              <a:t>특정 </a:t>
            </a:r>
            <a:r>
              <a:rPr lang="en-US" altLang="ko-KR" sz="2000" dirty="0"/>
              <a:t>id</a:t>
            </a:r>
            <a:r>
              <a:rPr lang="ko-KR" altLang="en-US" sz="2000" dirty="0"/>
              <a:t>를 가져온다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sz="2000" dirty="0" err="1"/>
              <a:t>addEventListener</a:t>
            </a:r>
            <a:r>
              <a:rPr lang="ko-KR" altLang="en-US" sz="2000" dirty="0"/>
              <a:t>로 이벤트를 등록한다</a:t>
            </a:r>
            <a:r>
              <a:rPr lang="en-US" altLang="ko-KR" sz="2000" dirty="0"/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click </a:t>
            </a:r>
            <a:r>
              <a:rPr lang="ko-KR" altLang="en-US" dirty="0">
                <a:sym typeface="Wingdings" panose="05000000000000000000" pitchFamily="2" charset="2"/>
              </a:rPr>
              <a:t>은 마우스 이벤트의 한 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sz="2000" dirty="0" err="1"/>
              <a:t>search_message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함수이다</a:t>
            </a:r>
            <a:r>
              <a:rPr lang="en-US" altLang="ko-KR" sz="2000" dirty="0"/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함수는 </a:t>
            </a:r>
            <a:r>
              <a:rPr lang="en-US" altLang="ko-KR" dirty="0">
                <a:sym typeface="Wingdings" panose="05000000000000000000" pitchFamily="2" charset="2"/>
              </a:rPr>
              <a:t>‘function </a:t>
            </a:r>
            <a:r>
              <a:rPr lang="ko-KR" altLang="en-US" dirty="0">
                <a:sym typeface="Wingdings" panose="05000000000000000000" pitchFamily="2" charset="2"/>
              </a:rPr>
              <a:t>이름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  <a:r>
              <a:rPr lang="ko-KR" altLang="en-US" dirty="0">
                <a:sym typeface="Wingdings" panose="05000000000000000000" pitchFamily="2" charset="2"/>
              </a:rPr>
              <a:t>으로 정의된다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기존 언어와 같이 </a:t>
            </a:r>
            <a:r>
              <a:rPr lang="en-US" altLang="ko-KR" dirty="0">
                <a:sym typeface="Wingdings" panose="05000000000000000000" pitchFamily="2" charset="2"/>
              </a:rPr>
              <a:t>{ }</a:t>
            </a:r>
            <a:r>
              <a:rPr lang="ko-KR" altLang="en-US" dirty="0">
                <a:sym typeface="Wingdings" panose="05000000000000000000" pitchFamily="2" charset="2"/>
              </a:rPr>
              <a:t>러 묶는다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alert</a:t>
            </a:r>
            <a:r>
              <a:rPr lang="ko-KR" altLang="en-US" dirty="0">
                <a:sym typeface="Wingdings" panose="05000000000000000000" pitchFamily="2" charset="2"/>
              </a:rPr>
              <a:t>은 메시지 출력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3076" name="Picture 4" descr="Javascript - Jquery 이벤트 처리 방법">
            <a:extLst>
              <a:ext uri="{FF2B5EF4-FFF2-40B4-BE49-F238E27FC236}">
                <a16:creationId xmlns:a16="http://schemas.microsoft.com/office/drawing/2014/main" id="{79209DB9-FDD6-831D-3FC2-66016429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7807" y="3482751"/>
            <a:ext cx="5346594" cy="279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9F046-AF03-A32F-81AA-F42C5EB76A72}"/>
              </a:ext>
            </a:extLst>
          </p:cNvPr>
          <p:cNvSpPr txBox="1"/>
          <p:nvPr/>
        </p:nvSpPr>
        <p:spPr>
          <a:xfrm>
            <a:off x="951345" y="4216432"/>
            <a:ext cx="89145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highlight>
                  <a:srgbClr val="FFFF00"/>
                </a:highlight>
              </a:rPr>
              <a:t>document.getElementById</a:t>
            </a:r>
            <a:r>
              <a:rPr lang="en-US" altLang="ko-KR" sz="1200" dirty="0">
                <a:highlight>
                  <a:srgbClr val="FFFF00"/>
                </a:highlight>
              </a:rPr>
              <a:t>("</a:t>
            </a:r>
            <a:r>
              <a:rPr lang="en-US" altLang="ko-KR" sz="1200" dirty="0" err="1">
                <a:highlight>
                  <a:srgbClr val="FFFF00"/>
                </a:highlight>
              </a:rPr>
              <a:t>search_btn</a:t>
            </a:r>
            <a:r>
              <a:rPr lang="en-US" altLang="ko-KR" sz="1200" dirty="0">
                <a:highlight>
                  <a:srgbClr val="FFFF00"/>
                </a:highlight>
              </a:rPr>
              <a:t>").</a:t>
            </a:r>
            <a:r>
              <a:rPr lang="en-US" altLang="ko-KR" sz="1200" dirty="0" err="1">
                <a:highlight>
                  <a:srgbClr val="FFFF00"/>
                </a:highlight>
              </a:rPr>
              <a:t>addEventListener</a:t>
            </a:r>
            <a:r>
              <a:rPr lang="en-US" altLang="ko-KR" sz="1200" dirty="0">
                <a:highlight>
                  <a:srgbClr val="FFFF00"/>
                </a:highlight>
              </a:rPr>
              <a:t>('click', </a:t>
            </a:r>
            <a:r>
              <a:rPr lang="en-US" altLang="ko-KR" sz="1200" dirty="0" err="1">
                <a:highlight>
                  <a:srgbClr val="FFFF00"/>
                </a:highlight>
              </a:rPr>
              <a:t>search_message</a:t>
            </a:r>
            <a:r>
              <a:rPr lang="en-US" altLang="ko-KR" sz="1200" dirty="0">
                <a:highlight>
                  <a:srgbClr val="FFFF00"/>
                </a:highlight>
              </a:rPr>
              <a:t>);</a:t>
            </a:r>
          </a:p>
          <a:p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>
                <a:highlight>
                  <a:srgbClr val="FFFF00"/>
                </a:highlight>
              </a:rPr>
              <a:t>function </a:t>
            </a:r>
            <a:r>
              <a:rPr lang="en-US" altLang="ko-KR" sz="1200" dirty="0" err="1">
                <a:highlight>
                  <a:srgbClr val="FFFF00"/>
                </a:highlight>
              </a:rPr>
              <a:t>search_message</a:t>
            </a:r>
            <a:r>
              <a:rPr lang="en-US" altLang="ko-KR" sz="1200" dirty="0">
                <a:highlight>
                  <a:srgbClr val="FFFF00"/>
                </a:highlight>
              </a:rPr>
              <a:t>(){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alert("</a:t>
            </a:r>
            <a:r>
              <a:rPr lang="ko-KR" altLang="en-US" sz="1200" dirty="0">
                <a:highlight>
                  <a:srgbClr val="FFFF00"/>
                </a:highlight>
              </a:rPr>
              <a:t>검색을 수행합니다</a:t>
            </a:r>
            <a:r>
              <a:rPr lang="en-US" altLang="ko-KR" sz="1200" dirty="0">
                <a:highlight>
                  <a:srgbClr val="FFFF00"/>
                </a:highlight>
              </a:rPr>
              <a:t>!"); 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97AD3-F49D-E844-697A-6AA86C53B69A}"/>
              </a:ext>
            </a:extLst>
          </p:cNvPr>
          <p:cNvSpPr txBox="1"/>
          <p:nvPr/>
        </p:nvSpPr>
        <p:spPr>
          <a:xfrm>
            <a:off x="8105596" y="2883248"/>
            <a:ext cx="2271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동일하게 동작한다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27022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17A14D-6C63-F626-C2EB-B077CF27BF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3441" y="2972885"/>
            <a:ext cx="6033169" cy="32954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 err="1"/>
              <a:t>꾸글</a:t>
            </a:r>
            <a:r>
              <a:rPr lang="en-US" altLang="ko-KR" b="1" dirty="0"/>
              <a:t>.com </a:t>
            </a:r>
            <a:r>
              <a:rPr lang="ko-KR" altLang="en-US" b="1" dirty="0"/>
              <a:t>수정하기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소스 코드가 잘 로딩 되었는지 확인하기</a:t>
            </a:r>
            <a:endParaRPr lang="en-US" altLang="ko-KR" sz="800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꾸글</a:t>
            </a:r>
            <a:r>
              <a:rPr lang="en-US" altLang="ko-KR" dirty="0">
                <a:sym typeface="Wingdings" panose="05000000000000000000" pitchFamily="2" charset="2"/>
              </a:rPr>
              <a:t>.COM</a:t>
            </a:r>
            <a:r>
              <a:rPr lang="ko-KR" altLang="en-US" dirty="0">
                <a:sym typeface="Wingdings" panose="05000000000000000000" pitchFamily="2" charset="2"/>
              </a:rPr>
              <a:t> 화면을 보자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검색버튼 클릭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개발자 모드 보기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F12</a:t>
            </a:r>
            <a:r>
              <a:rPr lang="ko-KR" altLang="en-US" dirty="0">
                <a:sym typeface="Wingdings" panose="05000000000000000000" pitchFamily="2" charset="2"/>
              </a:rPr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Souece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메뉴 클릭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F12 </a:t>
            </a:r>
            <a:r>
              <a:rPr lang="ko-KR" altLang="en-US" dirty="0">
                <a:sym typeface="Wingdings" panose="05000000000000000000" pitchFamily="2" charset="2"/>
              </a:rPr>
              <a:t>다시 클릭하면 닫힘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현재 로딩된 모든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자원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en-US" altLang="ko-KR" dirty="0" err="1">
                <a:sym typeface="Wingdings" panose="05000000000000000000" pitchFamily="2" charset="2"/>
              </a:rPr>
              <a:t>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로딩 확인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빨간줄이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있다면 에러다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정상 동작한다면 문제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에러가 난다면 </a:t>
            </a:r>
            <a:r>
              <a:rPr lang="ko-KR" altLang="en-US" dirty="0" err="1">
                <a:sym typeface="Wingdings" panose="05000000000000000000" pitchFamily="2" charset="2"/>
              </a:rPr>
              <a:t>새로고침</a:t>
            </a:r>
            <a:r>
              <a:rPr lang="ko-KR" altLang="en-US" dirty="0">
                <a:sym typeface="Wingdings" panose="05000000000000000000" pitchFamily="2" charset="2"/>
              </a:rPr>
              <a:t> 해보자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 err="1">
                <a:sym typeface="Wingdings" panose="05000000000000000000" pitchFamily="2" charset="2"/>
              </a:rPr>
              <a:t>캐싱이</a:t>
            </a:r>
            <a:r>
              <a:rPr lang="ko-KR" altLang="en-US" dirty="0">
                <a:sym typeface="Wingdings" panose="05000000000000000000" pitchFamily="2" charset="2"/>
              </a:rPr>
              <a:t> 조금 늦음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그래도 안되면 이름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오타 등등 수정한다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0EE49B0-99DE-B0A4-B5F0-46F1B0EEE5CC}"/>
              </a:ext>
            </a:extLst>
          </p:cNvPr>
          <p:cNvSpPr/>
          <p:nvPr/>
        </p:nvSpPr>
        <p:spPr>
          <a:xfrm>
            <a:off x="9504946" y="2321911"/>
            <a:ext cx="788737" cy="130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1536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코드 살펴보기 </a:t>
            </a:r>
            <a:r>
              <a:rPr lang="en-US" altLang="ko-KR" dirty="0"/>
              <a:t>– HTML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30232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그룸</a:t>
            </a:r>
            <a:r>
              <a:rPr lang="en-US" altLang="ko-KR" b="1" dirty="0"/>
              <a:t> IDE</a:t>
            </a:r>
            <a:r>
              <a:rPr lang="ko-KR" altLang="en-US" b="1" dirty="0"/>
              <a:t> 내 소스 코드 확인</a:t>
            </a:r>
            <a:endParaRPr lang="en-US" altLang="ko-KR" b="1" dirty="0"/>
          </a:p>
          <a:p>
            <a:pPr lvl="1"/>
            <a:r>
              <a:rPr lang="ko-KR" altLang="en-US" dirty="0"/>
              <a:t>코드 정리 및 확인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https://prettydiff.com/?m=beautify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b="1" dirty="0"/>
              <a:t>오늘 실습 내용 깃 허브 업로드</a:t>
            </a:r>
            <a:endParaRPr lang="en-US" altLang="ko-KR" b="1" dirty="0"/>
          </a:p>
          <a:p>
            <a:pPr lvl="1"/>
            <a:r>
              <a:rPr lang="en-US" altLang="ko-KR" dirty="0"/>
              <a:t>readme.md</a:t>
            </a:r>
            <a:r>
              <a:rPr lang="ko-KR" altLang="en-US" dirty="0"/>
              <a:t> 파일 수정</a:t>
            </a:r>
            <a:endParaRPr lang="en-US" altLang="ko-KR" dirty="0"/>
          </a:p>
          <a:p>
            <a:pPr lvl="2"/>
            <a:r>
              <a:rPr lang="en-US" altLang="ko-KR" dirty="0"/>
              <a:t>## 2023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</a:t>
            </a:r>
            <a:r>
              <a:rPr lang="en-US" altLang="ko-KR" dirty="0"/>
              <a:t>4</a:t>
            </a:r>
            <a:r>
              <a:rPr lang="ko-KR" altLang="en-US"/>
              <a:t>주차 </a:t>
            </a:r>
            <a:r>
              <a:rPr lang="ko-KR" altLang="en-US" dirty="0"/>
              <a:t>홈페이지 수정 완료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업로드 후 서버 저장소 </a:t>
            </a:r>
            <a:r>
              <a:rPr lang="ko-KR" altLang="en-US" dirty="0" err="1"/>
              <a:t>메인화면</a:t>
            </a:r>
            <a:r>
              <a:rPr lang="ko-KR" altLang="en-US" dirty="0"/>
              <a:t> 확인</a:t>
            </a:r>
            <a:r>
              <a:rPr lang="en-US" altLang="ko-KR" dirty="0"/>
              <a:t>!</a:t>
            </a:r>
          </a:p>
          <a:p>
            <a:pPr lvl="2"/>
            <a:r>
              <a:rPr lang="en-US" altLang="ko-KR" dirty="0">
                <a:hlinkClick r:id="rId4"/>
              </a:rPr>
              <a:t>https://github.com/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F5A6E7C1-F538-45BE-9528-52981EDC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8194" name="Picture 2" descr="코딩습관">
            <a:extLst>
              <a:ext uri="{FF2B5EF4-FFF2-40B4-BE49-F238E27FC236}">
                <a16:creationId xmlns:a16="http://schemas.microsoft.com/office/drawing/2014/main" id="{65E9103E-45BF-499F-8709-7258AC33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4627114"/>
            <a:ext cx="3505200" cy="1457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A43AD2-D566-1CC5-17B7-4687FB80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1491" y="2407981"/>
            <a:ext cx="1852406" cy="185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0897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부트스트랩(Bootstrap) 소개 - 자바솔루션 포탈">
            <a:extLst>
              <a:ext uri="{FF2B5EF4-FFF2-40B4-BE49-F238E27FC236}">
                <a16:creationId xmlns:a16="http://schemas.microsoft.com/office/drawing/2014/main" id="{8D9E55FC-152B-3174-AE74-1EBA4D35E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5801" y="563267"/>
            <a:ext cx="5077440" cy="2265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반응형 웹 VS 모바일 웹 차이, 어느 게 더 좋은 걸까? - wishket">
            <a:extLst>
              <a:ext uri="{FF2B5EF4-FFF2-40B4-BE49-F238E27FC236}">
                <a16:creationId xmlns:a16="http://schemas.microsoft.com/office/drawing/2014/main" id="{4D626EB2-9DE2-15E0-9311-5E8EE5C6F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5801" y="3057336"/>
            <a:ext cx="5077441" cy="329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부트스트랩이란</a:t>
            </a:r>
            <a:r>
              <a:rPr lang="en-US" altLang="ko-KR" b="1" dirty="0"/>
              <a:t>?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대표 디자인 프레임워크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가장 많은 사용자 및 </a:t>
            </a:r>
            <a:r>
              <a:rPr lang="en-US" altLang="ko-KR" dirty="0">
                <a:sym typeface="Wingdings" panose="05000000000000000000" pitchFamily="2" charset="2"/>
              </a:rPr>
              <a:t>HTML, CSS, JS </a:t>
            </a:r>
            <a:r>
              <a:rPr lang="ko-KR" altLang="en-US" dirty="0">
                <a:sym typeface="Wingdings" panose="05000000000000000000" pitchFamily="2" charset="2"/>
              </a:rPr>
              <a:t>호환성 지원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개발자끼리 공통 기능을 구현하여 개발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일관성 유지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실제 디자인에 많은 </a:t>
            </a:r>
            <a:r>
              <a:rPr lang="ko-KR" altLang="en-US" dirty="0" err="1">
                <a:sym typeface="Wingdings" panose="05000000000000000000" pitchFamily="2" charset="2"/>
              </a:rPr>
              <a:t>코드량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편리하고 빠르게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오픈 소스로 활용 가능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상업적 이용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PC, </a:t>
            </a:r>
            <a:r>
              <a:rPr lang="ko-KR" altLang="en-US" b="1" dirty="0">
                <a:sym typeface="Wingdings" panose="05000000000000000000" pitchFamily="2" charset="2"/>
              </a:rPr>
              <a:t>모바일 등 다양한 해상도에 자동 최적화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사이트 접속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최신 </a:t>
            </a:r>
            <a:r>
              <a:rPr lang="en-US" altLang="ko-KR" dirty="0">
                <a:sym typeface="Wingdings" panose="05000000000000000000" pitchFamily="2" charset="2"/>
              </a:rPr>
              <a:t>5.2</a:t>
            </a:r>
            <a:r>
              <a:rPr lang="ko-KR" altLang="en-US" dirty="0">
                <a:sym typeface="Wingdings" panose="05000000000000000000" pitchFamily="2" charset="2"/>
              </a:rPr>
              <a:t>버전 디자인 살펴보기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  <a:hlinkClick r:id="rId5"/>
              </a:rPr>
              <a:t>https://getbootstrap.kr/docs/5.2/examples/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무엇으로 개발 되었나요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HTML5, CSS, </a:t>
            </a:r>
            <a:r>
              <a:rPr lang="ko-KR" altLang="en-US" dirty="0">
                <a:sym typeface="Wingdings" panose="05000000000000000000" pitchFamily="2" charset="2"/>
              </a:rPr>
              <a:t>자바 스크립트</a:t>
            </a:r>
            <a:r>
              <a:rPr lang="en-US" altLang="ko-KR" dirty="0">
                <a:sym typeface="Wingdings" panose="05000000000000000000" pitchFamily="2" charset="2"/>
              </a:rPr>
              <a:t>(JS)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050" name="Picture 2" descr="HTML, CSS, JS 기초 개념">
            <a:extLst>
              <a:ext uri="{FF2B5EF4-FFF2-40B4-BE49-F238E27FC236}">
                <a16:creationId xmlns:a16="http://schemas.microsoft.com/office/drawing/2014/main" id="{EC2069DF-228D-70C7-7675-1A3E1168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224" y="3113386"/>
            <a:ext cx="2522707" cy="12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5910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solidFill>
                  <a:srgbClr val="FF0000"/>
                </a:solidFill>
              </a:rPr>
              <a:t>잠깐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/>
              <a:t>서버를 정상 종료하자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그룸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에서 제공하는 터미널창</a:t>
            </a:r>
            <a:endParaRPr lang="en-US" altLang="ko-KR" dirty="0"/>
          </a:p>
          <a:p>
            <a:pPr lvl="1"/>
            <a:r>
              <a:rPr lang="ko-KR" altLang="en-US" dirty="0"/>
              <a:t>로컬이 아니다</a:t>
            </a:r>
            <a:r>
              <a:rPr lang="en-US" altLang="ko-KR" dirty="0"/>
              <a:t>. </a:t>
            </a:r>
            <a:r>
              <a:rPr lang="ko-KR" altLang="en-US" dirty="0"/>
              <a:t>실제 서버는 컴퓨터에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원격 터미널창이다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정상 종료하지 않으면 문제 발생 가능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정상 종료하지 않으면</a:t>
            </a:r>
            <a:r>
              <a:rPr lang="en-US" altLang="ko-KR" dirty="0"/>
              <a:t>….</a:t>
            </a:r>
          </a:p>
          <a:p>
            <a:pPr lvl="1"/>
            <a:r>
              <a:rPr lang="ko-KR" altLang="en-US" dirty="0"/>
              <a:t>서버가 가끔 </a:t>
            </a:r>
            <a:r>
              <a:rPr lang="ko-KR" altLang="en-US" dirty="0" err="1"/>
              <a:t>죽어버린후</a:t>
            </a:r>
            <a:r>
              <a:rPr lang="en-US" altLang="ko-KR" dirty="0"/>
              <a:t>, </a:t>
            </a:r>
            <a:r>
              <a:rPr lang="ko-KR" altLang="en-US" dirty="0"/>
              <a:t>부팅이 안된다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실습 내용 복구 </a:t>
            </a:r>
            <a:r>
              <a:rPr lang="ko-KR" altLang="en-US" dirty="0" err="1"/>
              <a:t>힘듬</a:t>
            </a:r>
            <a:r>
              <a:rPr lang="en-US" altLang="ko-KR" dirty="0"/>
              <a:t>, </a:t>
            </a:r>
            <a:r>
              <a:rPr lang="ko-KR" altLang="en-US" dirty="0"/>
              <a:t>무료 버전이라 복사 안됨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b="1" dirty="0"/>
              <a:t>종료 명령어 입력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컨테이너 나가기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또는 로그 아웃 버튼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EFBF78F1-28F5-4525-808D-C1F91365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1026" name="Picture 2" descr="디버그 이야기 - 비정상종료">
            <a:extLst>
              <a:ext uri="{FF2B5EF4-FFF2-40B4-BE49-F238E27FC236}">
                <a16:creationId xmlns:a16="http://schemas.microsoft.com/office/drawing/2014/main" id="{7532A67D-93D5-4195-841F-FD3EC94C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5655" y="1309408"/>
            <a:ext cx="3853929" cy="175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프로그램 없이 윈도우 자동종료하기/시스템 예약종료 버튼만들기">
            <a:extLst>
              <a:ext uri="{FF2B5EF4-FFF2-40B4-BE49-F238E27FC236}">
                <a16:creationId xmlns:a16="http://schemas.microsoft.com/office/drawing/2014/main" id="{5151669E-5C20-4BB8-9A95-34F36BBD6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1013" y="3195106"/>
            <a:ext cx="2063211" cy="17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68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정리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기술 트렌드 분석</a:t>
            </a:r>
            <a:endParaRPr lang="en-US" altLang="ko-KR" dirty="0"/>
          </a:p>
          <a:p>
            <a:pPr lvl="1"/>
            <a:r>
              <a:rPr lang="ko-KR" altLang="en-US" dirty="0"/>
              <a:t>부트스트랩과 자바스크립트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부트스트랩 소개 및 사용방법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r>
              <a:rPr lang="ko-KR" altLang="en-US" dirty="0" err="1"/>
              <a:t>꾸글</a:t>
            </a:r>
            <a:r>
              <a:rPr lang="en-US" altLang="ko-KR" dirty="0"/>
              <a:t>.COM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자바스크립트</a:t>
            </a:r>
            <a:endParaRPr lang="en-US" altLang="ko-KR" dirty="0"/>
          </a:p>
          <a:p>
            <a:pPr lvl="1"/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r>
              <a:rPr lang="ko-KR" altLang="en-US" dirty="0"/>
              <a:t>클릭 이벤트 </a:t>
            </a:r>
            <a:r>
              <a:rPr lang="en-US" altLang="ko-KR" dirty="0"/>
              <a:t>JS </a:t>
            </a:r>
            <a:r>
              <a:rPr lang="ko-KR" altLang="en-US" dirty="0"/>
              <a:t>함수 형태 변환</a:t>
            </a:r>
            <a:endParaRPr lang="en-US" altLang="ko-KR" dirty="0"/>
          </a:p>
        </p:txBody>
      </p:sp>
      <p:pic>
        <p:nvPicPr>
          <p:cNvPr id="4098" name="Picture 2" descr="수고 하셨습니다 캘리그라피 손글씨 S200310b, 오호랄라, 일러스트, 수고, 고생, 캘리그라피, 캘리그래피, 캘리, 한글, 손글씨,  단어, 문장, 문자, 일러스트, 일러스트레이터, 벡터, 타이포그라피, 타이포, 서예, 붓글씨, 먹글씨, 검정색, 블랙, 글씨, … |  손글씨, 붓글씨,">
            <a:extLst>
              <a:ext uri="{FF2B5EF4-FFF2-40B4-BE49-F238E27FC236}">
                <a16:creationId xmlns:a16="http://schemas.microsoft.com/office/drawing/2014/main" id="{CCF812F3-AD31-42E9-B906-B56E7AC78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652" y="3185652"/>
            <a:ext cx="3672348" cy="3672348"/>
          </a:xfrm>
          <a:prstGeom prst="rect">
            <a:avLst/>
          </a:prstGeom>
          <a:noFill/>
        </p:spPr>
      </p:pic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94F8910-7A19-4B49-853A-CDE9A5A0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3835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컴파일 언어와 인터프리터 언어 설명">
            <a:extLst>
              <a:ext uri="{FF2B5EF4-FFF2-40B4-BE49-F238E27FC236}">
                <a16:creationId xmlns:a16="http://schemas.microsoft.com/office/drawing/2014/main" id="{B94F3C66-5C1E-46A5-B960-E752C130D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270" y="4526669"/>
            <a:ext cx="5068219" cy="181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자바스크립트 소개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8777591" cy="496638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dirty="0">
                <a:sym typeface="Wingdings" panose="05000000000000000000" pitchFamily="2" charset="2"/>
              </a:rPr>
              <a:t>JS</a:t>
            </a:r>
            <a:r>
              <a:rPr lang="ko-KR" altLang="en-US" dirty="0">
                <a:sym typeface="Wingdings" panose="05000000000000000000" pitchFamily="2" charset="2"/>
              </a:rPr>
              <a:t> 배경 및 역할과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ECMAScript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고전 </a:t>
            </a:r>
            <a:r>
              <a:rPr lang="en-US" altLang="ko-KR" dirty="0">
                <a:sym typeface="Wingdings" panose="05000000000000000000" pitchFamily="2" charset="2"/>
              </a:rPr>
              <a:t>HTML5 + CSS </a:t>
            </a:r>
            <a:r>
              <a:rPr lang="ko-KR" altLang="en-US" dirty="0">
                <a:sym typeface="Wingdings" panose="05000000000000000000" pitchFamily="2" charset="2"/>
              </a:rPr>
              <a:t>한계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정적 사이트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실시간 데이터 변화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동적 웹 페이지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다양한 데이터를 가공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연동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출력 이벤트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dirty="0">
                <a:sym typeface="Wingdings" panose="05000000000000000000" pitchFamily="2" charset="2"/>
              </a:rPr>
              <a:t>2000</a:t>
            </a:r>
            <a:r>
              <a:rPr lang="ko-KR" altLang="en-US" dirty="0">
                <a:sym typeface="Wingdings" panose="05000000000000000000" pitchFamily="2" charset="2"/>
              </a:rPr>
              <a:t>년대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jQuery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라이브러리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등장</a:t>
            </a:r>
            <a:endParaRPr lang="en-US" altLang="ko-KR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구글 크롬 등장과 </a:t>
            </a:r>
            <a:r>
              <a:rPr lang="en-US" altLang="ko-KR" dirty="0">
                <a:sym typeface="Wingdings" panose="05000000000000000000" pitchFamily="2" charset="2"/>
              </a:rPr>
              <a:t>JIT </a:t>
            </a:r>
            <a:r>
              <a:rPr lang="ko-KR" altLang="en-US" dirty="0">
                <a:sym typeface="Wingdings" panose="05000000000000000000" pitchFamily="2" charset="2"/>
              </a:rPr>
              <a:t>엔진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ko-KR" altLang="en-US" dirty="0">
                <a:sym typeface="Wingdings" panose="05000000000000000000" pitchFamily="2" charset="2"/>
              </a:rPr>
              <a:t>큰 시장 점유와 함께 </a:t>
            </a:r>
            <a:r>
              <a:rPr lang="en-US" altLang="ko-KR" dirty="0">
                <a:sym typeface="Wingdings" panose="05000000000000000000" pitchFamily="2" charset="2"/>
              </a:rPr>
              <a:t>JS </a:t>
            </a:r>
            <a:r>
              <a:rPr lang="ko-KR" altLang="en-US" dirty="0">
                <a:sym typeface="Wingdings" panose="05000000000000000000" pitchFamily="2" charset="2"/>
              </a:rPr>
              <a:t>전용 엔진</a:t>
            </a:r>
            <a:r>
              <a:rPr lang="en-US" altLang="ko-KR" dirty="0">
                <a:sym typeface="Wingdings" panose="05000000000000000000" pitchFamily="2" charset="2"/>
              </a:rPr>
              <a:t>(V8)</a:t>
            </a:r>
            <a:r>
              <a:rPr lang="ko-KR" altLang="en-US" dirty="0">
                <a:sym typeface="Wingdings" panose="05000000000000000000" pitchFamily="2" charset="2"/>
              </a:rPr>
              <a:t> 적용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ECMAScript 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5, 6 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(JS</a:t>
            </a:r>
            <a:r>
              <a:rPr lang="ko-KR" altLang="en-US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 표준화</a:t>
            </a:r>
            <a:r>
              <a:rPr lang="en-US" altLang="ko-KR" dirty="0">
                <a:solidFill>
                  <a:srgbClr val="212529"/>
                </a:solidFill>
                <a:latin typeface="-apple-system"/>
                <a:sym typeface="Wingdings" panose="05000000000000000000" pitchFamily="2" charset="2"/>
              </a:rPr>
              <a:t>) </a:t>
            </a:r>
          </a:p>
          <a:p>
            <a:pPr lvl="2">
              <a:defRPr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anose="05000000000000000000" pitchFamily="2" charset="2"/>
              </a:rPr>
              <a:t>주요 기능 구현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ko-KR" altLang="en-US" dirty="0">
                <a:sym typeface="Wingdings" panose="05000000000000000000" pitchFamily="2" charset="2"/>
              </a:rPr>
              <a:t>이벤트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처리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서버 통신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데이터 저장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0BEFE7D-6901-4691-85F9-0EE19CC5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8" name="Picture 4" descr="TIL] 9월 20일: 정적, 동적 웹페이지">
            <a:extLst>
              <a:ext uri="{FF2B5EF4-FFF2-40B4-BE49-F238E27FC236}">
                <a16:creationId xmlns:a16="http://schemas.microsoft.com/office/drawing/2014/main" id="{B638E1C8-96A6-0829-67CD-EDDFBE9A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1387" y="226958"/>
            <a:ext cx="4474723" cy="23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국내 기업이 가장 많이 사용하는 오픈소스는 '제이쿼리(jQuery)' &lt; 리서치 &lt; FOCUS &lt; 기사본문 - 인공지능신문">
            <a:extLst>
              <a:ext uri="{FF2B5EF4-FFF2-40B4-BE49-F238E27FC236}">
                <a16:creationId xmlns:a16="http://schemas.microsoft.com/office/drawing/2014/main" id="{434F5733-EA2F-3CB1-BE00-AEFE80035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2925" y="2778281"/>
            <a:ext cx="2638684" cy="155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CMAScript 6 튜토리얼 소개">
            <a:extLst>
              <a:ext uri="{FF2B5EF4-FFF2-40B4-BE49-F238E27FC236}">
                <a16:creationId xmlns:a16="http://schemas.microsoft.com/office/drawing/2014/main" id="{07662831-75B3-2D53-1354-DC6411B38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6083" y="2976573"/>
            <a:ext cx="2380027" cy="11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9289" y="1825625"/>
            <a:ext cx="11229954" cy="4351338"/>
          </a:xfr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1"/>
                </a:solidFill>
              </a:rPr>
              <a:t>부트스트랩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0" y="2800375"/>
            <a:ext cx="12192000" cy="69046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8022" y="114252"/>
            <a:ext cx="3076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오늘의 </a:t>
            </a:r>
            <a:r>
              <a:rPr lang="ko-KR" altLang="en-US" sz="3200" b="1" dirty="0" err="1"/>
              <a:t>할일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- 2</a:t>
            </a:r>
            <a:endParaRPr lang="ko-KR" altLang="en-US" sz="3200" b="1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0B93406-1793-47EE-B95A-701E1DBB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4E45EC-0343-4CC3-885C-22AA90244257}"/>
              </a:ext>
            </a:extLst>
          </p:cNvPr>
          <p:cNvSpPr/>
          <p:nvPr/>
        </p:nvSpPr>
        <p:spPr>
          <a:xfrm>
            <a:off x="799286" y="3818239"/>
            <a:ext cx="475482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dirty="0"/>
              <a:t>Bootstrap </a:t>
            </a:r>
            <a:r>
              <a:rPr lang="ko-KR" altLang="en-US" sz="2800" b="1" dirty="0"/>
              <a:t>소개 및 사용방법</a:t>
            </a:r>
            <a:endParaRPr lang="en-US" altLang="ko-KR" sz="2800" b="1" dirty="0"/>
          </a:p>
          <a:p>
            <a:pPr lvl="0">
              <a:defRPr/>
            </a:pPr>
            <a:endParaRPr lang="en-US" altLang="ko-KR" sz="2800" b="1" dirty="0"/>
          </a:p>
          <a:p>
            <a:pPr lvl="0">
              <a:defRPr/>
            </a:pPr>
            <a:r>
              <a:rPr lang="ko-KR" altLang="en-US" sz="2800" b="1" dirty="0" err="1"/>
              <a:t>꾸글</a:t>
            </a:r>
            <a:r>
              <a:rPr lang="en-US" altLang="ko-KR" sz="2800" b="1" dirty="0"/>
              <a:t>.COM </a:t>
            </a:r>
            <a:r>
              <a:rPr lang="ko-KR" altLang="en-US" sz="2800" b="1" dirty="0"/>
              <a:t>수정하기</a:t>
            </a:r>
            <a:endParaRPr lang="en-US" altLang="ko-KR" sz="2800" b="1" dirty="0"/>
          </a:p>
        </p:txBody>
      </p:sp>
      <p:pic>
        <p:nvPicPr>
          <p:cNvPr id="5" name="Picture 6" descr="무료] 부트스트랩으로 개인 홈페이지 만들기 - 인프런 | 강의">
            <a:extLst>
              <a:ext uri="{FF2B5EF4-FFF2-40B4-BE49-F238E27FC236}">
                <a16:creationId xmlns:a16="http://schemas.microsoft.com/office/drawing/2014/main" id="{D0AC200D-AE83-EB23-D4C9-61ACA4B2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7375" y="3880271"/>
            <a:ext cx="3440774" cy="2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08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CABDEC-8C77-4440-BD9C-62DCBD2FB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3959" y="2928794"/>
            <a:ext cx="5376985" cy="37571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그룸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/>
              <a:t>접속 및 로그인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1012E99-68DB-4D00-9F64-37019803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5625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웹 사이트 접속과 로그인</a:t>
            </a:r>
            <a:r>
              <a:rPr lang="en-US" altLang="ko-KR" dirty="0"/>
              <a:t>(</a:t>
            </a:r>
            <a:r>
              <a:rPr lang="ko-KR" altLang="en-US" dirty="0"/>
              <a:t>구글 계정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2800" dirty="0">
                <a:hlinkClick r:id="rId4"/>
              </a:rPr>
              <a:t>https://ide.goorm.io/</a:t>
            </a:r>
            <a:r>
              <a:rPr lang="en-US" altLang="ko-KR" sz="2800" dirty="0"/>
              <a:t> </a:t>
            </a:r>
            <a:r>
              <a:rPr lang="ko-KR" altLang="en-US" sz="2800" dirty="0"/>
              <a:t>또는 </a:t>
            </a:r>
            <a:r>
              <a:rPr lang="en-US" altLang="ko-KR" sz="2800" dirty="0">
                <a:hlinkClick r:id="rId5"/>
              </a:rPr>
              <a:t>https://www.goorm.io/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0C1F8B-2428-466D-AFDF-CF689D1E10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781" y="2928795"/>
            <a:ext cx="5376984" cy="3757140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27BBF2BF-C204-4ADE-B600-3695C574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1528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대시 보드 확인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5625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상단의 </a:t>
            </a:r>
            <a:r>
              <a:rPr lang="en-US" altLang="ko-KR" b="1" dirty="0"/>
              <a:t>IDE </a:t>
            </a:r>
            <a:r>
              <a:rPr lang="ko-KR" altLang="en-US" dirty="0"/>
              <a:t>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콘솔로 가기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대시보드 확인</a:t>
            </a:r>
            <a:endParaRPr lang="ko-KR" altLang="en-US" sz="23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FA33A-A9C0-4B07-8FD3-9C974F4CB9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6" y="2589090"/>
            <a:ext cx="5586854" cy="3903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204EE0-75B0-4A52-9E7A-7F83C7436A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4212" y="2477477"/>
            <a:ext cx="5746588" cy="4015398"/>
          </a:xfrm>
          <a:prstGeom prst="rect">
            <a:avLst/>
          </a:prstGeom>
        </p:spPr>
      </p:pic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4409091-D73D-4E14-8FEA-B9C3DD7C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6732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컨테이너 실행하기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/>
              <a:t>생성완료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컨테이너 실행하기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 err="1">
                <a:sym typeface="Wingdings" panose="05000000000000000000" pitchFamily="2" charset="2"/>
              </a:rPr>
              <a:t>메인화면</a:t>
            </a:r>
            <a:r>
              <a:rPr lang="ko-KR" altLang="en-US" dirty="0">
                <a:sym typeface="Wingdings" panose="05000000000000000000" pitchFamily="2" charset="2"/>
              </a:rPr>
              <a:t> 확인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준비 완료</a:t>
            </a:r>
            <a:r>
              <a:rPr lang="en-US" altLang="ko-KR" dirty="0">
                <a:sym typeface="Wingdings" panose="05000000000000000000" pitchFamily="2" charset="2"/>
              </a:rPr>
              <a:t>!)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컨테이너 정보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개인 접속 주소 확인 가능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B31033-A397-4A35-A2B8-A2612F587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8" y="2752368"/>
            <a:ext cx="5465332" cy="36039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DD1D1E-F2AF-4882-A860-72A8385F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887" y="2747091"/>
            <a:ext cx="5567009" cy="36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252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DN 동작 원리">
            <a:extLst>
              <a:ext uri="{FF2B5EF4-FFF2-40B4-BE49-F238E27FC236}">
                <a16:creationId xmlns:a16="http://schemas.microsoft.com/office/drawing/2014/main" id="{0AA1DE96-E2DC-52CF-E7DC-F71125ECD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0330" y="3539575"/>
            <a:ext cx="4399933" cy="273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400" b="1" dirty="0"/>
              <a:t>부트스트랩 적용하기</a:t>
            </a:r>
            <a:endParaRPr lang="en-US" altLang="ko-KR" sz="4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821DD1-CC6E-4B20-8ED5-888CE15B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778733"/>
            <a:ext cx="10872019" cy="486031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부트스트랩 사용을 위한 </a:t>
            </a:r>
            <a:r>
              <a:rPr lang="ko-KR" altLang="en-US" dirty="0" err="1">
                <a:sym typeface="Wingdings" panose="05000000000000000000" pitchFamily="2" charset="2"/>
              </a:rPr>
              <a:t>해야할</a:t>
            </a:r>
            <a:r>
              <a:rPr lang="ko-KR" altLang="en-US" dirty="0">
                <a:sym typeface="Wingdings" panose="05000000000000000000" pitchFamily="2" charset="2"/>
              </a:rPr>
              <a:t> 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메타 태그</a:t>
            </a:r>
            <a:r>
              <a:rPr lang="en-US" altLang="ko-KR" dirty="0">
                <a:sym typeface="Wingdings" panose="05000000000000000000" pitchFamily="2" charset="2"/>
              </a:rPr>
              <a:t>, CSS, JS</a:t>
            </a:r>
            <a:r>
              <a:rPr lang="ko-KR" altLang="en-US" dirty="0">
                <a:sym typeface="Wingdings" panose="05000000000000000000" pitchFamily="2" charset="2"/>
              </a:rPr>
              <a:t> 추가 연동</a:t>
            </a:r>
            <a:r>
              <a:rPr lang="en-US" altLang="ko-KR" dirty="0">
                <a:sym typeface="Wingdings" panose="05000000000000000000" pitchFamily="2" charset="2"/>
              </a:rPr>
              <a:t> – CDN </a:t>
            </a:r>
            <a:r>
              <a:rPr lang="ko-KR" altLang="en-US" dirty="0">
                <a:sym typeface="Wingdings" panose="05000000000000000000" pitchFamily="2" charset="2"/>
              </a:rPr>
              <a:t>방식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CDN(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Content Delivery Network)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방식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페이지 로드시에 서버에서 자원 </a:t>
            </a:r>
            <a:r>
              <a:rPr lang="ko-KR" altLang="en-US" dirty="0" err="1">
                <a:sym typeface="Wingdings" panose="05000000000000000000" pitchFamily="2" charset="2"/>
              </a:rPr>
              <a:t>캐싱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코드에 추가 해야 할 부분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72F2E601-E356-444F-A354-1729F92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D92C5-0F22-4E6F-8A0C-104096E7274D}"/>
              </a:ext>
            </a:extLst>
          </p:cNvPr>
          <p:cNvSpPr txBox="1"/>
          <p:nvPr/>
        </p:nvSpPr>
        <p:spPr>
          <a:xfrm>
            <a:off x="593541" y="3835039"/>
            <a:ext cx="111166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&lt;html lang="</a:t>
            </a:r>
            <a:r>
              <a:rPr lang="en-US" altLang="ko-KR" sz="1200" dirty="0" err="1">
                <a:highlight>
                  <a:srgbClr val="FFFF00"/>
                </a:highlight>
              </a:rPr>
              <a:t>en</a:t>
            </a:r>
            <a:r>
              <a:rPr lang="en-US" altLang="ko-KR" sz="1200" dirty="0">
                <a:highlight>
                  <a:srgbClr val="FFFF00"/>
                </a:highlight>
              </a:rPr>
              <a:t>"&gt;</a:t>
            </a:r>
          </a:p>
          <a:p>
            <a:r>
              <a:rPr lang="en-US" altLang="ko-KR" sz="1200" dirty="0"/>
              <a:t>  &lt;head&gt;</a:t>
            </a:r>
          </a:p>
          <a:p>
            <a:r>
              <a:rPr lang="en-US" altLang="ko-KR" sz="1200" dirty="0"/>
              <a:t>    &lt;meta charset="utf-8"&gt;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&lt;meta name="viewport" content="width=device-width, initial-scale=1"&gt;</a:t>
            </a:r>
          </a:p>
          <a:p>
            <a:r>
              <a:rPr lang="en-US" altLang="ko-KR" sz="1200" dirty="0"/>
              <a:t>    &lt;title&gt;Bootstrap demo&lt;/title&gt;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    &lt;link </a:t>
            </a:r>
            <a:r>
              <a:rPr lang="en-US" altLang="ko-KR" sz="1200" dirty="0" err="1">
                <a:highlight>
                  <a:srgbClr val="FFFF00"/>
                </a:highlight>
              </a:rPr>
              <a:t>href</a:t>
            </a:r>
            <a:r>
              <a:rPr lang="en-US" altLang="ko-KR" sz="1200" dirty="0">
                <a:highlight>
                  <a:srgbClr val="FFFF00"/>
                </a:highlight>
              </a:rPr>
              <a:t>="https://cdn.jsdelivr.net/</a:t>
            </a:r>
            <a:r>
              <a:rPr lang="en-US" altLang="ko-KR" sz="1200" dirty="0" err="1">
                <a:highlight>
                  <a:srgbClr val="FFFF00"/>
                </a:highlight>
              </a:rPr>
              <a:t>npm</a:t>
            </a:r>
            <a:r>
              <a:rPr lang="en-US" altLang="ko-KR" sz="1200" dirty="0">
                <a:highlight>
                  <a:srgbClr val="FFFF00"/>
                </a:highlight>
              </a:rPr>
              <a:t>/bootstrap@5.2.3/</a:t>
            </a:r>
            <a:r>
              <a:rPr lang="en-US" altLang="ko-KR" sz="1200" dirty="0" err="1">
                <a:highlight>
                  <a:srgbClr val="FFFF00"/>
                </a:highlight>
              </a:rPr>
              <a:t>dist</a:t>
            </a:r>
            <a:r>
              <a:rPr lang="en-US" altLang="ko-KR" sz="1200" dirty="0">
                <a:highlight>
                  <a:srgbClr val="FFFF00"/>
                </a:highlight>
              </a:rPr>
              <a:t>/</a:t>
            </a:r>
            <a:r>
              <a:rPr lang="en-US" altLang="ko-KR" sz="1200" dirty="0" err="1">
                <a:highlight>
                  <a:srgbClr val="FFFF00"/>
                </a:highlight>
              </a:rPr>
              <a:t>css</a:t>
            </a:r>
            <a:r>
              <a:rPr lang="en-US" altLang="ko-KR" sz="1200" dirty="0">
                <a:highlight>
                  <a:srgbClr val="FFFF00"/>
                </a:highlight>
              </a:rPr>
              <a:t>/bootstrap.min.css" </a:t>
            </a:r>
            <a:r>
              <a:rPr lang="en-US" altLang="ko-KR" sz="1200" dirty="0" err="1">
                <a:highlight>
                  <a:srgbClr val="FFFF00"/>
                </a:highlight>
              </a:rPr>
              <a:t>rel</a:t>
            </a:r>
            <a:r>
              <a:rPr lang="en-US" altLang="ko-KR" sz="1200" dirty="0">
                <a:highlight>
                  <a:srgbClr val="FFFF00"/>
                </a:highlight>
              </a:rPr>
              <a:t>="stylesheet" integrity="sha384-rbsA2VBKQhggwzxH7pPCaAqO46MgnOM80zW1RWuH61DGLwZJEdK2Kadq2F9CUG65" </a:t>
            </a:r>
            <a:r>
              <a:rPr lang="en-US" altLang="ko-KR" sz="1200" dirty="0" err="1">
                <a:highlight>
                  <a:srgbClr val="FFFF00"/>
                </a:highlight>
              </a:rPr>
              <a:t>crossorigin</a:t>
            </a:r>
            <a:r>
              <a:rPr lang="en-US" altLang="ko-KR" sz="1200" dirty="0">
                <a:highlight>
                  <a:srgbClr val="FFFF00"/>
                </a:highlight>
              </a:rPr>
              <a:t>="anonymous"&gt;</a:t>
            </a:r>
          </a:p>
          <a:p>
            <a:r>
              <a:rPr lang="en-US" altLang="ko-KR" sz="1200" dirty="0"/>
              <a:t>  &lt;/head&gt;</a:t>
            </a:r>
          </a:p>
          <a:p>
            <a:r>
              <a:rPr lang="en-US" altLang="ko-KR" sz="1200" dirty="0"/>
              <a:t>  &lt;body&gt;</a:t>
            </a:r>
          </a:p>
          <a:p>
            <a:r>
              <a:rPr lang="en-US" altLang="ko-KR" sz="1200" dirty="0"/>
              <a:t>    &lt;h1&gt;Hello, world!&lt;/h1&gt;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highlight>
                  <a:srgbClr val="FFFF00"/>
                </a:highlight>
              </a:rPr>
              <a:t>&lt;script </a:t>
            </a:r>
            <a:r>
              <a:rPr lang="en-US" altLang="ko-KR" sz="1200" dirty="0" err="1">
                <a:highlight>
                  <a:srgbClr val="FFFF00"/>
                </a:highlight>
              </a:rPr>
              <a:t>src</a:t>
            </a:r>
            <a:r>
              <a:rPr lang="en-US" altLang="ko-KR" sz="1200" dirty="0">
                <a:highlight>
                  <a:srgbClr val="FFFF00"/>
                </a:highlight>
              </a:rPr>
              <a:t>="https://cdn.jsdelivr.net/</a:t>
            </a:r>
            <a:r>
              <a:rPr lang="en-US" altLang="ko-KR" sz="1200" dirty="0" err="1">
                <a:highlight>
                  <a:srgbClr val="FFFF00"/>
                </a:highlight>
              </a:rPr>
              <a:t>npm</a:t>
            </a:r>
            <a:r>
              <a:rPr lang="en-US" altLang="ko-KR" sz="1200" dirty="0">
                <a:highlight>
                  <a:srgbClr val="FFFF00"/>
                </a:highlight>
              </a:rPr>
              <a:t>/bootstrap@5.2.3/</a:t>
            </a:r>
            <a:r>
              <a:rPr lang="en-US" altLang="ko-KR" sz="1200" dirty="0" err="1">
                <a:highlight>
                  <a:srgbClr val="FFFF00"/>
                </a:highlight>
              </a:rPr>
              <a:t>dist</a:t>
            </a:r>
            <a:r>
              <a:rPr lang="en-US" altLang="ko-KR" sz="1200" dirty="0">
                <a:highlight>
                  <a:srgbClr val="FFFF00"/>
                </a:highlight>
              </a:rPr>
              <a:t>/</a:t>
            </a:r>
            <a:r>
              <a:rPr lang="en-US" altLang="ko-KR" sz="1200" dirty="0" err="1">
                <a:highlight>
                  <a:srgbClr val="FFFF00"/>
                </a:highlight>
              </a:rPr>
              <a:t>js</a:t>
            </a:r>
            <a:r>
              <a:rPr lang="en-US" altLang="ko-KR" sz="1200" dirty="0">
                <a:highlight>
                  <a:srgbClr val="FFFF00"/>
                </a:highlight>
              </a:rPr>
              <a:t>/bootstrap.bundle.min.js" integrity="sha384-kenU1KFdBIe4zVF0s0G1M5b4hcpxyD9F7jL+jjXkk+Q2h455rYXK/7HAuoJl+0I4" </a:t>
            </a:r>
            <a:r>
              <a:rPr lang="en-US" altLang="ko-KR" sz="1200" dirty="0" err="1">
                <a:highlight>
                  <a:srgbClr val="FFFF00"/>
                </a:highlight>
              </a:rPr>
              <a:t>crossorigin</a:t>
            </a:r>
            <a:r>
              <a:rPr lang="en-US" altLang="ko-KR" sz="1200" dirty="0">
                <a:highlight>
                  <a:srgbClr val="FFFF00"/>
                </a:highlight>
              </a:rPr>
              <a:t>="anonymous"&gt;&lt;/script&gt;</a:t>
            </a:r>
          </a:p>
          <a:p>
            <a:r>
              <a:rPr lang="en-US" altLang="ko-KR" sz="1200" dirty="0"/>
              <a:t>  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75844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</TotalTime>
  <Words>2491</Words>
  <Application>Microsoft Office PowerPoint</Application>
  <PresentationFormat>와이드스크린</PresentationFormat>
  <Paragraphs>498</Paragraphs>
  <Slides>31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Apple SD Gothic Neo</vt:lpstr>
      <vt:lpstr>-apple-system</vt:lpstr>
      <vt:lpstr>맑은 고딕</vt:lpstr>
      <vt:lpstr>Arial</vt:lpstr>
      <vt:lpstr>Office 테마</vt:lpstr>
      <vt:lpstr>4주차 강의 자바웹프로그래밍</vt:lpstr>
      <vt:lpstr>PowerPoint 프레젠테이션</vt:lpstr>
      <vt:lpstr>부트스트랩이란?</vt:lpstr>
      <vt:lpstr>자바스크립트 소개</vt:lpstr>
      <vt:lpstr>PowerPoint 프레젠테이션</vt:lpstr>
      <vt:lpstr>그룸 IDE 접속 및 로그인</vt:lpstr>
      <vt:lpstr>대시 보드 확인</vt:lpstr>
      <vt:lpstr>컨테이너 실행하기</vt:lpstr>
      <vt:lpstr>부트스트랩 적용하기</vt:lpstr>
      <vt:lpstr>부트스트랩 적용하기</vt:lpstr>
      <vt:lpstr>꾸글.com 수정하기</vt:lpstr>
      <vt:lpstr>꾸글.com 수정하기</vt:lpstr>
      <vt:lpstr>꾸글.com 수정하기</vt:lpstr>
      <vt:lpstr>꾸글.com 수정하기</vt:lpstr>
      <vt:lpstr>꾸글.com 수정하기</vt:lpstr>
      <vt:lpstr>꾸글.com 수정하기</vt:lpstr>
      <vt:lpstr>꾸글.com 수정하기</vt:lpstr>
      <vt:lpstr>꾸글.com 수정하기</vt:lpstr>
      <vt:lpstr>잠깐! 반응형 웹 왜 구현해야?</vt:lpstr>
      <vt:lpstr>꾸글.com 수정하기</vt:lpstr>
      <vt:lpstr>부트스트랩 적극 활용</vt:lpstr>
      <vt:lpstr>PowerPoint 프레젠테이션</vt:lpstr>
      <vt:lpstr>JS를 이미 적용했다?</vt:lpstr>
      <vt:lpstr>꾸글.com 확인하기</vt:lpstr>
      <vt:lpstr>잠깐! 자바스크립와 DOM</vt:lpstr>
      <vt:lpstr>꾸글.com 수정하기</vt:lpstr>
      <vt:lpstr>꾸글.com 수정하기</vt:lpstr>
      <vt:lpstr>꾸글.com 수정하기</vt:lpstr>
      <vt:lpstr>코드 살펴보기 – HTML </vt:lpstr>
      <vt:lpstr>잠깐! 서버를 정상 종료하자.</vt:lpstr>
      <vt:lpstr>주요 정리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윈도우 프로그래밍</dc:title>
  <dc:creator>최도현</dc:creator>
  <cp:lastModifiedBy>도현 최</cp:lastModifiedBy>
  <cp:revision>4331</cp:revision>
  <dcterms:created xsi:type="dcterms:W3CDTF">2017-03-02T04:47:37Z</dcterms:created>
  <dcterms:modified xsi:type="dcterms:W3CDTF">2023-03-28T15:06:11Z</dcterms:modified>
  <cp:version/>
</cp:coreProperties>
</file>