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7" r:id="rId1"/>
  </p:sldMasterIdLst>
  <p:notesMasterIdLst>
    <p:notesMasterId r:id="rId29"/>
  </p:notesMasterIdLst>
  <p:sldIdLst>
    <p:sldId id="256" r:id="rId2"/>
    <p:sldId id="257" r:id="rId3"/>
    <p:sldId id="462" r:id="rId4"/>
    <p:sldId id="463" r:id="rId5"/>
    <p:sldId id="436" r:id="rId6"/>
    <p:sldId id="366" r:id="rId7"/>
    <p:sldId id="367" r:id="rId8"/>
    <p:sldId id="375" r:id="rId9"/>
    <p:sldId id="438" r:id="rId10"/>
    <p:sldId id="466" r:id="rId11"/>
    <p:sldId id="464" r:id="rId12"/>
    <p:sldId id="467" r:id="rId13"/>
    <p:sldId id="451" r:id="rId14"/>
    <p:sldId id="453" r:id="rId15"/>
    <p:sldId id="470" r:id="rId16"/>
    <p:sldId id="472" r:id="rId17"/>
    <p:sldId id="469" r:id="rId18"/>
    <p:sldId id="474" r:id="rId19"/>
    <p:sldId id="461" r:id="rId20"/>
    <p:sldId id="475" r:id="rId21"/>
    <p:sldId id="476" r:id="rId22"/>
    <p:sldId id="473" r:id="rId23"/>
    <p:sldId id="477" r:id="rId24"/>
    <p:sldId id="478" r:id="rId25"/>
    <p:sldId id="404" r:id="rId26"/>
    <p:sldId id="406" r:id="rId27"/>
    <p:sldId id="36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963E66-32D8-4359-9456-94CD20EF7FE4}">
          <p14:sldIdLst>
            <p14:sldId id="256"/>
          </p14:sldIdLst>
        </p14:section>
        <p14:section name="1. 트렌드 분석" id="{EE419C19-A297-4D39-B7E6-E069D10DDE27}">
          <p14:sldIdLst>
            <p14:sldId id="257"/>
            <p14:sldId id="462"/>
            <p14:sldId id="463"/>
          </p14:sldIdLst>
        </p14:section>
        <p14:section name="2. 꾸글.com 수정하기" id="{44E4D77F-7880-4E19-91E6-7737E45643BC}">
          <p14:sldIdLst>
            <p14:sldId id="436"/>
            <p14:sldId id="366"/>
            <p14:sldId id="367"/>
            <p14:sldId id="375"/>
            <p14:sldId id="438"/>
            <p14:sldId id="466"/>
            <p14:sldId id="464"/>
            <p14:sldId id="467"/>
            <p14:sldId id="451"/>
            <p14:sldId id="453"/>
            <p14:sldId id="470"/>
            <p14:sldId id="472"/>
            <p14:sldId id="469"/>
            <p14:sldId id="474"/>
            <p14:sldId id="461"/>
            <p14:sldId id="475"/>
            <p14:sldId id="476"/>
            <p14:sldId id="473"/>
            <p14:sldId id="477"/>
            <p14:sldId id="478"/>
            <p14:sldId id="404"/>
            <p14:sldId id="406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2" autoAdjust="0"/>
  </p:normalViewPr>
  <p:slideViewPr>
    <p:cSldViewPr snapToGrid="0">
      <p:cViewPr varScale="1">
        <p:scale>
          <a:sx n="78" d="100"/>
          <a:sy n="78" d="100"/>
        </p:scale>
        <p:origin x="2146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BCE914A-33D9-4BDA-8657-6A00C2C3923A}" type="datetime1">
              <a:rPr lang="ko-KR" altLang="en-US"/>
              <a:pPr lvl="0">
                <a:defRPr/>
              </a:pPr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B8D3474-6E2B-4E5B-8699-1A0DD40BD4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710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638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65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454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// </a:t>
            </a:r>
            <a:r>
              <a:rPr lang="ko-KR" altLang="en-US" dirty="0" err="1"/>
              <a:t>한줄</a:t>
            </a:r>
            <a:r>
              <a:rPr lang="ko-KR" altLang="en-US" dirty="0"/>
              <a:t> 주석 </a:t>
            </a:r>
            <a:r>
              <a:rPr lang="en-US" altLang="ko-KR" dirty="0"/>
              <a:t>: </a:t>
            </a:r>
            <a:r>
              <a:rPr lang="ko-KR" altLang="en-US" dirty="0"/>
              <a:t>임시 자바스크립트 파일을 생성했습니다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var </a:t>
            </a:r>
            <a:r>
              <a:rPr lang="en-US" altLang="ko-KR" dirty="0" err="1"/>
              <a:t>jb</a:t>
            </a:r>
            <a:r>
              <a:rPr lang="en-US" altLang="ko-KR" dirty="0"/>
              <a:t> = 'hi'; // </a:t>
            </a:r>
            <a:r>
              <a:rPr lang="ko-KR" altLang="en-US" dirty="0"/>
              <a:t>변수 선언 뒤에 주석처리 가능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en-US" altLang="ko-KR" dirty="0"/>
              <a:t>/*</a:t>
            </a:r>
          </a:p>
          <a:p>
            <a:pPr lvl="0">
              <a:defRPr/>
            </a:pPr>
            <a:r>
              <a:rPr lang="en-US" altLang="ko-KR" dirty="0"/>
              <a:t> </a:t>
            </a:r>
            <a:r>
              <a:rPr lang="ko-KR" altLang="en-US" dirty="0"/>
              <a:t>여러 줄 주석 </a:t>
            </a:r>
            <a:r>
              <a:rPr lang="en-US" altLang="ko-KR" dirty="0"/>
              <a:t>: </a:t>
            </a:r>
            <a:r>
              <a:rPr lang="ko-KR" altLang="en-US" dirty="0"/>
              <a:t>여러 줄에 걸쳐 주석을 처리합니다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en-US" altLang="ko-KR" dirty="0"/>
              <a:t>*/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2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886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947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379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238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189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00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70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234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947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929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061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173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64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5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46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43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678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683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422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43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9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1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3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4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4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1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1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05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9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7829-DB19-49A2-A366-DF7E7C0A17C2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2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kr/docs/5.1/content/tabl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kr/docs/5.0/components/button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rettydiff.com/?m=beautify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hyperlink" Target="https://github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goorm.io/" TargetMode="External"/><Relationship Id="rId4" Type="http://schemas.openxmlformats.org/officeDocument/2006/relationships/hyperlink" Target="https://ide.goorm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화이팅 이미지, 이모티콘 모음">
            <a:extLst>
              <a:ext uri="{FF2B5EF4-FFF2-40B4-BE49-F238E27FC236}">
                <a16:creationId xmlns:a16="http://schemas.microsoft.com/office/drawing/2014/main" id="{375792C3-3E88-4577-B392-2D7A7604A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36038" y="3984584"/>
            <a:ext cx="3255962" cy="273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5</a:t>
            </a:r>
            <a:r>
              <a:rPr lang="ko-KR" altLang="en-US" dirty="0"/>
              <a:t>주차 강의</a:t>
            </a:r>
            <a:br>
              <a:rPr lang="en-US" altLang="ko-KR" dirty="0"/>
            </a:br>
            <a:r>
              <a:rPr lang="ko-KR" altLang="en-US" sz="3600" dirty="0" err="1"/>
              <a:t>자바웹프로그래밍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강사 </a:t>
            </a:r>
            <a:r>
              <a:rPr lang="en-US" altLang="ko-KR" dirty="0"/>
              <a:t>: </a:t>
            </a:r>
            <a:r>
              <a:rPr lang="ko-KR" altLang="en-US" dirty="0"/>
              <a:t>최도현</a:t>
            </a:r>
            <a:endParaRPr lang="en-US" altLang="ko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B8D66962-C835-4929-BAD6-12A321EB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sz="4400" b="1" dirty="0"/>
              <a:t>.</a:t>
            </a:r>
            <a:r>
              <a:rPr lang="en-US" altLang="ko-KR" b="1" dirty="0"/>
              <a:t>COM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테이블 수정하기</a:t>
            </a:r>
            <a:r>
              <a:rPr lang="en-US" altLang="ko-KR" b="1" dirty="0"/>
              <a:t>)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메인 화면의 테이블을 수정해보자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원하는 색으로 수정해보자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세부 정보는 </a:t>
            </a:r>
            <a:r>
              <a:rPr lang="ko-KR" altLang="en-US" dirty="0">
                <a:sym typeface="Wingdings" panose="05000000000000000000" pitchFamily="2" charset="2"/>
                <a:hlinkClick r:id="rId3"/>
              </a:rPr>
              <a:t>웹 사이트</a:t>
            </a:r>
            <a:r>
              <a:rPr lang="ko-KR" altLang="en-US" dirty="0">
                <a:sym typeface="Wingdings" panose="05000000000000000000" pitchFamily="2" charset="2"/>
              </a:rPr>
              <a:t>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D92C5-0F22-4E6F-8A0C-104096E7274D}"/>
              </a:ext>
            </a:extLst>
          </p:cNvPr>
          <p:cNvSpPr txBox="1"/>
          <p:nvPr/>
        </p:nvSpPr>
        <p:spPr>
          <a:xfrm>
            <a:off x="481781" y="2669318"/>
            <a:ext cx="1111667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</a:rPr>
              <a:t>	&lt;/tr&gt;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	&lt;tr </a:t>
            </a:r>
            <a:r>
              <a:rPr lang="en-US" altLang="ko-KR" sz="1400" dirty="0" err="1">
                <a:highlight>
                  <a:srgbClr val="FFFF00"/>
                </a:highlight>
              </a:rPr>
              <a:t>bgcolor</a:t>
            </a:r>
            <a:r>
              <a:rPr lang="en-US" altLang="ko-KR" sz="1400" dirty="0">
                <a:highlight>
                  <a:srgbClr val="FFFF00"/>
                </a:highlight>
              </a:rPr>
              <a:t>="red"&gt;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        &lt;td class="table-secondary" width="50"&gt;&lt;b&gt;</a:t>
            </a:r>
            <a:r>
              <a:rPr lang="ko-KR" altLang="en-US" sz="1400" dirty="0">
                <a:highlight>
                  <a:srgbClr val="FFFF00"/>
                </a:highlight>
              </a:rPr>
              <a:t>음악</a:t>
            </a:r>
            <a:r>
              <a:rPr lang="en-US" altLang="ko-KR" sz="1400" dirty="0">
                <a:highlight>
                  <a:srgbClr val="FFFF00"/>
                </a:highlight>
              </a:rPr>
              <a:t>&lt;/b&gt;&lt;/td&gt;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        &lt;td&gt;KPOP&lt;/td&gt;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        &lt;td&gt;JPOP&lt;/td&gt;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        &lt;td&gt;ROCK1&lt;/td&gt;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        &lt;td&gt;ROCK2&lt;/td&gt;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        &lt;td&gt;EUROBEAT&lt;/td&gt;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    &lt;/tr&gt;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	&lt;tr </a:t>
            </a:r>
            <a:r>
              <a:rPr lang="en-US" altLang="ko-KR" sz="1400" dirty="0" err="1">
                <a:highlight>
                  <a:srgbClr val="FFFF00"/>
                </a:highlight>
              </a:rPr>
              <a:t>bgcolor</a:t>
            </a:r>
            <a:r>
              <a:rPr lang="en-US" altLang="ko-KR" sz="1400" dirty="0">
                <a:highlight>
                  <a:srgbClr val="FFFF00"/>
                </a:highlight>
              </a:rPr>
              <a:t>="blue"&gt;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        &lt;td class="table-success" width="50"&gt;&lt;b&gt;</a:t>
            </a:r>
            <a:r>
              <a:rPr lang="ko-KR" altLang="en-US" sz="1400" dirty="0">
                <a:highlight>
                  <a:srgbClr val="FFFF00"/>
                </a:highlight>
              </a:rPr>
              <a:t>게임</a:t>
            </a:r>
            <a:r>
              <a:rPr lang="en-US" altLang="ko-KR" sz="1400" dirty="0">
                <a:highlight>
                  <a:srgbClr val="FFFF00"/>
                </a:highlight>
              </a:rPr>
              <a:t>&lt;/b&gt;&lt;/td&gt;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        &lt;td&gt;LOL&lt;/td&gt;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        &lt;td&gt;WOW&lt;/td&gt;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        &lt;td&gt;DIABLO&lt;/td&gt;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        &lt;td </a:t>
            </a:r>
            <a:r>
              <a:rPr lang="en-US" altLang="ko-KR" sz="1400" dirty="0" err="1">
                <a:highlight>
                  <a:srgbClr val="FFFF00"/>
                </a:highlight>
              </a:rPr>
              <a:t>colspan</a:t>
            </a:r>
            <a:r>
              <a:rPr lang="en-US" altLang="ko-KR" sz="1400" dirty="0">
                <a:highlight>
                  <a:srgbClr val="FFFF00"/>
                </a:highlight>
              </a:rPr>
              <a:t>="2"&gt;SUDDEN ATTACK 2&lt;/td&gt;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    &lt;/tr&gt;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&lt;/</a:t>
            </a:r>
            <a:r>
              <a:rPr lang="en-US" altLang="ko-KR" sz="1400" dirty="0" err="1">
                <a:highlight>
                  <a:srgbClr val="FFFF00"/>
                </a:highlight>
              </a:rPr>
              <a:t>tbody</a:t>
            </a:r>
            <a:r>
              <a:rPr lang="en-US" altLang="ko-KR" sz="1400" dirty="0">
                <a:highlight>
                  <a:srgbClr val="FFFF00"/>
                </a:highlight>
              </a:rPr>
              <a:t>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&lt;/table&gt;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&lt;/div&gt;</a:t>
            </a:r>
            <a:endParaRPr lang="ko-KR" altLang="en-US" sz="1400" dirty="0">
              <a:highlight>
                <a:srgbClr val="FFFF00"/>
              </a:highlight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4AC4AD-E339-6316-8F5F-77D8B6974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6604" y="2767914"/>
            <a:ext cx="4957254" cy="354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0AA8A5-3C04-76D0-717D-3EB577FCB570}"/>
              </a:ext>
            </a:extLst>
          </p:cNvPr>
          <p:cNvSpPr txBox="1"/>
          <p:nvPr/>
        </p:nvSpPr>
        <p:spPr>
          <a:xfrm>
            <a:off x="7566072" y="4300534"/>
            <a:ext cx="41441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tr, td </a:t>
            </a:r>
            <a:r>
              <a:rPr lang="ko-KR" altLang="en-US" b="1" dirty="0">
                <a:sym typeface="Wingdings" panose="05000000000000000000" pitchFamily="2" charset="2"/>
              </a:rPr>
              <a:t>태그 모두 </a:t>
            </a:r>
            <a:r>
              <a:rPr lang="en-US" altLang="ko-KR" b="1" dirty="0">
                <a:sym typeface="Wingdings" panose="05000000000000000000" pitchFamily="2" charset="2"/>
              </a:rPr>
              <a:t>class</a:t>
            </a:r>
            <a:r>
              <a:rPr lang="ko-KR" altLang="en-US" b="1" dirty="0">
                <a:sym typeface="Wingdings" panose="05000000000000000000" pitchFamily="2" charset="2"/>
              </a:rPr>
              <a:t>로 구현되어 있음</a:t>
            </a: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색상을 직접 지정도 가능하다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20074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FBE5465-6ADB-D47F-DB3D-93284146D1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1071" y="1734710"/>
            <a:ext cx="4781891" cy="46216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sz="4400" b="1" dirty="0"/>
              <a:t>.</a:t>
            </a:r>
            <a:r>
              <a:rPr lang="en-US" altLang="ko-KR" b="1" dirty="0"/>
              <a:t>COM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 err="1"/>
              <a:t>검색창</a:t>
            </a:r>
            <a:r>
              <a:rPr lang="ko-KR" altLang="en-US" b="1" dirty="0"/>
              <a:t> 수정하기</a:t>
            </a:r>
            <a:r>
              <a:rPr lang="en-US" altLang="ko-KR" b="1" dirty="0"/>
              <a:t>)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메인 화면의 검색창을 수정해보자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form </a:t>
            </a:r>
            <a:r>
              <a:rPr lang="ko-KR" altLang="en-US" dirty="0">
                <a:sym typeface="Wingdings" panose="05000000000000000000" pitchFamily="2" charset="2"/>
              </a:rPr>
              <a:t>태그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동작 방식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가운데 정렬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 방식 </a:t>
            </a:r>
            <a:r>
              <a:rPr lang="en-US" altLang="ko-KR" dirty="0">
                <a:sym typeface="Wingdings" panose="05000000000000000000" pitchFamily="2" charset="2"/>
              </a:rPr>
              <a:t>submit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기존 </a:t>
            </a:r>
            <a:r>
              <a:rPr lang="ko-KR" altLang="en-US" dirty="0" err="1">
                <a:sym typeface="Wingdings" panose="05000000000000000000" pitchFamily="2" charset="2"/>
              </a:rPr>
              <a:t>검색창</a:t>
            </a:r>
            <a:r>
              <a:rPr lang="ko-KR" altLang="en-US" dirty="0">
                <a:sym typeface="Wingdings" panose="05000000000000000000" pitchFamily="2" charset="2"/>
              </a:rPr>
              <a:t> 소스코드는 </a:t>
            </a:r>
            <a:r>
              <a:rPr lang="ko-KR" altLang="en-US" dirty="0" err="1">
                <a:sym typeface="Wingdings" panose="05000000000000000000" pitchFamily="2" charset="2"/>
              </a:rPr>
              <a:t>주석처리한다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 검색어 버튼도 정상 동작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지난 주 자바스크립트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동작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텍스트 박스에 검색어를 입력 후 </a:t>
            </a:r>
            <a:r>
              <a:rPr lang="ko-KR" altLang="en-US" dirty="0" err="1">
                <a:sym typeface="Wingdings" panose="05000000000000000000" pitchFamily="2" charset="2"/>
              </a:rPr>
              <a:t>엔터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버튼 색상과 종류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  <a:hlinkClick r:id="rId4"/>
              </a:rPr>
              <a:t>웹 사이트 링크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DE81A-6FF8-EFB2-B8B1-ECD90C8B5555}"/>
              </a:ext>
            </a:extLst>
          </p:cNvPr>
          <p:cNvSpPr txBox="1"/>
          <p:nvPr/>
        </p:nvSpPr>
        <p:spPr>
          <a:xfrm>
            <a:off x="8254771" y="2721950"/>
            <a:ext cx="33786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검색창과 버튼 변경됨</a:t>
            </a: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직접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검색어 입력해보자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D92C5-0F22-4E6F-8A0C-104096E7274D}"/>
              </a:ext>
            </a:extLst>
          </p:cNvPr>
          <p:cNvSpPr txBox="1"/>
          <p:nvPr/>
        </p:nvSpPr>
        <p:spPr>
          <a:xfrm>
            <a:off x="593541" y="2860450"/>
            <a:ext cx="111166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&lt;form action="https://www.google.co.kr/search" method="GET" target="_blank"&gt;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     &lt;div class="d-flex justify-content-center"&gt;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         &lt;mx-auto&gt;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             &lt;input name="query" type="text" class="form-control-lg" placeholder="</a:t>
            </a:r>
            <a:r>
              <a:rPr lang="ko-KR" altLang="en-US" sz="1200" dirty="0">
                <a:highlight>
                  <a:srgbClr val="FFFF00"/>
                </a:highlight>
              </a:rPr>
              <a:t>검색어 입력</a:t>
            </a:r>
            <a:r>
              <a:rPr lang="en-US" altLang="ko-KR" sz="1200" dirty="0">
                <a:highlight>
                  <a:srgbClr val="FFFF00"/>
                </a:highlight>
              </a:rPr>
              <a:t>" aria-label="search" aria-</a:t>
            </a:r>
            <a:r>
              <a:rPr lang="en-US" altLang="ko-KR" sz="1200" dirty="0" err="1">
                <a:highlight>
                  <a:srgbClr val="FFFF00"/>
                </a:highlight>
              </a:rPr>
              <a:t>describedby</a:t>
            </a:r>
            <a:r>
              <a:rPr lang="en-US" altLang="ko-KR" sz="1200" dirty="0">
                <a:highlight>
                  <a:srgbClr val="FFFF00"/>
                </a:highlight>
              </a:rPr>
              <a:t>="</a:t>
            </a:r>
            <a:r>
              <a:rPr lang="en-US" altLang="ko-KR" sz="1200" dirty="0" err="1">
                <a:highlight>
                  <a:srgbClr val="FFFF00"/>
                </a:highlight>
              </a:rPr>
              <a:t>search_btn</a:t>
            </a:r>
            <a:r>
              <a:rPr lang="en-US" altLang="ko-KR" sz="1200" dirty="0">
                <a:highlight>
                  <a:srgbClr val="FFFF00"/>
                </a:highlight>
              </a:rPr>
              <a:t>"&gt;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         &lt;/mx-auto&gt;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         &lt;button class="</a:t>
            </a:r>
            <a:r>
              <a:rPr lang="en-US" altLang="ko-KR" sz="1200" dirty="0" err="1">
                <a:highlight>
                  <a:srgbClr val="FFFF00"/>
                </a:highlight>
              </a:rPr>
              <a:t>btn</a:t>
            </a:r>
            <a:r>
              <a:rPr lang="en-US" altLang="ko-KR" sz="1200" dirty="0">
                <a:highlight>
                  <a:srgbClr val="FFFF00"/>
                </a:highlight>
              </a:rPr>
              <a:t> </a:t>
            </a:r>
            <a:r>
              <a:rPr lang="en-US" altLang="ko-KR" sz="1200" dirty="0" err="1">
                <a:highlight>
                  <a:srgbClr val="FFFF00"/>
                </a:highlight>
              </a:rPr>
              <a:t>btn</a:t>
            </a:r>
            <a:r>
              <a:rPr lang="en-US" altLang="ko-KR" sz="1200" dirty="0">
                <a:highlight>
                  <a:srgbClr val="FFFF00"/>
                </a:highlight>
              </a:rPr>
              <a:t>-success" type="submit" id="</a:t>
            </a:r>
            <a:r>
              <a:rPr lang="en-US" altLang="ko-KR" sz="1200" dirty="0" err="1">
                <a:highlight>
                  <a:srgbClr val="FFFF00"/>
                </a:highlight>
              </a:rPr>
              <a:t>search_btn</a:t>
            </a:r>
            <a:r>
              <a:rPr lang="en-US" altLang="ko-KR" sz="1200" dirty="0">
                <a:highlight>
                  <a:srgbClr val="FFFF00"/>
                </a:highlight>
              </a:rPr>
              <a:t>"&gt;</a:t>
            </a:r>
            <a:r>
              <a:rPr lang="ko-KR" altLang="en-US" sz="1200" dirty="0">
                <a:highlight>
                  <a:srgbClr val="FFFF00"/>
                </a:highlight>
              </a:rPr>
              <a:t>검색</a:t>
            </a:r>
            <a:r>
              <a:rPr lang="en-US" altLang="ko-KR" sz="1200" dirty="0">
                <a:highlight>
                  <a:srgbClr val="FFFF00"/>
                </a:highlight>
              </a:rPr>
              <a:t>&lt;/button&gt;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    &lt;/div&gt;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  &lt;/form&gt;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4931615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DA0BF22-A531-9F22-59E9-6197D0950A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1139" y="2026508"/>
            <a:ext cx="4989472" cy="23650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GET, POST 방식의 차이">
            <a:extLst>
              <a:ext uri="{FF2B5EF4-FFF2-40B4-BE49-F238E27FC236}">
                <a16:creationId xmlns:a16="http://schemas.microsoft.com/office/drawing/2014/main" id="{C12CF935-9A65-D8C6-D961-2E958B28B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516" y="4666288"/>
            <a:ext cx="5373029" cy="160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sz="4400" b="1" dirty="0"/>
              <a:t>.</a:t>
            </a:r>
            <a:r>
              <a:rPr lang="en-US" altLang="ko-KR" b="1" dirty="0"/>
              <a:t>COM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 err="1"/>
              <a:t>검색창</a:t>
            </a:r>
            <a:r>
              <a:rPr lang="ko-KR" altLang="en-US" b="1" dirty="0"/>
              <a:t> 수정하기</a:t>
            </a:r>
            <a:r>
              <a:rPr lang="en-US" altLang="ko-KR" b="1" dirty="0"/>
              <a:t>)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form </a:t>
            </a:r>
            <a:r>
              <a:rPr lang="ko-KR" altLang="en-US" dirty="0">
                <a:sym typeface="Wingdings" panose="05000000000000000000" pitchFamily="2" charset="2"/>
              </a:rPr>
              <a:t>태그에 대한 이해 </a:t>
            </a:r>
            <a:r>
              <a:rPr lang="ko-KR" altLang="en-US" dirty="0">
                <a:highlight>
                  <a:srgbClr val="FF0000"/>
                </a:highlight>
                <a:sym typeface="Wingdings" panose="05000000000000000000" pitchFamily="2" charset="2"/>
              </a:rPr>
              <a:t>중요</a:t>
            </a:r>
            <a:r>
              <a:rPr lang="en-US" altLang="ko-KR" dirty="0">
                <a:highlight>
                  <a:srgbClr val="FF0000"/>
                </a:highlight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사용자의 입력 정보를 서버로 전송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action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전송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서버 </a:t>
            </a:r>
            <a:r>
              <a:rPr lang="en-US" altLang="ko-KR" dirty="0" err="1">
                <a:sym typeface="Wingdings" panose="05000000000000000000" pitchFamily="2" charset="2"/>
              </a:rPr>
              <a:t>url</a:t>
            </a:r>
            <a:r>
              <a:rPr lang="en-US" altLang="ko-KR" dirty="0">
                <a:sym typeface="Wingdings" panose="05000000000000000000" pitchFamily="2" charset="2"/>
              </a:rPr>
              <a:t>, method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전송 방식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전송방식 </a:t>
            </a:r>
            <a:r>
              <a:rPr lang="en-US" altLang="ko-KR" dirty="0">
                <a:sym typeface="Wingdings" panose="05000000000000000000" pitchFamily="2" charset="2"/>
              </a:rPr>
              <a:t>: get(</a:t>
            </a:r>
            <a:r>
              <a:rPr lang="ko-KR" altLang="en-US" dirty="0">
                <a:sym typeface="Wingdings" panose="05000000000000000000" pitchFamily="2" charset="2"/>
              </a:rPr>
              <a:t>현재</a:t>
            </a:r>
            <a:r>
              <a:rPr lang="en-US" altLang="ko-KR" dirty="0">
                <a:sym typeface="Wingdings" panose="05000000000000000000" pitchFamily="2" charset="2"/>
              </a:rPr>
              <a:t>) / post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get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링크에 중요 정보가 없는 경우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post : id/passwd </a:t>
            </a:r>
            <a:r>
              <a:rPr lang="ko-KR" altLang="en-US" dirty="0">
                <a:sym typeface="Wingdings" panose="05000000000000000000" pitchFamily="2" charset="2"/>
              </a:rPr>
              <a:t>등 중요 정보가 있는 경우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실제 구글 서버가 하는 일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검색 결과를 웹 브라우저에 리턴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DE81A-6FF8-EFB2-B8B1-ECD90C8B5555}"/>
              </a:ext>
            </a:extLst>
          </p:cNvPr>
          <p:cNvSpPr txBox="1"/>
          <p:nvPr/>
        </p:nvSpPr>
        <p:spPr>
          <a:xfrm>
            <a:off x="8063747" y="1597975"/>
            <a:ext cx="3378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구글 검색 사이트로 연동됨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B2191B-4208-B548-294A-18AD850D60CB}"/>
              </a:ext>
            </a:extLst>
          </p:cNvPr>
          <p:cNvSpPr txBox="1"/>
          <p:nvPr/>
        </p:nvSpPr>
        <p:spPr>
          <a:xfrm>
            <a:off x="-145029" y="3059668"/>
            <a:ext cx="1051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altLang="ko-KR" sz="1800" b="1" dirty="0"/>
              <a:t>&lt;form action="https://www.google.co.kr/search" method="GET" target="_blank"&gt;</a:t>
            </a:r>
          </a:p>
        </p:txBody>
      </p:sp>
    </p:spTree>
    <p:extLst>
      <p:ext uri="{BB962C8B-B14F-4D97-AF65-F5344CB8AC3E}">
        <p14:creationId xmlns:p14="http://schemas.microsoft.com/office/powerpoint/2010/main" val="4484321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1229954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tx1"/>
                </a:solidFill>
              </a:rPr>
              <a:t>자바 스크립트 문법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3076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오늘의 </a:t>
            </a:r>
            <a:r>
              <a:rPr lang="ko-KR" altLang="en-US" sz="3200" b="1" dirty="0" err="1"/>
              <a:t>할일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- 3</a:t>
            </a:r>
            <a:endParaRPr lang="ko-KR" altLang="en-US" sz="3200" b="1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0B93406-1793-47EE-B95A-701E1DBB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4E45EC-0343-4CC3-885C-22AA90244257}"/>
              </a:ext>
            </a:extLst>
          </p:cNvPr>
          <p:cNvSpPr/>
          <p:nvPr/>
        </p:nvSpPr>
        <p:spPr>
          <a:xfrm>
            <a:off x="799286" y="3818239"/>
            <a:ext cx="318388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/>
              <a:t>자바스크립트 문법</a:t>
            </a:r>
            <a:endParaRPr lang="en-US" altLang="ko-KR" sz="2800" b="1" dirty="0"/>
          </a:p>
          <a:p>
            <a:pPr lvl="0">
              <a:defRPr/>
            </a:pPr>
            <a:endParaRPr lang="en-US" altLang="ko-KR" sz="2800" b="1" dirty="0"/>
          </a:p>
          <a:p>
            <a:pPr lvl="0">
              <a:defRPr/>
            </a:pPr>
            <a:r>
              <a:rPr lang="ko-KR" altLang="en-US" sz="2800" b="1" dirty="0" err="1"/>
              <a:t>꾸글</a:t>
            </a:r>
            <a:r>
              <a:rPr lang="en-US" altLang="ko-KR" sz="2800" b="1" dirty="0"/>
              <a:t>.COM</a:t>
            </a:r>
          </a:p>
        </p:txBody>
      </p:sp>
      <p:pic>
        <p:nvPicPr>
          <p:cNvPr id="1026" name="Picture 2" descr="JavaScript 입문 | TutorialPost">
            <a:extLst>
              <a:ext uri="{FF2B5EF4-FFF2-40B4-BE49-F238E27FC236}">
                <a16:creationId xmlns:a16="http://schemas.microsoft.com/office/drawing/2014/main" id="{1CF41AE9-CD85-505F-EA07-91DB30079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337" y="3799868"/>
            <a:ext cx="4159918" cy="237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95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자바스크립트 문법 </a:t>
            </a:r>
            <a:r>
              <a:rPr lang="en-US" altLang="ko-KR" b="1" dirty="0"/>
              <a:t>– </a:t>
            </a:r>
            <a:r>
              <a:rPr lang="ko-KR" altLang="en-US" b="1" dirty="0"/>
              <a:t>기본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49" y="1778733"/>
            <a:ext cx="10872019" cy="486031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JS </a:t>
            </a:r>
            <a:r>
              <a:rPr lang="ko-KR" altLang="en-US" dirty="0">
                <a:sym typeface="Wingdings" panose="05000000000000000000" pitchFamily="2" charset="2"/>
              </a:rPr>
              <a:t>기본 구조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특별히 정해진 구조가 없다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유연함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대신 기능 별 영역은 확실히 구분되어야 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참고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그래서 파일로 구분하면 편하다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JS </a:t>
            </a:r>
            <a:r>
              <a:rPr lang="ko-KR" altLang="en-US" dirty="0">
                <a:sym typeface="Wingdings" panose="05000000000000000000" pitchFamily="2" charset="2"/>
              </a:rPr>
              <a:t>구현 방법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Index.html </a:t>
            </a:r>
            <a:r>
              <a:rPr lang="ko-KR" altLang="en-US" dirty="0">
                <a:sym typeface="Wingdings" panose="05000000000000000000" pitchFamily="2" charset="2"/>
              </a:rPr>
              <a:t>열기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HTML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head</a:t>
            </a:r>
            <a:r>
              <a:rPr lang="ko-KR" altLang="en-US" dirty="0">
                <a:sym typeface="Wingdings" panose="05000000000000000000" pitchFamily="2" charset="2"/>
              </a:rPr>
              <a:t>에 직접</a:t>
            </a:r>
            <a:r>
              <a:rPr lang="en-US" altLang="ko-KR" dirty="0">
                <a:sym typeface="Wingdings" panose="05000000000000000000" pitchFamily="2" charset="2"/>
              </a:rPr>
              <a:t>, .</a:t>
            </a:r>
            <a:r>
              <a:rPr lang="en-US" altLang="ko-KR" dirty="0" err="1">
                <a:sym typeface="Wingdings" panose="05000000000000000000" pitchFamily="2" charset="2"/>
              </a:rPr>
              <a:t>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파일로 연동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추천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지난 주 자바 스크립트 살펴보기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highlight>
                  <a:srgbClr val="FFFF00"/>
                </a:highlight>
                <a:sym typeface="Wingdings" panose="05000000000000000000" pitchFamily="2" charset="2"/>
              </a:rPr>
              <a:t>js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폴더의 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search.js </a:t>
            </a:r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파일을 열자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이벤트 </a:t>
            </a:r>
            <a:r>
              <a:rPr lang="ko-KR" altLang="en-US" dirty="0" err="1">
                <a:sym typeface="Wingdings" panose="05000000000000000000" pitchFamily="2" charset="2"/>
              </a:rPr>
              <a:t>리스너</a:t>
            </a:r>
            <a:r>
              <a:rPr lang="ko-KR" altLang="en-US" dirty="0">
                <a:sym typeface="Wingdings" panose="05000000000000000000" pitchFamily="2" charset="2"/>
              </a:rPr>
              <a:t> 등록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마우스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키보드 입력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함수 구현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데이터를 받아 </a:t>
            </a:r>
            <a:r>
              <a:rPr lang="en-US" altLang="ko-KR" dirty="0" err="1">
                <a:sym typeface="Wingdings" panose="05000000000000000000" pitchFamily="2" charset="2"/>
              </a:rPr>
              <a:t>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엔진에서 처리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리턴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AE24369-438B-FE0D-4FF2-FC82786F6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360770"/>
              </p:ext>
            </p:extLst>
          </p:nvPr>
        </p:nvGraphicFramePr>
        <p:xfrm>
          <a:off x="8013290" y="4503608"/>
          <a:ext cx="393781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819">
                  <a:extLst>
                    <a:ext uri="{9D8B030D-6E8A-4147-A177-3AD203B41FA5}">
                      <a16:colId xmlns:a16="http://schemas.microsoft.com/office/drawing/2014/main" val="1116343162"/>
                    </a:ext>
                  </a:extLst>
                </a:gridCol>
              </a:tblGrid>
              <a:tr h="2415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105952"/>
                  </a:ext>
                </a:extLst>
              </a:tr>
              <a:tr h="2415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대소문자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11703"/>
                  </a:ext>
                </a:extLst>
              </a:tr>
              <a:tr h="2415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줄에 하나의 구문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70017"/>
                  </a:ext>
                </a:extLst>
              </a:tr>
              <a:tr h="2415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함수 단위로 실행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일반적</a:t>
                      </a:r>
                      <a:r>
                        <a:rPr lang="en-US" altLang="ko-KR" dirty="0"/>
                        <a:t>) – { } </a:t>
                      </a:r>
                      <a:r>
                        <a:rPr lang="ko-KR" altLang="en-US" dirty="0"/>
                        <a:t>묶음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223350"/>
                  </a:ext>
                </a:extLst>
              </a:tr>
              <a:tr h="3595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리스너에</a:t>
                      </a:r>
                      <a:r>
                        <a:rPr lang="ko-KR" altLang="en-US" dirty="0"/>
                        <a:t> 등록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6910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67C4052-D054-3E9C-3AA4-26F1BD5A82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13290" y="1180031"/>
            <a:ext cx="3937819" cy="31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991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avascript(자바스크립트) 주석">
            <a:extLst>
              <a:ext uri="{FF2B5EF4-FFF2-40B4-BE49-F238E27FC236}">
                <a16:creationId xmlns:a16="http://schemas.microsoft.com/office/drawing/2014/main" id="{B8FDAFF5-90AD-F1A3-0561-10A463E8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3276" y="3199148"/>
            <a:ext cx="3391157" cy="144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자바스크립트 문법 </a:t>
            </a:r>
            <a:r>
              <a:rPr lang="en-US" altLang="ko-KR" b="1" dirty="0"/>
              <a:t>– </a:t>
            </a:r>
            <a:r>
              <a:rPr lang="ko-KR" altLang="en-US" b="1" dirty="0"/>
              <a:t>주석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49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기존 프로그래밍 언어와 같다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C++, JAVA</a:t>
            </a:r>
            <a:r>
              <a:rPr lang="ko-KR" altLang="en-US" dirty="0">
                <a:sym typeface="Wingdings" panose="05000000000000000000" pitchFamily="2" charset="2"/>
              </a:rPr>
              <a:t> 등 대부분 문법과 유사하다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정수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ym typeface="Wingdings" panose="05000000000000000000" pitchFamily="2" charset="2"/>
              </a:rPr>
              <a:t>, bool, </a:t>
            </a:r>
            <a:r>
              <a:rPr lang="ko-KR" altLang="en-US" dirty="0">
                <a:sym typeface="Wingdings" panose="05000000000000000000" pitchFamily="2" charset="2"/>
              </a:rPr>
              <a:t>지역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전역 변수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연산자 등 모두 사용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JS </a:t>
            </a:r>
            <a:r>
              <a:rPr lang="ko-KR" altLang="en-US" dirty="0">
                <a:sym typeface="Wingdings" panose="05000000000000000000" pitchFamily="2" charset="2"/>
              </a:rPr>
              <a:t>폴더에 파일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임시로 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basic_test.js </a:t>
            </a:r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를 생성한다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head</a:t>
            </a:r>
            <a:r>
              <a:rPr lang="ko-KR" altLang="en-US" dirty="0">
                <a:sym typeface="Wingdings" panose="05000000000000000000" pitchFamily="2" charset="2"/>
              </a:rPr>
              <a:t>에 파일을 연동한다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주석 표현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직접 작성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라인 </a:t>
            </a:r>
            <a:r>
              <a:rPr lang="en-US" altLang="ko-KR" dirty="0">
                <a:sym typeface="Wingdings" panose="05000000000000000000" pitchFamily="2" charset="2"/>
              </a:rPr>
              <a:t>: //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멀티 주석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/*</a:t>
            </a:r>
            <a:r>
              <a:rPr lang="ko-KR" altLang="en-US" dirty="0">
                <a:sym typeface="Wingdings" panose="05000000000000000000" pitchFamily="2" charset="2"/>
              </a:rPr>
              <a:t>     </a:t>
            </a:r>
            <a:r>
              <a:rPr lang="en-US" altLang="ko-KR" dirty="0">
                <a:sym typeface="Wingdings" panose="05000000000000000000" pitchFamily="2" charset="2"/>
              </a:rPr>
              <a:t>*/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07E5E-EFA2-AE4E-E87C-AED331F1D6CB}"/>
              </a:ext>
            </a:extLst>
          </p:cNvPr>
          <p:cNvSpPr txBox="1"/>
          <p:nvPr/>
        </p:nvSpPr>
        <p:spPr>
          <a:xfrm>
            <a:off x="7182853" y="4746134"/>
            <a:ext cx="49088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ighlight>
                  <a:srgbClr val="FFFF00"/>
                </a:highlight>
              </a:rPr>
              <a:t>// </a:t>
            </a:r>
            <a:r>
              <a:rPr lang="ko-KR" altLang="en-US" sz="1400" dirty="0" err="1">
                <a:highlight>
                  <a:srgbClr val="FFFF00"/>
                </a:highlight>
              </a:rPr>
              <a:t>한줄</a:t>
            </a:r>
            <a:r>
              <a:rPr lang="ko-KR" altLang="en-US" sz="1400" dirty="0">
                <a:highlight>
                  <a:srgbClr val="FFFF00"/>
                </a:highlight>
              </a:rPr>
              <a:t> 주석 : 임시 자바스크립트 파일을 생성했습니다.</a:t>
            </a:r>
          </a:p>
          <a:p>
            <a:r>
              <a:rPr lang="ko-KR" altLang="en-US" sz="1400" dirty="0" err="1">
                <a:highlight>
                  <a:srgbClr val="FFFF00"/>
                </a:highlight>
              </a:rPr>
              <a:t>var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jb</a:t>
            </a:r>
            <a:r>
              <a:rPr lang="ko-KR" altLang="en-US" sz="1400" dirty="0">
                <a:highlight>
                  <a:srgbClr val="FFFF00"/>
                </a:highlight>
              </a:rPr>
              <a:t> = '</a:t>
            </a:r>
            <a:r>
              <a:rPr lang="ko-KR" altLang="en-US" sz="1400" dirty="0" err="1">
                <a:highlight>
                  <a:srgbClr val="FFFF00"/>
                </a:highlight>
              </a:rPr>
              <a:t>hi</a:t>
            </a:r>
            <a:r>
              <a:rPr lang="ko-KR" altLang="en-US" sz="1400" dirty="0">
                <a:highlight>
                  <a:srgbClr val="FFFF00"/>
                </a:highlight>
              </a:rPr>
              <a:t>'; // 변수 선언 뒤에 주석처리 가능</a:t>
            </a:r>
          </a:p>
          <a:p>
            <a:endParaRPr lang="ko-KR" altLang="en-US" sz="1400" dirty="0">
              <a:highlight>
                <a:srgbClr val="FFFF00"/>
              </a:highlight>
            </a:endParaRPr>
          </a:p>
          <a:p>
            <a:r>
              <a:rPr lang="ko-KR" altLang="en-US" sz="1400" dirty="0">
                <a:highlight>
                  <a:srgbClr val="FFFF00"/>
                </a:highlight>
              </a:rPr>
              <a:t>/*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여러 줄 주석 : 여러 줄에 걸쳐 주석을 처리합니다.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59601955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160FDBF-5BDA-3F24-DB81-5FFB2FB3ED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98385" y="2466474"/>
            <a:ext cx="3998234" cy="17283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자바스크립트 문법 </a:t>
            </a:r>
            <a:r>
              <a:rPr lang="en-US" altLang="ko-KR" b="1" dirty="0"/>
              <a:t>– </a:t>
            </a:r>
            <a:r>
              <a:rPr lang="ko-KR" altLang="en-US" b="1" dirty="0"/>
              <a:t>변수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50" y="1778733"/>
            <a:ext cx="4632158" cy="486031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자바에서 변수 선언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var </a:t>
            </a:r>
            <a:r>
              <a:rPr lang="ko-KR" altLang="en-US" dirty="0" err="1">
                <a:sym typeface="Wingdings" panose="05000000000000000000" pitchFamily="2" charset="2"/>
              </a:rPr>
              <a:t>변수명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ko-KR" altLang="en-US" dirty="0">
                <a:sym typeface="Wingdings" panose="05000000000000000000" pitchFamily="2" charset="2"/>
              </a:rPr>
              <a:t>값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고전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문제점</a:t>
            </a:r>
            <a:r>
              <a:rPr lang="en-US" altLang="ko-KR" dirty="0">
                <a:sym typeface="Wingdings" panose="05000000000000000000" pitchFamily="2" charset="2"/>
              </a:rPr>
              <a:t>? { } </a:t>
            </a:r>
            <a:r>
              <a:rPr lang="ko-KR" altLang="en-US" dirty="0">
                <a:sym typeface="Wingdings" panose="05000000000000000000" pitchFamily="2" charset="2"/>
              </a:rPr>
              <a:t>블록 안에 변수도 외부 접근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즉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변수의 중복선언이 빈번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ES6 </a:t>
            </a:r>
            <a:r>
              <a:rPr lang="ko-KR" altLang="en-US" dirty="0">
                <a:sym typeface="Wingdings" panose="05000000000000000000" pitchFamily="2" charset="2"/>
              </a:rPr>
              <a:t>표준 이후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basic_test.js</a:t>
            </a:r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에 추가 작성</a:t>
            </a:r>
            <a:endParaRPr lang="en-US" altLang="ko-KR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대표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가지 변수 </a:t>
            </a:r>
            <a:r>
              <a:rPr lang="ko-KR" altLang="en-US" dirty="0" err="1">
                <a:sym typeface="Wingdings" panose="05000000000000000000" pitchFamily="2" charset="2"/>
              </a:rPr>
              <a:t>선언법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let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변수명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</a:t>
            </a:r>
            <a:r>
              <a:rPr lang="ko-KR" altLang="en-US" dirty="0">
                <a:sym typeface="Wingdings" panose="05000000000000000000" pitchFamily="2" charset="2"/>
              </a:rPr>
              <a:t> 값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일반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{ } </a:t>
            </a:r>
            <a:r>
              <a:rPr lang="ko-KR" altLang="en-US" dirty="0">
                <a:sym typeface="Wingdings" panose="05000000000000000000" pitchFamily="2" charset="2"/>
              </a:rPr>
              <a:t>안에 변수 외부 접근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const </a:t>
            </a:r>
            <a:r>
              <a:rPr lang="ko-KR" altLang="en-US" dirty="0" err="1">
                <a:sym typeface="Wingdings" panose="05000000000000000000" pitchFamily="2" charset="2"/>
              </a:rPr>
              <a:t>변수명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ko-KR" altLang="en-US" dirty="0">
                <a:sym typeface="Wingdings" panose="05000000000000000000" pitchFamily="2" charset="2"/>
              </a:rPr>
              <a:t>값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상수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재할당 및 </a:t>
            </a:r>
            <a:r>
              <a:rPr lang="ko-KR" altLang="en-US" dirty="0" err="1">
                <a:sym typeface="Wingdings" panose="05000000000000000000" pitchFamily="2" charset="2"/>
              </a:rPr>
              <a:t>재선언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3082" name="Picture 10" descr="변수 선언 시 var, let, const의 차이점">
            <a:extLst>
              <a:ext uri="{FF2B5EF4-FFF2-40B4-BE49-F238E27FC236}">
                <a16:creationId xmlns:a16="http://schemas.microsoft.com/office/drawing/2014/main" id="{9C290A28-ACB7-096F-E14A-5B8748E7E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8385" y="4673684"/>
            <a:ext cx="3967629" cy="16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A37665-7596-F28E-A53B-B9F873781B8F}"/>
              </a:ext>
            </a:extLst>
          </p:cNvPr>
          <p:cNvSpPr txBox="1"/>
          <p:nvPr/>
        </p:nvSpPr>
        <p:spPr>
          <a:xfrm>
            <a:off x="5101908" y="2236552"/>
            <a:ext cx="463215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highlight>
                  <a:srgbClr val="FFFF00"/>
                </a:highlight>
              </a:rPr>
              <a:t>var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ko-KR" altLang="en-US" sz="1200" dirty="0" err="1">
                <a:highlight>
                  <a:srgbClr val="FFFF00"/>
                </a:highlight>
              </a:rPr>
              <a:t>jb</a:t>
            </a:r>
            <a:r>
              <a:rPr lang="ko-KR" altLang="en-US" sz="1200" dirty="0">
                <a:highlight>
                  <a:srgbClr val="FFFF00"/>
                </a:highlight>
              </a:rPr>
              <a:t> = '</a:t>
            </a:r>
            <a:r>
              <a:rPr lang="ko-KR" altLang="en-US" sz="1200" dirty="0" err="1">
                <a:highlight>
                  <a:srgbClr val="FFFF00"/>
                </a:highlight>
              </a:rPr>
              <a:t>hi</a:t>
            </a:r>
            <a:r>
              <a:rPr lang="ko-KR" altLang="en-US" sz="1200" dirty="0">
                <a:highlight>
                  <a:srgbClr val="FFFF00"/>
                </a:highlight>
              </a:rPr>
              <a:t>'; // 변수 선언 후 주석 가능</a:t>
            </a:r>
          </a:p>
          <a:p>
            <a:r>
              <a:rPr lang="ko-KR" altLang="en-US" sz="1200" dirty="0" err="1">
                <a:highlight>
                  <a:srgbClr val="FFFF00"/>
                </a:highlight>
              </a:rPr>
              <a:t>var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ko-KR" altLang="en-US" sz="1200" dirty="0" err="1">
                <a:highlight>
                  <a:srgbClr val="FFFF00"/>
                </a:highlight>
              </a:rPr>
              <a:t>a</a:t>
            </a:r>
            <a:r>
              <a:rPr lang="ko-KR" altLang="en-US" sz="1200" dirty="0">
                <a:highlight>
                  <a:srgbClr val="FFFF00"/>
                </a:highlight>
              </a:rPr>
              <a:t> = 1;</a:t>
            </a:r>
          </a:p>
          <a:p>
            <a:r>
              <a:rPr lang="ko-KR" altLang="en-US" sz="1200" dirty="0" err="1">
                <a:highlight>
                  <a:srgbClr val="FFFF00"/>
                </a:highlight>
              </a:rPr>
              <a:t>var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ko-KR" altLang="en-US" sz="1200" dirty="0" err="1">
                <a:highlight>
                  <a:srgbClr val="FFFF00"/>
                </a:highlight>
              </a:rPr>
              <a:t>b</a:t>
            </a:r>
            <a:r>
              <a:rPr lang="ko-KR" altLang="en-US" sz="1200" dirty="0">
                <a:highlight>
                  <a:srgbClr val="FFFF00"/>
                </a:highlight>
              </a:rPr>
              <a:t>;</a:t>
            </a:r>
          </a:p>
          <a:p>
            <a:r>
              <a:rPr lang="ko-KR" altLang="en-US" sz="1200" dirty="0" err="1">
                <a:highlight>
                  <a:srgbClr val="FFFF00"/>
                </a:highlight>
              </a:rPr>
              <a:t>b</a:t>
            </a:r>
            <a:r>
              <a:rPr lang="ko-KR" altLang="en-US" sz="1200" dirty="0">
                <a:highlight>
                  <a:srgbClr val="FFFF00"/>
                </a:highlight>
              </a:rPr>
              <a:t> = 5;</a:t>
            </a:r>
          </a:p>
          <a:p>
            <a:endParaRPr lang="ko-KR" altLang="en-US" sz="1200" dirty="0">
              <a:highlight>
                <a:srgbClr val="FFFF00"/>
              </a:highlight>
            </a:endParaRPr>
          </a:p>
          <a:p>
            <a:r>
              <a:rPr lang="ko-KR" altLang="en-US" sz="1200" dirty="0" err="1">
                <a:highlight>
                  <a:srgbClr val="FFFF00"/>
                </a:highlight>
              </a:rPr>
              <a:t>if</a:t>
            </a:r>
            <a:r>
              <a:rPr lang="ko-KR" altLang="en-US" sz="1200" dirty="0">
                <a:highlight>
                  <a:srgbClr val="FFFF00"/>
                </a:highlight>
              </a:rPr>
              <a:t> (</a:t>
            </a:r>
            <a:r>
              <a:rPr lang="ko-KR" altLang="en-US" sz="1200" dirty="0" err="1">
                <a:highlight>
                  <a:srgbClr val="FFFF00"/>
                </a:highlight>
              </a:rPr>
              <a:t>true</a:t>
            </a:r>
            <a:r>
              <a:rPr lang="ko-KR" altLang="en-US" sz="1200" dirty="0">
                <a:highlight>
                  <a:srgbClr val="FFFF00"/>
                </a:highlight>
              </a:rPr>
              <a:t>) {</a:t>
            </a:r>
          </a:p>
          <a:p>
            <a:r>
              <a:rPr lang="ko-KR" altLang="en-US" sz="1200" dirty="0">
                <a:highlight>
                  <a:srgbClr val="FFFF00"/>
                </a:highlight>
              </a:rPr>
              <a:t>  </a:t>
            </a:r>
            <a:r>
              <a:rPr lang="ko-KR" altLang="en-US" sz="1200" dirty="0" err="1">
                <a:highlight>
                  <a:srgbClr val="FFFF00"/>
                </a:highlight>
              </a:rPr>
              <a:t>let</a:t>
            </a:r>
            <a:r>
              <a:rPr lang="ko-KR" altLang="en-US" sz="1200" dirty="0">
                <a:highlight>
                  <a:srgbClr val="FFFF00"/>
                </a:highlight>
              </a:rPr>
              <a:t> c = '</a:t>
            </a:r>
            <a:r>
              <a:rPr lang="ko-KR" altLang="en-US" sz="1200" dirty="0" err="1">
                <a:highlight>
                  <a:srgbClr val="FFFF00"/>
                </a:highlight>
              </a:rPr>
              <a:t>let</a:t>
            </a:r>
            <a:r>
              <a:rPr lang="ko-KR" altLang="en-US" sz="1200" dirty="0">
                <a:highlight>
                  <a:srgbClr val="FFFF00"/>
                </a:highlight>
              </a:rPr>
              <a:t> 접근';</a:t>
            </a:r>
          </a:p>
          <a:p>
            <a:r>
              <a:rPr lang="ko-KR" altLang="en-US" sz="1200" dirty="0">
                <a:highlight>
                  <a:srgbClr val="FFFF00"/>
                </a:highlight>
              </a:rPr>
              <a:t>  </a:t>
            </a:r>
            <a:r>
              <a:rPr lang="ko-KR" altLang="en-US" sz="1200" dirty="0" err="1">
                <a:highlight>
                  <a:srgbClr val="FFFF00"/>
                </a:highlight>
              </a:rPr>
              <a:t>var</a:t>
            </a:r>
            <a:r>
              <a:rPr lang="ko-KR" altLang="en-US" sz="1200" dirty="0">
                <a:highlight>
                  <a:srgbClr val="FFFF00"/>
                </a:highlight>
              </a:rPr>
              <a:t> c_1 = '</a:t>
            </a:r>
            <a:r>
              <a:rPr lang="ko-KR" altLang="en-US" sz="1200" dirty="0" err="1">
                <a:highlight>
                  <a:srgbClr val="FFFF00"/>
                </a:highlight>
              </a:rPr>
              <a:t>var</a:t>
            </a:r>
            <a:r>
              <a:rPr lang="ko-KR" altLang="en-US" sz="1200" dirty="0">
                <a:highlight>
                  <a:srgbClr val="FFFF00"/>
                </a:highlight>
              </a:rPr>
              <a:t> 접근';</a:t>
            </a:r>
          </a:p>
          <a:p>
            <a:r>
              <a:rPr lang="ko-KR" altLang="en-US" sz="1200" dirty="0">
                <a:highlight>
                  <a:srgbClr val="FFFF00"/>
                </a:highlight>
              </a:rPr>
              <a:t>}</a:t>
            </a:r>
          </a:p>
          <a:p>
            <a:r>
              <a:rPr lang="ko-KR" altLang="en-US" sz="1200" dirty="0">
                <a:highlight>
                  <a:srgbClr val="FFFF00"/>
                </a:highlight>
              </a:rPr>
              <a:t>//</a:t>
            </a:r>
            <a:r>
              <a:rPr lang="ko-KR" altLang="en-US" sz="1200" dirty="0" err="1">
                <a:highlight>
                  <a:srgbClr val="FFFF00"/>
                </a:highlight>
              </a:rPr>
              <a:t>console.log</a:t>
            </a:r>
            <a:r>
              <a:rPr lang="ko-KR" altLang="en-US" sz="1200" dirty="0">
                <a:highlight>
                  <a:srgbClr val="FFFF00"/>
                </a:highlight>
              </a:rPr>
              <a:t>(c); // </a:t>
            </a:r>
            <a:r>
              <a:rPr lang="ko-KR" altLang="en-US" sz="1200" dirty="0" err="1">
                <a:highlight>
                  <a:srgbClr val="FFFF00"/>
                </a:highlight>
              </a:rPr>
              <a:t>Error</a:t>
            </a:r>
            <a:r>
              <a:rPr lang="ko-KR" altLang="en-US" sz="1200" dirty="0">
                <a:highlight>
                  <a:srgbClr val="FFFF00"/>
                </a:highlight>
              </a:rPr>
              <a:t>?</a:t>
            </a:r>
          </a:p>
          <a:p>
            <a:r>
              <a:rPr lang="ko-KR" altLang="en-US" sz="1200" dirty="0" err="1">
                <a:highlight>
                  <a:srgbClr val="FFFF00"/>
                </a:highlight>
              </a:rPr>
              <a:t>console.log</a:t>
            </a:r>
            <a:r>
              <a:rPr lang="ko-KR" altLang="en-US" sz="1200" dirty="0">
                <a:highlight>
                  <a:srgbClr val="FFFF00"/>
                </a:highlight>
              </a:rPr>
              <a:t>(c_1);</a:t>
            </a:r>
          </a:p>
          <a:p>
            <a:endParaRPr lang="ko-KR" altLang="en-US" sz="1200" dirty="0">
              <a:highlight>
                <a:srgbClr val="FFFF00"/>
              </a:highlight>
            </a:endParaRPr>
          </a:p>
          <a:p>
            <a:r>
              <a:rPr lang="ko-KR" altLang="en-US" sz="1200" dirty="0" err="1">
                <a:highlight>
                  <a:srgbClr val="FFFF00"/>
                </a:highlight>
              </a:rPr>
              <a:t>let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ko-KR" altLang="en-US" sz="1200" dirty="0" err="1">
                <a:highlight>
                  <a:srgbClr val="FFFF00"/>
                </a:highlight>
              </a:rPr>
              <a:t>d</a:t>
            </a:r>
            <a:r>
              <a:rPr lang="ko-KR" altLang="en-US" sz="1200" dirty="0">
                <a:highlight>
                  <a:srgbClr val="FFFF00"/>
                </a:highlight>
              </a:rPr>
              <a:t> = 5;</a:t>
            </a:r>
          </a:p>
          <a:p>
            <a:r>
              <a:rPr lang="ko-KR" altLang="en-US" sz="1200" dirty="0">
                <a:highlight>
                  <a:srgbClr val="FFFF00"/>
                </a:highlight>
              </a:rPr>
              <a:t>//</a:t>
            </a:r>
            <a:r>
              <a:rPr lang="ko-KR" altLang="en-US" sz="1200" dirty="0" err="1">
                <a:highlight>
                  <a:srgbClr val="FFFF00"/>
                </a:highlight>
              </a:rPr>
              <a:t>let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ko-KR" altLang="en-US" sz="1200" dirty="0" err="1">
                <a:highlight>
                  <a:srgbClr val="FFFF00"/>
                </a:highlight>
              </a:rPr>
              <a:t>d</a:t>
            </a:r>
            <a:r>
              <a:rPr lang="ko-KR" altLang="en-US" sz="1200" dirty="0">
                <a:highlight>
                  <a:srgbClr val="FFFF00"/>
                </a:highlight>
              </a:rPr>
              <a:t> = '값 재할당'; // </a:t>
            </a:r>
            <a:r>
              <a:rPr lang="ko-KR" altLang="en-US" sz="1200" dirty="0" err="1">
                <a:highlight>
                  <a:srgbClr val="FFFF00"/>
                </a:highlight>
              </a:rPr>
              <a:t>Error</a:t>
            </a:r>
            <a:r>
              <a:rPr lang="ko-KR" altLang="en-US" sz="1200" dirty="0">
                <a:highlight>
                  <a:srgbClr val="FFFF00"/>
                </a:highlight>
              </a:rPr>
              <a:t>?</a:t>
            </a:r>
          </a:p>
          <a:p>
            <a:r>
              <a:rPr lang="ko-KR" altLang="en-US" sz="1200" dirty="0" err="1">
                <a:highlight>
                  <a:srgbClr val="FFFF00"/>
                </a:highlight>
              </a:rPr>
              <a:t>console.log</a:t>
            </a:r>
            <a:r>
              <a:rPr lang="ko-KR" altLang="en-US" sz="1200" dirty="0">
                <a:highlight>
                  <a:srgbClr val="FFFF00"/>
                </a:highlight>
              </a:rPr>
              <a:t>(</a:t>
            </a:r>
            <a:r>
              <a:rPr lang="ko-KR" altLang="en-US" sz="1200" dirty="0" err="1">
                <a:highlight>
                  <a:srgbClr val="FFFF00"/>
                </a:highlight>
              </a:rPr>
              <a:t>d</a:t>
            </a:r>
            <a:r>
              <a:rPr lang="ko-KR" altLang="en-US" sz="1200" dirty="0">
                <a:highlight>
                  <a:srgbClr val="FFFF00"/>
                </a:highlight>
              </a:rPr>
              <a:t>);</a:t>
            </a:r>
          </a:p>
          <a:p>
            <a:endParaRPr lang="ko-KR" altLang="en-US" sz="1200" dirty="0">
              <a:highlight>
                <a:srgbClr val="FFFF00"/>
              </a:highlight>
            </a:endParaRPr>
          </a:p>
          <a:p>
            <a:r>
              <a:rPr lang="ko-KR" altLang="en-US" sz="1200" dirty="0" err="1">
                <a:highlight>
                  <a:srgbClr val="FFFF00"/>
                </a:highlight>
              </a:rPr>
              <a:t>const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ko-KR" altLang="en-US" sz="1200" dirty="0" err="1">
                <a:highlight>
                  <a:srgbClr val="FFFF00"/>
                </a:highlight>
              </a:rPr>
              <a:t>e</a:t>
            </a:r>
            <a:r>
              <a:rPr lang="ko-KR" altLang="en-US" sz="1200" dirty="0">
                <a:highlight>
                  <a:srgbClr val="FFFF00"/>
                </a:highlight>
              </a:rPr>
              <a:t> = '상수1 접근';</a:t>
            </a:r>
          </a:p>
          <a:p>
            <a:r>
              <a:rPr lang="ko-KR" altLang="en-US" sz="1200" dirty="0">
                <a:highlight>
                  <a:srgbClr val="FFFF00"/>
                </a:highlight>
              </a:rPr>
              <a:t>//</a:t>
            </a:r>
            <a:r>
              <a:rPr lang="ko-KR" altLang="en-US" sz="1200" dirty="0" err="1">
                <a:highlight>
                  <a:srgbClr val="FFFF00"/>
                </a:highlight>
              </a:rPr>
              <a:t>e</a:t>
            </a:r>
            <a:r>
              <a:rPr lang="ko-KR" altLang="en-US" sz="1200" dirty="0">
                <a:highlight>
                  <a:srgbClr val="FFFF00"/>
                </a:highlight>
              </a:rPr>
              <a:t> = 5;</a:t>
            </a:r>
          </a:p>
          <a:p>
            <a:r>
              <a:rPr lang="ko-KR" altLang="en-US" sz="1200" dirty="0">
                <a:highlight>
                  <a:srgbClr val="FFFF00"/>
                </a:highlight>
              </a:rPr>
              <a:t>//</a:t>
            </a:r>
            <a:r>
              <a:rPr lang="ko-KR" altLang="en-US" sz="1200" dirty="0" err="1">
                <a:highlight>
                  <a:srgbClr val="FFFF00"/>
                </a:highlight>
              </a:rPr>
              <a:t>const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ko-KR" altLang="en-US" sz="1200" dirty="0" err="1">
                <a:highlight>
                  <a:srgbClr val="FFFF00"/>
                </a:highlight>
              </a:rPr>
              <a:t>f</a:t>
            </a:r>
            <a:r>
              <a:rPr lang="ko-KR" altLang="en-US" sz="1200" dirty="0">
                <a:highlight>
                  <a:srgbClr val="FFFF00"/>
                </a:highlight>
              </a:rPr>
              <a:t>  // </a:t>
            </a:r>
            <a:r>
              <a:rPr lang="ko-KR" altLang="en-US" sz="1200" dirty="0" err="1">
                <a:highlight>
                  <a:srgbClr val="FFFF00"/>
                </a:highlight>
              </a:rPr>
              <a:t>Error</a:t>
            </a:r>
            <a:r>
              <a:rPr lang="ko-KR" altLang="en-US" sz="1200" dirty="0">
                <a:highlight>
                  <a:srgbClr val="FFFF00"/>
                </a:highlight>
              </a:rPr>
              <a:t>?</a:t>
            </a:r>
          </a:p>
          <a:p>
            <a:r>
              <a:rPr lang="ko-KR" altLang="en-US" sz="1200" dirty="0" err="1">
                <a:highlight>
                  <a:srgbClr val="FFFF00"/>
                </a:highlight>
              </a:rPr>
              <a:t>console.log</a:t>
            </a:r>
            <a:r>
              <a:rPr lang="ko-KR" altLang="en-US" sz="1200" dirty="0">
                <a:highlight>
                  <a:srgbClr val="FFFF00"/>
                </a:highlight>
              </a:rPr>
              <a:t>(</a:t>
            </a:r>
            <a:r>
              <a:rPr lang="ko-KR" altLang="en-US" sz="1200" dirty="0" err="1">
                <a:highlight>
                  <a:srgbClr val="FFFF00"/>
                </a:highlight>
              </a:rPr>
              <a:t>e</a:t>
            </a:r>
            <a:r>
              <a:rPr lang="ko-KR" altLang="en-US" sz="1200" dirty="0">
                <a:highlight>
                  <a:srgbClr val="FFFF00"/>
                </a:highlight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4BB82-43D8-5740-75CD-825B51BF2946}"/>
              </a:ext>
            </a:extLst>
          </p:cNvPr>
          <p:cNvSpPr txBox="1"/>
          <p:nvPr/>
        </p:nvSpPr>
        <p:spPr>
          <a:xfrm>
            <a:off x="8035786" y="4304352"/>
            <a:ext cx="3967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주석 처리 부분 직접 해제 후 확인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A10D0-57EA-FC9B-B45C-61D1F53933F6}"/>
              </a:ext>
            </a:extLst>
          </p:cNvPr>
          <p:cNvSpPr txBox="1"/>
          <p:nvPr/>
        </p:nvSpPr>
        <p:spPr>
          <a:xfrm>
            <a:off x="8368750" y="2051886"/>
            <a:ext cx="3967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F12 </a:t>
            </a:r>
            <a:r>
              <a:rPr lang="ko-KR" altLang="en-US" dirty="0"/>
              <a:t>개발자 모드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콘솔에 출력됨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75817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D092A145-E223-5ADB-5A12-91E57F9F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11" y="2154522"/>
            <a:ext cx="4301171" cy="41388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– </a:t>
            </a:r>
            <a:r>
              <a:rPr lang="ko-KR" altLang="en-US" b="1" dirty="0"/>
              <a:t>화면에 문자열 삽입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입력한 문자열을 검색 창 아래 추가해보자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index.html</a:t>
            </a:r>
            <a:r>
              <a:rPr lang="ko-KR" altLang="en-US" dirty="0">
                <a:sym typeface="Wingdings" panose="05000000000000000000" pitchFamily="2" charset="2"/>
              </a:rPr>
              <a:t>을 수정합니다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테이블 제목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캡션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 </a:t>
            </a:r>
            <a:r>
              <a:rPr lang="en-US" altLang="ko-KR" b="1" dirty="0">
                <a:sym typeface="Wingdings" panose="05000000000000000000" pitchFamily="2" charset="2"/>
              </a:rPr>
              <a:t>search.js</a:t>
            </a:r>
            <a:r>
              <a:rPr lang="ko-KR" altLang="en-US" dirty="0">
                <a:sym typeface="Wingdings" panose="05000000000000000000" pitchFamily="2" charset="2"/>
              </a:rPr>
              <a:t>를 수정한다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추가된 코드 부분을 잘 해석하자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16A79-1172-FFA6-DC8C-7908CE7927A7}"/>
              </a:ext>
            </a:extLst>
          </p:cNvPr>
          <p:cNvSpPr txBox="1"/>
          <p:nvPr/>
        </p:nvSpPr>
        <p:spPr>
          <a:xfrm>
            <a:off x="684977" y="3134439"/>
            <a:ext cx="86394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ighlight>
                  <a:srgbClr val="FFFF00"/>
                </a:highlight>
              </a:rPr>
              <a:t>&lt;</a:t>
            </a:r>
            <a:r>
              <a:rPr lang="ko-KR" altLang="en-US" sz="1400" dirty="0" err="1">
                <a:highlight>
                  <a:srgbClr val="FFFF00"/>
                </a:highlight>
              </a:rPr>
              <a:t>caption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align</a:t>
            </a:r>
            <a:r>
              <a:rPr lang="ko-KR" altLang="en-US" sz="1400" dirty="0">
                <a:highlight>
                  <a:srgbClr val="FFFF00"/>
                </a:highlight>
              </a:rPr>
              <a:t>="</a:t>
            </a:r>
            <a:r>
              <a:rPr lang="ko-KR" altLang="en-US" sz="1400" dirty="0" err="1">
                <a:highlight>
                  <a:srgbClr val="FFFF00"/>
                </a:highlight>
              </a:rPr>
              <a:t>top</a:t>
            </a:r>
            <a:r>
              <a:rPr lang="ko-KR" altLang="en-US" sz="1400" dirty="0">
                <a:highlight>
                  <a:srgbClr val="FFFF00"/>
                </a:highlight>
              </a:rPr>
              <a:t>"&gt;현재 검색어 : &lt;</a:t>
            </a:r>
            <a:r>
              <a:rPr lang="ko-KR" altLang="en-US" sz="1400" dirty="0" err="1">
                <a:highlight>
                  <a:srgbClr val="FFFF00"/>
                </a:highlight>
              </a:rPr>
              <a:t>p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id</a:t>
            </a:r>
            <a:r>
              <a:rPr lang="ko-KR" altLang="en-US" sz="1400" dirty="0">
                <a:highlight>
                  <a:srgbClr val="FFFF00"/>
                </a:highlight>
              </a:rPr>
              <a:t>="</a:t>
            </a:r>
            <a:r>
              <a:rPr lang="ko-KR" altLang="en-US" sz="1400" dirty="0" err="1">
                <a:highlight>
                  <a:srgbClr val="FFFF00"/>
                </a:highlight>
              </a:rPr>
              <a:t>search_message</a:t>
            </a:r>
            <a:r>
              <a:rPr lang="ko-KR" altLang="en-US" sz="1400" dirty="0">
                <a:highlight>
                  <a:srgbClr val="FFFF00"/>
                </a:highlight>
              </a:rPr>
              <a:t>"&gt;&lt;/</a:t>
            </a:r>
            <a:r>
              <a:rPr lang="ko-KR" altLang="en-US" sz="1400" dirty="0" err="1">
                <a:highlight>
                  <a:srgbClr val="FFFF00"/>
                </a:highlight>
              </a:rPr>
              <a:t>p</a:t>
            </a:r>
            <a:r>
              <a:rPr lang="ko-KR" altLang="en-US" sz="1400" dirty="0">
                <a:highlight>
                  <a:srgbClr val="FFFF00"/>
                </a:highlight>
              </a:rPr>
              <a:t>&gt;&lt;/</a:t>
            </a:r>
            <a:r>
              <a:rPr lang="ko-KR" altLang="en-US" sz="1400" dirty="0" err="1">
                <a:highlight>
                  <a:srgbClr val="FFFF00"/>
                </a:highlight>
              </a:rPr>
              <a:t>caption</a:t>
            </a:r>
            <a:r>
              <a:rPr lang="ko-KR" altLang="en-US" sz="1400" dirty="0">
                <a:highlight>
                  <a:srgbClr val="FFFF00"/>
                </a:highlight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BDD27B-35EE-6240-DEED-671595DE3AD2}"/>
              </a:ext>
            </a:extLst>
          </p:cNvPr>
          <p:cNvSpPr txBox="1"/>
          <p:nvPr/>
        </p:nvSpPr>
        <p:spPr>
          <a:xfrm>
            <a:off x="684977" y="4553770"/>
            <a:ext cx="80980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document.getElementById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search_btn</a:t>
            </a:r>
            <a:r>
              <a:rPr lang="ko-KR" altLang="en-US" sz="1400" dirty="0"/>
              <a:t>").</a:t>
            </a:r>
            <a:r>
              <a:rPr lang="ko-KR" altLang="en-US" sz="1400" dirty="0" err="1"/>
              <a:t>addEventListener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click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search_message</a:t>
            </a:r>
            <a:r>
              <a:rPr lang="ko-KR" altLang="en-US" sz="1400" dirty="0"/>
              <a:t>);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function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search_message</a:t>
            </a:r>
            <a:r>
              <a:rPr lang="ko-KR" altLang="en-US" sz="1400" dirty="0"/>
              <a:t>(){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alert</a:t>
            </a:r>
            <a:r>
              <a:rPr lang="ko-KR" altLang="en-US" sz="1400" dirty="0"/>
              <a:t>("검색을 수행합니다!");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</a:t>
            </a:r>
            <a:r>
              <a:rPr lang="ko-KR" altLang="en-US" sz="1400" dirty="0" err="1">
                <a:highlight>
                  <a:srgbClr val="FFFF00"/>
                </a:highlight>
              </a:rPr>
              <a:t>let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search_str</a:t>
            </a:r>
            <a:r>
              <a:rPr lang="ko-KR" altLang="en-US" sz="1400" dirty="0">
                <a:highlight>
                  <a:srgbClr val="FFFF00"/>
                </a:highlight>
              </a:rPr>
              <a:t> = </a:t>
            </a:r>
            <a:r>
              <a:rPr lang="ko-KR" altLang="en-US" sz="1400" dirty="0" err="1">
                <a:highlight>
                  <a:srgbClr val="FFFF00"/>
                </a:highlight>
              </a:rPr>
              <a:t>document.querySelector</a:t>
            </a:r>
            <a:r>
              <a:rPr lang="ko-KR" altLang="en-US" sz="1400" dirty="0">
                <a:highlight>
                  <a:srgbClr val="FFFF00"/>
                </a:highlight>
              </a:rPr>
              <a:t>("#</a:t>
            </a:r>
            <a:r>
              <a:rPr lang="ko-KR" altLang="en-US" sz="1400" dirty="0" err="1">
                <a:highlight>
                  <a:srgbClr val="FFFF00"/>
                </a:highlight>
              </a:rPr>
              <a:t>search_txt</a:t>
            </a:r>
            <a:r>
              <a:rPr lang="ko-KR" altLang="en-US" sz="1400" dirty="0">
                <a:highlight>
                  <a:srgbClr val="FFFF00"/>
                </a:highlight>
              </a:rPr>
              <a:t>"); </a:t>
            </a:r>
            <a:r>
              <a:rPr lang="en-US" altLang="ko-KR" sz="1400" dirty="0">
                <a:highlight>
                  <a:srgbClr val="FFFF00"/>
                </a:highlight>
              </a:rPr>
              <a:t>// </a:t>
            </a:r>
            <a:r>
              <a:rPr lang="ko-KR" altLang="en-US" sz="1400" dirty="0">
                <a:highlight>
                  <a:srgbClr val="FFFF00"/>
                </a:highlight>
              </a:rPr>
              <a:t>변수에 저장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</a:t>
            </a:r>
            <a:r>
              <a:rPr lang="ko-KR" altLang="en-US" sz="1400" dirty="0" err="1">
                <a:highlight>
                  <a:srgbClr val="FFFF00"/>
                </a:highlight>
              </a:rPr>
              <a:t>document.getElementById</a:t>
            </a:r>
            <a:r>
              <a:rPr lang="ko-KR" altLang="en-US" sz="1400" dirty="0">
                <a:highlight>
                  <a:srgbClr val="FFFF00"/>
                </a:highlight>
              </a:rPr>
              <a:t>("</a:t>
            </a:r>
            <a:r>
              <a:rPr lang="ko-KR" altLang="en-US" sz="1400" dirty="0" err="1">
                <a:highlight>
                  <a:srgbClr val="FFFF00"/>
                </a:highlight>
              </a:rPr>
              <a:t>search_message</a:t>
            </a:r>
            <a:r>
              <a:rPr lang="ko-KR" altLang="en-US" sz="1400" dirty="0">
                <a:highlight>
                  <a:srgbClr val="FFFF00"/>
                </a:highlight>
              </a:rPr>
              <a:t>").</a:t>
            </a:r>
            <a:r>
              <a:rPr lang="ko-KR" altLang="en-US" sz="1400" dirty="0" err="1">
                <a:highlight>
                  <a:srgbClr val="FFFF00"/>
                </a:highlight>
              </a:rPr>
              <a:t>innerHTML</a:t>
            </a:r>
            <a:r>
              <a:rPr lang="ko-KR" altLang="en-US" sz="1400" dirty="0">
                <a:highlight>
                  <a:srgbClr val="FFFF00"/>
                </a:highlight>
              </a:rPr>
              <a:t> = </a:t>
            </a:r>
            <a:r>
              <a:rPr lang="ko-KR" altLang="en-US" sz="1400" dirty="0" err="1">
                <a:highlight>
                  <a:srgbClr val="FFFF00"/>
                </a:highlight>
              </a:rPr>
              <a:t>search_str.value</a:t>
            </a:r>
            <a:r>
              <a:rPr lang="ko-KR" altLang="en-US" sz="1400" dirty="0">
                <a:highlight>
                  <a:srgbClr val="FFFF00"/>
                </a:highlight>
              </a:rPr>
              <a:t>; </a:t>
            </a:r>
            <a:r>
              <a:rPr lang="en-US" altLang="ko-KR" sz="1400" dirty="0">
                <a:highlight>
                  <a:srgbClr val="FFFF00"/>
                </a:highlight>
              </a:rPr>
              <a:t>// </a:t>
            </a:r>
            <a:r>
              <a:rPr lang="ko-KR" altLang="en-US" sz="1400" dirty="0">
                <a:highlight>
                  <a:srgbClr val="FFFF00"/>
                </a:highlight>
              </a:rPr>
              <a:t>태그에 값 추가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</a:t>
            </a:r>
            <a:r>
              <a:rPr lang="ko-KR" altLang="en-US" sz="1400" dirty="0" err="1">
                <a:highlight>
                  <a:srgbClr val="FFFF00"/>
                </a:highlight>
              </a:rPr>
              <a:t>console.log</a:t>
            </a:r>
            <a:r>
              <a:rPr lang="ko-KR" altLang="en-US" sz="1400" dirty="0">
                <a:highlight>
                  <a:srgbClr val="FFFF00"/>
                </a:highlight>
              </a:rPr>
              <a:t>(</a:t>
            </a:r>
            <a:r>
              <a:rPr lang="ko-KR" altLang="en-US" sz="1400" dirty="0" err="1">
                <a:highlight>
                  <a:srgbClr val="FFFF00"/>
                </a:highlight>
              </a:rPr>
              <a:t>search_str</a:t>
            </a:r>
            <a:r>
              <a:rPr lang="en-US" altLang="ko-KR" sz="1400" dirty="0">
                <a:highlight>
                  <a:srgbClr val="FFFF00"/>
                </a:highlight>
              </a:rPr>
              <a:t>.value</a:t>
            </a:r>
            <a:r>
              <a:rPr lang="ko-KR" altLang="en-US" sz="1400" dirty="0">
                <a:highlight>
                  <a:srgbClr val="FFFF00"/>
                </a:highlight>
              </a:rPr>
              <a:t>); </a:t>
            </a:r>
            <a:r>
              <a:rPr lang="en-US" altLang="ko-KR" sz="1400" dirty="0">
                <a:highlight>
                  <a:srgbClr val="FFFF00"/>
                </a:highlight>
              </a:rPr>
              <a:t>// </a:t>
            </a:r>
            <a:r>
              <a:rPr lang="ko-KR" altLang="en-US" sz="1400" dirty="0">
                <a:highlight>
                  <a:srgbClr val="FFFF00"/>
                </a:highlight>
              </a:rPr>
              <a:t>콘솔에 출력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C6453F-9D50-057B-E77F-A879379A860D}"/>
              </a:ext>
            </a:extLst>
          </p:cNvPr>
          <p:cNvSpPr txBox="1"/>
          <p:nvPr/>
        </p:nvSpPr>
        <p:spPr>
          <a:xfrm>
            <a:off x="7998385" y="3536095"/>
            <a:ext cx="3967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검색 창에 입력한 메시지가 추가됨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ABE10-81C0-70D3-5D16-43152C649658}"/>
              </a:ext>
            </a:extLst>
          </p:cNvPr>
          <p:cNvSpPr txBox="1"/>
          <p:nvPr/>
        </p:nvSpPr>
        <p:spPr>
          <a:xfrm>
            <a:off x="7998384" y="1750479"/>
            <a:ext cx="3967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콘솔 이외에 화면에도 추가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84075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자바스크립트 문법 </a:t>
            </a:r>
            <a:r>
              <a:rPr lang="en-US" altLang="ko-KR" b="1" dirty="0"/>
              <a:t>– </a:t>
            </a:r>
            <a:r>
              <a:rPr lang="ko-KR" altLang="en-US" b="1" dirty="0"/>
              <a:t>데이터 타입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49" y="1778733"/>
            <a:ext cx="10872019" cy="486031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JS</a:t>
            </a:r>
            <a:r>
              <a:rPr lang="ko-KR" altLang="en-US" dirty="0">
                <a:sym typeface="Wingdings" panose="05000000000000000000" pitchFamily="2" charset="2"/>
              </a:rPr>
              <a:t>의 데이터 타입 종류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 </a:t>
            </a:r>
            <a:r>
              <a:rPr lang="en-US" altLang="ko-KR" dirty="0">
                <a:sym typeface="Wingdings" panose="05000000000000000000" pitchFamily="2" charset="2"/>
              </a:rPr>
              <a:t>C, C++</a:t>
            </a:r>
            <a:r>
              <a:rPr lang="ko-KR" altLang="en-US" dirty="0">
                <a:sym typeface="Wingdings" panose="05000000000000000000" pitchFamily="2" charset="2"/>
              </a:rPr>
              <a:t>과 차이점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타입 지정 없음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JS </a:t>
            </a:r>
            <a:r>
              <a:rPr lang="ko-KR" altLang="en-US" dirty="0">
                <a:sym typeface="Wingdings" panose="05000000000000000000" pitchFamily="2" charset="2"/>
              </a:rPr>
              <a:t>폴더에 파일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임시로 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data_type.js </a:t>
            </a:r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를 생성 후 작성한다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head</a:t>
            </a:r>
            <a:r>
              <a:rPr lang="ko-KR" altLang="en-US" dirty="0">
                <a:sym typeface="Wingdings" panose="05000000000000000000" pitchFamily="2" charset="2"/>
              </a:rPr>
              <a:t>에 파일을 연동합니다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대표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정수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소수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ym typeface="Wingdings" panose="05000000000000000000" pitchFamily="2" charset="2"/>
              </a:rPr>
              <a:t>, bool </a:t>
            </a:r>
            <a:r>
              <a:rPr lang="ko-KR" altLang="en-US" dirty="0">
                <a:sym typeface="Wingdings" panose="05000000000000000000" pitchFamily="2" charset="2"/>
              </a:rPr>
              <a:t>타입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직접 선언해서 값을 확인해보자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f12 </a:t>
            </a:r>
            <a:r>
              <a:rPr lang="ko-KR" altLang="en-US" dirty="0">
                <a:sym typeface="Wingdings" panose="05000000000000000000" pitchFamily="2" charset="2"/>
              </a:rPr>
              <a:t>개발자 모드에서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sz="2400" b="1" dirty="0" err="1"/>
              <a:t>undefi</a:t>
            </a:r>
            <a:r>
              <a:rPr lang="en-US" altLang="ko-KR" sz="2400" dirty="0"/>
              <a:t> </a:t>
            </a:r>
            <a:r>
              <a:rPr lang="ko-KR" altLang="en-US" sz="2400" dirty="0"/>
              <a:t>와 </a:t>
            </a:r>
            <a:r>
              <a:rPr lang="en-US" altLang="ko-KR" sz="2400" b="1" dirty="0"/>
              <a:t>empty</a:t>
            </a:r>
            <a:r>
              <a:rPr lang="ko-KR" altLang="en-US" sz="2400" dirty="0"/>
              <a:t>는</a:t>
            </a:r>
            <a:r>
              <a:rPr lang="en-US" altLang="ko-KR" sz="2400" dirty="0"/>
              <a:t> </a:t>
            </a:r>
            <a:r>
              <a:rPr lang="ko-KR" altLang="en-US" sz="2400" dirty="0"/>
              <a:t>반드시 직접 값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3074" name="Picture 2" descr="2. JavaScript 데이터 타입과 연산자">
            <a:extLst>
              <a:ext uri="{FF2B5EF4-FFF2-40B4-BE49-F238E27FC236}">
                <a16:creationId xmlns:a16="http://schemas.microsoft.com/office/drawing/2014/main" id="{BDB96142-9560-FB74-ACDA-688ACC5E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0683" y="3927935"/>
            <a:ext cx="4046103" cy="242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6701E-EA1A-717A-06AC-4999EABCD710}"/>
              </a:ext>
            </a:extLst>
          </p:cNvPr>
          <p:cNvSpPr txBox="1"/>
          <p:nvPr/>
        </p:nvSpPr>
        <p:spPr>
          <a:xfrm>
            <a:off x="7880684" y="1778733"/>
            <a:ext cx="38415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</a:rPr>
              <a:t>let number = 5;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let str = ‘</a:t>
            </a:r>
            <a:r>
              <a:rPr lang="ko-KR" altLang="en-US" sz="1400" dirty="0">
                <a:highlight>
                  <a:srgbClr val="FFFF00"/>
                </a:highlight>
              </a:rPr>
              <a:t>문자열 입력</a:t>
            </a:r>
            <a:r>
              <a:rPr lang="en-US" altLang="ko-KR" sz="1400" dirty="0">
                <a:highlight>
                  <a:srgbClr val="FFFF00"/>
                </a:highlight>
              </a:rPr>
              <a:t>’; // “ “</a:t>
            </a:r>
            <a:r>
              <a:rPr lang="ko-KR" altLang="en-US" sz="1400" dirty="0">
                <a:highlight>
                  <a:srgbClr val="FFFF00"/>
                </a:highlight>
              </a:rPr>
              <a:t>도 묶음 가능</a:t>
            </a:r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en-US" altLang="ko-KR" sz="1400" dirty="0">
                <a:highlight>
                  <a:srgbClr val="FFFF00"/>
                </a:highlight>
              </a:rPr>
              <a:t>let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en-US" altLang="ko-KR" sz="1400" dirty="0">
                <a:highlight>
                  <a:srgbClr val="FFFF00"/>
                </a:highlight>
              </a:rPr>
              <a:t>prime = 1.5123;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let </a:t>
            </a:r>
            <a:r>
              <a:rPr lang="en-US" altLang="ko-KR" sz="1400" dirty="0" err="1">
                <a:highlight>
                  <a:srgbClr val="FFFF00"/>
                </a:highlight>
              </a:rPr>
              <a:t>is_ok</a:t>
            </a:r>
            <a:r>
              <a:rPr lang="en-US" altLang="ko-KR" sz="1400" dirty="0">
                <a:highlight>
                  <a:srgbClr val="FFFF00"/>
                </a:highlight>
              </a:rPr>
              <a:t> = true; // </a:t>
            </a:r>
            <a:r>
              <a:rPr lang="ko-KR" altLang="en-US" sz="1400" dirty="0">
                <a:highlight>
                  <a:srgbClr val="FFFF00"/>
                </a:highlight>
              </a:rPr>
              <a:t>참</a:t>
            </a:r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en-US" altLang="ko-KR" sz="1400" dirty="0">
                <a:highlight>
                  <a:srgbClr val="FFFF00"/>
                </a:highlight>
              </a:rPr>
              <a:t>let </a:t>
            </a:r>
            <a:r>
              <a:rPr lang="en-US" altLang="ko-KR" sz="1400" dirty="0" err="1">
                <a:highlight>
                  <a:srgbClr val="FFFF00"/>
                </a:highlight>
              </a:rPr>
              <a:t>is_not</a:t>
            </a:r>
            <a:r>
              <a:rPr lang="en-US" altLang="ko-KR" sz="1400" dirty="0">
                <a:highlight>
                  <a:srgbClr val="FFFF00"/>
                </a:highlight>
              </a:rPr>
              <a:t> = false; // </a:t>
            </a:r>
            <a:r>
              <a:rPr lang="ko-KR" altLang="en-US" sz="1400" dirty="0">
                <a:highlight>
                  <a:srgbClr val="FFFF00"/>
                </a:highlight>
              </a:rPr>
              <a:t>거짓</a:t>
            </a:r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en-US" altLang="ko-KR" sz="1400" dirty="0">
                <a:highlight>
                  <a:srgbClr val="FFFF00"/>
                </a:highlight>
              </a:rPr>
              <a:t>let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en-US" altLang="ko-KR" sz="1400" dirty="0" err="1">
                <a:highlight>
                  <a:srgbClr val="FFFF00"/>
                </a:highlight>
              </a:rPr>
              <a:t>undefi</a:t>
            </a:r>
            <a:r>
              <a:rPr lang="en-US" altLang="ko-KR" sz="1400" dirty="0">
                <a:highlight>
                  <a:srgbClr val="FFFF00"/>
                </a:highlight>
              </a:rPr>
              <a:t>; // </a:t>
            </a:r>
            <a:r>
              <a:rPr lang="ko-KR" altLang="en-US" sz="1400" dirty="0">
                <a:highlight>
                  <a:srgbClr val="FFFF00"/>
                </a:highlight>
              </a:rPr>
              <a:t>변수 이름만</a:t>
            </a:r>
            <a:r>
              <a:rPr lang="en-US" altLang="ko-KR" sz="1400" dirty="0">
                <a:highlight>
                  <a:srgbClr val="FFFF00"/>
                </a:highlight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</a:rPr>
              <a:t>초기화 </a:t>
            </a:r>
            <a:r>
              <a:rPr lang="en-US" altLang="ko-KR" sz="1400" dirty="0">
                <a:highlight>
                  <a:srgbClr val="FFFF00"/>
                </a:highlight>
              </a:rPr>
              <a:t>x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let empty = null; // </a:t>
            </a:r>
            <a:r>
              <a:rPr lang="ko-KR" altLang="en-US" sz="1400" dirty="0">
                <a:highlight>
                  <a:srgbClr val="FFFF00"/>
                </a:highlight>
              </a:rPr>
              <a:t>비어 있음</a:t>
            </a:r>
            <a:endParaRPr lang="en-US" altLang="ko-KR" sz="1400" dirty="0">
              <a:highlight>
                <a:srgbClr val="FFFF00"/>
              </a:highlight>
            </a:endParaRPr>
          </a:p>
          <a:p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ko-KR" altLang="en-US" sz="1400" dirty="0" err="1">
                <a:highlight>
                  <a:srgbClr val="FFFF00"/>
                </a:highlight>
              </a:rPr>
              <a:t>console.log</a:t>
            </a:r>
            <a:r>
              <a:rPr lang="ko-KR" altLang="en-US" sz="1400" dirty="0">
                <a:highlight>
                  <a:srgbClr val="FFFF00"/>
                </a:highlight>
              </a:rPr>
              <a:t>(</a:t>
            </a:r>
            <a:r>
              <a:rPr lang="en-US" altLang="ko-KR" sz="1400" dirty="0">
                <a:highlight>
                  <a:srgbClr val="FFFF00"/>
                </a:highlight>
              </a:rPr>
              <a:t>number</a:t>
            </a:r>
            <a:r>
              <a:rPr lang="ko-KR" altLang="en-US" sz="1400" dirty="0">
                <a:highlight>
                  <a:srgbClr val="FFFF00"/>
                </a:highlight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850174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– </a:t>
            </a:r>
            <a:r>
              <a:rPr lang="ko-KR" altLang="en-US" b="1" dirty="0"/>
              <a:t>마우스 </a:t>
            </a:r>
            <a:r>
              <a:rPr lang="ko-KR" altLang="en-US" b="1" dirty="0" err="1"/>
              <a:t>호버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메인 이미지 </a:t>
            </a:r>
            <a:r>
              <a:rPr lang="ko-KR" altLang="en-US" dirty="0" err="1">
                <a:sym typeface="Wingdings" panose="05000000000000000000" pitchFamily="2" charset="2"/>
              </a:rPr>
              <a:t>호버</a:t>
            </a:r>
            <a:r>
              <a:rPr lang="ko-KR" altLang="en-US" dirty="0">
                <a:sym typeface="Wingdings" panose="05000000000000000000" pitchFamily="2" charset="2"/>
              </a:rPr>
              <a:t> 기능을 추가한다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index.html</a:t>
            </a:r>
            <a:r>
              <a:rPr lang="ko-KR" altLang="en-US" dirty="0">
                <a:sym typeface="Wingdings" panose="05000000000000000000" pitchFamily="2" charset="2"/>
              </a:rPr>
              <a:t>을 수정한다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이미지 태그 속성 직접 구현 방식</a:t>
            </a:r>
            <a:r>
              <a:rPr lang="en-US" altLang="ko-KR" dirty="0">
                <a:sym typeface="Wingdings" panose="05000000000000000000" pitchFamily="2" charset="2"/>
              </a:rPr>
              <a:t>(this : </a:t>
            </a:r>
            <a:r>
              <a:rPr lang="ko-KR" altLang="en-US" dirty="0">
                <a:sym typeface="Wingdings" panose="05000000000000000000" pitchFamily="2" charset="2"/>
              </a:rPr>
              <a:t>객체 자신 참조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구글 이미지를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 다운로드</a:t>
            </a:r>
            <a:r>
              <a:rPr lang="en-US" altLang="ko-KR" dirty="0">
                <a:sym typeface="Wingdings" panose="05000000000000000000" pitchFamily="2" charset="2"/>
              </a:rPr>
              <a:t>. (</a:t>
            </a:r>
            <a:r>
              <a:rPr lang="ko-KR" altLang="en-US" dirty="0">
                <a:sym typeface="Wingdings" panose="05000000000000000000" pitchFamily="2" charset="2"/>
              </a:rPr>
              <a:t>그림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검색어는 </a:t>
            </a:r>
            <a:r>
              <a:rPr lang="en-US" altLang="ko-KR" dirty="0">
                <a:sym typeface="Wingdings" panose="05000000000000000000" pitchFamily="2" charset="2"/>
              </a:rPr>
              <a:t>google logo 272x92</a:t>
            </a:r>
          </a:p>
          <a:p>
            <a:pPr lvl="3"/>
            <a:r>
              <a:rPr lang="en-US" altLang="ko-KR" dirty="0" err="1">
                <a:sym typeface="Wingdings" panose="05000000000000000000" pitchFamily="2" charset="2"/>
              </a:rPr>
              <a:t>img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 모두 업로드합니다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둘 다 파일명을 잘 확인합니다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JS </a:t>
            </a:r>
            <a:r>
              <a:rPr lang="ko-KR" altLang="en-US" dirty="0">
                <a:sym typeface="Wingdings" panose="05000000000000000000" pitchFamily="2" charset="2"/>
              </a:rPr>
              <a:t>폴더에 파일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임시로 </a:t>
            </a:r>
            <a:r>
              <a:rPr lang="en-US" altLang="ko-KR" b="1" dirty="0">
                <a:sym typeface="Wingdings" panose="05000000000000000000" pitchFamily="2" charset="2"/>
              </a:rPr>
              <a:t>hover.js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생성 후 작성한다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head</a:t>
            </a:r>
            <a:r>
              <a:rPr lang="ko-KR" altLang="en-US" dirty="0">
                <a:sym typeface="Wingdings" panose="05000000000000000000" pitchFamily="2" charset="2"/>
              </a:rPr>
              <a:t>에 파일을 연동한다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122" name="Picture 2" descr="Images Branding Googlelogo 2x Googlelogo Color 272x92dp - Custom Google  Logos Transparent PNG - 1024x398 - Free Download on NicePNG">
            <a:extLst>
              <a:ext uri="{FF2B5EF4-FFF2-40B4-BE49-F238E27FC236}">
                <a16:creationId xmlns:a16="http://schemas.microsoft.com/office/drawing/2014/main" id="{62F350C9-AF25-C990-B12D-7B1F06055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0323" y="626080"/>
            <a:ext cx="3146854" cy="164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CEA581-B7B4-2427-569A-E0EC7E0832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0503" y="2398462"/>
            <a:ext cx="2939716" cy="16535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E551B4-27C9-3F13-B446-A63F3E7150E1}"/>
              </a:ext>
            </a:extLst>
          </p:cNvPr>
          <p:cNvSpPr txBox="1"/>
          <p:nvPr/>
        </p:nvSpPr>
        <p:spPr>
          <a:xfrm>
            <a:off x="7879536" y="4403982"/>
            <a:ext cx="408632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highlight>
                  <a:srgbClr val="FFFF00"/>
                </a:highlight>
              </a:rPr>
              <a:t>function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over</a:t>
            </a:r>
            <a:r>
              <a:rPr lang="ko-KR" altLang="en-US" sz="1400" dirty="0">
                <a:highlight>
                  <a:srgbClr val="FFFF00"/>
                </a:highlight>
              </a:rPr>
              <a:t>(</a:t>
            </a:r>
            <a:r>
              <a:rPr lang="ko-KR" altLang="en-US" sz="1400" dirty="0" err="1">
                <a:highlight>
                  <a:srgbClr val="FFFF00"/>
                </a:highlight>
              </a:rPr>
              <a:t>obj</a:t>
            </a:r>
            <a:r>
              <a:rPr lang="ko-KR" altLang="en-US" sz="1400" dirty="0">
                <a:highlight>
                  <a:srgbClr val="FFFF00"/>
                </a:highlight>
              </a:rPr>
              <a:t>) {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	</a:t>
            </a:r>
            <a:r>
              <a:rPr lang="ko-KR" altLang="en-US" sz="1400" dirty="0" err="1">
                <a:highlight>
                  <a:srgbClr val="FFFF00"/>
                </a:highlight>
              </a:rPr>
              <a:t>obj.src</a:t>
            </a:r>
            <a:r>
              <a:rPr lang="ko-KR" altLang="en-US" sz="1400" dirty="0">
                <a:highlight>
                  <a:srgbClr val="FFFF00"/>
                </a:highlight>
              </a:rPr>
              <a:t>="</a:t>
            </a:r>
            <a:r>
              <a:rPr lang="ko-KR" altLang="en-US" sz="1400" dirty="0" err="1">
                <a:highlight>
                  <a:srgbClr val="FFFF00"/>
                </a:highlight>
              </a:rPr>
              <a:t>img</a:t>
            </a:r>
            <a:r>
              <a:rPr lang="ko-KR" altLang="en-US" sz="1400" dirty="0">
                <a:highlight>
                  <a:srgbClr val="FFFF00"/>
                </a:highlight>
              </a:rPr>
              <a:t>/</a:t>
            </a:r>
            <a:r>
              <a:rPr lang="ko-KR" altLang="en-US" sz="1400" dirty="0" err="1">
                <a:highlight>
                  <a:srgbClr val="FFFF00"/>
                </a:highlight>
              </a:rPr>
              <a:t>그림이름.png</a:t>
            </a:r>
            <a:r>
              <a:rPr lang="ko-KR" altLang="en-US" sz="1400" dirty="0">
                <a:highlight>
                  <a:srgbClr val="FFFF00"/>
                </a:highlight>
              </a:rPr>
              <a:t>";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}</a:t>
            </a:r>
          </a:p>
          <a:p>
            <a:endParaRPr lang="ko-KR" altLang="en-US" sz="1400" dirty="0">
              <a:highlight>
                <a:srgbClr val="FFFF00"/>
              </a:highlight>
            </a:endParaRPr>
          </a:p>
          <a:p>
            <a:r>
              <a:rPr lang="ko-KR" altLang="en-US" sz="1400" dirty="0" err="1">
                <a:highlight>
                  <a:srgbClr val="FFFF00"/>
                </a:highlight>
              </a:rPr>
              <a:t>function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out</a:t>
            </a:r>
            <a:r>
              <a:rPr lang="ko-KR" altLang="en-US" sz="1400" dirty="0">
                <a:highlight>
                  <a:srgbClr val="FFFF00"/>
                </a:highlight>
              </a:rPr>
              <a:t>(</a:t>
            </a:r>
            <a:r>
              <a:rPr lang="ko-KR" altLang="en-US" sz="1400" dirty="0" err="1">
                <a:highlight>
                  <a:srgbClr val="FFFF00"/>
                </a:highlight>
              </a:rPr>
              <a:t>obj</a:t>
            </a:r>
            <a:r>
              <a:rPr lang="ko-KR" altLang="en-US" sz="1400" dirty="0">
                <a:highlight>
                  <a:srgbClr val="FFFF00"/>
                </a:highlight>
              </a:rPr>
              <a:t>) {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	</a:t>
            </a:r>
            <a:r>
              <a:rPr lang="ko-KR" altLang="en-US" sz="1400" dirty="0" err="1">
                <a:highlight>
                  <a:srgbClr val="FFFF00"/>
                </a:highlight>
              </a:rPr>
              <a:t>obj.src</a:t>
            </a:r>
            <a:r>
              <a:rPr lang="ko-KR" altLang="en-US" sz="1400" dirty="0">
                <a:highlight>
                  <a:srgbClr val="FFFF00"/>
                </a:highlight>
              </a:rPr>
              <a:t>="</a:t>
            </a:r>
            <a:r>
              <a:rPr lang="ko-KR" altLang="en-US" sz="1400" dirty="0" err="1">
                <a:highlight>
                  <a:srgbClr val="FFFF00"/>
                </a:highlight>
              </a:rPr>
              <a:t>img</a:t>
            </a:r>
            <a:r>
              <a:rPr lang="ko-KR" altLang="en-US" sz="1400" dirty="0">
                <a:highlight>
                  <a:srgbClr val="FFFF00"/>
                </a:highlight>
              </a:rPr>
              <a:t>/</a:t>
            </a:r>
            <a:r>
              <a:rPr lang="ko-KR" altLang="en-US" sz="1400" dirty="0" err="1">
                <a:highlight>
                  <a:srgbClr val="FFFF00"/>
                </a:highlight>
              </a:rPr>
              <a:t>그림이름.png</a:t>
            </a:r>
            <a:r>
              <a:rPr lang="ko-KR" altLang="en-US" sz="1400" dirty="0">
                <a:highlight>
                  <a:srgbClr val="FFFF00"/>
                </a:highlight>
              </a:rPr>
              <a:t>";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F7C513-CC3D-8895-B84C-AFAE98DCAB9F}"/>
              </a:ext>
            </a:extLst>
          </p:cNvPr>
          <p:cNvSpPr txBox="1"/>
          <p:nvPr/>
        </p:nvSpPr>
        <p:spPr>
          <a:xfrm>
            <a:off x="771702" y="2996136"/>
            <a:ext cx="721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생략</a:t>
            </a:r>
            <a:r>
              <a:rPr lang="en-US" altLang="ko-KR" sz="1400" dirty="0"/>
              <a:t>…..  alt="</a:t>
            </a:r>
            <a:r>
              <a:rPr lang="ko-KR" altLang="en-US" sz="1400" dirty="0" err="1"/>
              <a:t>구글이미지</a:t>
            </a:r>
            <a:r>
              <a:rPr lang="en-US" altLang="ko-KR" sz="1400" dirty="0"/>
              <a:t>“</a:t>
            </a:r>
            <a:r>
              <a:rPr lang="en-US" altLang="ko-KR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onmouseover</a:t>
            </a:r>
            <a:r>
              <a:rPr lang="ko-KR" altLang="en-US" sz="1400" dirty="0">
                <a:highlight>
                  <a:srgbClr val="FFFF00"/>
                </a:highlight>
              </a:rPr>
              <a:t>="</a:t>
            </a:r>
            <a:r>
              <a:rPr lang="ko-KR" altLang="en-US" sz="1400" dirty="0" err="1">
                <a:highlight>
                  <a:srgbClr val="FFFF00"/>
                </a:highlight>
              </a:rPr>
              <a:t>over</a:t>
            </a:r>
            <a:r>
              <a:rPr lang="ko-KR" altLang="en-US" sz="1400" dirty="0">
                <a:highlight>
                  <a:srgbClr val="FFFF00"/>
                </a:highlight>
              </a:rPr>
              <a:t>(</a:t>
            </a:r>
            <a:r>
              <a:rPr lang="ko-KR" altLang="en-US" sz="1400" dirty="0" err="1">
                <a:highlight>
                  <a:srgbClr val="FFFF00"/>
                </a:highlight>
              </a:rPr>
              <a:t>this</a:t>
            </a:r>
            <a:r>
              <a:rPr lang="ko-KR" altLang="en-US" sz="1400" dirty="0">
                <a:highlight>
                  <a:srgbClr val="FFFF00"/>
                </a:highlight>
              </a:rPr>
              <a:t>)" </a:t>
            </a:r>
            <a:r>
              <a:rPr lang="ko-KR" altLang="en-US" sz="1400" dirty="0" err="1">
                <a:highlight>
                  <a:srgbClr val="FFFF00"/>
                </a:highlight>
              </a:rPr>
              <a:t>onmouseout</a:t>
            </a:r>
            <a:r>
              <a:rPr lang="ko-KR" altLang="en-US" sz="1400" dirty="0">
                <a:highlight>
                  <a:srgbClr val="FFFF00"/>
                </a:highlight>
              </a:rPr>
              <a:t>="</a:t>
            </a:r>
            <a:r>
              <a:rPr lang="ko-KR" altLang="en-US" sz="1400" dirty="0" err="1">
                <a:highlight>
                  <a:srgbClr val="FFFF00"/>
                </a:highlight>
              </a:rPr>
              <a:t>out</a:t>
            </a:r>
            <a:r>
              <a:rPr lang="ko-KR" altLang="en-US" sz="1400" dirty="0">
                <a:highlight>
                  <a:srgbClr val="FFFF00"/>
                </a:highlight>
              </a:rPr>
              <a:t>(</a:t>
            </a:r>
            <a:r>
              <a:rPr lang="ko-KR" altLang="en-US" sz="1400" dirty="0" err="1">
                <a:highlight>
                  <a:srgbClr val="FFFF00"/>
                </a:highlight>
              </a:rPr>
              <a:t>this</a:t>
            </a:r>
            <a:r>
              <a:rPr lang="ko-KR" altLang="en-US" sz="1400" dirty="0">
                <a:highlight>
                  <a:srgbClr val="FFFF00"/>
                </a:highlight>
              </a:rPr>
              <a:t>)“</a:t>
            </a:r>
            <a:r>
              <a:rPr lang="en-US" altLang="ko-KR" sz="1400" dirty="0">
                <a:highlight>
                  <a:srgbClr val="FFFF00"/>
                </a:highlight>
              </a:rPr>
              <a:t>&gt;</a:t>
            </a:r>
            <a:endParaRPr lang="ko-KR" alt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4429428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 dirty="0">
                <a:solidFill>
                  <a:schemeClr val="tx1"/>
                </a:solidFill>
              </a:rPr>
              <a:t>주 별 기술 트렌드 분석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9286" y="3818239"/>
            <a:ext cx="354295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/>
              <a:t>자바스크립트의 변화</a:t>
            </a:r>
            <a:endParaRPr lang="en-US" altLang="ko-KR" sz="2800" b="1" dirty="0"/>
          </a:p>
          <a:p>
            <a:pPr lvl="0">
              <a:defRPr/>
            </a:pPr>
            <a:endParaRPr lang="en-US" altLang="ko-KR" sz="2800" b="1" dirty="0"/>
          </a:p>
          <a:p>
            <a:pPr lvl="0">
              <a:defRPr/>
            </a:pPr>
            <a:r>
              <a:rPr lang="en-US" altLang="ko-KR" sz="2800" b="1" dirty="0"/>
              <a:t>V8 </a:t>
            </a:r>
            <a:r>
              <a:rPr lang="ko-KR" altLang="en-US" sz="2800" b="1" dirty="0"/>
              <a:t>엔진과 </a:t>
            </a:r>
            <a:r>
              <a:rPr lang="en-US" altLang="ko-KR" sz="2800" b="1" dirty="0"/>
              <a:t>JS </a:t>
            </a:r>
            <a:r>
              <a:rPr lang="ko-KR" altLang="en-US" sz="2800" b="1" dirty="0"/>
              <a:t>런타임</a:t>
            </a:r>
            <a:endParaRPr lang="en-US" altLang="ko-KR" sz="2800" b="1" dirty="0"/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3076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dirty="0"/>
              <a:t>오늘의 </a:t>
            </a:r>
            <a:r>
              <a:rPr lang="ko-KR" altLang="en-US" sz="3200" b="1" dirty="0" err="1"/>
              <a:t>할일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- 1</a:t>
            </a:r>
            <a:endParaRPr lang="ko-KR" altLang="en-US" sz="3200" b="1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A79FC50-5F48-4109-8CBD-833DAEA3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90A5F94-2D38-98FC-A494-AADB247998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34785" y="1394109"/>
            <a:ext cx="4163366" cy="2064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F0EF50-FFF3-5EE5-0897-29C22FB176D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34784" y="3787559"/>
            <a:ext cx="4163366" cy="24863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– </a:t>
            </a:r>
            <a:r>
              <a:rPr lang="ko-KR" altLang="en-US" b="1" dirty="0"/>
              <a:t>마우스 </a:t>
            </a:r>
            <a:r>
              <a:rPr lang="ko-KR" altLang="en-US" b="1" dirty="0" err="1"/>
              <a:t>호버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웹 브라우저 메인 이미지 변화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기본 메인 화면 이미지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마우스 </a:t>
            </a:r>
            <a:r>
              <a:rPr lang="ko-KR" altLang="en-US" dirty="0" err="1">
                <a:sym typeface="Wingdings" panose="05000000000000000000" pitchFamily="2" charset="2"/>
              </a:rPr>
              <a:t>호버</a:t>
            </a:r>
            <a:r>
              <a:rPr lang="ko-KR" altLang="en-US" dirty="0">
                <a:sym typeface="Wingdings" panose="05000000000000000000" pitchFamily="2" charset="2"/>
              </a:rPr>
              <a:t> 이미지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현재 메인 이미지는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div </a:t>
            </a:r>
            <a:r>
              <a:rPr lang="ko-KR" altLang="en-US" dirty="0">
                <a:sym typeface="Wingdings" panose="05000000000000000000" pitchFamily="2" charset="2"/>
              </a:rPr>
              <a:t>태그 영역 내 사이즈가 자동 조정됨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크기 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xxx </a:t>
            </a:r>
            <a:r>
              <a:rPr lang="en-US" altLang="ko-KR" dirty="0" err="1">
                <a:highlight>
                  <a:srgbClr val="FFFF00"/>
                </a:highlight>
                <a:sym typeface="Wingdings" panose="05000000000000000000" pitchFamily="2" charset="2"/>
              </a:rPr>
              <a:t>px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값을 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500 ~ 800 </a:t>
            </a:r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정도 조정해보자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이미지 </a:t>
            </a:r>
            <a:r>
              <a:rPr lang="ko-KR" altLang="en-US" dirty="0" err="1">
                <a:sym typeface="Wingdings" panose="05000000000000000000" pitchFamily="2" charset="2"/>
              </a:rPr>
              <a:t>호버</a:t>
            </a:r>
            <a:r>
              <a:rPr lang="ko-KR" altLang="en-US" dirty="0">
                <a:sym typeface="Wingdings" panose="05000000000000000000" pitchFamily="2" charset="2"/>
              </a:rPr>
              <a:t> 스크립트가 </a:t>
            </a:r>
            <a:r>
              <a:rPr lang="en-US" altLang="ko-KR" dirty="0" err="1">
                <a:sym typeface="Wingdings" panose="05000000000000000000" pitchFamily="2" charset="2"/>
              </a:rPr>
              <a:t>px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사이즈내 전환됨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div</a:t>
            </a:r>
            <a:r>
              <a:rPr lang="ko-KR" altLang="en-US" dirty="0">
                <a:sym typeface="Wingdings" panose="05000000000000000000" pitchFamily="2" charset="2"/>
              </a:rPr>
              <a:t>가 없으면 사이즈가 따로 놀음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여기까지 </a:t>
            </a:r>
            <a:r>
              <a:rPr lang="en-US" altLang="ko-KR" dirty="0">
                <a:sym typeface="Wingdings" panose="05000000000000000000" pitchFamily="2" charset="2"/>
              </a:rPr>
              <a:t>JS</a:t>
            </a:r>
            <a:r>
              <a:rPr lang="ko-KR" altLang="en-US" dirty="0">
                <a:sym typeface="Wingdings" panose="05000000000000000000" pitchFamily="2" charset="2"/>
              </a:rPr>
              <a:t>로 한일은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데이터 제어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콘솔에 출력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화면에 내용 출력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특정 정보 수정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변경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17325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자바스크립트 문법 </a:t>
            </a:r>
            <a:r>
              <a:rPr lang="en-US" altLang="ko-KR" b="1" dirty="0"/>
              <a:t>– </a:t>
            </a:r>
            <a:r>
              <a:rPr lang="ko-KR" altLang="en-US" b="1" dirty="0"/>
              <a:t>데이터 타입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49" y="1778733"/>
            <a:ext cx="10872019" cy="486031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JS</a:t>
            </a:r>
            <a:r>
              <a:rPr lang="ko-KR" altLang="en-US" dirty="0">
                <a:sym typeface="Wingdings" panose="05000000000000000000" pitchFamily="2" charset="2"/>
              </a:rPr>
              <a:t>의 데이터 타입 종류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 </a:t>
            </a:r>
            <a:r>
              <a:rPr lang="en-US" altLang="ko-KR" dirty="0">
                <a:sym typeface="Wingdings" panose="05000000000000000000" pitchFamily="2" charset="2"/>
              </a:rPr>
              <a:t>C, C++</a:t>
            </a:r>
            <a:r>
              <a:rPr lang="ko-KR" altLang="en-US" dirty="0">
                <a:sym typeface="Wingdings" panose="05000000000000000000" pitchFamily="2" charset="2"/>
              </a:rPr>
              <a:t>과 차이점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타입 지정 없음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JS </a:t>
            </a:r>
            <a:r>
              <a:rPr lang="ko-KR" altLang="en-US" dirty="0">
                <a:sym typeface="Wingdings" panose="05000000000000000000" pitchFamily="2" charset="2"/>
              </a:rPr>
              <a:t>폴더에 파일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임시로 </a:t>
            </a:r>
            <a:r>
              <a:rPr lang="en-US" altLang="ko-KR" b="1" dirty="0">
                <a:sym typeface="Wingdings" panose="05000000000000000000" pitchFamily="2" charset="2"/>
              </a:rPr>
              <a:t>data_type.js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생성 후 작성한다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head</a:t>
            </a:r>
            <a:r>
              <a:rPr lang="ko-KR" altLang="en-US" dirty="0">
                <a:sym typeface="Wingdings" panose="05000000000000000000" pitchFamily="2" charset="2"/>
              </a:rPr>
              <a:t>에 파일을 연동합니다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대표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ym typeface="Wingdings" panose="05000000000000000000" pitchFamily="2" charset="2"/>
              </a:rPr>
              <a:t>정수</a:t>
            </a:r>
            <a:r>
              <a:rPr lang="en-US" altLang="ko-KR" b="1" dirty="0">
                <a:sym typeface="Wingdings" panose="05000000000000000000" pitchFamily="2" charset="2"/>
              </a:rPr>
              <a:t>/</a:t>
            </a:r>
            <a:r>
              <a:rPr lang="ko-KR" altLang="en-US" b="1" dirty="0">
                <a:sym typeface="Wingdings" panose="05000000000000000000" pitchFamily="2" charset="2"/>
              </a:rPr>
              <a:t>소수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문자열</a:t>
            </a:r>
            <a:r>
              <a:rPr lang="en-US" altLang="ko-KR" b="1" dirty="0">
                <a:sym typeface="Wingdings" panose="05000000000000000000" pitchFamily="2" charset="2"/>
              </a:rPr>
              <a:t>, bool </a:t>
            </a:r>
            <a:r>
              <a:rPr lang="ko-KR" altLang="en-US" dirty="0">
                <a:sym typeface="Wingdings" panose="05000000000000000000" pitchFamily="2" charset="2"/>
              </a:rPr>
              <a:t>타입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직접 선언해서 값을 확인해보자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f12 </a:t>
            </a:r>
            <a:r>
              <a:rPr lang="ko-KR" altLang="en-US" dirty="0">
                <a:sym typeface="Wingdings" panose="05000000000000000000" pitchFamily="2" charset="2"/>
              </a:rPr>
              <a:t>개발자 모드에서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sz="2400" dirty="0" err="1"/>
              <a:t>undefi</a:t>
            </a:r>
            <a:r>
              <a:rPr lang="en-US" altLang="ko-KR" sz="2400" dirty="0"/>
              <a:t> </a:t>
            </a:r>
            <a:r>
              <a:rPr lang="ko-KR" altLang="en-US" sz="2400" dirty="0"/>
              <a:t>와 </a:t>
            </a:r>
            <a:r>
              <a:rPr lang="en-US" altLang="ko-KR" sz="2400" dirty="0"/>
              <a:t>empty</a:t>
            </a:r>
            <a:r>
              <a:rPr lang="ko-KR" altLang="en-US" sz="2400" dirty="0"/>
              <a:t>는</a:t>
            </a:r>
            <a:r>
              <a:rPr lang="en-US" altLang="ko-KR" sz="2400" dirty="0"/>
              <a:t> </a:t>
            </a:r>
            <a:r>
              <a:rPr lang="ko-KR" altLang="en-US" sz="2400" dirty="0"/>
              <a:t>반드시 직접 값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3074" name="Picture 2" descr="2. JavaScript 데이터 타입과 연산자">
            <a:extLst>
              <a:ext uri="{FF2B5EF4-FFF2-40B4-BE49-F238E27FC236}">
                <a16:creationId xmlns:a16="http://schemas.microsoft.com/office/drawing/2014/main" id="{BDB96142-9560-FB74-ACDA-688ACC5E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0683" y="3927935"/>
            <a:ext cx="4046103" cy="242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6701E-EA1A-717A-06AC-4999EABCD710}"/>
              </a:ext>
            </a:extLst>
          </p:cNvPr>
          <p:cNvSpPr txBox="1"/>
          <p:nvPr/>
        </p:nvSpPr>
        <p:spPr>
          <a:xfrm>
            <a:off x="7880684" y="1778733"/>
            <a:ext cx="38415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</a:rPr>
              <a:t>let number = 5;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let str = ‘</a:t>
            </a:r>
            <a:r>
              <a:rPr lang="ko-KR" altLang="en-US" sz="1400" dirty="0">
                <a:highlight>
                  <a:srgbClr val="FFFF00"/>
                </a:highlight>
              </a:rPr>
              <a:t>문자열 입력</a:t>
            </a:r>
            <a:r>
              <a:rPr lang="en-US" altLang="ko-KR" sz="1400" dirty="0">
                <a:highlight>
                  <a:srgbClr val="FFFF00"/>
                </a:highlight>
              </a:rPr>
              <a:t>’; // “ “</a:t>
            </a:r>
            <a:r>
              <a:rPr lang="ko-KR" altLang="en-US" sz="1400" dirty="0">
                <a:highlight>
                  <a:srgbClr val="FFFF00"/>
                </a:highlight>
              </a:rPr>
              <a:t>도 묶음 가능</a:t>
            </a:r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en-US" altLang="ko-KR" sz="1400" dirty="0">
                <a:highlight>
                  <a:srgbClr val="FFFF00"/>
                </a:highlight>
              </a:rPr>
              <a:t>let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en-US" altLang="ko-KR" sz="1400" dirty="0">
                <a:highlight>
                  <a:srgbClr val="FFFF00"/>
                </a:highlight>
              </a:rPr>
              <a:t>prime = 1.5123;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let </a:t>
            </a:r>
            <a:r>
              <a:rPr lang="en-US" altLang="ko-KR" sz="1400" dirty="0" err="1">
                <a:highlight>
                  <a:srgbClr val="FFFF00"/>
                </a:highlight>
              </a:rPr>
              <a:t>is_ok</a:t>
            </a:r>
            <a:r>
              <a:rPr lang="en-US" altLang="ko-KR" sz="1400" dirty="0">
                <a:highlight>
                  <a:srgbClr val="FFFF00"/>
                </a:highlight>
              </a:rPr>
              <a:t> = true; // </a:t>
            </a:r>
            <a:r>
              <a:rPr lang="ko-KR" altLang="en-US" sz="1400" dirty="0">
                <a:highlight>
                  <a:srgbClr val="FFFF00"/>
                </a:highlight>
              </a:rPr>
              <a:t>참</a:t>
            </a:r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en-US" altLang="ko-KR" sz="1400" dirty="0">
                <a:highlight>
                  <a:srgbClr val="FFFF00"/>
                </a:highlight>
              </a:rPr>
              <a:t>let </a:t>
            </a:r>
            <a:r>
              <a:rPr lang="en-US" altLang="ko-KR" sz="1400" dirty="0" err="1">
                <a:highlight>
                  <a:srgbClr val="FFFF00"/>
                </a:highlight>
              </a:rPr>
              <a:t>is_not</a:t>
            </a:r>
            <a:r>
              <a:rPr lang="en-US" altLang="ko-KR" sz="1400" dirty="0">
                <a:highlight>
                  <a:srgbClr val="FFFF00"/>
                </a:highlight>
              </a:rPr>
              <a:t> = false; // </a:t>
            </a:r>
            <a:r>
              <a:rPr lang="ko-KR" altLang="en-US" sz="1400" dirty="0">
                <a:highlight>
                  <a:srgbClr val="FFFF00"/>
                </a:highlight>
              </a:rPr>
              <a:t>거짓</a:t>
            </a:r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en-US" altLang="ko-KR" sz="1400" dirty="0">
                <a:highlight>
                  <a:srgbClr val="FFFF00"/>
                </a:highlight>
              </a:rPr>
              <a:t>let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en-US" altLang="ko-KR" sz="1400" dirty="0" err="1">
                <a:highlight>
                  <a:srgbClr val="FFFF00"/>
                </a:highlight>
              </a:rPr>
              <a:t>undefi</a:t>
            </a:r>
            <a:r>
              <a:rPr lang="en-US" altLang="ko-KR" sz="1400" dirty="0">
                <a:highlight>
                  <a:srgbClr val="FFFF00"/>
                </a:highlight>
              </a:rPr>
              <a:t>; // </a:t>
            </a:r>
            <a:r>
              <a:rPr lang="ko-KR" altLang="en-US" sz="1400" dirty="0">
                <a:highlight>
                  <a:srgbClr val="FFFF00"/>
                </a:highlight>
              </a:rPr>
              <a:t>변수 이름만</a:t>
            </a:r>
            <a:r>
              <a:rPr lang="en-US" altLang="ko-KR" sz="1400" dirty="0">
                <a:highlight>
                  <a:srgbClr val="FFFF00"/>
                </a:highlight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</a:rPr>
              <a:t>초기화 </a:t>
            </a:r>
            <a:r>
              <a:rPr lang="en-US" altLang="ko-KR" sz="1400" dirty="0">
                <a:highlight>
                  <a:srgbClr val="FFFF00"/>
                </a:highlight>
              </a:rPr>
              <a:t>x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let empty = null; // </a:t>
            </a:r>
            <a:r>
              <a:rPr lang="ko-KR" altLang="en-US" sz="1400" dirty="0">
                <a:highlight>
                  <a:srgbClr val="FFFF00"/>
                </a:highlight>
              </a:rPr>
              <a:t>비어 있음</a:t>
            </a:r>
            <a:endParaRPr lang="en-US" altLang="ko-KR" sz="1400" dirty="0">
              <a:highlight>
                <a:srgbClr val="FFFF00"/>
              </a:highlight>
            </a:endParaRPr>
          </a:p>
          <a:p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ko-KR" altLang="en-US" sz="1400" dirty="0" err="1">
                <a:highlight>
                  <a:srgbClr val="FFFF00"/>
                </a:highlight>
              </a:rPr>
              <a:t>console.log</a:t>
            </a:r>
            <a:r>
              <a:rPr lang="ko-KR" altLang="en-US" sz="1400" dirty="0">
                <a:highlight>
                  <a:srgbClr val="FFFF00"/>
                </a:highlight>
              </a:rPr>
              <a:t>(</a:t>
            </a:r>
            <a:r>
              <a:rPr lang="en-US" altLang="ko-KR" sz="1400" dirty="0">
                <a:highlight>
                  <a:srgbClr val="FFFF00"/>
                </a:highlight>
              </a:rPr>
              <a:t>number</a:t>
            </a:r>
            <a:r>
              <a:rPr lang="ko-KR" altLang="en-US" sz="1400" dirty="0">
                <a:highlight>
                  <a:srgbClr val="FFFF00"/>
                </a:highlight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6074922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– </a:t>
            </a:r>
            <a:r>
              <a:rPr lang="ko-KR" altLang="en-US" b="1" dirty="0"/>
              <a:t>문자열 검사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검색창이 빈 경우 검색이 되지 않도록 검사한다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index.html</a:t>
            </a:r>
            <a:r>
              <a:rPr lang="ko-KR" altLang="en-US" dirty="0">
                <a:sym typeface="Wingdings" panose="05000000000000000000" pitchFamily="2" charset="2"/>
              </a:rPr>
              <a:t>을 수정합니다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기존 </a:t>
            </a:r>
            <a:r>
              <a:rPr lang="en-US" altLang="ko-KR" dirty="0">
                <a:sym typeface="Wingdings" panose="05000000000000000000" pitchFamily="2" charset="2"/>
              </a:rPr>
              <a:t>form</a:t>
            </a:r>
            <a:r>
              <a:rPr lang="ko-KR" altLang="en-US" dirty="0">
                <a:sym typeface="Wingdings" panose="05000000000000000000" pitchFamily="2" charset="2"/>
              </a:rPr>
              <a:t> 태그를 수정합니다</a:t>
            </a:r>
            <a:r>
              <a:rPr lang="en-US" altLang="ko-KR" dirty="0">
                <a:sym typeface="Wingdings" panose="05000000000000000000" pitchFamily="2" charset="2"/>
              </a:rPr>
              <a:t>. (id</a:t>
            </a:r>
            <a:r>
              <a:rPr lang="ko-KR" altLang="en-US" dirty="0">
                <a:sym typeface="Wingdings" panose="05000000000000000000" pitchFamily="2" charset="2"/>
              </a:rPr>
              <a:t>와 동작 부분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 </a:t>
            </a:r>
            <a:r>
              <a:rPr lang="en-US" altLang="ko-KR" b="1" dirty="0">
                <a:sym typeface="Wingdings" panose="05000000000000000000" pitchFamily="2" charset="2"/>
              </a:rPr>
              <a:t>search.js</a:t>
            </a:r>
            <a:r>
              <a:rPr lang="ko-KR" altLang="en-US" dirty="0">
                <a:sym typeface="Wingdings" panose="05000000000000000000" pitchFamily="2" charset="2"/>
              </a:rPr>
              <a:t>를 다시 수정한다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폼의 실행을 </a:t>
            </a:r>
            <a:r>
              <a:rPr lang="en-US" altLang="ko-KR" dirty="0">
                <a:sym typeface="Wingdings" panose="05000000000000000000" pitchFamily="2" charset="2"/>
              </a:rPr>
              <a:t>JS </a:t>
            </a:r>
            <a:r>
              <a:rPr lang="ko-KR" altLang="en-US" dirty="0">
                <a:sym typeface="Wingdings" panose="05000000000000000000" pitchFamily="2" charset="2"/>
              </a:rPr>
              <a:t>내에서 조건</a:t>
            </a:r>
            <a:r>
              <a:rPr lang="en-US" altLang="ko-KR" dirty="0">
                <a:sym typeface="Wingdings" panose="05000000000000000000" pitchFamily="2" charset="2"/>
              </a:rPr>
              <a:t>(IF</a:t>
            </a:r>
            <a:r>
              <a:rPr lang="ko-KR" altLang="en-US" dirty="0">
                <a:sym typeface="Wingdings" panose="05000000000000000000" pitchFamily="2" charset="2"/>
              </a:rPr>
              <a:t>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실행한다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DB120-9D3F-AC84-1475-9E5BAD90F9E3}"/>
              </a:ext>
            </a:extLst>
          </p:cNvPr>
          <p:cNvSpPr txBox="1"/>
          <p:nvPr/>
        </p:nvSpPr>
        <p:spPr>
          <a:xfrm>
            <a:off x="592554" y="3021341"/>
            <a:ext cx="105559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 &lt;</a:t>
            </a:r>
            <a:r>
              <a:rPr lang="ko-KR" altLang="en-US" sz="1400" dirty="0" err="1"/>
              <a:t>form</a:t>
            </a:r>
            <a:r>
              <a:rPr lang="ko-KR" altLang="en-US" sz="1400" dirty="0"/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id</a:t>
            </a:r>
            <a:r>
              <a:rPr lang="ko-KR" altLang="en-US" sz="1400" dirty="0">
                <a:highlight>
                  <a:srgbClr val="FFFF00"/>
                </a:highlight>
              </a:rPr>
              <a:t>="</a:t>
            </a:r>
            <a:r>
              <a:rPr lang="ko-KR" altLang="en-US" sz="1400" dirty="0" err="1">
                <a:highlight>
                  <a:srgbClr val="FFFF00"/>
                </a:highlight>
              </a:rPr>
              <a:t>form_main</a:t>
            </a:r>
            <a:r>
              <a:rPr lang="ko-KR" altLang="en-US" sz="1400" dirty="0">
                <a:highlight>
                  <a:srgbClr val="FFFF00"/>
                </a:highlight>
              </a:rPr>
              <a:t>"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action</a:t>
            </a:r>
            <a:r>
              <a:rPr lang="ko-KR" altLang="en-US" sz="1400" dirty="0"/>
              <a:t>="https://www.google.co.kr/search" </a:t>
            </a:r>
            <a:r>
              <a:rPr lang="ko-KR" altLang="en-US" sz="1400" dirty="0" err="1"/>
              <a:t>method</a:t>
            </a:r>
            <a:r>
              <a:rPr lang="ko-KR" altLang="en-US" sz="1400" dirty="0"/>
              <a:t>="GET" </a:t>
            </a:r>
            <a:r>
              <a:rPr lang="ko-KR" altLang="en-US" sz="1400" dirty="0" err="1"/>
              <a:t>target</a:t>
            </a:r>
            <a:r>
              <a:rPr lang="ko-KR" altLang="en-US" sz="1400" dirty="0"/>
              <a:t>="_</a:t>
            </a:r>
            <a:r>
              <a:rPr lang="ko-KR" altLang="en-US" sz="1400" dirty="0" err="1"/>
              <a:t>blank</a:t>
            </a:r>
            <a:r>
              <a:rPr lang="ko-KR" altLang="en-US" sz="1400" dirty="0"/>
              <a:t>" </a:t>
            </a:r>
            <a:r>
              <a:rPr lang="ko-KR" altLang="en-US" sz="1400" dirty="0" err="1">
                <a:highlight>
                  <a:srgbClr val="FFFF00"/>
                </a:highlight>
              </a:rPr>
              <a:t>onsubmit</a:t>
            </a:r>
            <a:r>
              <a:rPr lang="ko-KR" altLang="en-US" sz="1400" dirty="0">
                <a:highlight>
                  <a:srgbClr val="FFFF00"/>
                </a:highlight>
              </a:rPr>
              <a:t>="</a:t>
            </a:r>
            <a:r>
              <a:rPr lang="ko-KR" altLang="en-US" sz="1400" dirty="0" err="1">
                <a:highlight>
                  <a:srgbClr val="FFFF00"/>
                </a:highlight>
              </a:rPr>
              <a:t>return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false</a:t>
            </a:r>
            <a:r>
              <a:rPr lang="ko-KR" altLang="en-US" sz="1400" dirty="0">
                <a:highlight>
                  <a:srgbClr val="FFFF00"/>
                </a:highlight>
              </a:rPr>
              <a:t>"</a:t>
            </a:r>
            <a:r>
              <a:rPr lang="ko-KR" altLang="en-US" sz="1400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EF7AE-81E8-58F4-E1AA-F94F80C008D9}"/>
              </a:ext>
            </a:extLst>
          </p:cNvPr>
          <p:cNvSpPr txBox="1"/>
          <p:nvPr/>
        </p:nvSpPr>
        <p:spPr>
          <a:xfrm>
            <a:off x="640680" y="4397183"/>
            <a:ext cx="756485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생략</a:t>
            </a:r>
            <a:r>
              <a:rPr lang="en-US" altLang="ko-KR" sz="1400" dirty="0"/>
              <a:t>…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let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search_str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document.querySelector</a:t>
            </a:r>
            <a:r>
              <a:rPr lang="ko-KR" altLang="en-US" sz="1400" dirty="0"/>
              <a:t>("#</a:t>
            </a:r>
            <a:r>
              <a:rPr lang="ko-KR" altLang="en-US" sz="1400" dirty="0" err="1"/>
              <a:t>search_txt</a:t>
            </a:r>
            <a:r>
              <a:rPr lang="ko-KR" altLang="en-US" sz="1400" dirty="0"/>
              <a:t>");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 </a:t>
            </a:r>
            <a:r>
              <a:rPr lang="ko-KR" altLang="en-US" sz="1400" dirty="0" err="1">
                <a:highlight>
                  <a:srgbClr val="FFFF00"/>
                </a:highlight>
              </a:rPr>
              <a:t>if</a:t>
            </a:r>
            <a:r>
              <a:rPr lang="ko-KR" altLang="en-US" sz="1400" dirty="0">
                <a:highlight>
                  <a:srgbClr val="FFFF00"/>
                </a:highlight>
              </a:rPr>
              <a:t>(</a:t>
            </a:r>
            <a:r>
              <a:rPr lang="ko-KR" altLang="en-US" sz="1400" dirty="0" err="1">
                <a:highlight>
                  <a:srgbClr val="FFFF00"/>
                </a:highlight>
              </a:rPr>
              <a:t>search_str.value.length</a:t>
            </a:r>
            <a:r>
              <a:rPr lang="ko-KR" altLang="en-US" sz="1400" dirty="0">
                <a:highlight>
                  <a:srgbClr val="FFFF00"/>
                </a:highlight>
              </a:rPr>
              <a:t> === 0){ </a:t>
            </a:r>
            <a:r>
              <a:rPr lang="en-US" altLang="ko-KR" sz="1400" dirty="0">
                <a:highlight>
                  <a:srgbClr val="FFFF00"/>
                </a:highlight>
              </a:rPr>
              <a:t>// </a:t>
            </a:r>
            <a:r>
              <a:rPr lang="ko-KR" altLang="en-US" sz="1400" dirty="0">
                <a:highlight>
                  <a:srgbClr val="FFFF00"/>
                </a:highlight>
              </a:rPr>
              <a:t>문자 길이</a:t>
            </a:r>
            <a:r>
              <a:rPr lang="en-US" altLang="ko-KR" sz="1400" dirty="0">
                <a:highlight>
                  <a:srgbClr val="FFFF00"/>
                </a:highlight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</a:rPr>
              <a:t>엄격한 비교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    </a:t>
            </a:r>
            <a:r>
              <a:rPr lang="ko-KR" altLang="en-US" sz="1400" dirty="0" err="1">
                <a:highlight>
                  <a:srgbClr val="FFFF00"/>
                </a:highlight>
              </a:rPr>
              <a:t>alert</a:t>
            </a:r>
            <a:r>
              <a:rPr lang="ko-KR" altLang="en-US" sz="1400" dirty="0">
                <a:highlight>
                  <a:srgbClr val="FFFF00"/>
                </a:highlight>
              </a:rPr>
              <a:t>("검색어가 비었습니다. 입력해주세요"); 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 }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 </a:t>
            </a:r>
            <a:r>
              <a:rPr lang="ko-KR" altLang="en-US" sz="1400" dirty="0" err="1">
                <a:highlight>
                  <a:srgbClr val="FFFF00"/>
                </a:highlight>
              </a:rPr>
              <a:t>else</a:t>
            </a:r>
            <a:r>
              <a:rPr lang="ko-KR" altLang="en-US" sz="1400" dirty="0">
                <a:highlight>
                  <a:srgbClr val="FFFF00"/>
                </a:highlight>
              </a:rPr>
              <a:t>{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    </a:t>
            </a:r>
            <a:r>
              <a:rPr lang="ko-KR" altLang="en-US" sz="1400" dirty="0" err="1">
                <a:highlight>
                  <a:srgbClr val="FFFF00"/>
                </a:highlight>
              </a:rPr>
              <a:t>alert</a:t>
            </a:r>
            <a:r>
              <a:rPr lang="ko-KR" altLang="en-US" sz="1400" dirty="0">
                <a:highlight>
                  <a:srgbClr val="FFFF00"/>
                </a:highlight>
              </a:rPr>
              <a:t>("검색을 수행합니다!");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    </a:t>
            </a:r>
            <a:r>
              <a:rPr lang="ko-KR" altLang="en-US" sz="1400" dirty="0" err="1">
                <a:highlight>
                  <a:srgbClr val="FFFF00"/>
                </a:highlight>
              </a:rPr>
              <a:t>let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text</a:t>
            </a:r>
            <a:r>
              <a:rPr lang="ko-KR" altLang="en-US" sz="1400" dirty="0">
                <a:highlight>
                  <a:srgbClr val="FFFF00"/>
                </a:highlight>
              </a:rPr>
              <a:t> = </a:t>
            </a:r>
            <a:r>
              <a:rPr lang="ko-KR" altLang="en-US" sz="1400" dirty="0" err="1">
                <a:highlight>
                  <a:srgbClr val="FFFF00"/>
                </a:highlight>
              </a:rPr>
              <a:t>document.getElementById</a:t>
            </a:r>
            <a:r>
              <a:rPr lang="ko-KR" altLang="en-US" sz="1400" dirty="0">
                <a:highlight>
                  <a:srgbClr val="FFFF00"/>
                </a:highlight>
              </a:rPr>
              <a:t>("</a:t>
            </a:r>
            <a:r>
              <a:rPr lang="ko-KR" altLang="en-US" sz="1400" dirty="0" err="1">
                <a:highlight>
                  <a:srgbClr val="FFFF00"/>
                </a:highlight>
              </a:rPr>
              <a:t>search_message</a:t>
            </a:r>
            <a:r>
              <a:rPr lang="ko-KR" altLang="en-US" sz="1400" dirty="0">
                <a:highlight>
                  <a:srgbClr val="FFFF00"/>
                </a:highlight>
              </a:rPr>
              <a:t>").</a:t>
            </a:r>
            <a:r>
              <a:rPr lang="ko-KR" altLang="en-US" sz="1400" dirty="0" err="1">
                <a:highlight>
                  <a:srgbClr val="FFFF00"/>
                </a:highlight>
              </a:rPr>
              <a:t>innerHTML</a:t>
            </a:r>
            <a:r>
              <a:rPr lang="ko-KR" altLang="en-US" sz="1400" dirty="0">
                <a:highlight>
                  <a:srgbClr val="FFFF00"/>
                </a:highlight>
              </a:rPr>
              <a:t> = </a:t>
            </a:r>
            <a:r>
              <a:rPr lang="ko-KR" altLang="en-US" sz="1400" dirty="0" err="1">
                <a:highlight>
                  <a:srgbClr val="FFFF00"/>
                </a:highlight>
              </a:rPr>
              <a:t>search_str.value</a:t>
            </a:r>
            <a:r>
              <a:rPr lang="ko-KR" altLang="en-US" sz="1400" dirty="0">
                <a:highlight>
                  <a:srgbClr val="FFFF00"/>
                </a:highlight>
              </a:rPr>
              <a:t>;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    </a:t>
            </a:r>
            <a:r>
              <a:rPr lang="ko-KR" altLang="en-US" sz="1400" dirty="0" err="1">
                <a:highlight>
                  <a:srgbClr val="FFFF00"/>
                </a:highlight>
              </a:rPr>
              <a:t>document.querySelector</a:t>
            </a:r>
            <a:r>
              <a:rPr lang="ko-KR" altLang="en-US" sz="1400" dirty="0">
                <a:highlight>
                  <a:srgbClr val="FFFF00"/>
                </a:highlight>
              </a:rPr>
              <a:t>("#</a:t>
            </a:r>
            <a:r>
              <a:rPr lang="ko-KR" altLang="en-US" sz="1400" dirty="0" err="1">
                <a:highlight>
                  <a:srgbClr val="FFFF00"/>
                </a:highlight>
              </a:rPr>
              <a:t>form_main</a:t>
            </a:r>
            <a:r>
              <a:rPr lang="ko-KR" altLang="en-US" sz="1400" dirty="0">
                <a:highlight>
                  <a:srgbClr val="FFFF00"/>
                </a:highlight>
              </a:rPr>
              <a:t>").</a:t>
            </a:r>
            <a:r>
              <a:rPr lang="ko-KR" altLang="en-US" sz="1400" dirty="0" err="1">
                <a:highlight>
                  <a:srgbClr val="FFFF00"/>
                </a:highlight>
              </a:rPr>
              <a:t>submit</a:t>
            </a:r>
            <a:r>
              <a:rPr lang="ko-KR" altLang="en-US" sz="1400" dirty="0">
                <a:highlight>
                  <a:srgbClr val="FFFF00"/>
                </a:highlight>
              </a:rPr>
              <a:t>();</a:t>
            </a:r>
          </a:p>
          <a:p>
            <a:r>
              <a:rPr lang="ko-KR" altLang="en-US" sz="1400" dirty="0">
                <a:highlight>
                  <a:srgbClr val="FFFF00"/>
                </a:highlight>
              </a:rPr>
              <a:t>    }</a:t>
            </a:r>
          </a:p>
          <a:p>
            <a:r>
              <a:rPr lang="ko-KR" altLang="en-US" sz="1400" dirty="0"/>
              <a:t>}</a:t>
            </a:r>
          </a:p>
        </p:txBody>
      </p:sp>
      <p:pic>
        <p:nvPicPr>
          <p:cNvPr id="7170" name="Picture 2" descr="post-thumbnail">
            <a:extLst>
              <a:ext uri="{FF2B5EF4-FFF2-40B4-BE49-F238E27FC236}">
                <a16:creationId xmlns:a16="http://schemas.microsoft.com/office/drawing/2014/main" id="{B70B4FCC-46ED-CE16-E22A-718E3AC9A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67321" y="3582185"/>
            <a:ext cx="2723372" cy="121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6AEBA9A7-4D1D-5E00-071E-4432C7028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63387"/>
              </p:ext>
            </p:extLst>
          </p:nvPr>
        </p:nvGraphicFramePr>
        <p:xfrm>
          <a:off x="9158554" y="4872990"/>
          <a:ext cx="26960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043">
                  <a:extLst>
                    <a:ext uri="{9D8B030D-6E8A-4147-A177-3AD203B41FA5}">
                      <a16:colId xmlns:a16="http://schemas.microsoft.com/office/drawing/2014/main" val="856479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차이점 구분하기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65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    </a:t>
                      </a:r>
                      <a:r>
                        <a:rPr lang="ko-KR" altLang="en-US" dirty="0"/>
                        <a:t>대입연산자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5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==  </a:t>
                      </a:r>
                      <a:r>
                        <a:rPr lang="ko-KR" altLang="en-US" dirty="0"/>
                        <a:t>일반적 값만 비교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91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=== </a:t>
                      </a:r>
                      <a:r>
                        <a:rPr lang="ko-KR" altLang="en-US" dirty="0"/>
                        <a:t>값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자료형 비교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73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645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– </a:t>
            </a:r>
            <a:r>
              <a:rPr lang="ko-KR" altLang="en-US" b="1" dirty="0"/>
              <a:t>문자열 검사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웹 브라우저 검색 창 동작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검색어 없이 클릭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검색어를 입력하고 클릭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9FC81B-0829-8192-C37B-3734ABF60A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8861" y="3373740"/>
            <a:ext cx="4628059" cy="29302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F3ABD5-9279-2D6A-BE15-DF3884458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999" y="1616531"/>
            <a:ext cx="5559047" cy="46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7233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CF3ABD5-9279-2D6A-BE15-DF3884458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999" y="1616531"/>
            <a:ext cx="5559047" cy="46874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9FC81B-0829-8192-C37B-3734ABF60AA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6694" y="3708787"/>
            <a:ext cx="4628059" cy="29302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– </a:t>
            </a:r>
            <a:r>
              <a:rPr lang="ko-KR" altLang="en-US" b="1" dirty="0"/>
              <a:t>문자열 검사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웹 브라우저 검색 창 동작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동일하게 동작함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highlight>
                  <a:srgbClr val="C0C0C0"/>
                </a:highlight>
                <a:sym typeface="Wingdings" panose="05000000000000000000" pitchFamily="2" charset="2"/>
              </a:rPr>
              <a:t>4</a:t>
            </a:r>
            <a:r>
              <a:rPr lang="ko-KR" altLang="en-US" b="1" dirty="0">
                <a:highlight>
                  <a:srgbClr val="C0C0C0"/>
                </a:highlight>
                <a:sym typeface="Wingdings" panose="05000000000000000000" pitchFamily="2" charset="2"/>
              </a:rPr>
              <a:t>월 </a:t>
            </a:r>
            <a:r>
              <a:rPr lang="en-US" altLang="ko-KR" b="1" dirty="0">
                <a:highlight>
                  <a:srgbClr val="C0C0C0"/>
                </a:highlight>
                <a:sym typeface="Wingdings" panose="05000000000000000000" pitchFamily="2" charset="2"/>
              </a:rPr>
              <a:t>5</a:t>
            </a:r>
            <a:r>
              <a:rPr lang="ko-KR" altLang="en-US" b="1" dirty="0">
                <a:highlight>
                  <a:srgbClr val="C0C0C0"/>
                </a:highlight>
                <a:sym typeface="Wingdings" panose="05000000000000000000" pitchFamily="2" charset="2"/>
              </a:rPr>
              <a:t>일 추가 기능 구현</a:t>
            </a:r>
            <a:r>
              <a:rPr lang="en-US" altLang="ko-KR" b="1" dirty="0">
                <a:highlight>
                  <a:srgbClr val="C0C0C0"/>
                </a:highlight>
                <a:sym typeface="Wingdings" panose="05000000000000000000" pitchFamily="2" charset="2"/>
              </a:rPr>
              <a:t>(</a:t>
            </a:r>
            <a:r>
              <a:rPr lang="ko-KR" altLang="en-US" b="1" dirty="0">
                <a:highlight>
                  <a:srgbClr val="C0C0C0"/>
                </a:highlight>
                <a:sym typeface="Wingdings" panose="05000000000000000000" pitchFamily="2" charset="2"/>
              </a:rPr>
              <a:t>시간 </a:t>
            </a:r>
            <a:r>
              <a:rPr lang="ko-KR" altLang="en-US" b="1" dirty="0" err="1">
                <a:highlight>
                  <a:srgbClr val="C0C0C0"/>
                </a:highlight>
                <a:sym typeface="Wingdings" panose="05000000000000000000" pitchFamily="2" charset="2"/>
              </a:rPr>
              <a:t>남는분</a:t>
            </a:r>
            <a:r>
              <a:rPr lang="en-US" altLang="ko-KR" b="1" dirty="0">
                <a:highlight>
                  <a:srgbClr val="C0C0C0"/>
                </a:highlight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>
                <a:highlight>
                  <a:srgbClr val="C0C0C0"/>
                </a:highlight>
                <a:sym typeface="Wingdings" panose="05000000000000000000" pitchFamily="2" charset="2"/>
              </a:rPr>
              <a:t>비속어</a:t>
            </a:r>
            <a:r>
              <a:rPr lang="en-US" altLang="ko-KR" dirty="0">
                <a:highlight>
                  <a:srgbClr val="C0C0C0"/>
                </a:highlight>
                <a:sym typeface="Wingdings" panose="05000000000000000000" pitchFamily="2" charset="2"/>
              </a:rPr>
              <a:t>(</a:t>
            </a:r>
            <a:r>
              <a:rPr lang="ko-KR" altLang="en-US" dirty="0">
                <a:highlight>
                  <a:srgbClr val="C0C0C0"/>
                </a:highlight>
                <a:sym typeface="Wingdings" panose="05000000000000000000" pitchFamily="2" charset="2"/>
              </a:rPr>
              <a:t>욕</a:t>
            </a:r>
            <a:r>
              <a:rPr lang="en-US" altLang="ko-KR" dirty="0">
                <a:highlight>
                  <a:srgbClr val="C0C0C0"/>
                </a:highlight>
                <a:sym typeface="Wingdings" panose="05000000000000000000" pitchFamily="2" charset="2"/>
              </a:rPr>
              <a:t>)</a:t>
            </a:r>
            <a:r>
              <a:rPr lang="ko-KR" altLang="en-US" dirty="0">
                <a:highlight>
                  <a:srgbClr val="C0C0C0"/>
                </a:highlight>
                <a:sym typeface="Wingdings" panose="05000000000000000000" pitchFamily="2" charset="2"/>
              </a:rPr>
              <a:t> </a:t>
            </a:r>
            <a:r>
              <a:rPr lang="en-US" altLang="ko-KR" dirty="0">
                <a:highlight>
                  <a:srgbClr val="C0C0C0"/>
                </a:highlight>
                <a:sym typeface="Wingdings" panose="05000000000000000000" pitchFamily="2" charset="2"/>
              </a:rPr>
              <a:t>3</a:t>
            </a:r>
            <a:r>
              <a:rPr lang="ko-KR" altLang="en-US" dirty="0">
                <a:highlight>
                  <a:srgbClr val="C0C0C0"/>
                </a:highlight>
                <a:sym typeface="Wingdings" panose="05000000000000000000" pitchFamily="2" charset="2"/>
              </a:rPr>
              <a:t>개 필터링하기</a:t>
            </a:r>
            <a:endParaRPr lang="en-US" altLang="ko-KR" dirty="0">
              <a:highlight>
                <a:srgbClr val="C0C0C0"/>
              </a:highlight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highlight>
                  <a:srgbClr val="C0C0C0"/>
                </a:highlight>
                <a:sym typeface="Wingdings" panose="05000000000000000000" pitchFamily="2" charset="2"/>
              </a:rPr>
              <a:t>search.js</a:t>
            </a:r>
            <a:r>
              <a:rPr lang="ko-KR" altLang="en-US" dirty="0">
                <a:highlight>
                  <a:srgbClr val="C0C0C0"/>
                </a:highlight>
                <a:sym typeface="Wingdings" panose="05000000000000000000" pitchFamily="2" charset="2"/>
              </a:rPr>
              <a:t> 에 함수 </a:t>
            </a:r>
            <a:r>
              <a:rPr lang="en-US" altLang="ko-KR" dirty="0" err="1">
                <a:highlight>
                  <a:srgbClr val="C0C0C0"/>
                </a:highlight>
                <a:sym typeface="Wingdings" panose="05000000000000000000" pitchFamily="2" charset="2"/>
              </a:rPr>
              <a:t>no_str</a:t>
            </a:r>
            <a:r>
              <a:rPr lang="en-US" altLang="ko-KR" dirty="0">
                <a:highlight>
                  <a:srgbClr val="C0C0C0"/>
                </a:highlight>
                <a:sym typeface="Wingdings" panose="05000000000000000000" pitchFamily="2" charset="2"/>
              </a:rPr>
              <a:t>()</a:t>
            </a:r>
            <a:r>
              <a:rPr lang="ko-KR" altLang="en-US" dirty="0">
                <a:highlight>
                  <a:srgbClr val="C0C0C0"/>
                </a:highlight>
                <a:sym typeface="Wingdings" panose="05000000000000000000" pitchFamily="2" charset="2"/>
              </a:rPr>
              <a:t>을 추가 구현한다</a:t>
            </a:r>
            <a:r>
              <a:rPr lang="en-US" altLang="ko-KR" dirty="0">
                <a:highlight>
                  <a:srgbClr val="C0C0C0"/>
                </a:highlight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highlight>
                <a:srgbClr val="C0C0C0"/>
              </a:highlight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highlight>
                  <a:srgbClr val="C0C0C0"/>
                </a:highlight>
                <a:sym typeface="Wingdings" panose="05000000000000000000" pitchFamily="2" charset="2"/>
              </a:rPr>
              <a:t>xxx</a:t>
            </a:r>
            <a:r>
              <a:rPr lang="ko-KR" altLang="en-US" dirty="0">
                <a:highlight>
                  <a:srgbClr val="C0C0C0"/>
                </a:highlight>
                <a:sym typeface="Wingdings" panose="05000000000000000000" pitchFamily="2" charset="2"/>
              </a:rPr>
              <a:t>는 검색어로 적절하지 않습니다</a:t>
            </a:r>
            <a:r>
              <a:rPr lang="en-US" altLang="ko-KR" dirty="0">
                <a:highlight>
                  <a:srgbClr val="C0C0C0"/>
                </a:highlight>
                <a:sym typeface="Wingdings" panose="05000000000000000000" pitchFamily="2" charset="2"/>
              </a:rPr>
              <a:t>. (</a:t>
            </a:r>
            <a:r>
              <a:rPr lang="ko-KR" altLang="en-US" dirty="0">
                <a:highlight>
                  <a:srgbClr val="C0C0C0"/>
                </a:highlight>
                <a:sym typeface="Wingdings" panose="05000000000000000000" pitchFamily="2" charset="2"/>
              </a:rPr>
              <a:t>메시지 출력</a:t>
            </a:r>
            <a:r>
              <a:rPr lang="en-US" altLang="ko-KR" dirty="0">
                <a:highlight>
                  <a:srgbClr val="C0C0C0"/>
                </a:highlight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59215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코드 살펴보기 </a:t>
            </a:r>
            <a:r>
              <a:rPr lang="en-US" altLang="ko-KR" dirty="0"/>
              <a:t>– HTML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830232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그룸</a:t>
            </a:r>
            <a:r>
              <a:rPr lang="en-US" altLang="ko-KR" b="1" dirty="0"/>
              <a:t> IDE</a:t>
            </a:r>
            <a:r>
              <a:rPr lang="ko-KR" altLang="en-US" b="1" dirty="0"/>
              <a:t> 내 소스 코드 확인</a:t>
            </a:r>
            <a:endParaRPr lang="en-US" altLang="ko-KR" b="1" dirty="0"/>
          </a:p>
          <a:p>
            <a:pPr lvl="1"/>
            <a:r>
              <a:rPr lang="ko-KR" altLang="en-US" dirty="0"/>
              <a:t>코드 정리 및 확인</a:t>
            </a:r>
            <a:endParaRPr lang="en-US" altLang="ko-KR" dirty="0"/>
          </a:p>
          <a:p>
            <a:pPr lvl="2"/>
            <a:r>
              <a:rPr lang="en-US" altLang="ko-KR" dirty="0">
                <a:hlinkClick r:id="rId3"/>
              </a:rPr>
              <a:t>https://prettydiff.com/?m=beautify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b="1" dirty="0"/>
              <a:t>오늘 실습 내용 깃 허브 업로드</a:t>
            </a:r>
            <a:endParaRPr lang="en-US" altLang="ko-KR" b="1" dirty="0"/>
          </a:p>
          <a:p>
            <a:pPr lvl="1"/>
            <a:r>
              <a:rPr lang="en-US" altLang="ko-KR" dirty="0"/>
              <a:t>readme.md</a:t>
            </a:r>
            <a:r>
              <a:rPr lang="ko-KR" altLang="en-US" dirty="0"/>
              <a:t> 파일 수정</a:t>
            </a:r>
            <a:endParaRPr lang="en-US" altLang="ko-KR" dirty="0"/>
          </a:p>
          <a:p>
            <a:pPr lvl="2"/>
            <a:r>
              <a:rPr lang="en-US" altLang="ko-KR" dirty="0"/>
              <a:t>## 2023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5</a:t>
            </a:r>
            <a:r>
              <a:rPr lang="ko-KR" altLang="en-US" dirty="0"/>
              <a:t>일 </a:t>
            </a:r>
            <a:r>
              <a:rPr lang="en-US" altLang="ko-KR" dirty="0"/>
              <a:t>5</a:t>
            </a:r>
            <a:r>
              <a:rPr lang="ko-KR" altLang="en-US" dirty="0"/>
              <a:t>주차 홈페이지 수정 완료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업로드 후 서버 저장소 </a:t>
            </a:r>
            <a:r>
              <a:rPr lang="ko-KR" altLang="en-US" dirty="0" err="1"/>
              <a:t>메인화면</a:t>
            </a:r>
            <a:r>
              <a:rPr lang="ko-KR" altLang="en-US" dirty="0"/>
              <a:t> 확인</a:t>
            </a:r>
            <a:r>
              <a:rPr lang="en-US" altLang="ko-KR" dirty="0"/>
              <a:t>!</a:t>
            </a:r>
          </a:p>
          <a:p>
            <a:pPr lvl="2"/>
            <a:r>
              <a:rPr lang="en-US" altLang="ko-KR" dirty="0">
                <a:hlinkClick r:id="rId4"/>
              </a:rPr>
              <a:t>https://github.com/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F5A6E7C1-F538-45BE-9528-52981EDC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8194" name="Picture 2" descr="코딩습관">
            <a:extLst>
              <a:ext uri="{FF2B5EF4-FFF2-40B4-BE49-F238E27FC236}">
                <a16:creationId xmlns:a16="http://schemas.microsoft.com/office/drawing/2014/main" id="{65E9103E-45BF-499F-8709-7258AC332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600" y="4627114"/>
            <a:ext cx="3505200" cy="1457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AA43AD2-D566-1CC5-17B7-4687FB80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01491" y="2407981"/>
            <a:ext cx="1852406" cy="185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08979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</a:rPr>
              <a:t>잠깐</a:t>
            </a:r>
            <a:r>
              <a:rPr lang="en-US" altLang="ko-KR" dirty="0">
                <a:solidFill>
                  <a:srgbClr val="FF0000"/>
                </a:solidFill>
              </a:rPr>
              <a:t>! </a:t>
            </a:r>
            <a:r>
              <a:rPr lang="ko-KR" altLang="en-US" dirty="0"/>
              <a:t>서버를 정상 종료하자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/>
              <a:t>현재 </a:t>
            </a:r>
            <a:r>
              <a:rPr lang="ko-KR" altLang="en-US" dirty="0" err="1"/>
              <a:t>그룸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  <a:r>
              <a:rPr lang="ko-KR" altLang="en-US" dirty="0"/>
              <a:t>에서 제공하는 터미널창</a:t>
            </a:r>
            <a:endParaRPr lang="en-US" altLang="ko-KR" dirty="0"/>
          </a:p>
          <a:p>
            <a:pPr lvl="1"/>
            <a:r>
              <a:rPr lang="ko-KR" altLang="en-US" dirty="0"/>
              <a:t>로컬이 아니다</a:t>
            </a:r>
            <a:r>
              <a:rPr lang="en-US" altLang="ko-KR" dirty="0"/>
              <a:t>. </a:t>
            </a:r>
            <a:r>
              <a:rPr lang="ko-KR" altLang="en-US" dirty="0"/>
              <a:t>실제 서버는 컴퓨터에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원격 터미널창이다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정상 종료하지 않으면 문제 발생 가능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정상 종료하지 않으면</a:t>
            </a:r>
            <a:r>
              <a:rPr lang="en-US" altLang="ko-KR" dirty="0"/>
              <a:t>….</a:t>
            </a:r>
          </a:p>
          <a:p>
            <a:pPr lvl="1"/>
            <a:r>
              <a:rPr lang="ko-KR" altLang="en-US" dirty="0"/>
              <a:t>서버가 가끔 </a:t>
            </a:r>
            <a:r>
              <a:rPr lang="ko-KR" altLang="en-US" dirty="0" err="1"/>
              <a:t>죽어버린후</a:t>
            </a:r>
            <a:r>
              <a:rPr lang="en-US" altLang="ko-KR" dirty="0"/>
              <a:t>, </a:t>
            </a:r>
            <a:r>
              <a:rPr lang="ko-KR" altLang="en-US" dirty="0"/>
              <a:t>부팅이 안된다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실습 내용 복구 </a:t>
            </a:r>
            <a:r>
              <a:rPr lang="ko-KR" altLang="en-US" dirty="0" err="1"/>
              <a:t>힘듬</a:t>
            </a:r>
            <a:r>
              <a:rPr lang="en-US" altLang="ko-KR" dirty="0"/>
              <a:t>, </a:t>
            </a:r>
            <a:r>
              <a:rPr lang="ko-KR" altLang="en-US" dirty="0"/>
              <a:t>무료 버전이라 복사 안됨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r>
              <a:rPr lang="ko-KR" altLang="en-US" b="1" dirty="0"/>
              <a:t>종료 명령어 입력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컨테이너 나가기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또는 로그 아웃 버튼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EFBF78F1-28F5-4525-808D-C1F91365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1026" name="Picture 2" descr="디버그 이야기 - 비정상종료">
            <a:extLst>
              <a:ext uri="{FF2B5EF4-FFF2-40B4-BE49-F238E27FC236}">
                <a16:creationId xmlns:a16="http://schemas.microsoft.com/office/drawing/2014/main" id="{7532A67D-93D5-4195-841F-FD3EC94C3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5655" y="1309408"/>
            <a:ext cx="3853929" cy="175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프로그램 없이 윈도우 자동종료하기/시스템 예약종료 버튼만들기">
            <a:extLst>
              <a:ext uri="{FF2B5EF4-FFF2-40B4-BE49-F238E27FC236}">
                <a16:creationId xmlns:a16="http://schemas.microsoft.com/office/drawing/2014/main" id="{5151669E-5C20-4BB8-9A95-34F36BBD6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91013" y="3195106"/>
            <a:ext cx="2063211" cy="178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7681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주요 정리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기술 트렌드 분석</a:t>
            </a:r>
            <a:endParaRPr lang="en-US" altLang="ko-KR" dirty="0"/>
          </a:p>
          <a:p>
            <a:pPr lvl="1"/>
            <a:r>
              <a:rPr lang="ko-KR" altLang="en-US" dirty="0"/>
              <a:t>자바스크립트 변화</a:t>
            </a:r>
            <a:endParaRPr lang="en-US" altLang="ko-KR" dirty="0"/>
          </a:p>
          <a:p>
            <a:pPr lvl="1"/>
            <a:r>
              <a:rPr lang="en-US" altLang="ko-KR" dirty="0"/>
              <a:t>JS V8 </a:t>
            </a:r>
            <a:r>
              <a:rPr lang="ko-KR" altLang="en-US" dirty="0"/>
              <a:t>엔진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자바스크립트 문법</a:t>
            </a:r>
            <a:endParaRPr lang="en-US" altLang="ko-KR" dirty="0"/>
          </a:p>
          <a:p>
            <a:pPr lvl="1"/>
            <a:r>
              <a:rPr lang="ko-KR" altLang="en-US" dirty="0"/>
              <a:t>주석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데이터 타입 등</a:t>
            </a:r>
            <a:endParaRPr lang="en-US" altLang="ko-KR" dirty="0"/>
          </a:p>
          <a:p>
            <a:pPr lvl="1"/>
            <a:r>
              <a:rPr lang="ko-KR" altLang="en-US" dirty="0" err="1"/>
              <a:t>꾸글</a:t>
            </a:r>
            <a:r>
              <a:rPr lang="en-US" altLang="ko-KR" dirty="0"/>
              <a:t>.COM</a:t>
            </a:r>
            <a:r>
              <a:rPr lang="ko-KR" altLang="en-US" dirty="0"/>
              <a:t> 기능 추가</a:t>
            </a:r>
            <a:endParaRPr lang="en-US" altLang="ko-KR" dirty="0"/>
          </a:p>
        </p:txBody>
      </p:sp>
      <p:pic>
        <p:nvPicPr>
          <p:cNvPr id="4098" name="Picture 2" descr="수고 하셨습니다 캘리그라피 손글씨 S200310b, 오호랄라, 일러스트, 수고, 고생, 캘리그라피, 캘리그래피, 캘리, 한글, 손글씨,  단어, 문장, 문자, 일러스트, 일러스트레이터, 벡터, 타이포그라피, 타이포, 서예, 붓글씨, 먹글씨, 검정색, 블랙, 글씨, … |  손글씨, 붓글씨,">
            <a:extLst>
              <a:ext uri="{FF2B5EF4-FFF2-40B4-BE49-F238E27FC236}">
                <a16:creationId xmlns:a16="http://schemas.microsoft.com/office/drawing/2014/main" id="{CCF812F3-AD31-42E9-B906-B56E7AC78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652" y="3185652"/>
            <a:ext cx="3672348" cy="3672348"/>
          </a:xfrm>
          <a:prstGeom prst="rect">
            <a:avLst/>
          </a:prstGeom>
          <a:noFill/>
        </p:spPr>
      </p:pic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894F8910-7A19-4B49-853A-CDE9A5A0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3835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자바스크립트 변화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55518"/>
            <a:ext cx="8777591" cy="4966387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 dirty="0">
                <a:sym typeface="Wingdings" panose="05000000000000000000" pitchFamily="2" charset="2"/>
              </a:rPr>
              <a:t>자바스크립트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ECMAScript 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5, 6 </a:t>
            </a:r>
            <a:r>
              <a:rPr lang="en-US" altLang="ko-KR" dirty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(JS</a:t>
            </a:r>
            <a:r>
              <a:rPr lang="ko-KR" altLang="en-US" dirty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 표준</a:t>
            </a:r>
            <a:r>
              <a:rPr lang="en-US" altLang="ko-KR" dirty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ko-KR" altLang="en-US" dirty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최근 대부분 웹 브라우저 호환성 제공</a:t>
            </a:r>
            <a:endParaRPr lang="en-US" altLang="ko-KR" dirty="0">
              <a:solidFill>
                <a:srgbClr val="212529"/>
              </a:solidFill>
              <a:latin typeface="-apple-system"/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dirty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참고 </a:t>
            </a:r>
            <a:r>
              <a:rPr lang="en-US" altLang="ko-KR" dirty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: ES8 </a:t>
            </a:r>
            <a:r>
              <a:rPr lang="ko-KR" altLang="en-US" dirty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지원 </a:t>
            </a:r>
            <a:r>
              <a:rPr lang="en-US" altLang="ko-KR" dirty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95% </a:t>
            </a:r>
            <a:r>
              <a:rPr lang="ko-KR" altLang="en-US" dirty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수준</a:t>
            </a:r>
            <a:endParaRPr lang="en-US" altLang="ko-KR" dirty="0">
              <a:solidFill>
                <a:srgbClr val="212529"/>
              </a:solidFill>
              <a:latin typeface="-apple-system"/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dirty="0">
              <a:solidFill>
                <a:srgbClr val="212529"/>
              </a:solidFill>
              <a:latin typeface="-apple-system"/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dirty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모던 자바스크립트</a:t>
            </a:r>
            <a:r>
              <a:rPr lang="en-US" altLang="ko-KR" dirty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!(2015 </a:t>
            </a:r>
            <a:r>
              <a:rPr lang="ko-KR" altLang="en-US" dirty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이후 </a:t>
            </a:r>
            <a:r>
              <a:rPr lang="en-US" altLang="ko-KR" dirty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ES6 </a:t>
            </a:r>
            <a:r>
              <a:rPr lang="ko-KR" altLang="en-US" dirty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이상</a:t>
            </a:r>
            <a:r>
              <a:rPr lang="en-US" altLang="ko-KR" dirty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) </a:t>
            </a:r>
          </a:p>
          <a:p>
            <a:pPr lvl="2"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dirty="0">
                <a:sym typeface="Wingdings" panose="05000000000000000000" pitchFamily="2" charset="2"/>
              </a:rPr>
              <a:t>ES5~6</a:t>
            </a:r>
            <a:r>
              <a:rPr lang="ko-KR" altLang="en-US" dirty="0">
                <a:sym typeface="Wingdings" panose="05000000000000000000" pitchFamily="2" charset="2"/>
              </a:rPr>
              <a:t>의 특징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핵심 업데이트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>
              <a:defRPr/>
            </a:pPr>
            <a:r>
              <a:rPr lang="en-US" altLang="ko-KR" b="1" dirty="0">
                <a:sym typeface="Wingdings" panose="05000000000000000000" pitchFamily="2" charset="2"/>
              </a:rPr>
              <a:t>LET, CONST (</a:t>
            </a:r>
            <a:r>
              <a:rPr lang="ko-KR" altLang="en-US" b="1" dirty="0">
                <a:sym typeface="Wingdings" panose="05000000000000000000" pitchFamily="2" charset="2"/>
              </a:rPr>
              <a:t>오늘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</a:rPr>
              <a:t>클래스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모듈</a:t>
            </a:r>
            <a:r>
              <a:rPr lang="en-US" altLang="ko-KR" dirty="0">
                <a:sym typeface="Wingdings" panose="05000000000000000000" pitchFamily="2" charset="2"/>
              </a:rPr>
              <a:t>, MAP/SET</a:t>
            </a:r>
          </a:p>
          <a:p>
            <a:pPr lvl="1">
              <a:defRPr/>
            </a:pPr>
            <a:r>
              <a:rPr lang="en-US" altLang="ko-KR" dirty="0">
                <a:sym typeface="Wingdings" panose="05000000000000000000" pitchFamily="2" charset="2"/>
              </a:rPr>
              <a:t>IMPORT, EXPORT</a:t>
            </a: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</a:rPr>
              <a:t>비동기 처리 및 </a:t>
            </a:r>
            <a:r>
              <a:rPr lang="en-US" altLang="ko-KR" dirty="0">
                <a:sym typeface="Wingdings" panose="05000000000000000000" pitchFamily="2" charset="2"/>
              </a:rPr>
              <a:t>STRICT </a:t>
            </a:r>
            <a:r>
              <a:rPr lang="ko-KR" altLang="en-US" dirty="0">
                <a:sym typeface="Wingdings" panose="05000000000000000000" pitchFamily="2" charset="2"/>
              </a:rPr>
              <a:t>모드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dirty="0">
                <a:sym typeface="Wingdings" panose="05000000000000000000" pitchFamily="2" charset="2"/>
              </a:rPr>
              <a:t>이후 버전은 마이너 업데이트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  <a:hlinkClick r:id="rId3"/>
              </a:rPr>
              <a:t>모던 </a:t>
            </a:r>
            <a:r>
              <a:rPr lang="en-US" altLang="ko-KR" dirty="0">
                <a:sym typeface="Wingdings" panose="05000000000000000000" pitchFamily="2" charset="2"/>
                <a:hlinkClick r:id="rId3"/>
              </a:rPr>
              <a:t>JS </a:t>
            </a:r>
            <a:r>
              <a:rPr lang="ko-KR" altLang="en-US" dirty="0">
                <a:sym typeface="Wingdings" panose="05000000000000000000" pitchFamily="2" charset="2"/>
                <a:hlinkClick r:id="rId3"/>
              </a:rPr>
              <a:t>튜토리얼 참고 </a:t>
            </a:r>
            <a:r>
              <a:rPr lang="en-US" altLang="ko-KR" dirty="0">
                <a:sym typeface="Wingdings" panose="05000000000000000000" pitchFamily="2" charset="2"/>
                <a:hlinkClick r:id="rId3"/>
              </a:rPr>
              <a:t>: </a:t>
            </a:r>
            <a:r>
              <a:rPr lang="ko-KR" altLang="en-US" dirty="0">
                <a:sym typeface="Wingdings" panose="05000000000000000000" pitchFamily="2" charset="2"/>
                <a:hlinkClick r:id="rId3"/>
              </a:rPr>
              <a:t>웹사이트 링크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0BEFE7D-6901-4691-85F9-0EE19CC5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 descr="ECMAScript">
            <a:extLst>
              <a:ext uri="{FF2B5EF4-FFF2-40B4-BE49-F238E27FC236}">
                <a16:creationId xmlns:a16="http://schemas.microsoft.com/office/drawing/2014/main" id="{467C185D-623D-F0A2-DA4F-558C32F60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4253" y="1056040"/>
            <a:ext cx="4399518" cy="171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non disponible">
            <a:extLst>
              <a:ext uri="{FF2B5EF4-FFF2-40B4-BE49-F238E27FC236}">
                <a16:creationId xmlns:a16="http://schemas.microsoft.com/office/drawing/2014/main" id="{FC9B4645-101B-034F-7A94-1B8293A13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67733" y="71120"/>
            <a:ext cx="10366458" cy="678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6FCE656-FC29-A73C-4E9E-95B9F7F6F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4726" y="2769071"/>
            <a:ext cx="4676953" cy="360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5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dirty="0"/>
              <a:t>V8 </a:t>
            </a:r>
            <a:r>
              <a:rPr lang="ko-KR" altLang="en-US" b="1" dirty="0"/>
              <a:t>엔진과 </a:t>
            </a:r>
            <a:r>
              <a:rPr lang="en-US" altLang="ko-KR" b="1" dirty="0"/>
              <a:t>JS </a:t>
            </a:r>
            <a:r>
              <a:rPr lang="ko-KR" altLang="en-US" b="1" dirty="0"/>
              <a:t>런타임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8777591" cy="4966387"/>
          </a:xfrm>
        </p:spPr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ko-KR" altLang="en-US" dirty="0">
                <a:sym typeface="Wingdings" panose="05000000000000000000" pitchFamily="2" charset="2"/>
              </a:rPr>
              <a:t>크롬 </a:t>
            </a:r>
            <a:r>
              <a:rPr lang="en-US" altLang="ko-KR" dirty="0">
                <a:sym typeface="Wingdings" panose="05000000000000000000" pitchFamily="2" charset="2"/>
              </a:rPr>
              <a:t>V8 </a:t>
            </a:r>
            <a:r>
              <a:rPr lang="ko-KR" altLang="en-US" dirty="0">
                <a:sym typeface="Wingdings" panose="05000000000000000000" pitchFamily="2" charset="2"/>
              </a:rPr>
              <a:t>엔진의 특징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en-US" altLang="ko-KR" dirty="0">
                <a:sym typeface="Wingdings" panose="05000000000000000000" pitchFamily="2" charset="2"/>
              </a:rPr>
              <a:t>ECMA </a:t>
            </a:r>
            <a:r>
              <a:rPr lang="ko-KR" altLang="en-US" dirty="0">
                <a:sym typeface="Wingdings" panose="05000000000000000000" pitchFamily="2" charset="2"/>
              </a:rPr>
              <a:t>표준</a:t>
            </a:r>
            <a:r>
              <a:rPr lang="en-US" altLang="ko-KR" dirty="0">
                <a:sym typeface="Wingdings" panose="05000000000000000000" pitchFamily="2" charset="2"/>
              </a:rPr>
              <a:t>, C++</a:t>
            </a:r>
            <a:r>
              <a:rPr lang="ko-KR" altLang="en-US" dirty="0">
                <a:sym typeface="Wingdings" panose="05000000000000000000" pitchFamily="2" charset="2"/>
              </a:rPr>
              <a:t>로 구현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빠름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ko-KR" altLang="en-US" dirty="0">
                <a:sym typeface="Wingdings" panose="05000000000000000000" pitchFamily="2" charset="2"/>
              </a:rPr>
              <a:t>특이사항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싱글 스레드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한줄씩</a:t>
            </a:r>
            <a:r>
              <a:rPr lang="ko-KR" altLang="en-US" dirty="0">
                <a:sym typeface="Wingdings" panose="05000000000000000000" pitchFamily="2" charset="2"/>
              </a:rPr>
              <a:t> 실행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</a:rPr>
              <a:t>현재 </a:t>
            </a:r>
            <a:r>
              <a:rPr lang="en-US" altLang="ko-KR" dirty="0">
                <a:sym typeface="Wingdings" panose="05000000000000000000" pitchFamily="2" charset="2"/>
              </a:rPr>
              <a:t>5.9</a:t>
            </a:r>
            <a:r>
              <a:rPr lang="ko-KR" altLang="en-US" dirty="0">
                <a:sym typeface="Wingdings" panose="05000000000000000000" pitchFamily="2" charset="2"/>
              </a:rPr>
              <a:t>버전 이상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dirty="0">
                <a:sym typeface="Wingdings" panose="05000000000000000000" pitchFamily="2" charset="2"/>
              </a:rPr>
              <a:t>기존 </a:t>
            </a:r>
            <a:r>
              <a:rPr lang="en-US" altLang="ko-KR" dirty="0" err="1">
                <a:sym typeface="Wingdings" panose="05000000000000000000" pitchFamily="2" charset="2"/>
              </a:rPr>
              <a:t>fullcode</a:t>
            </a:r>
            <a:r>
              <a:rPr lang="en-US" altLang="ko-KR" dirty="0">
                <a:sym typeface="Wingdings" panose="05000000000000000000" pitchFamily="2" charset="2"/>
              </a:rPr>
              <a:t> generator(</a:t>
            </a:r>
            <a:r>
              <a:rPr lang="ko-KR" altLang="en-US" dirty="0">
                <a:sym typeface="Wingdings" panose="05000000000000000000" pitchFamily="2" charset="2"/>
              </a:rPr>
              <a:t>비효율적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이그니션</a:t>
            </a:r>
            <a:r>
              <a:rPr lang="ko-KR" altLang="en-US" dirty="0">
                <a:sym typeface="Wingdings" panose="05000000000000000000" pitchFamily="2" charset="2"/>
              </a:rPr>
              <a:t> 인터프리터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js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바이트 코드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터보팬</a:t>
            </a:r>
            <a:r>
              <a:rPr lang="ko-KR" altLang="en-US" dirty="0">
                <a:sym typeface="Wingdings" panose="05000000000000000000" pitchFamily="2" charset="2"/>
              </a:rPr>
              <a:t> 컴파일러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코드 최적화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r>
              <a:rPr lang="en-US" altLang="ko-KR" dirty="0">
                <a:sym typeface="Wingdings" panose="05000000000000000000" pitchFamily="2" charset="2"/>
              </a:rPr>
              <a:t>GC </a:t>
            </a:r>
            <a:r>
              <a:rPr lang="ko-KR" altLang="en-US" dirty="0">
                <a:sym typeface="Wingdings" panose="05000000000000000000" pitchFamily="2" charset="2"/>
              </a:rPr>
              <a:t>지원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가비지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컬렉터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dirty="0">
                <a:sym typeface="Wingdings" panose="05000000000000000000" pitchFamily="2" charset="2"/>
              </a:rPr>
              <a:t>JS </a:t>
            </a:r>
            <a:r>
              <a:rPr lang="ko-KR" altLang="en-US" dirty="0">
                <a:sym typeface="Wingdings" panose="05000000000000000000" pitchFamily="2" charset="2"/>
              </a:rPr>
              <a:t>런타임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리스너에</a:t>
            </a:r>
            <a:r>
              <a:rPr lang="ko-KR" altLang="en-US" dirty="0">
                <a:sym typeface="Wingdings" panose="05000000000000000000" pitchFamily="2" charset="2"/>
              </a:rPr>
              <a:t> 이벤트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등록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dirty="0">
                <a:sym typeface="Wingdings" panose="05000000000000000000" pitchFamily="2" charset="2"/>
              </a:rPr>
              <a:t>스택에 호출한 함수가 차례대로 저장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</a:rPr>
              <a:t>루프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이벤트 루프에서 콜 스택이 빈지 체크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dirty="0">
                <a:sym typeface="Wingdings" panose="05000000000000000000" pitchFamily="2" charset="2"/>
              </a:rPr>
              <a:t>큐로부터 </a:t>
            </a:r>
            <a:r>
              <a:rPr lang="ko-KR" altLang="en-US" dirty="0" err="1">
                <a:sym typeface="Wingdings" panose="05000000000000000000" pitchFamily="2" charset="2"/>
              </a:rPr>
              <a:t>콜백</a:t>
            </a:r>
            <a:r>
              <a:rPr lang="ko-KR" altLang="en-US" dirty="0">
                <a:sym typeface="Wingdings" panose="05000000000000000000" pitchFamily="2" charset="2"/>
              </a:rPr>
              <a:t> 함수 호출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0BEFE7D-6901-4691-85F9-0EE19CC5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F3642A-6F05-1E17-5E68-E5C734689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1294" y="3093293"/>
            <a:ext cx="4613375" cy="322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자바스크립트 성능의 비밀 (V8과 히든 클래스) | TOAST UI :: Make Your Web Delicious!">
            <a:extLst>
              <a:ext uri="{FF2B5EF4-FFF2-40B4-BE49-F238E27FC236}">
                <a16:creationId xmlns:a16="http://schemas.microsoft.com/office/drawing/2014/main" id="{CA8173D3-5F6F-66CC-0357-DB8F04F0E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8767" y="365125"/>
            <a:ext cx="4657655" cy="279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51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1229954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chemeClr val="tx1"/>
                </a:solidFill>
              </a:rPr>
              <a:t>꾸글</a:t>
            </a:r>
            <a:r>
              <a:rPr lang="en-US" altLang="ko-KR" sz="4000" dirty="0">
                <a:solidFill>
                  <a:schemeClr val="tx1"/>
                </a:solidFill>
              </a:rPr>
              <a:t>.com </a:t>
            </a:r>
            <a:r>
              <a:rPr lang="ko-KR" altLang="en-US" sz="4000" dirty="0">
                <a:solidFill>
                  <a:schemeClr val="tx1"/>
                </a:solidFill>
              </a:rPr>
              <a:t>수정하기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3076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오늘의 </a:t>
            </a:r>
            <a:r>
              <a:rPr lang="ko-KR" altLang="en-US" sz="3200" b="1" dirty="0" err="1"/>
              <a:t>할일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- 2</a:t>
            </a:r>
            <a:endParaRPr lang="ko-KR" altLang="en-US" sz="3200" b="1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0B93406-1793-47EE-B95A-701E1DBB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4E45EC-0343-4CC3-885C-22AA90244257}"/>
              </a:ext>
            </a:extLst>
          </p:cNvPr>
          <p:cNvSpPr/>
          <p:nvPr/>
        </p:nvSpPr>
        <p:spPr>
          <a:xfrm>
            <a:off x="799286" y="3818239"/>
            <a:ext cx="366959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/>
              <a:t>구름 </a:t>
            </a:r>
            <a:r>
              <a:rPr lang="en-US" altLang="ko-KR" sz="2800" b="1" dirty="0"/>
              <a:t>ide </a:t>
            </a:r>
            <a:r>
              <a:rPr lang="ko-KR" altLang="en-US" sz="2800" b="1" dirty="0"/>
              <a:t>준비</a:t>
            </a:r>
            <a:endParaRPr lang="en-US" altLang="ko-KR" sz="2800" b="1" dirty="0"/>
          </a:p>
          <a:p>
            <a:pPr lvl="0">
              <a:defRPr/>
            </a:pPr>
            <a:endParaRPr lang="en-US" altLang="ko-KR" sz="2800" b="1" dirty="0"/>
          </a:p>
          <a:p>
            <a:pPr lvl="0">
              <a:defRPr/>
            </a:pPr>
            <a:r>
              <a:rPr lang="ko-KR" altLang="en-US" sz="2800" b="1" dirty="0"/>
              <a:t>부트스트랩 추가 적용</a:t>
            </a:r>
            <a:endParaRPr lang="en-US" altLang="ko-KR" sz="2800" b="1" dirty="0"/>
          </a:p>
        </p:txBody>
      </p:sp>
      <p:pic>
        <p:nvPicPr>
          <p:cNvPr id="5" name="Picture 6" descr="무료] 부트스트랩으로 개인 홈페이지 만들기 - 인프런 | 강의">
            <a:extLst>
              <a:ext uri="{FF2B5EF4-FFF2-40B4-BE49-F238E27FC236}">
                <a16:creationId xmlns:a16="http://schemas.microsoft.com/office/drawing/2014/main" id="{D0AC200D-AE83-EB23-D4C9-61ACA4B26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7375" y="3880271"/>
            <a:ext cx="3440774" cy="224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08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3CABDEC-8C77-4440-BD9C-62DCBD2FB6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3959" y="2928794"/>
            <a:ext cx="5376985" cy="37571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그룸</a:t>
            </a:r>
            <a:r>
              <a:rPr lang="ko-KR" altLang="en-US" dirty="0"/>
              <a:t> </a:t>
            </a:r>
            <a:r>
              <a:rPr lang="en-US" altLang="ko-KR" dirty="0"/>
              <a:t>IDE </a:t>
            </a:r>
            <a:r>
              <a:rPr lang="ko-KR" altLang="en-US" dirty="0"/>
              <a:t>접속 및 로그인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1012E99-68DB-4D00-9F64-370198030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825625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/>
              <a:t>웹 사이트 접속과 로그인</a:t>
            </a:r>
            <a:r>
              <a:rPr lang="en-US" altLang="ko-KR" dirty="0"/>
              <a:t>(</a:t>
            </a:r>
            <a:r>
              <a:rPr lang="ko-KR" altLang="en-US" dirty="0"/>
              <a:t>구글 계정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sz="2800" dirty="0">
                <a:hlinkClick r:id="rId4"/>
              </a:rPr>
              <a:t>https://ide.goorm.io/</a:t>
            </a:r>
            <a:r>
              <a:rPr lang="en-US" altLang="ko-KR" sz="2800" dirty="0"/>
              <a:t> </a:t>
            </a:r>
            <a:r>
              <a:rPr lang="ko-KR" altLang="en-US" sz="2800" dirty="0"/>
              <a:t>또는 </a:t>
            </a:r>
            <a:r>
              <a:rPr lang="en-US" altLang="ko-KR" sz="2800" dirty="0">
                <a:hlinkClick r:id="rId5"/>
              </a:rPr>
              <a:t>https://www.goorm.io/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0C1F8B-2428-466D-AFDF-CF689D1E10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781" y="2928795"/>
            <a:ext cx="5376984" cy="3757140"/>
          </a:xfrm>
          <a:prstGeom prst="rect">
            <a:avLst/>
          </a:prstGeom>
        </p:spPr>
      </p:pic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27BBF2BF-C204-4ADE-B600-3695C574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1528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대시 보드 확인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825625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/>
              <a:t>상단의 </a:t>
            </a:r>
            <a:r>
              <a:rPr lang="en-US" altLang="ko-KR" b="1" dirty="0"/>
              <a:t>IDE </a:t>
            </a:r>
            <a:r>
              <a:rPr lang="ko-KR" altLang="en-US" dirty="0"/>
              <a:t>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콘솔로 가기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대시보드 확인</a:t>
            </a:r>
            <a:endParaRPr lang="ko-KR" altLang="en-US" sz="23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FA33A-A9C0-4B07-8FD3-9C974F4CB9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936" y="2589090"/>
            <a:ext cx="5586854" cy="39037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204EE0-75B0-4A52-9E7A-7F83C7436A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4212" y="2477477"/>
            <a:ext cx="5746588" cy="4015398"/>
          </a:xfrm>
          <a:prstGeom prst="rect">
            <a:avLst/>
          </a:prstGeom>
        </p:spPr>
      </p:pic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44409091-D73D-4E14-8FEA-B9C3DD7C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6732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컨테이너 실행하기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/>
              <a:t>생성완료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컨테이너 실행하기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 err="1">
                <a:sym typeface="Wingdings" panose="05000000000000000000" pitchFamily="2" charset="2"/>
              </a:rPr>
              <a:t>메인화면</a:t>
            </a:r>
            <a:r>
              <a:rPr lang="ko-KR" altLang="en-US" dirty="0">
                <a:sym typeface="Wingdings" panose="05000000000000000000" pitchFamily="2" charset="2"/>
              </a:rPr>
              <a:t> 확인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준비 완료</a:t>
            </a:r>
            <a:r>
              <a:rPr lang="en-US" altLang="ko-KR" dirty="0">
                <a:sym typeface="Wingdings" panose="05000000000000000000" pitchFamily="2" charset="2"/>
              </a:rPr>
              <a:t>!)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컨테이너 정보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개인 접속 주소 확인 가능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B31033-A397-4A35-A2B8-A2612F587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68" y="2752368"/>
            <a:ext cx="5465332" cy="36039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DD1D1E-F2AF-4882-A860-72A8385FF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887" y="2747091"/>
            <a:ext cx="5567009" cy="367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252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FAB989-FBA4-EA0D-1DC1-44447B9310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6717" y="1823037"/>
            <a:ext cx="4843548" cy="45259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sz="4400" b="1" dirty="0"/>
              <a:t>.</a:t>
            </a:r>
            <a:r>
              <a:rPr lang="en-US" altLang="ko-KR" b="1" dirty="0"/>
              <a:t>COM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테이블 수정하기</a:t>
            </a:r>
            <a:r>
              <a:rPr lang="en-US" altLang="ko-KR" b="1" dirty="0"/>
              <a:t>)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메인 화면의 테이블을 수정해보자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레이아웃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호버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셀 색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변화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분리선</a:t>
            </a:r>
            <a:r>
              <a:rPr lang="en-US" altLang="ko-KR" dirty="0">
                <a:sym typeface="Wingdings" panose="05000000000000000000" pitchFamily="2" charset="2"/>
              </a:rPr>
              <a:t>, td </a:t>
            </a:r>
            <a:r>
              <a:rPr lang="ko-KR" altLang="en-US" dirty="0">
                <a:sym typeface="Wingdings" panose="05000000000000000000" pitchFamily="2" charset="2"/>
              </a:rPr>
              <a:t>색상 변경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기존 </a:t>
            </a:r>
            <a:r>
              <a:rPr lang="ko-KR" altLang="en-US" dirty="0" err="1">
                <a:sym typeface="Wingdings" panose="05000000000000000000" pitchFamily="2" charset="2"/>
              </a:rPr>
              <a:t>검색창</a:t>
            </a:r>
            <a:r>
              <a:rPr lang="ko-KR" altLang="en-US" dirty="0">
                <a:sym typeface="Wingdings" panose="05000000000000000000" pitchFamily="2" charset="2"/>
              </a:rPr>
              <a:t> 소스코드는 </a:t>
            </a:r>
            <a:r>
              <a:rPr lang="ko-KR" altLang="en-US" dirty="0" err="1">
                <a:sym typeface="Wingdings" panose="05000000000000000000" pitchFamily="2" charset="2"/>
              </a:rPr>
              <a:t>주석처리한다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ppt </a:t>
            </a:r>
            <a:r>
              <a:rPr lang="ko-KR" altLang="en-US" dirty="0" err="1">
                <a:sym typeface="Wingdings" panose="05000000000000000000" pitchFamily="2" charset="2"/>
              </a:rPr>
              <a:t>뒷</a:t>
            </a:r>
            <a:r>
              <a:rPr lang="ko-KR" altLang="en-US" dirty="0">
                <a:sym typeface="Wingdings" panose="05000000000000000000" pitchFamily="2" charset="2"/>
              </a:rPr>
              <a:t> 페이지 이어서 코드 작성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D92C5-0F22-4E6F-8A0C-104096E7274D}"/>
              </a:ext>
            </a:extLst>
          </p:cNvPr>
          <p:cNvSpPr txBox="1"/>
          <p:nvPr/>
        </p:nvSpPr>
        <p:spPr>
          <a:xfrm>
            <a:off x="593541" y="2907268"/>
            <a:ext cx="1111667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</a:rPr>
              <a:t> &lt;div class="w-auto p-3" style="background-color: #;"&gt;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</a:t>
            </a:r>
            <a:r>
              <a:rPr lang="en-US" altLang="ko-KR" sz="1400" dirty="0">
                <a:highlight>
                  <a:srgbClr val="00FFFF"/>
                </a:highlight>
              </a:rPr>
              <a:t>&lt;!-- &lt;table class="table table-striped table-bordered table-hover"&gt; --&gt;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&lt;table class="table table-dark table-hover"&gt;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	&lt;caption align="top"&gt;</a:t>
            </a:r>
            <a:r>
              <a:rPr lang="ko-KR" altLang="en-US" sz="1400" dirty="0">
                <a:highlight>
                  <a:srgbClr val="FFFF00"/>
                </a:highlight>
              </a:rPr>
              <a:t>인기 검색어</a:t>
            </a:r>
            <a:r>
              <a:rPr lang="en-US" altLang="ko-KR" sz="1400" dirty="0">
                <a:highlight>
                  <a:srgbClr val="FFFF00"/>
                </a:highlight>
              </a:rPr>
              <a:t>&lt;/caption&gt;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	&lt;</a:t>
            </a:r>
            <a:r>
              <a:rPr lang="en-US" altLang="ko-KR" sz="1400" dirty="0" err="1">
                <a:highlight>
                  <a:srgbClr val="FFFF00"/>
                </a:highlight>
              </a:rPr>
              <a:t>tbody</a:t>
            </a:r>
            <a:r>
              <a:rPr lang="en-US" altLang="ko-KR" sz="1400" dirty="0">
                <a:highlight>
                  <a:srgbClr val="FFFF00"/>
                </a:highlight>
              </a:rPr>
              <a:t> class="table-group-divider"&gt;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    &lt;tr </a:t>
            </a:r>
            <a:r>
              <a:rPr lang="en-US" altLang="ko-KR" sz="1400" dirty="0" err="1">
                <a:highlight>
                  <a:srgbClr val="FFFF00"/>
                </a:highlight>
              </a:rPr>
              <a:t>bgcolor</a:t>
            </a:r>
            <a:r>
              <a:rPr lang="en-US" altLang="ko-KR" sz="1400" dirty="0">
                <a:highlight>
                  <a:srgbClr val="FFFF00"/>
                </a:highlight>
              </a:rPr>
              <a:t>="yellow"&gt;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        &lt;td class="table-primary" width="50"&gt;&lt;b&gt;</a:t>
            </a:r>
            <a:r>
              <a:rPr lang="ko-KR" altLang="en-US" sz="1400" dirty="0">
                <a:highlight>
                  <a:srgbClr val="FFFF00"/>
                </a:highlight>
              </a:rPr>
              <a:t>영화</a:t>
            </a:r>
            <a:r>
              <a:rPr lang="en-US" altLang="ko-KR" sz="1400" dirty="0">
                <a:highlight>
                  <a:srgbClr val="FFFF00"/>
                </a:highlight>
              </a:rPr>
              <a:t>&lt;/b&gt;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        &lt;/td&gt;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        &lt;td width="80" </a:t>
            </a:r>
            <a:r>
              <a:rPr lang="en-US" altLang="ko-KR" sz="1400" dirty="0" err="1">
                <a:highlight>
                  <a:srgbClr val="FFFF00"/>
                </a:highlight>
              </a:rPr>
              <a:t>bgcolor</a:t>
            </a:r>
            <a:r>
              <a:rPr lang="en-US" altLang="ko-KR" sz="1400" dirty="0">
                <a:highlight>
                  <a:srgbClr val="FFFF00"/>
                </a:highlight>
              </a:rPr>
              <a:t>="blue"&gt;</a:t>
            </a:r>
            <a:r>
              <a:rPr lang="ko-KR" altLang="en-US" sz="1400" dirty="0">
                <a:highlight>
                  <a:srgbClr val="FFFF00"/>
                </a:highlight>
              </a:rPr>
              <a:t>아저씨</a:t>
            </a:r>
            <a:r>
              <a:rPr lang="en-US" altLang="ko-KR" sz="1400" dirty="0">
                <a:highlight>
                  <a:srgbClr val="FFFF00"/>
                </a:highlight>
              </a:rPr>
              <a:t>&lt;/td&gt;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        &lt;td width="80" </a:t>
            </a:r>
            <a:r>
              <a:rPr lang="en-US" altLang="ko-KR" sz="1400" dirty="0" err="1">
                <a:highlight>
                  <a:srgbClr val="FFFF00"/>
                </a:highlight>
              </a:rPr>
              <a:t>bgcolor</a:t>
            </a:r>
            <a:r>
              <a:rPr lang="en-US" altLang="ko-KR" sz="1400" dirty="0">
                <a:highlight>
                  <a:srgbClr val="FFFF00"/>
                </a:highlight>
              </a:rPr>
              <a:t>="blue"&gt;</a:t>
            </a:r>
            <a:r>
              <a:rPr lang="ko-KR" altLang="en-US" sz="1400" dirty="0">
                <a:highlight>
                  <a:srgbClr val="FFFF00"/>
                </a:highlight>
              </a:rPr>
              <a:t>아저씨</a:t>
            </a:r>
            <a:r>
              <a:rPr lang="en-US" altLang="ko-KR" sz="1400" dirty="0">
                <a:highlight>
                  <a:srgbClr val="FFFF00"/>
                </a:highlight>
              </a:rPr>
              <a:t>&lt;/td&gt;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        &lt;td width="100"&gt;</a:t>
            </a:r>
            <a:r>
              <a:rPr lang="ko-KR" altLang="en-US" sz="1400" dirty="0">
                <a:highlight>
                  <a:srgbClr val="FFFF00"/>
                </a:highlight>
              </a:rPr>
              <a:t>어머니</a:t>
            </a:r>
            <a:r>
              <a:rPr lang="en-US" altLang="ko-KR" sz="1400" dirty="0">
                <a:highlight>
                  <a:srgbClr val="FFFF00"/>
                </a:highlight>
              </a:rPr>
              <a:t>&lt;/td&gt;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        &lt;td width="100"&gt;</a:t>
            </a:r>
            <a:r>
              <a:rPr lang="ko-KR" altLang="en-US" sz="1400" dirty="0" err="1">
                <a:highlight>
                  <a:srgbClr val="FFFF00"/>
                </a:highlight>
              </a:rPr>
              <a:t>헬머니</a:t>
            </a:r>
            <a:r>
              <a:rPr lang="en-US" altLang="ko-KR" sz="1400" dirty="0">
                <a:highlight>
                  <a:srgbClr val="FFFF00"/>
                </a:highlight>
              </a:rPr>
              <a:t>&lt;/td&gt;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        &lt;td&gt;</a:t>
            </a:r>
            <a:r>
              <a:rPr lang="ko-KR" altLang="en-US" sz="1400" dirty="0">
                <a:highlight>
                  <a:srgbClr val="FFFF00"/>
                </a:highlight>
              </a:rPr>
              <a:t>할부지</a:t>
            </a:r>
            <a:r>
              <a:rPr lang="en-US" altLang="ko-KR" sz="1400" dirty="0">
                <a:highlight>
                  <a:srgbClr val="FFFF00"/>
                </a:highlight>
              </a:rPr>
              <a:t>&lt;/td&gt;</a:t>
            </a:r>
          </a:p>
          <a:p>
            <a:r>
              <a:rPr lang="en-US" altLang="ko-KR" sz="1400" dirty="0">
                <a:highlight>
                  <a:srgbClr val="FFFF00"/>
                </a:highlight>
              </a:rPr>
              <a:t>                &lt;/tr&gt;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DE81A-6FF8-EFB2-B8B1-ECD90C8B5555}"/>
              </a:ext>
            </a:extLst>
          </p:cNvPr>
          <p:cNvSpPr txBox="1"/>
          <p:nvPr/>
        </p:nvSpPr>
        <p:spPr>
          <a:xfrm>
            <a:off x="7440916" y="3429000"/>
            <a:ext cx="40910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주석 처리 확인</a:t>
            </a: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스타일 </a:t>
            </a:r>
            <a:r>
              <a:rPr lang="en-US" altLang="ko-KR" b="1" dirty="0">
                <a:sym typeface="Wingdings" panose="05000000000000000000" pitchFamily="2" charset="2"/>
              </a:rPr>
              <a:t>2</a:t>
            </a:r>
            <a:r>
              <a:rPr lang="ko-KR" altLang="en-US" b="1" dirty="0">
                <a:sym typeface="Wingdings" panose="05000000000000000000" pitchFamily="2" charset="2"/>
              </a:rPr>
              <a:t>개중 </a:t>
            </a:r>
            <a:r>
              <a:rPr lang="en-US" altLang="ko-KR" b="1" dirty="0"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ym typeface="Wingdings" panose="05000000000000000000" pitchFamily="2" charset="2"/>
              </a:rPr>
              <a:t>개를 선택한다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 err="1">
                <a:sym typeface="Wingdings" panose="05000000000000000000" pitchFamily="2" charset="2"/>
              </a:rPr>
              <a:t>색지정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 err="1">
                <a:sym typeface="Wingdings" panose="05000000000000000000" pitchFamily="2" charset="2"/>
              </a:rPr>
              <a:t>올블랙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675844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4306</TotalTime>
  <Words>2396</Words>
  <Application>Microsoft Office PowerPoint</Application>
  <PresentationFormat>와이드스크린</PresentationFormat>
  <Paragraphs>453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-apple-system</vt:lpstr>
      <vt:lpstr>맑은 고딕</vt:lpstr>
      <vt:lpstr>Arial</vt:lpstr>
      <vt:lpstr>Office 테마</vt:lpstr>
      <vt:lpstr>5주차 강의 자바웹프로그래밍</vt:lpstr>
      <vt:lpstr>PowerPoint 프레젠테이션</vt:lpstr>
      <vt:lpstr>자바스크립트 변화</vt:lpstr>
      <vt:lpstr>V8 엔진과 JS 런타임</vt:lpstr>
      <vt:lpstr>PowerPoint 프레젠테이션</vt:lpstr>
      <vt:lpstr>그룸 IDE 접속 및 로그인</vt:lpstr>
      <vt:lpstr>대시 보드 확인</vt:lpstr>
      <vt:lpstr>컨테이너 실행하기</vt:lpstr>
      <vt:lpstr>꾸글.COM (테이블 수정하기)</vt:lpstr>
      <vt:lpstr>꾸글.COM (테이블 수정하기)</vt:lpstr>
      <vt:lpstr>꾸글.COM (검색창 수정하기)</vt:lpstr>
      <vt:lpstr>꾸글.COM (검색창 수정하기)</vt:lpstr>
      <vt:lpstr>PowerPoint 프레젠테이션</vt:lpstr>
      <vt:lpstr>자바스크립트 문법 – 기본</vt:lpstr>
      <vt:lpstr>자바스크립트 문법 – 주석</vt:lpstr>
      <vt:lpstr>자바스크립트 문법 – 변수</vt:lpstr>
      <vt:lpstr>꾸글.com – 화면에 문자열 삽입</vt:lpstr>
      <vt:lpstr>자바스크립트 문법 – 데이터 타입</vt:lpstr>
      <vt:lpstr>꾸글.com – 마우스 호버</vt:lpstr>
      <vt:lpstr>꾸글.com – 마우스 호버</vt:lpstr>
      <vt:lpstr>자바스크립트 문법 – 데이터 타입</vt:lpstr>
      <vt:lpstr>꾸글.com – 문자열 검사</vt:lpstr>
      <vt:lpstr>꾸글.com – 문자열 검사</vt:lpstr>
      <vt:lpstr>꾸글.com – 문자열 검사</vt:lpstr>
      <vt:lpstr>코드 살펴보기 – HTML </vt:lpstr>
      <vt:lpstr>잠깐! 서버를 정상 종료하자.</vt:lpstr>
      <vt:lpstr>주요 정리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윈도우 프로그래밍</dc:title>
  <dc:creator>최도현</dc:creator>
  <cp:lastModifiedBy>도현 최</cp:lastModifiedBy>
  <cp:revision>5032</cp:revision>
  <dcterms:created xsi:type="dcterms:W3CDTF">2017-03-02T04:47:37Z</dcterms:created>
  <dcterms:modified xsi:type="dcterms:W3CDTF">2023-04-04T18:48:25Z</dcterms:modified>
  <cp:version/>
</cp:coreProperties>
</file>