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7" r:id="rId1"/>
  </p:sldMasterIdLst>
  <p:notesMasterIdLst>
    <p:notesMasterId r:id="rId24"/>
  </p:notesMasterIdLst>
  <p:sldIdLst>
    <p:sldId id="256" r:id="rId2"/>
    <p:sldId id="257" r:id="rId3"/>
    <p:sldId id="462" r:id="rId4"/>
    <p:sldId id="451" r:id="rId5"/>
    <p:sldId id="366" r:id="rId6"/>
    <p:sldId id="367" r:id="rId7"/>
    <p:sldId id="375" r:id="rId8"/>
    <p:sldId id="474" r:id="rId9"/>
    <p:sldId id="483" r:id="rId10"/>
    <p:sldId id="484" r:id="rId11"/>
    <p:sldId id="485" r:id="rId12"/>
    <p:sldId id="486" r:id="rId13"/>
    <p:sldId id="487" r:id="rId14"/>
    <p:sldId id="461" r:id="rId15"/>
    <p:sldId id="475" r:id="rId16"/>
    <p:sldId id="476" r:id="rId17"/>
    <p:sldId id="473" r:id="rId18"/>
    <p:sldId id="477" r:id="rId19"/>
    <p:sldId id="481" r:id="rId20"/>
    <p:sldId id="404" r:id="rId21"/>
    <p:sldId id="406" r:id="rId22"/>
    <p:sldId id="3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963E66-32D8-4359-9456-94CD20EF7FE4}">
          <p14:sldIdLst>
            <p14:sldId id="256"/>
          </p14:sldIdLst>
        </p14:section>
        <p14:section name="1. 트렌드 분석" id="{EE419C19-A297-4D39-B7E6-E069D10DDE27}">
          <p14:sldIdLst>
            <p14:sldId id="257"/>
            <p14:sldId id="462"/>
          </p14:sldIdLst>
        </p14:section>
        <p14:section name="2. 꾸글.com 수정하기" id="{44E4D77F-7880-4E19-91E6-7737E45643BC}">
          <p14:sldIdLst>
            <p14:sldId id="451"/>
            <p14:sldId id="366"/>
            <p14:sldId id="367"/>
            <p14:sldId id="375"/>
            <p14:sldId id="474"/>
            <p14:sldId id="483"/>
            <p14:sldId id="484"/>
            <p14:sldId id="485"/>
            <p14:sldId id="486"/>
            <p14:sldId id="487"/>
            <p14:sldId id="461"/>
            <p14:sldId id="475"/>
            <p14:sldId id="476"/>
            <p14:sldId id="473"/>
            <p14:sldId id="477"/>
            <p14:sldId id="481"/>
            <p14:sldId id="404"/>
            <p14:sldId id="406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62" autoAdjust="0"/>
  </p:normalViewPr>
  <p:slideViewPr>
    <p:cSldViewPr snapToGrid="0">
      <p:cViewPr varScale="1">
        <p:scale>
          <a:sx n="78" d="100"/>
          <a:sy n="78" d="100"/>
        </p:scale>
        <p:origin x="2146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BCE914A-33D9-4BDA-8657-6A00C2C3923A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B8D3474-6E2B-4E5B-8699-1A0DD40BD4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10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15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20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36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007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23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94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30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06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173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64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6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46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67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7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46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23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38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7829-DB19-49A2-A366-DF7E7C0A17C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ettydiff.com/?m=beautif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hyperlink" Target="https://github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goorm.io/" TargetMode="External"/><Relationship Id="rId4" Type="http://schemas.openxmlformats.org/officeDocument/2006/relationships/hyperlink" Target="https://ide.goorm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화이팅 이미지, 이모티콘 모음">
            <a:extLst>
              <a:ext uri="{FF2B5EF4-FFF2-40B4-BE49-F238E27FC236}">
                <a16:creationId xmlns:a16="http://schemas.microsoft.com/office/drawing/2014/main" id="{375792C3-3E88-4577-B392-2D7A7604A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36038" y="3984584"/>
            <a:ext cx="3255962" cy="273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6</a:t>
            </a:r>
            <a:r>
              <a:rPr lang="ko-KR" altLang="en-US" dirty="0"/>
              <a:t>주차 강의</a:t>
            </a:r>
            <a:br>
              <a:rPr lang="en-US" altLang="ko-KR" dirty="0"/>
            </a:br>
            <a:r>
              <a:rPr lang="ko-KR" altLang="en-US" sz="3600" dirty="0" err="1"/>
              <a:t>자바웹프로그래밍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강사 </a:t>
            </a:r>
            <a:r>
              <a:rPr lang="en-US" altLang="ko-KR" dirty="0"/>
              <a:t>: </a:t>
            </a:r>
            <a:r>
              <a:rPr lang="ko-KR" altLang="en-US" dirty="0"/>
              <a:t>최도현</a:t>
            </a:r>
            <a:endParaRPr lang="en-US" altLang="ko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8D66962-C835-4929-BAD6-12A321EB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 err="1"/>
              <a:t>팝업창</a:t>
            </a:r>
            <a:r>
              <a:rPr lang="en-US" altLang="ko-KR" b="1" dirty="0"/>
              <a:t>(</a:t>
            </a:r>
            <a:r>
              <a:rPr lang="ko-KR" altLang="en-US" b="1" dirty="0"/>
              <a:t>날짜 출력</a:t>
            </a:r>
            <a:r>
              <a:rPr lang="en-US" altLang="ko-KR" b="1" dirty="0"/>
              <a:t>)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ym typeface="Wingdings" panose="05000000000000000000" pitchFamily="2" charset="2"/>
              </a:rPr>
              <a:t>팝업창은 보통 </a:t>
            </a:r>
            <a:r>
              <a:rPr lang="ko-KR" altLang="en-US" dirty="0" err="1">
                <a:sym typeface="Wingdings" panose="05000000000000000000" pitchFamily="2" charset="2"/>
              </a:rPr>
              <a:t>메인페이지에</a:t>
            </a:r>
            <a:r>
              <a:rPr lang="ko-KR" altLang="en-US" dirty="0">
                <a:sym typeface="Wingdings" panose="05000000000000000000" pitchFamily="2" charset="2"/>
              </a:rPr>
              <a:t> 접속하면 띄워진다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Index.html</a:t>
            </a:r>
            <a:r>
              <a:rPr lang="ko-KR" altLang="en-US" dirty="0">
                <a:sym typeface="Wingdings" panose="05000000000000000000" pitchFamily="2" charset="2"/>
              </a:rPr>
              <a:t> 의 </a:t>
            </a:r>
            <a:r>
              <a:rPr lang="en-US" altLang="ko-KR" dirty="0">
                <a:sym typeface="Wingdings" panose="05000000000000000000" pitchFamily="2" charset="2"/>
              </a:rPr>
              <a:t>&lt;body&gt;</a:t>
            </a:r>
            <a:r>
              <a:rPr lang="ko-KR" altLang="en-US" dirty="0">
                <a:sym typeface="Wingdings" panose="05000000000000000000" pitchFamily="2" charset="2"/>
              </a:rPr>
              <a:t> 태그를 수정한다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문서 로드 시 팝업 함수 호출하는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코드이다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웹 사이트를 실행하여 팝업창을 확인한다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기본 팝업창은 차단되어 있다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마우스 클릭하여 직접 허용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팝업창</a:t>
            </a:r>
            <a:r>
              <a:rPr lang="ko-KR" altLang="en-US" dirty="0">
                <a:sym typeface="Wingdings" panose="05000000000000000000" pitchFamily="2" charset="2"/>
              </a:rPr>
              <a:t> 메시지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날짜 데이터를 출력을 추가해보자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b="1" dirty="0">
                <a:sym typeface="Wingdings" panose="05000000000000000000" pitchFamily="2" charset="2"/>
              </a:rPr>
              <a:t>pop_up.js</a:t>
            </a:r>
            <a:r>
              <a:rPr lang="ko-KR" altLang="en-US" dirty="0">
                <a:sym typeface="Wingdings" panose="05000000000000000000" pitchFamily="2" charset="2"/>
              </a:rPr>
              <a:t>를 수정하자</a:t>
            </a:r>
            <a:r>
              <a:rPr lang="en-US" altLang="ko-KR" dirty="0">
                <a:sym typeface="Wingdings" panose="05000000000000000000" pitchFamily="2" charset="2"/>
              </a:rPr>
              <a:t>. (ppt</a:t>
            </a:r>
            <a:r>
              <a:rPr lang="ko-KR" altLang="en-US" dirty="0">
                <a:sym typeface="Wingdings" panose="05000000000000000000" pitchFamily="2" charset="2"/>
              </a:rPr>
              <a:t> 다음페이지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F6D313-1E97-33B0-9E5E-F1883BFF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940" y="3369863"/>
            <a:ext cx="3149902" cy="2904055"/>
          </a:xfrm>
          <a:prstGeom prst="rect">
            <a:avLst/>
          </a:prstGeom>
        </p:spPr>
      </p:pic>
      <p:pic>
        <p:nvPicPr>
          <p:cNvPr id="1026" name="Picture 2" descr="구글 크롬 팝업 차단 해제방법 클릭해도 새로운 창이 안뜰때 | 핫블로그">
            <a:extLst>
              <a:ext uri="{FF2B5EF4-FFF2-40B4-BE49-F238E27FC236}">
                <a16:creationId xmlns:a16="http://schemas.microsoft.com/office/drawing/2014/main" id="{8D2284A1-AFCA-57BB-C7C6-08D6EB71E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92" y="1562481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E41D0-CF41-BCE2-A4F7-8C8DC29F1A66}"/>
              </a:ext>
            </a:extLst>
          </p:cNvPr>
          <p:cNvSpPr txBox="1"/>
          <p:nvPr/>
        </p:nvSpPr>
        <p:spPr>
          <a:xfrm>
            <a:off x="838200" y="2706299"/>
            <a:ext cx="6094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</a:rPr>
              <a:t>&lt;</a:t>
            </a:r>
            <a:r>
              <a:rPr lang="ko-KR" altLang="en-US" sz="1600" dirty="0" err="1">
                <a:highlight>
                  <a:srgbClr val="FFFF00"/>
                </a:highlight>
              </a:rPr>
              <a:t>body</a:t>
            </a:r>
            <a:r>
              <a:rPr lang="ko-KR" altLang="en-US" sz="1600" dirty="0">
                <a:highlight>
                  <a:srgbClr val="FFFF00"/>
                </a:highlight>
              </a:rPr>
              <a:t> </a:t>
            </a:r>
            <a:r>
              <a:rPr lang="ko-KR" altLang="en-US" sz="1600" dirty="0" err="1">
                <a:highlight>
                  <a:srgbClr val="FFFF00"/>
                </a:highlight>
              </a:rPr>
              <a:t>onload</a:t>
            </a:r>
            <a:r>
              <a:rPr lang="ko-KR" altLang="en-US" sz="1600" dirty="0">
                <a:highlight>
                  <a:srgbClr val="FFFF00"/>
                </a:highlight>
              </a:rPr>
              <a:t>="</a:t>
            </a:r>
            <a:r>
              <a:rPr lang="ko-KR" altLang="en-US" sz="1600" dirty="0" err="1">
                <a:highlight>
                  <a:srgbClr val="FFFF00"/>
                </a:highlight>
              </a:rPr>
              <a:t>pop_up</a:t>
            </a:r>
            <a:r>
              <a:rPr lang="ko-KR" altLang="en-US" sz="1600" dirty="0">
                <a:highlight>
                  <a:srgbClr val="FFFF00"/>
                </a:highlight>
              </a:rPr>
              <a:t>();"&gt;</a:t>
            </a:r>
          </a:p>
        </p:txBody>
      </p:sp>
    </p:spTree>
    <p:extLst>
      <p:ext uri="{BB962C8B-B14F-4D97-AF65-F5344CB8AC3E}">
        <p14:creationId xmlns:p14="http://schemas.microsoft.com/office/powerpoint/2010/main" val="4029845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572280-9BF6-3F3B-4279-D1E530A6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68" y="2537529"/>
            <a:ext cx="2680579" cy="24713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 err="1"/>
              <a:t>팝업창</a:t>
            </a:r>
            <a:r>
              <a:rPr lang="en-US" altLang="ko-KR" b="1" dirty="0"/>
              <a:t>(</a:t>
            </a:r>
            <a:r>
              <a:rPr lang="ko-KR" altLang="en-US" b="1" dirty="0"/>
              <a:t>날짜 출력</a:t>
            </a:r>
            <a:r>
              <a:rPr lang="en-US" altLang="ko-KR" b="1" dirty="0"/>
              <a:t>)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ym typeface="Wingdings" panose="05000000000000000000" pitchFamily="2" charset="2"/>
              </a:rPr>
              <a:t>날짜를 출력하는 함수를 추가 작성한다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함수 자신을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초 마다 갱신</a:t>
            </a:r>
            <a:r>
              <a:rPr lang="en-US" altLang="ko-KR" dirty="0">
                <a:sym typeface="Wingdings" panose="05000000000000000000" pitchFamily="2" charset="2"/>
              </a:rPr>
              <a:t>, pop_up.html</a:t>
            </a:r>
            <a:r>
              <a:rPr lang="ko-KR" altLang="en-US" dirty="0">
                <a:sym typeface="Wingdings" panose="05000000000000000000" pitchFamily="2" charset="2"/>
              </a:rPr>
              <a:t>도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E41D0-CF41-BCE2-A4F7-8C8DC29F1A66}"/>
              </a:ext>
            </a:extLst>
          </p:cNvPr>
          <p:cNvSpPr txBox="1"/>
          <p:nvPr/>
        </p:nvSpPr>
        <p:spPr>
          <a:xfrm>
            <a:off x="1023550" y="2619802"/>
            <a:ext cx="62916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function </a:t>
            </a:r>
            <a:r>
              <a:rPr lang="en-US" altLang="ko-KR" sz="1200" dirty="0" err="1">
                <a:highlight>
                  <a:srgbClr val="FFFF00"/>
                </a:highlight>
              </a:rPr>
              <a:t>show_clock</a:t>
            </a:r>
            <a:r>
              <a:rPr lang="en-US" altLang="ko-KR" sz="1200" dirty="0">
                <a:highlight>
                  <a:srgbClr val="FFFF00"/>
                </a:highlight>
              </a:rPr>
              <a:t>(){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let </a:t>
            </a:r>
            <a:r>
              <a:rPr lang="en-US" altLang="ko-KR" sz="1200" dirty="0" err="1">
                <a:highlight>
                  <a:srgbClr val="FFFF00"/>
                </a:highlight>
              </a:rPr>
              <a:t>currentDate</a:t>
            </a:r>
            <a:r>
              <a:rPr lang="en-US" altLang="ko-KR" sz="1200" dirty="0">
                <a:highlight>
                  <a:srgbClr val="FFFF00"/>
                </a:highlight>
              </a:rPr>
              <a:t> = new Date(); // </a:t>
            </a:r>
            <a:r>
              <a:rPr lang="ko-KR" altLang="en-US" sz="1200" dirty="0">
                <a:highlight>
                  <a:srgbClr val="FFFF00"/>
                </a:highlight>
              </a:rPr>
              <a:t>날짜 객체 생성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        </a:t>
            </a:r>
            <a:r>
              <a:rPr lang="en-US" altLang="ko-KR" sz="1200" dirty="0">
                <a:highlight>
                  <a:srgbClr val="FFFF00"/>
                </a:highlight>
              </a:rPr>
              <a:t>let </a:t>
            </a:r>
            <a:r>
              <a:rPr lang="en-US" altLang="ko-KR" sz="1200" dirty="0" err="1">
                <a:highlight>
                  <a:srgbClr val="FFFF00"/>
                </a:highlight>
              </a:rPr>
              <a:t>divClock</a:t>
            </a:r>
            <a:r>
              <a:rPr lang="en-US" altLang="ko-KR" sz="1200" dirty="0">
                <a:highlight>
                  <a:srgbClr val="FFFF00"/>
                </a:highlight>
              </a:rPr>
              <a:t> = </a:t>
            </a:r>
            <a:r>
              <a:rPr lang="en-US" altLang="ko-KR" sz="1200" dirty="0" err="1">
                <a:highlight>
                  <a:srgbClr val="FFFF00"/>
                </a:highlight>
              </a:rPr>
              <a:t>document.getElementById</a:t>
            </a:r>
            <a:r>
              <a:rPr lang="en-US" altLang="ko-KR" sz="1200" dirty="0">
                <a:highlight>
                  <a:srgbClr val="FFFF00"/>
                </a:highlight>
              </a:rPr>
              <a:t>('</a:t>
            </a:r>
            <a:r>
              <a:rPr lang="en-US" altLang="ko-KR" sz="1200" dirty="0" err="1">
                <a:highlight>
                  <a:srgbClr val="FFFF00"/>
                </a:highlight>
              </a:rPr>
              <a:t>divClock</a:t>
            </a:r>
            <a:r>
              <a:rPr lang="en-US" altLang="ko-KR" sz="1200" dirty="0">
                <a:highlight>
                  <a:srgbClr val="FFFF00"/>
                </a:highlight>
              </a:rPr>
              <a:t>');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let msg = "</a:t>
            </a:r>
            <a:r>
              <a:rPr lang="ko-KR" altLang="en-US" sz="1200" dirty="0">
                <a:highlight>
                  <a:srgbClr val="FFFF00"/>
                </a:highlight>
              </a:rPr>
              <a:t>현재 시간 </a:t>
            </a:r>
            <a:r>
              <a:rPr lang="en-US" altLang="ko-KR" sz="1200" dirty="0">
                <a:highlight>
                  <a:srgbClr val="FFFF00"/>
                </a:highlight>
              </a:rPr>
              <a:t>: ";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if(</a:t>
            </a:r>
            <a:r>
              <a:rPr lang="en-US" altLang="ko-KR" sz="1200" dirty="0" err="1">
                <a:highlight>
                  <a:srgbClr val="FFFF00"/>
                </a:highlight>
              </a:rPr>
              <a:t>currentDate.getHours</a:t>
            </a:r>
            <a:r>
              <a:rPr lang="en-US" altLang="ko-KR" sz="1200" dirty="0">
                <a:highlight>
                  <a:srgbClr val="FFFF00"/>
                </a:highlight>
              </a:rPr>
              <a:t>()&gt;12){  // 12</a:t>
            </a:r>
            <a:r>
              <a:rPr lang="ko-KR" altLang="en-US" sz="1200" dirty="0">
                <a:highlight>
                  <a:srgbClr val="FFFF00"/>
                </a:highlight>
              </a:rPr>
              <a:t>시 보다 크면 오후 아니면 오전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          </a:t>
            </a:r>
            <a:r>
              <a:rPr lang="en-US" altLang="ko-KR" sz="1200" dirty="0">
                <a:highlight>
                  <a:srgbClr val="FFFF00"/>
                </a:highlight>
              </a:rPr>
              <a:t>msg += "</a:t>
            </a:r>
            <a:r>
              <a:rPr lang="ko-KR" altLang="en-US" sz="1200" dirty="0">
                <a:highlight>
                  <a:srgbClr val="FFFF00"/>
                </a:highlight>
              </a:rPr>
              <a:t>오후</a:t>
            </a:r>
            <a:r>
              <a:rPr lang="en-US" altLang="ko-KR" sz="1200" dirty="0">
                <a:highlight>
                  <a:srgbClr val="FFFF00"/>
                </a:highlight>
              </a:rPr>
              <a:t>";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  msg += </a:t>
            </a:r>
            <a:r>
              <a:rPr lang="en-US" altLang="ko-KR" sz="1200" dirty="0" err="1">
                <a:highlight>
                  <a:srgbClr val="FFFF00"/>
                </a:highlight>
              </a:rPr>
              <a:t>currentDate.getHours</a:t>
            </a:r>
            <a:r>
              <a:rPr lang="en-US" altLang="ko-KR" sz="1200" dirty="0">
                <a:highlight>
                  <a:srgbClr val="FFFF00"/>
                </a:highlight>
              </a:rPr>
              <a:t>()-12+"</a:t>
            </a:r>
            <a:r>
              <a:rPr lang="ko-KR" altLang="en-US" sz="1200" dirty="0">
                <a:highlight>
                  <a:srgbClr val="FFFF00"/>
                </a:highlight>
              </a:rPr>
              <a:t>시</a:t>
            </a:r>
            <a:r>
              <a:rPr lang="en-US" altLang="ko-KR" sz="1200" dirty="0">
                <a:highlight>
                  <a:srgbClr val="FFFF00"/>
                </a:highlight>
              </a:rPr>
              <a:t>";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}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else {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 msg += "</a:t>
            </a:r>
            <a:r>
              <a:rPr lang="ko-KR" altLang="en-US" sz="1200" dirty="0">
                <a:highlight>
                  <a:srgbClr val="FFFF00"/>
                </a:highlight>
              </a:rPr>
              <a:t>오전</a:t>
            </a:r>
            <a:r>
              <a:rPr lang="en-US" altLang="ko-KR" sz="1200" dirty="0">
                <a:highlight>
                  <a:srgbClr val="FFFF00"/>
                </a:highlight>
              </a:rPr>
              <a:t>";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 msg += </a:t>
            </a:r>
            <a:r>
              <a:rPr lang="en-US" altLang="ko-KR" sz="1200" dirty="0" err="1">
                <a:highlight>
                  <a:srgbClr val="FFFF00"/>
                </a:highlight>
              </a:rPr>
              <a:t>currentDate.getHours</a:t>
            </a:r>
            <a:r>
              <a:rPr lang="en-US" altLang="ko-KR" sz="1200" dirty="0">
                <a:highlight>
                  <a:srgbClr val="FFFF00"/>
                </a:highlight>
              </a:rPr>
              <a:t>()+"</a:t>
            </a:r>
            <a:r>
              <a:rPr lang="ko-KR" altLang="en-US" sz="1200" dirty="0">
                <a:highlight>
                  <a:srgbClr val="FFFF00"/>
                </a:highlight>
              </a:rPr>
              <a:t>시</a:t>
            </a:r>
            <a:r>
              <a:rPr lang="en-US" altLang="ko-KR" sz="1200" dirty="0">
                <a:highlight>
                  <a:srgbClr val="FFFF00"/>
                </a:highlight>
              </a:rPr>
              <a:t>";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}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msg += </a:t>
            </a:r>
            <a:r>
              <a:rPr lang="en-US" altLang="ko-KR" sz="1200" dirty="0" err="1">
                <a:highlight>
                  <a:srgbClr val="FFFF00"/>
                </a:highlight>
              </a:rPr>
              <a:t>currentDate.getMinutes</a:t>
            </a:r>
            <a:r>
              <a:rPr lang="en-US" altLang="ko-KR" sz="1200" dirty="0">
                <a:highlight>
                  <a:srgbClr val="FFFF00"/>
                </a:highlight>
              </a:rPr>
              <a:t>()+"</a:t>
            </a:r>
            <a:r>
              <a:rPr lang="ko-KR" altLang="en-US" sz="1200" dirty="0">
                <a:highlight>
                  <a:srgbClr val="FFFF00"/>
                </a:highlight>
              </a:rPr>
              <a:t>분</a:t>
            </a:r>
            <a:r>
              <a:rPr lang="en-US" altLang="ko-KR" sz="1200" dirty="0">
                <a:highlight>
                  <a:srgbClr val="FFFF00"/>
                </a:highlight>
              </a:rPr>
              <a:t>";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msg += </a:t>
            </a:r>
            <a:r>
              <a:rPr lang="en-US" altLang="ko-KR" sz="1200" dirty="0" err="1">
                <a:highlight>
                  <a:srgbClr val="FFFF00"/>
                </a:highlight>
              </a:rPr>
              <a:t>currentDate.getSeconds</a:t>
            </a:r>
            <a:r>
              <a:rPr lang="en-US" altLang="ko-KR" sz="1200" dirty="0">
                <a:highlight>
                  <a:srgbClr val="FFFF00"/>
                </a:highlight>
              </a:rPr>
              <a:t>()+"</a:t>
            </a:r>
            <a:r>
              <a:rPr lang="ko-KR" altLang="en-US" sz="1200" dirty="0">
                <a:highlight>
                  <a:srgbClr val="FFFF00"/>
                </a:highlight>
              </a:rPr>
              <a:t>초</a:t>
            </a:r>
            <a:r>
              <a:rPr lang="en-US" altLang="ko-KR" sz="1200" dirty="0">
                <a:highlight>
                  <a:srgbClr val="FFFF00"/>
                </a:highlight>
              </a:rPr>
              <a:t>";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</a:t>
            </a:r>
            <a:r>
              <a:rPr lang="en-US" altLang="ko-KR" sz="1200" dirty="0" err="1">
                <a:highlight>
                  <a:srgbClr val="FFFF00"/>
                </a:highlight>
              </a:rPr>
              <a:t>divClock.innerText</a:t>
            </a:r>
            <a:r>
              <a:rPr lang="en-US" altLang="ko-KR" sz="1200" dirty="0">
                <a:highlight>
                  <a:srgbClr val="FFFF00"/>
                </a:highlight>
              </a:rPr>
              <a:t> = msg;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if (</a:t>
            </a:r>
            <a:r>
              <a:rPr lang="en-US" altLang="ko-KR" sz="1200" dirty="0" err="1">
                <a:highlight>
                  <a:srgbClr val="FFFF00"/>
                </a:highlight>
              </a:rPr>
              <a:t>currentDate.getMinutes</a:t>
            </a:r>
            <a:r>
              <a:rPr lang="en-US" altLang="ko-KR" sz="1200" dirty="0">
                <a:highlight>
                  <a:srgbClr val="FFFF00"/>
                </a:highlight>
              </a:rPr>
              <a:t>()&gt;58) {    //</a:t>
            </a:r>
            <a:r>
              <a:rPr lang="ko-KR" altLang="en-US" sz="1200" dirty="0">
                <a:highlight>
                  <a:srgbClr val="FFFF00"/>
                </a:highlight>
              </a:rPr>
              <a:t>정각 </a:t>
            </a:r>
            <a:r>
              <a:rPr lang="en-US" altLang="ko-KR" sz="1200" dirty="0">
                <a:highlight>
                  <a:srgbClr val="FFFF00"/>
                </a:highlight>
              </a:rPr>
              <a:t>1</a:t>
            </a:r>
            <a:r>
              <a:rPr lang="ko-KR" altLang="en-US" sz="1200" dirty="0">
                <a:highlight>
                  <a:srgbClr val="FFFF00"/>
                </a:highlight>
              </a:rPr>
              <a:t>분전 빨강색 출력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          </a:t>
            </a:r>
            <a:r>
              <a:rPr lang="en-US" altLang="ko-KR" sz="1200" dirty="0" err="1">
                <a:highlight>
                  <a:srgbClr val="FFFF00"/>
                </a:highlight>
              </a:rPr>
              <a:t>divClock.style.color</a:t>
            </a:r>
            <a:r>
              <a:rPr lang="en-US" altLang="ko-KR" sz="1200" dirty="0">
                <a:highlight>
                  <a:srgbClr val="FFFF00"/>
                </a:highlight>
              </a:rPr>
              <a:t>="red";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}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</a:t>
            </a:r>
            <a:r>
              <a:rPr lang="en-US" altLang="ko-KR" sz="1200" dirty="0" err="1">
                <a:highlight>
                  <a:srgbClr val="FFFF00"/>
                </a:highlight>
              </a:rPr>
              <a:t>setTimeout</a:t>
            </a:r>
            <a:r>
              <a:rPr lang="en-US" altLang="ko-KR" sz="1200" dirty="0">
                <a:highlight>
                  <a:srgbClr val="FFFF00"/>
                </a:highlight>
              </a:rPr>
              <a:t>(</a:t>
            </a:r>
            <a:r>
              <a:rPr lang="en-US" altLang="ko-KR" sz="1200" dirty="0" err="1">
                <a:highlight>
                  <a:srgbClr val="FFFF00"/>
                </a:highlight>
              </a:rPr>
              <a:t>show_clock</a:t>
            </a:r>
            <a:r>
              <a:rPr lang="en-US" altLang="ko-KR" sz="1200" dirty="0">
                <a:highlight>
                  <a:srgbClr val="FFFF00"/>
                </a:highlight>
              </a:rPr>
              <a:t>, 1000);  //1</a:t>
            </a:r>
            <a:r>
              <a:rPr lang="ko-KR" altLang="en-US" sz="1200" dirty="0">
                <a:highlight>
                  <a:srgbClr val="FFFF00"/>
                </a:highlight>
              </a:rPr>
              <a:t>초마다 갱신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}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59606-9488-7E40-DB3C-9B8A8DDC6AE3}"/>
              </a:ext>
            </a:extLst>
          </p:cNvPr>
          <p:cNvSpPr txBox="1"/>
          <p:nvPr/>
        </p:nvSpPr>
        <p:spPr>
          <a:xfrm>
            <a:off x="6373644" y="4270069"/>
            <a:ext cx="5336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&lt;!DOCTYPE 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head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meta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charset</a:t>
            </a:r>
            <a:r>
              <a:rPr lang="ko-KR" altLang="en-US" sz="1200" dirty="0"/>
              <a:t>="UTF-8"&gt;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&gt;</a:t>
            </a:r>
            <a:r>
              <a:rPr lang="ko-KR" altLang="en-US" sz="1200" dirty="0" err="1"/>
              <a:t>팝업창</a:t>
            </a:r>
            <a:r>
              <a:rPr lang="ko-KR" altLang="en-US" sz="1200" dirty="0"/>
              <a:t> 테스트&lt;/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>
                <a:highlight>
                  <a:srgbClr val="FFFF00"/>
                </a:highlight>
              </a:rPr>
              <a:t>&lt;</a:t>
            </a:r>
            <a:r>
              <a:rPr lang="ko-KR" altLang="en-US" sz="1200" dirty="0" err="1">
                <a:highlight>
                  <a:srgbClr val="FFFF00"/>
                </a:highlight>
              </a:rPr>
              <a:t>script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type</a:t>
            </a:r>
            <a:r>
              <a:rPr lang="ko-KR" altLang="en-US" sz="1200" dirty="0">
                <a:highlight>
                  <a:srgbClr val="FFFF00"/>
                </a:highlight>
              </a:rPr>
              <a:t>="</a:t>
            </a:r>
            <a:r>
              <a:rPr lang="ko-KR" altLang="en-US" sz="1200" dirty="0" err="1">
                <a:highlight>
                  <a:srgbClr val="FFFF00"/>
                </a:highlight>
              </a:rPr>
              <a:t>text</a:t>
            </a:r>
            <a:r>
              <a:rPr lang="ko-KR" altLang="en-US" sz="1200" dirty="0">
                <a:highlight>
                  <a:srgbClr val="FFFF00"/>
                </a:highlight>
              </a:rPr>
              <a:t>/</a:t>
            </a:r>
            <a:r>
              <a:rPr lang="ko-KR" altLang="en-US" sz="1200" dirty="0" err="1">
                <a:highlight>
                  <a:srgbClr val="FFFF00"/>
                </a:highlight>
              </a:rPr>
              <a:t>javascript</a:t>
            </a:r>
            <a:r>
              <a:rPr lang="ko-KR" altLang="en-US" sz="1200" dirty="0">
                <a:highlight>
                  <a:srgbClr val="FFFF00"/>
                </a:highlight>
              </a:rPr>
              <a:t>" </a:t>
            </a:r>
            <a:r>
              <a:rPr lang="ko-KR" altLang="en-US" sz="1200" dirty="0" err="1">
                <a:highlight>
                  <a:srgbClr val="FFFF00"/>
                </a:highlight>
              </a:rPr>
              <a:t>src</a:t>
            </a:r>
            <a:r>
              <a:rPr lang="ko-KR" altLang="en-US" sz="1200" dirty="0">
                <a:highlight>
                  <a:srgbClr val="FFFF00"/>
                </a:highlight>
              </a:rPr>
              <a:t>="../</a:t>
            </a:r>
            <a:r>
              <a:rPr lang="ko-KR" altLang="en-US" sz="1200" dirty="0" err="1">
                <a:highlight>
                  <a:srgbClr val="FFFF00"/>
                </a:highlight>
              </a:rPr>
              <a:t>js</a:t>
            </a:r>
            <a:r>
              <a:rPr lang="ko-KR" altLang="en-US" sz="1200" dirty="0">
                <a:highlight>
                  <a:srgbClr val="FFFF00"/>
                </a:highlight>
              </a:rPr>
              <a:t>/</a:t>
            </a:r>
            <a:r>
              <a:rPr lang="ko-KR" altLang="en-US" sz="1200" dirty="0" err="1">
                <a:highlight>
                  <a:srgbClr val="FFFF00"/>
                </a:highlight>
              </a:rPr>
              <a:t>pop_up.js</a:t>
            </a:r>
            <a:r>
              <a:rPr lang="ko-KR" altLang="en-US" sz="1200" dirty="0">
                <a:highlight>
                  <a:srgbClr val="FFFF00"/>
                </a:highlight>
              </a:rPr>
              <a:t>" </a:t>
            </a:r>
            <a:r>
              <a:rPr lang="ko-KR" altLang="en-US" sz="1200" dirty="0" err="1">
                <a:highlight>
                  <a:srgbClr val="FFFF00"/>
                </a:highlight>
              </a:rPr>
              <a:t>defer</a:t>
            </a:r>
            <a:r>
              <a:rPr lang="ko-KR" altLang="en-US" sz="1200" dirty="0">
                <a:highlight>
                  <a:srgbClr val="FFFF00"/>
                </a:highlight>
              </a:rPr>
              <a:t>&gt;&lt;/</a:t>
            </a:r>
            <a:r>
              <a:rPr lang="ko-KR" altLang="en-US" sz="1200" dirty="0" err="1">
                <a:highlight>
                  <a:srgbClr val="FFFF00"/>
                </a:highlight>
              </a:rPr>
              <a:t>script</a:t>
            </a:r>
            <a:r>
              <a:rPr lang="ko-KR" altLang="en-US" sz="12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1200" dirty="0"/>
              <a:t>    &lt;/</a:t>
            </a:r>
            <a:r>
              <a:rPr lang="ko-KR" altLang="en-US" sz="1200" dirty="0" err="1"/>
              <a:t>head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>
                <a:highlight>
                  <a:srgbClr val="FFFF00"/>
                </a:highlight>
              </a:rPr>
              <a:t>&lt;</a:t>
            </a:r>
            <a:r>
              <a:rPr lang="ko-KR" altLang="en-US" sz="1200" dirty="0" err="1">
                <a:highlight>
                  <a:srgbClr val="FFFF00"/>
                </a:highlight>
              </a:rPr>
              <a:t>body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onload</a:t>
            </a:r>
            <a:r>
              <a:rPr lang="ko-KR" altLang="en-US" sz="1200" dirty="0">
                <a:highlight>
                  <a:srgbClr val="FFFF00"/>
                </a:highlight>
              </a:rPr>
              <a:t>="</a:t>
            </a:r>
            <a:r>
              <a:rPr lang="ko-KR" altLang="en-US" sz="1200" dirty="0" err="1">
                <a:highlight>
                  <a:srgbClr val="FFFF00"/>
                </a:highlight>
              </a:rPr>
              <a:t>show_clock</a:t>
            </a:r>
            <a:r>
              <a:rPr lang="ko-KR" altLang="en-US" sz="1200" dirty="0">
                <a:highlight>
                  <a:srgbClr val="FFFF00"/>
                </a:highlight>
              </a:rPr>
              <a:t>();"&gt;</a:t>
            </a:r>
          </a:p>
          <a:p>
            <a:r>
              <a:rPr lang="ko-KR" altLang="en-US" sz="1200" dirty="0"/>
              <a:t>        &lt;h1&gt;</a:t>
            </a:r>
            <a:r>
              <a:rPr lang="ko-KR" altLang="en-US" sz="1200" dirty="0" err="1"/>
              <a:t>팝업창</a:t>
            </a:r>
            <a:r>
              <a:rPr lang="ko-KR" altLang="en-US" sz="1200" dirty="0"/>
              <a:t> 확인&lt;/h1&gt;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>
                <a:highlight>
                  <a:srgbClr val="FFFF00"/>
                </a:highlight>
              </a:rPr>
              <a:t>&lt;</a:t>
            </a:r>
            <a:r>
              <a:rPr lang="ko-KR" altLang="en-US" sz="1200" dirty="0" err="1">
                <a:highlight>
                  <a:srgbClr val="FFFF00"/>
                </a:highlight>
              </a:rPr>
              <a:t>div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id</a:t>
            </a:r>
            <a:r>
              <a:rPr lang="ko-KR" altLang="en-US" sz="1200" dirty="0">
                <a:highlight>
                  <a:srgbClr val="FFFF00"/>
                </a:highlight>
              </a:rPr>
              <a:t>="</a:t>
            </a:r>
            <a:r>
              <a:rPr lang="ko-KR" altLang="en-US" sz="1200" dirty="0" err="1">
                <a:highlight>
                  <a:srgbClr val="FFFF00"/>
                </a:highlight>
              </a:rPr>
              <a:t>divClock</a:t>
            </a:r>
            <a:r>
              <a:rPr lang="ko-KR" altLang="en-US" sz="1200" dirty="0">
                <a:highlight>
                  <a:srgbClr val="FFFF00"/>
                </a:highlight>
              </a:rPr>
              <a:t>" </a:t>
            </a:r>
            <a:r>
              <a:rPr lang="ko-KR" altLang="en-US" sz="1200" dirty="0" err="1">
                <a:highlight>
                  <a:srgbClr val="FFFF00"/>
                </a:highlight>
              </a:rPr>
              <a:t>class</a:t>
            </a:r>
            <a:r>
              <a:rPr lang="ko-KR" altLang="en-US" sz="1200" dirty="0">
                <a:highlight>
                  <a:srgbClr val="FFFF00"/>
                </a:highlight>
              </a:rPr>
              <a:t>="</a:t>
            </a:r>
            <a:r>
              <a:rPr lang="ko-KR" altLang="en-US" sz="1200" dirty="0" err="1">
                <a:highlight>
                  <a:srgbClr val="FFFF00"/>
                </a:highlight>
              </a:rPr>
              <a:t>clock</a:t>
            </a:r>
            <a:r>
              <a:rPr lang="ko-KR" altLang="en-US" sz="12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</p:txBody>
      </p:sp>
      <p:pic>
        <p:nvPicPr>
          <p:cNvPr id="3074" name="Picture 2" descr="자바스크립트 프로그래밍 ] 자바스크립트 타이머 setTimeout">
            <a:extLst>
              <a:ext uri="{FF2B5EF4-FFF2-40B4-BE49-F238E27FC236}">
                <a16:creationId xmlns:a16="http://schemas.microsoft.com/office/drawing/2014/main" id="{78A1CDD0-2749-3907-65ED-1795B00C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79" y="873510"/>
            <a:ext cx="1520475" cy="146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1014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절대주소 vs 상대주소 개념 정확히 이해하기 - 코딩웍스(Coding Works)님의 블로그 - 인프런 | 커뮤니티">
            <a:extLst>
              <a:ext uri="{FF2B5EF4-FFF2-40B4-BE49-F238E27FC236}">
                <a16:creationId xmlns:a16="http://schemas.microsoft.com/office/drawing/2014/main" id="{6A4CBA66-80E7-E12E-DBDE-5E6480F4E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1"/>
          <a:stretch/>
        </p:blipFill>
        <p:spPr bwMode="auto">
          <a:xfrm>
            <a:off x="8888523" y="3593458"/>
            <a:ext cx="2837232" cy="29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AE33B-B71E-0A20-CEBB-1EE0D191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21795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000" dirty="0"/>
              <a:t>두 경로 방식과 특징을 이해하자</a:t>
            </a:r>
            <a:r>
              <a:rPr lang="en-US" altLang="ko-KR" sz="3000" dirty="0"/>
              <a:t>.</a:t>
            </a:r>
          </a:p>
          <a:p>
            <a:pPr lvl="1"/>
            <a:r>
              <a:rPr lang="en-US" altLang="ko-KR" dirty="0"/>
              <a:t>base </a:t>
            </a:r>
            <a:r>
              <a:rPr lang="ko-KR" altLang="en-US" dirty="0"/>
              <a:t>주소 지정</a:t>
            </a:r>
            <a:r>
              <a:rPr lang="en-US" altLang="ko-KR" dirty="0"/>
              <a:t> </a:t>
            </a:r>
            <a:r>
              <a:rPr lang="ko-KR" altLang="en-US" dirty="0"/>
              <a:t>하면 좀 쉬운 경로를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앞서 예제의 경로 지정 참고</a:t>
            </a:r>
            <a:endParaRPr lang="en-US" altLang="ko-KR" dirty="0"/>
          </a:p>
          <a:p>
            <a:pPr lvl="2"/>
            <a:r>
              <a:rPr lang="en-US" altLang="ko-KR" dirty="0"/>
              <a:t>pop_up.html</a:t>
            </a:r>
            <a:r>
              <a:rPr lang="ko-KR" altLang="en-US" dirty="0"/>
              <a:t>은 팝업 폴더 안에 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파일과 동일한 위치가 아니다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pop_up.js</a:t>
            </a:r>
            <a:r>
              <a:rPr lang="ko-KR" altLang="en-US" dirty="0"/>
              <a:t>은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폴더 안에 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메인 페이지에서 </a:t>
            </a:r>
            <a:r>
              <a:rPr lang="en-US" altLang="ko-KR" dirty="0" err="1"/>
              <a:t>pop_up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로딩해도 팝업 창에서 자동 로드되지 않는다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각 </a:t>
            </a:r>
            <a:r>
              <a:rPr lang="en-US" altLang="ko-KR" dirty="0"/>
              <a:t>html </a:t>
            </a:r>
            <a:r>
              <a:rPr lang="ko-KR" altLang="en-US" dirty="0"/>
              <a:t>페이지는 </a:t>
            </a:r>
            <a:r>
              <a:rPr lang="en-US" altLang="ko-KR" dirty="0" err="1"/>
              <a:t>js</a:t>
            </a:r>
            <a:r>
              <a:rPr lang="ko-KR" altLang="en-US" dirty="0"/>
              <a:t>를 각자 </a:t>
            </a:r>
            <a:r>
              <a:rPr lang="ko-KR" altLang="en-US" dirty="0" err="1"/>
              <a:t>로드한다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항상 </a:t>
            </a:r>
            <a:r>
              <a:rPr lang="en-US" altLang="ko-KR" dirty="0"/>
              <a:t>base </a:t>
            </a:r>
            <a:r>
              <a:rPr lang="ko-KR" altLang="en-US" dirty="0"/>
              <a:t>주소에 의존할 순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때에 따라서 두 가지 방식을 모두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Picture 2" descr="절대주소 vs 상대주소 개념 정확히 이해하기 - 코딩웍스(Coding Works)님의 블로그 - 인프런 | 커뮤니티">
            <a:extLst>
              <a:ext uri="{FF2B5EF4-FFF2-40B4-BE49-F238E27FC236}">
                <a16:creationId xmlns:a16="http://schemas.microsoft.com/office/drawing/2014/main" id="{C8EC0201-DE48-A5C1-3B8D-F5206C1EC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46"/>
          <a:stretch/>
        </p:blipFill>
        <p:spPr bwMode="auto">
          <a:xfrm>
            <a:off x="8938640" y="422663"/>
            <a:ext cx="2736998" cy="28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16831A-170A-48FB-642C-7B8BDC7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잠깐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/>
              <a:t>절대 경로와 상대경로</a:t>
            </a:r>
          </a:p>
        </p:txBody>
      </p:sp>
    </p:spTree>
    <p:extLst>
      <p:ext uri="{BB962C8B-B14F-4D97-AF65-F5344CB8AC3E}">
        <p14:creationId xmlns:p14="http://schemas.microsoft.com/office/powerpoint/2010/main" val="419249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A4C1032-A9AC-AA91-105C-F4898CD7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887322"/>
            <a:ext cx="2872945" cy="34150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 err="1"/>
              <a:t>팝업창</a:t>
            </a:r>
            <a:r>
              <a:rPr lang="ko-KR" altLang="en-US" b="1" dirty="0"/>
              <a:t> 디자인 수정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현재 팝업창은 부트스트랩이 적용되지 않았다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Index.html</a:t>
            </a:r>
            <a:r>
              <a:rPr lang="ko-KR" altLang="en-US" dirty="0">
                <a:sym typeface="Wingdings" panose="05000000000000000000" pitchFamily="2" charset="2"/>
              </a:rPr>
              <a:t>의 코드를 재활용 한다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복사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붙여넣기 한다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아이콘과 글씨 관련 스타일 적용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19033-F465-C8E9-FA04-4E8F78BF525D}"/>
              </a:ext>
            </a:extLst>
          </p:cNvPr>
          <p:cNvSpPr txBox="1"/>
          <p:nvPr/>
        </p:nvSpPr>
        <p:spPr>
          <a:xfrm>
            <a:off x="634314" y="3099613"/>
            <a:ext cx="93931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&lt;!DOCTYPE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charset</a:t>
            </a:r>
            <a:r>
              <a:rPr lang="ko-KR" altLang="en-US" sz="1400" dirty="0"/>
              <a:t>="UTF-8"&gt;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 &lt;</a:t>
            </a:r>
            <a:r>
              <a:rPr lang="ko-KR" altLang="en-US" sz="1400" dirty="0" err="1">
                <a:highlight>
                  <a:srgbClr val="FFFF00"/>
                </a:highlight>
              </a:rPr>
              <a:t>meta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name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viewport</a:t>
            </a:r>
            <a:r>
              <a:rPr lang="ko-KR" altLang="en-US" sz="1400" dirty="0">
                <a:highlight>
                  <a:srgbClr val="FFFF00"/>
                </a:highlight>
              </a:rPr>
              <a:t>" </a:t>
            </a:r>
            <a:r>
              <a:rPr lang="ko-KR" altLang="en-US" sz="1400" dirty="0" err="1">
                <a:highlight>
                  <a:srgbClr val="FFFF00"/>
                </a:highlight>
              </a:rPr>
              <a:t>content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width</a:t>
            </a:r>
            <a:r>
              <a:rPr lang="ko-KR" altLang="en-US" sz="1400" dirty="0">
                <a:highlight>
                  <a:srgbClr val="FFFF00"/>
                </a:highlight>
              </a:rPr>
              <a:t>=</a:t>
            </a:r>
            <a:r>
              <a:rPr lang="ko-KR" altLang="en-US" sz="1400" dirty="0" err="1">
                <a:highlight>
                  <a:srgbClr val="FFFF00"/>
                </a:highlight>
              </a:rPr>
              <a:t>device-width</a:t>
            </a:r>
            <a:r>
              <a:rPr lang="ko-KR" altLang="en-US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 err="1">
                <a:highlight>
                  <a:srgbClr val="FFFF00"/>
                </a:highlight>
              </a:rPr>
              <a:t>initial-scale</a:t>
            </a:r>
            <a:r>
              <a:rPr lang="ko-KR" altLang="en-US" sz="1400" dirty="0">
                <a:highlight>
                  <a:srgbClr val="FFFF00"/>
                </a:highlight>
              </a:rPr>
              <a:t>=1"&gt;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테스트&lt;/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script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text</a:t>
            </a:r>
            <a:r>
              <a:rPr lang="ko-KR" altLang="en-US" sz="1400" dirty="0"/>
              <a:t>/</a:t>
            </a:r>
            <a:r>
              <a:rPr lang="ko-KR" altLang="en-US" sz="1400" dirty="0" err="1"/>
              <a:t>javascript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src</a:t>
            </a:r>
            <a:r>
              <a:rPr lang="ko-KR" altLang="en-US" sz="1400" dirty="0"/>
              <a:t>="../</a:t>
            </a:r>
            <a:r>
              <a:rPr lang="ko-KR" altLang="en-US" sz="1400" dirty="0" err="1"/>
              <a:t>js</a:t>
            </a:r>
            <a:r>
              <a:rPr lang="ko-KR" altLang="en-US" sz="1400" dirty="0"/>
              <a:t>/</a:t>
            </a:r>
            <a:r>
              <a:rPr lang="ko-KR" altLang="en-US" sz="1400" dirty="0" err="1"/>
              <a:t>pop_up.js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defer</a:t>
            </a:r>
            <a:r>
              <a:rPr lang="ko-KR" altLang="en-US" sz="1400" dirty="0"/>
              <a:t>&gt;&lt;/</a:t>
            </a:r>
            <a:r>
              <a:rPr lang="ko-KR" altLang="en-US" sz="1400" dirty="0" err="1"/>
              <a:t>script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 &lt;</a:t>
            </a:r>
            <a:r>
              <a:rPr lang="ko-KR" altLang="en-US" sz="1400" dirty="0" err="1">
                <a:highlight>
                  <a:srgbClr val="FFFF00"/>
                </a:highlight>
              </a:rPr>
              <a:t>link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rel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stylesheet</a:t>
            </a:r>
            <a:r>
              <a:rPr lang="ko-KR" altLang="en-US" sz="1400" dirty="0">
                <a:highlight>
                  <a:srgbClr val="FFFF00"/>
                </a:highlight>
              </a:rPr>
              <a:t>" </a:t>
            </a:r>
            <a:r>
              <a:rPr lang="ko-KR" altLang="en-US" sz="1400" dirty="0" err="1">
                <a:highlight>
                  <a:srgbClr val="FFFF00"/>
                </a:highlight>
              </a:rPr>
              <a:t>href</a:t>
            </a:r>
            <a:r>
              <a:rPr lang="ko-KR" altLang="en-US" sz="1400" dirty="0">
                <a:highlight>
                  <a:srgbClr val="FFFF00"/>
                </a:highlight>
              </a:rPr>
              <a:t>="https://cdn.jsdelivr.net/npm/bootstrap-icons@1.10.3/</a:t>
            </a:r>
            <a:r>
              <a:rPr lang="en-US" altLang="ko-KR" sz="1400" dirty="0">
                <a:highlight>
                  <a:srgbClr val="FFFF00"/>
                </a:highlight>
              </a:rPr>
              <a:t>....</a:t>
            </a:r>
            <a:r>
              <a:rPr lang="ko-KR" altLang="en-US" sz="1400" dirty="0">
                <a:highlight>
                  <a:srgbClr val="FFFF00"/>
                </a:highlight>
              </a:rPr>
              <a:t>생략</a:t>
            </a:r>
            <a:r>
              <a:rPr lang="en-US" altLang="ko-KR" sz="1400" dirty="0">
                <a:highlight>
                  <a:srgbClr val="FFFF00"/>
                </a:highlight>
              </a:rPr>
              <a:t>&gt;</a:t>
            </a:r>
            <a:endParaRPr lang="ko-KR" altLang="en-US" sz="1400" dirty="0">
              <a:highlight>
                <a:srgbClr val="FFFF00"/>
              </a:highlight>
            </a:endParaRPr>
          </a:p>
          <a:p>
            <a:r>
              <a:rPr lang="ko-KR" altLang="en-US" sz="1400" dirty="0">
                <a:highlight>
                  <a:srgbClr val="FFFF00"/>
                </a:highlight>
              </a:rPr>
              <a:t>        &lt;</a:t>
            </a:r>
            <a:r>
              <a:rPr lang="ko-KR" altLang="en-US" sz="1400" dirty="0" err="1">
                <a:highlight>
                  <a:srgbClr val="FFFF00"/>
                </a:highlight>
              </a:rPr>
              <a:t>link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href</a:t>
            </a:r>
            <a:r>
              <a:rPr lang="ko-KR" altLang="en-US" sz="1400" dirty="0">
                <a:highlight>
                  <a:srgbClr val="FFFF00"/>
                </a:highlight>
              </a:rPr>
              <a:t>="https://cdn.jsdelivr.net/npm/bootstrap@5.2.3/dist/css/bootstrap.min.css" </a:t>
            </a:r>
            <a:r>
              <a:rPr lang="en-US" altLang="ko-KR" sz="1400" dirty="0">
                <a:highlight>
                  <a:srgbClr val="FFFF00"/>
                </a:highlight>
              </a:rPr>
              <a:t>…..</a:t>
            </a:r>
            <a:r>
              <a:rPr lang="ko-KR" altLang="en-US" sz="1400" dirty="0">
                <a:highlight>
                  <a:srgbClr val="FFFF00"/>
                </a:highlight>
              </a:rPr>
              <a:t>생략</a:t>
            </a:r>
            <a:r>
              <a:rPr lang="en-US" altLang="ko-KR" sz="1400" dirty="0">
                <a:highlight>
                  <a:srgbClr val="FFFF00"/>
                </a:highlight>
              </a:rPr>
              <a:t>&gt;</a:t>
            </a:r>
            <a:endParaRPr lang="ko-KR" altLang="en-US" sz="1400" dirty="0">
              <a:highlight>
                <a:srgbClr val="FFFF00"/>
              </a:highlight>
            </a:endParaRPr>
          </a:p>
          <a:p>
            <a:r>
              <a:rPr lang="ko-KR" altLang="en-US" sz="1400" dirty="0">
                <a:highlight>
                  <a:srgbClr val="FFFF00"/>
                </a:highlight>
              </a:rPr>
              <a:t>        &lt;</a:t>
            </a:r>
            <a:r>
              <a:rPr lang="ko-KR" altLang="en-US" sz="1400" dirty="0" err="1">
                <a:highlight>
                  <a:srgbClr val="FFFF00"/>
                </a:highlight>
              </a:rPr>
              <a:t>script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src</a:t>
            </a:r>
            <a:r>
              <a:rPr lang="ko-KR" altLang="en-US" sz="1400" dirty="0">
                <a:highlight>
                  <a:srgbClr val="FFFF00"/>
                </a:highlight>
              </a:rPr>
              <a:t>="https://cdn.jsdelivr.net/npm/bootstrap@5.2.3/dist/js/bootstrap.bundle.min.js“</a:t>
            </a:r>
            <a:r>
              <a:rPr lang="en-US" altLang="ko-KR" sz="1400" dirty="0">
                <a:highlight>
                  <a:srgbClr val="FFFF00"/>
                </a:highlight>
              </a:rPr>
              <a:t>….</a:t>
            </a:r>
            <a:r>
              <a:rPr lang="ko-KR" altLang="en-US" sz="1400" dirty="0">
                <a:highlight>
                  <a:srgbClr val="FFFF00"/>
                </a:highlight>
              </a:rPr>
              <a:t>생략&lt;/</a:t>
            </a:r>
            <a:r>
              <a:rPr lang="ko-KR" altLang="en-US" sz="1400" dirty="0" err="1">
                <a:highlight>
                  <a:srgbClr val="FFFF00"/>
                </a:highlight>
              </a:rPr>
              <a:t>script</a:t>
            </a:r>
            <a:r>
              <a:rPr lang="ko-KR" altLang="en-US" sz="14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1400" dirty="0"/>
              <a:t>    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onload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show_clock</a:t>
            </a:r>
            <a:r>
              <a:rPr lang="ko-KR" altLang="en-US" sz="1400" dirty="0"/>
              <a:t>();"&gt;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 &lt;h1 </a:t>
            </a:r>
            <a:r>
              <a:rPr lang="ko-KR" altLang="en-US" sz="1400" dirty="0" err="1">
                <a:highlight>
                  <a:srgbClr val="FFFF00"/>
                </a:highlight>
              </a:rPr>
              <a:t>class</a:t>
            </a:r>
            <a:r>
              <a:rPr lang="ko-KR" altLang="en-US" sz="1400" dirty="0">
                <a:highlight>
                  <a:srgbClr val="FFFF00"/>
                </a:highlight>
              </a:rPr>
              <a:t>="display-1"&gt;&lt;</a:t>
            </a:r>
            <a:r>
              <a:rPr lang="ko-KR" altLang="en-US" sz="1400" dirty="0" err="1">
                <a:highlight>
                  <a:srgbClr val="FFFF00"/>
                </a:highlight>
              </a:rPr>
              <a:t>i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class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bi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bi-alarm</a:t>
            </a:r>
            <a:r>
              <a:rPr lang="ko-KR" altLang="en-US" sz="1400" dirty="0">
                <a:highlight>
                  <a:srgbClr val="FFFF00"/>
                </a:highlight>
              </a:rPr>
              <a:t>"&gt;&lt;/</a:t>
            </a:r>
            <a:r>
              <a:rPr lang="ko-KR" altLang="en-US" sz="1400" dirty="0" err="1">
                <a:highlight>
                  <a:srgbClr val="FFFF00"/>
                </a:highlight>
              </a:rPr>
              <a:t>i</a:t>
            </a:r>
            <a:r>
              <a:rPr lang="ko-KR" altLang="en-US" sz="1400" dirty="0">
                <a:highlight>
                  <a:srgbClr val="FFFF00"/>
                </a:highlight>
              </a:rPr>
              <a:t>&gt; </a:t>
            </a:r>
            <a:r>
              <a:rPr lang="ko-KR" altLang="en-US" sz="1400" dirty="0" err="1">
                <a:highlight>
                  <a:srgbClr val="FFFF00"/>
                </a:highlight>
              </a:rPr>
              <a:t>팝업창</a:t>
            </a:r>
            <a:r>
              <a:rPr lang="ko-KR" altLang="en-US" sz="1400" dirty="0">
                <a:highlight>
                  <a:srgbClr val="FFFF00"/>
                </a:highlight>
              </a:rPr>
              <a:t> 확인&lt;</a:t>
            </a:r>
            <a:r>
              <a:rPr lang="ko-KR" altLang="en-US" sz="1400" dirty="0" err="1">
                <a:highlight>
                  <a:srgbClr val="FFFF00"/>
                </a:highlight>
              </a:rPr>
              <a:t>br</a:t>
            </a:r>
            <a:r>
              <a:rPr lang="ko-KR" altLang="en-US" sz="1400" dirty="0">
                <a:highlight>
                  <a:srgbClr val="FFFF00"/>
                </a:highlight>
              </a:rPr>
              <a:t>&gt;&lt;</a:t>
            </a:r>
            <a:r>
              <a:rPr lang="ko-KR" altLang="en-US" sz="1400" dirty="0" err="1">
                <a:highlight>
                  <a:srgbClr val="FFFF00"/>
                </a:highlight>
              </a:rPr>
              <a:t>br</a:t>
            </a:r>
            <a:r>
              <a:rPr lang="ko-KR" altLang="en-US" sz="1400" dirty="0">
                <a:highlight>
                  <a:srgbClr val="FFFF00"/>
                </a:highlight>
              </a:rPr>
              <a:t>&gt;&lt;/h1&gt;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 &lt;h1 </a:t>
            </a:r>
            <a:r>
              <a:rPr lang="ko-KR" altLang="en-US" sz="1400" dirty="0" err="1">
                <a:highlight>
                  <a:srgbClr val="FFFF00"/>
                </a:highlight>
              </a:rPr>
              <a:t>class</a:t>
            </a:r>
            <a:r>
              <a:rPr lang="ko-KR" altLang="en-US" sz="1400" dirty="0">
                <a:highlight>
                  <a:srgbClr val="FFFF00"/>
                </a:highlight>
              </a:rPr>
              <a:t>="display-4"&gt;&lt;</a:t>
            </a:r>
            <a:r>
              <a:rPr lang="ko-KR" altLang="en-US" sz="1400" dirty="0" err="1">
                <a:highlight>
                  <a:srgbClr val="FFFF00"/>
                </a:highlight>
              </a:rPr>
              <a:t>div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id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divClock</a:t>
            </a:r>
            <a:r>
              <a:rPr lang="ko-KR" altLang="en-US" sz="1400" dirty="0">
                <a:highlight>
                  <a:srgbClr val="FFFF00"/>
                </a:highlight>
              </a:rPr>
              <a:t>" </a:t>
            </a:r>
            <a:r>
              <a:rPr lang="ko-KR" altLang="en-US" sz="1400" dirty="0" err="1">
                <a:highlight>
                  <a:srgbClr val="FFFF00"/>
                </a:highlight>
              </a:rPr>
              <a:t>class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clock</a:t>
            </a:r>
            <a:r>
              <a:rPr lang="ko-KR" altLang="en-US" sz="1400" dirty="0">
                <a:highlight>
                  <a:srgbClr val="FFFF00"/>
                </a:highlight>
              </a:rPr>
              <a:t>"&gt;&lt;/</a:t>
            </a:r>
            <a:r>
              <a:rPr lang="ko-KR" altLang="en-US" sz="1400" dirty="0" err="1">
                <a:highlight>
                  <a:srgbClr val="FFFF00"/>
                </a:highlight>
              </a:rPr>
              <a:t>div</a:t>
            </a:r>
            <a:r>
              <a:rPr lang="ko-KR" altLang="en-US" sz="1400" dirty="0">
                <a:highlight>
                  <a:srgbClr val="FFFF00"/>
                </a:highlight>
              </a:rPr>
              <a:t>&gt;&lt;/h1&gt;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624779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마우스 </a:t>
            </a:r>
            <a:r>
              <a:rPr lang="ko-KR" altLang="en-US" b="1" dirty="0" err="1"/>
              <a:t>호버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메인 이미지 </a:t>
            </a:r>
            <a:r>
              <a:rPr lang="ko-KR" altLang="en-US" dirty="0" err="1">
                <a:sym typeface="Wingdings" panose="05000000000000000000" pitchFamily="2" charset="2"/>
              </a:rPr>
              <a:t>호버</a:t>
            </a:r>
            <a:r>
              <a:rPr lang="ko-KR" altLang="en-US" dirty="0">
                <a:sym typeface="Wingdings" panose="05000000000000000000" pitchFamily="2" charset="2"/>
              </a:rPr>
              <a:t> 기능을 추가한다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index.html</a:t>
            </a:r>
            <a:r>
              <a:rPr lang="ko-KR" altLang="en-US" dirty="0">
                <a:sym typeface="Wingdings" panose="05000000000000000000" pitchFamily="2" charset="2"/>
              </a:rPr>
              <a:t>을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이미지 태그 속성 직접 구현 방식</a:t>
            </a:r>
            <a:r>
              <a:rPr lang="en-US" altLang="ko-KR" dirty="0">
                <a:sym typeface="Wingdings" panose="05000000000000000000" pitchFamily="2" charset="2"/>
              </a:rPr>
              <a:t>(this : </a:t>
            </a:r>
            <a:r>
              <a:rPr lang="ko-KR" altLang="en-US" dirty="0">
                <a:sym typeface="Wingdings" panose="05000000000000000000" pitchFamily="2" charset="2"/>
              </a:rPr>
              <a:t>객체 자신 참조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구글 이미지를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다운로드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그림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검색어는 </a:t>
            </a:r>
            <a:r>
              <a:rPr lang="en-US" altLang="ko-KR" dirty="0">
                <a:sym typeface="Wingdings" panose="05000000000000000000" pitchFamily="2" charset="2"/>
              </a:rPr>
              <a:t>google logo 272x92</a:t>
            </a:r>
          </a:p>
          <a:p>
            <a:pPr lvl="3"/>
            <a:r>
              <a:rPr lang="en-US" altLang="ko-KR" dirty="0" err="1">
                <a:sym typeface="Wingdings" panose="05000000000000000000" pitchFamily="2" charset="2"/>
              </a:rPr>
              <a:t>img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모두 업로드합니다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둘 다 파일명을 잘 확인합니다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폴더에 파일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임시로 </a:t>
            </a:r>
            <a:r>
              <a:rPr lang="en-US" altLang="ko-KR" b="1" dirty="0">
                <a:sym typeface="Wingdings" panose="05000000000000000000" pitchFamily="2" charset="2"/>
              </a:rPr>
              <a:t>hover.js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생성 후 작성한다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head</a:t>
            </a:r>
            <a:r>
              <a:rPr lang="ko-KR" altLang="en-US" dirty="0">
                <a:sym typeface="Wingdings" panose="05000000000000000000" pitchFamily="2" charset="2"/>
              </a:rPr>
              <a:t>에 파일을 연동한다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122" name="Picture 2" descr="Images Branding Googlelogo 2x Googlelogo Color 272x92dp - Custom Google  Logos Transparent PNG - 1024x398 - Free Download on NicePNG">
            <a:extLst>
              <a:ext uri="{FF2B5EF4-FFF2-40B4-BE49-F238E27FC236}">
                <a16:creationId xmlns:a16="http://schemas.microsoft.com/office/drawing/2014/main" id="{62F350C9-AF25-C990-B12D-7B1F0605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0323" y="626080"/>
            <a:ext cx="3146854" cy="16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EA581-B7B4-2427-569A-E0EC7E0832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0503" y="2398462"/>
            <a:ext cx="2939716" cy="1653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E551B4-27C9-3F13-B446-A63F3E7150E1}"/>
              </a:ext>
            </a:extLst>
          </p:cNvPr>
          <p:cNvSpPr txBox="1"/>
          <p:nvPr/>
        </p:nvSpPr>
        <p:spPr>
          <a:xfrm>
            <a:off x="7879536" y="4403982"/>
            <a:ext cx="40863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highlight>
                  <a:srgbClr val="FFFF00"/>
                </a:highlight>
              </a:rPr>
              <a:t>function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over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obj</a:t>
            </a:r>
            <a:r>
              <a:rPr lang="ko-KR" altLang="en-US" sz="1400" dirty="0">
                <a:highlight>
                  <a:srgbClr val="FFFF00"/>
                </a:highlight>
              </a:rPr>
              <a:t>) {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	</a:t>
            </a:r>
            <a:r>
              <a:rPr lang="ko-KR" altLang="en-US" sz="1400" dirty="0" err="1">
                <a:highlight>
                  <a:srgbClr val="FFFF00"/>
                </a:highlight>
              </a:rPr>
              <a:t>obj.src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img</a:t>
            </a:r>
            <a:r>
              <a:rPr lang="ko-KR" altLang="en-US" sz="1400" dirty="0">
                <a:highlight>
                  <a:srgbClr val="FFFF00"/>
                </a:highlight>
              </a:rPr>
              <a:t>/</a:t>
            </a:r>
            <a:r>
              <a:rPr lang="ko-KR" altLang="en-US" sz="1400" dirty="0" err="1">
                <a:highlight>
                  <a:srgbClr val="FFFF00"/>
                </a:highlight>
              </a:rPr>
              <a:t>그림이름.png</a:t>
            </a:r>
            <a:r>
              <a:rPr lang="ko-KR" altLang="en-US" sz="1400" dirty="0">
                <a:highlight>
                  <a:srgbClr val="FFFF00"/>
                </a:highlight>
              </a:rPr>
              <a:t>";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}</a:t>
            </a:r>
          </a:p>
          <a:p>
            <a:endParaRPr lang="ko-KR" altLang="en-US" sz="1400" dirty="0">
              <a:highlight>
                <a:srgbClr val="FFFF00"/>
              </a:highlight>
            </a:endParaRPr>
          </a:p>
          <a:p>
            <a:r>
              <a:rPr lang="ko-KR" altLang="en-US" sz="1400" dirty="0" err="1">
                <a:highlight>
                  <a:srgbClr val="FFFF00"/>
                </a:highlight>
              </a:rPr>
              <a:t>function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out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obj</a:t>
            </a:r>
            <a:r>
              <a:rPr lang="ko-KR" altLang="en-US" sz="1400" dirty="0">
                <a:highlight>
                  <a:srgbClr val="FFFF00"/>
                </a:highlight>
              </a:rPr>
              <a:t>) {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	</a:t>
            </a:r>
            <a:r>
              <a:rPr lang="ko-KR" altLang="en-US" sz="1400" dirty="0" err="1">
                <a:highlight>
                  <a:srgbClr val="FFFF00"/>
                </a:highlight>
              </a:rPr>
              <a:t>obj.src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img</a:t>
            </a:r>
            <a:r>
              <a:rPr lang="ko-KR" altLang="en-US" sz="1400" dirty="0">
                <a:highlight>
                  <a:srgbClr val="FFFF00"/>
                </a:highlight>
              </a:rPr>
              <a:t>/</a:t>
            </a:r>
            <a:r>
              <a:rPr lang="ko-KR" altLang="en-US" sz="1400" dirty="0" err="1">
                <a:highlight>
                  <a:srgbClr val="FFFF00"/>
                </a:highlight>
              </a:rPr>
              <a:t>그림이름.png</a:t>
            </a:r>
            <a:r>
              <a:rPr lang="ko-KR" altLang="en-US" sz="1400" dirty="0">
                <a:highlight>
                  <a:srgbClr val="FFFF00"/>
                </a:highlight>
              </a:rPr>
              <a:t>";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7C513-CC3D-8895-B84C-AFAE98DCAB9F}"/>
              </a:ext>
            </a:extLst>
          </p:cNvPr>
          <p:cNvSpPr txBox="1"/>
          <p:nvPr/>
        </p:nvSpPr>
        <p:spPr>
          <a:xfrm>
            <a:off x="771702" y="2996136"/>
            <a:ext cx="721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생략</a:t>
            </a:r>
            <a:r>
              <a:rPr lang="en-US" altLang="ko-KR" sz="1400" dirty="0"/>
              <a:t>…..  alt="</a:t>
            </a:r>
            <a:r>
              <a:rPr lang="ko-KR" altLang="en-US" sz="1400" dirty="0" err="1"/>
              <a:t>구글이미지</a:t>
            </a:r>
            <a:r>
              <a:rPr lang="en-US" altLang="ko-KR" sz="1400" dirty="0"/>
              <a:t>“</a:t>
            </a:r>
            <a:r>
              <a:rPr lang="en-US" altLang="ko-KR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onmouseover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over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this</a:t>
            </a:r>
            <a:r>
              <a:rPr lang="ko-KR" altLang="en-US" sz="1400" dirty="0">
                <a:highlight>
                  <a:srgbClr val="FFFF00"/>
                </a:highlight>
              </a:rPr>
              <a:t>)" </a:t>
            </a:r>
            <a:r>
              <a:rPr lang="ko-KR" altLang="en-US" sz="1400" dirty="0" err="1">
                <a:highlight>
                  <a:srgbClr val="FFFF00"/>
                </a:highlight>
              </a:rPr>
              <a:t>onmouseout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out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this</a:t>
            </a:r>
            <a:r>
              <a:rPr lang="ko-KR" altLang="en-US" sz="1400" dirty="0">
                <a:highlight>
                  <a:srgbClr val="FFFF00"/>
                </a:highlight>
              </a:rPr>
              <a:t>)“</a:t>
            </a:r>
            <a:r>
              <a:rPr lang="en-US" altLang="ko-KR" sz="1400" dirty="0">
                <a:highlight>
                  <a:srgbClr val="FFFF00"/>
                </a:highlight>
              </a:rPr>
              <a:t>&gt;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86176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0A5F94-2D38-98FC-A494-AADB247998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4785" y="1394109"/>
            <a:ext cx="4163366" cy="2064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F0EF50-FFF3-5EE5-0897-29C22FB176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4784" y="3787559"/>
            <a:ext cx="4163366" cy="2486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마우스 </a:t>
            </a:r>
            <a:r>
              <a:rPr lang="ko-KR" altLang="en-US" b="1" dirty="0" err="1"/>
              <a:t>호버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웹 브라우저 메인 이미지 변화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기본 메인 화면 이미지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마우스 </a:t>
            </a:r>
            <a:r>
              <a:rPr lang="ko-KR" altLang="en-US" dirty="0" err="1">
                <a:sym typeface="Wingdings" panose="05000000000000000000" pitchFamily="2" charset="2"/>
              </a:rPr>
              <a:t>호버</a:t>
            </a:r>
            <a:r>
              <a:rPr lang="ko-KR" altLang="en-US" dirty="0">
                <a:sym typeface="Wingdings" panose="05000000000000000000" pitchFamily="2" charset="2"/>
              </a:rPr>
              <a:t> 이미지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현재 메인 이미지는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div </a:t>
            </a:r>
            <a:r>
              <a:rPr lang="ko-KR" altLang="en-US" dirty="0">
                <a:sym typeface="Wingdings" panose="05000000000000000000" pitchFamily="2" charset="2"/>
              </a:rPr>
              <a:t>태그 영역 내 사이즈가 자동 조정됨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크기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xxx </a:t>
            </a: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px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값을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500 ~ 800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정도 조정해보자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이미지 </a:t>
            </a:r>
            <a:r>
              <a:rPr lang="ko-KR" altLang="en-US" dirty="0" err="1">
                <a:sym typeface="Wingdings" panose="05000000000000000000" pitchFamily="2" charset="2"/>
              </a:rPr>
              <a:t>호버</a:t>
            </a:r>
            <a:r>
              <a:rPr lang="ko-KR" altLang="en-US" dirty="0">
                <a:sym typeface="Wingdings" panose="05000000000000000000" pitchFamily="2" charset="2"/>
              </a:rPr>
              <a:t> 스크립트가 </a:t>
            </a:r>
            <a:r>
              <a:rPr lang="en-US" altLang="ko-KR" dirty="0" err="1">
                <a:sym typeface="Wingdings" panose="05000000000000000000" pitchFamily="2" charset="2"/>
              </a:rPr>
              <a:t>px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사이즈내 전환됨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div</a:t>
            </a:r>
            <a:r>
              <a:rPr lang="ko-KR" altLang="en-US" dirty="0">
                <a:sym typeface="Wingdings" panose="05000000000000000000" pitchFamily="2" charset="2"/>
              </a:rPr>
              <a:t>가 없으면 사이즈가 따로 놀음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3988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자바스크립트 문법 </a:t>
            </a:r>
            <a:r>
              <a:rPr lang="en-US" altLang="ko-KR" b="1" dirty="0"/>
              <a:t>– </a:t>
            </a:r>
            <a:r>
              <a:rPr lang="ko-KR" altLang="en-US" b="1" dirty="0"/>
              <a:t>다양한 연산자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9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기본 연산자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괄호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증감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논리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산술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논리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연산자 우선순위가 존재한다</a:t>
            </a:r>
            <a:r>
              <a:rPr lang="en-US" altLang="ko-KR" dirty="0">
                <a:sym typeface="Wingdings" panose="05000000000000000000" pitchFamily="2" charset="2"/>
              </a:rPr>
              <a:t>. ( ) </a:t>
            </a:r>
            <a:r>
              <a:rPr lang="ko-KR" altLang="en-US" dirty="0">
                <a:sym typeface="Wingdings" panose="05000000000000000000" pitchFamily="2" charset="2"/>
              </a:rPr>
              <a:t>괄호 사용 추천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비교 연산자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일반적</a:t>
            </a:r>
            <a:r>
              <a:rPr lang="en-US" altLang="ko-KR" dirty="0">
                <a:sym typeface="Wingdings" panose="05000000000000000000" pitchFamily="2" charset="2"/>
              </a:rPr>
              <a:t> : &gt;, &lt;, ==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===(</a:t>
            </a:r>
            <a:r>
              <a:rPr lang="ko-KR" altLang="en-US" dirty="0">
                <a:sym typeface="Wingdings" panose="05000000000000000000" pitchFamily="2" charset="2"/>
              </a:rPr>
              <a:t>데이터 타입까지 검사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엄격 </a:t>
            </a:r>
            <a:r>
              <a:rPr lang="en-US" altLang="ko-KR" dirty="0">
                <a:sym typeface="Wingdings" panose="05000000000000000000" pitchFamily="2" charset="2"/>
              </a:rPr>
              <a:t>strict) 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Nullish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연산자 </a:t>
            </a:r>
            <a:r>
              <a:rPr lang="en-US" altLang="ko-KR" dirty="0">
                <a:sym typeface="Wingdings" panose="05000000000000000000" pitchFamily="2" charset="2"/>
              </a:rPr>
              <a:t>??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확실히 값이 있는지 검사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console.log(a ?? b) – a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null</a:t>
            </a:r>
            <a:r>
              <a:rPr lang="ko-KR" altLang="en-US" dirty="0">
                <a:sym typeface="Wingdings" panose="05000000000000000000" pitchFamily="2" charset="2"/>
              </a:rPr>
              <a:t>이거나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undefi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경우 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26" name="Picture 2" descr="Javascript] 연산자 우선순위">
            <a:extLst>
              <a:ext uri="{FF2B5EF4-FFF2-40B4-BE49-F238E27FC236}">
                <a16:creationId xmlns:a16="http://schemas.microsoft.com/office/drawing/2014/main" id="{39B2E6FE-37B5-64B5-8985-9E3BAB1A9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25" y="3478427"/>
            <a:ext cx="3774394" cy="28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코딩의 시작, TCP School">
            <a:extLst>
              <a:ext uri="{FF2B5EF4-FFF2-40B4-BE49-F238E27FC236}">
                <a16:creationId xmlns:a16="http://schemas.microsoft.com/office/drawing/2014/main" id="{29DD7537-53F0-0A6B-87EB-F5296AC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8" y="1737058"/>
            <a:ext cx="3556429" cy="16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492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문자열 검사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검색창이 빈 경우 검색이 되지 않도록 검사한다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index.html</a:t>
            </a:r>
            <a:r>
              <a:rPr lang="ko-KR" altLang="en-US" dirty="0">
                <a:sym typeface="Wingdings" panose="05000000000000000000" pitchFamily="2" charset="2"/>
              </a:rPr>
              <a:t>을 수정합니다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dirty="0">
                <a:sym typeface="Wingdings" panose="05000000000000000000" pitchFamily="2" charset="2"/>
              </a:rPr>
              <a:t>form</a:t>
            </a:r>
            <a:r>
              <a:rPr lang="ko-KR" altLang="en-US" dirty="0">
                <a:sym typeface="Wingdings" panose="05000000000000000000" pitchFamily="2" charset="2"/>
              </a:rPr>
              <a:t> 태그를 수정합니다</a:t>
            </a:r>
            <a:r>
              <a:rPr lang="en-US" altLang="ko-KR" dirty="0">
                <a:sym typeface="Wingdings" panose="05000000000000000000" pitchFamily="2" charset="2"/>
              </a:rPr>
              <a:t>. (id</a:t>
            </a:r>
            <a:r>
              <a:rPr lang="ko-KR" altLang="en-US" dirty="0">
                <a:sym typeface="Wingdings" panose="05000000000000000000" pitchFamily="2" charset="2"/>
              </a:rPr>
              <a:t>와 동작 부분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b="1" dirty="0">
                <a:sym typeface="Wingdings" panose="05000000000000000000" pitchFamily="2" charset="2"/>
              </a:rPr>
              <a:t>search.js</a:t>
            </a:r>
            <a:r>
              <a:rPr lang="ko-KR" altLang="en-US" dirty="0">
                <a:sym typeface="Wingdings" panose="05000000000000000000" pitchFamily="2" charset="2"/>
              </a:rPr>
              <a:t>를 다시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폼의 실행을 </a:t>
            </a:r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내에서 조건</a:t>
            </a:r>
            <a:r>
              <a:rPr lang="en-US" altLang="ko-KR" dirty="0">
                <a:sym typeface="Wingdings" panose="05000000000000000000" pitchFamily="2" charset="2"/>
              </a:rPr>
              <a:t>(IF</a:t>
            </a:r>
            <a:r>
              <a:rPr lang="ko-KR" altLang="en-US" dirty="0">
                <a:sym typeface="Wingdings" panose="05000000000000000000" pitchFamily="2" charset="2"/>
              </a:rPr>
              <a:t>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실행한다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DB120-9D3F-AC84-1475-9E5BAD90F9E3}"/>
              </a:ext>
            </a:extLst>
          </p:cNvPr>
          <p:cNvSpPr txBox="1"/>
          <p:nvPr/>
        </p:nvSpPr>
        <p:spPr>
          <a:xfrm>
            <a:off x="592554" y="3021341"/>
            <a:ext cx="105559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&lt;</a:t>
            </a:r>
            <a:r>
              <a:rPr lang="ko-KR" altLang="en-US" sz="1400" dirty="0" err="1"/>
              <a:t>form</a:t>
            </a:r>
            <a:r>
              <a:rPr lang="ko-KR" altLang="en-US" sz="1400" dirty="0"/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id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form_main</a:t>
            </a:r>
            <a:r>
              <a:rPr lang="ko-KR" altLang="en-US" sz="1400" dirty="0">
                <a:highlight>
                  <a:srgbClr val="FFFF00"/>
                </a:highlight>
              </a:rPr>
              <a:t>"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action</a:t>
            </a:r>
            <a:r>
              <a:rPr lang="ko-KR" altLang="en-US" sz="1400" dirty="0"/>
              <a:t>="https://www.google.co.kr/search" </a:t>
            </a:r>
            <a:r>
              <a:rPr lang="ko-KR" altLang="en-US" sz="1400" dirty="0" err="1"/>
              <a:t>method</a:t>
            </a:r>
            <a:r>
              <a:rPr lang="ko-KR" altLang="en-US" sz="1400" dirty="0"/>
              <a:t>="GET" </a:t>
            </a:r>
            <a:r>
              <a:rPr lang="ko-KR" altLang="en-US" sz="1400" dirty="0" err="1"/>
              <a:t>target</a:t>
            </a:r>
            <a:r>
              <a:rPr lang="ko-KR" altLang="en-US" sz="1400" dirty="0"/>
              <a:t>="_</a:t>
            </a:r>
            <a:r>
              <a:rPr lang="ko-KR" altLang="en-US" sz="1400" dirty="0" err="1"/>
              <a:t>blank</a:t>
            </a:r>
            <a:r>
              <a:rPr lang="ko-KR" altLang="en-US" sz="1400" dirty="0"/>
              <a:t>" </a:t>
            </a:r>
            <a:r>
              <a:rPr lang="ko-KR" altLang="en-US" sz="1400" dirty="0" err="1">
                <a:highlight>
                  <a:srgbClr val="FFFF00"/>
                </a:highlight>
              </a:rPr>
              <a:t>onsubmit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return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false</a:t>
            </a:r>
            <a:r>
              <a:rPr lang="ko-KR" altLang="en-US" sz="1400" dirty="0">
                <a:highlight>
                  <a:srgbClr val="FFFF00"/>
                </a:highlight>
              </a:rPr>
              <a:t>"</a:t>
            </a:r>
            <a:r>
              <a:rPr lang="ko-KR" altLang="en-US" sz="14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EF7AE-81E8-58F4-E1AA-F94F80C008D9}"/>
              </a:ext>
            </a:extLst>
          </p:cNvPr>
          <p:cNvSpPr txBox="1"/>
          <p:nvPr/>
        </p:nvSpPr>
        <p:spPr>
          <a:xfrm>
            <a:off x="640680" y="4397183"/>
            <a:ext cx="756485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생략</a:t>
            </a:r>
            <a:r>
              <a:rPr lang="en-US" altLang="ko-KR" sz="1400" dirty="0"/>
              <a:t>…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let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search_str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document.querySelector</a:t>
            </a:r>
            <a:r>
              <a:rPr lang="ko-KR" altLang="en-US" sz="1400" dirty="0"/>
              <a:t>("#</a:t>
            </a:r>
            <a:r>
              <a:rPr lang="ko-KR" altLang="en-US" sz="1400" dirty="0" err="1"/>
              <a:t>search_txt</a:t>
            </a:r>
            <a:r>
              <a:rPr lang="ko-KR" altLang="en-US" sz="1400" dirty="0"/>
              <a:t>");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</a:t>
            </a:r>
            <a:r>
              <a:rPr lang="ko-KR" altLang="en-US" sz="1400" dirty="0" err="1">
                <a:highlight>
                  <a:srgbClr val="FFFF00"/>
                </a:highlight>
              </a:rPr>
              <a:t>if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search_str.value.length</a:t>
            </a:r>
            <a:r>
              <a:rPr lang="ko-KR" altLang="en-US" sz="1400" dirty="0">
                <a:highlight>
                  <a:srgbClr val="FFFF00"/>
                </a:highlight>
              </a:rPr>
              <a:t> === 0){ </a:t>
            </a:r>
            <a:r>
              <a:rPr lang="en-US" altLang="ko-KR" sz="1400" dirty="0">
                <a:highlight>
                  <a:srgbClr val="FFFF00"/>
                </a:highlight>
              </a:rPr>
              <a:t>// </a:t>
            </a:r>
            <a:r>
              <a:rPr lang="ko-KR" altLang="en-US" sz="1400" dirty="0">
                <a:highlight>
                  <a:srgbClr val="FFFF00"/>
                </a:highlight>
              </a:rPr>
              <a:t>문자 길이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엄격한 비교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</a:t>
            </a:r>
            <a:r>
              <a:rPr lang="ko-KR" altLang="en-US" sz="1400" dirty="0" err="1">
                <a:highlight>
                  <a:srgbClr val="FFFF00"/>
                </a:highlight>
              </a:rPr>
              <a:t>alert</a:t>
            </a:r>
            <a:r>
              <a:rPr lang="ko-KR" altLang="en-US" sz="1400" dirty="0">
                <a:highlight>
                  <a:srgbClr val="FFFF00"/>
                </a:highlight>
              </a:rPr>
              <a:t>("검색어가 비었습니다. 입력해주세요"); 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}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</a:t>
            </a:r>
            <a:r>
              <a:rPr lang="ko-KR" altLang="en-US" sz="1400" dirty="0" err="1">
                <a:highlight>
                  <a:srgbClr val="FFFF00"/>
                </a:highlight>
              </a:rPr>
              <a:t>else</a:t>
            </a:r>
            <a:r>
              <a:rPr lang="ko-KR" altLang="en-US" sz="1400" dirty="0">
                <a:highlight>
                  <a:srgbClr val="FFFF00"/>
                </a:highlight>
              </a:rPr>
              <a:t>{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</a:t>
            </a:r>
            <a:r>
              <a:rPr lang="ko-KR" altLang="en-US" sz="1400" dirty="0" err="1">
                <a:highlight>
                  <a:srgbClr val="FFFF00"/>
                </a:highlight>
              </a:rPr>
              <a:t>alert</a:t>
            </a:r>
            <a:r>
              <a:rPr lang="ko-KR" altLang="en-US" sz="1400" dirty="0">
                <a:highlight>
                  <a:srgbClr val="FFFF00"/>
                </a:highlight>
              </a:rPr>
              <a:t>("검색을 수행합니다!");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</a:t>
            </a:r>
            <a:r>
              <a:rPr lang="ko-KR" altLang="en-US" sz="1400" dirty="0" err="1">
                <a:highlight>
                  <a:srgbClr val="FFFF00"/>
                </a:highlight>
              </a:rPr>
              <a:t>let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text</a:t>
            </a:r>
            <a:r>
              <a:rPr lang="ko-KR" altLang="en-US" sz="1400" dirty="0">
                <a:highlight>
                  <a:srgbClr val="FFFF00"/>
                </a:highlight>
              </a:rPr>
              <a:t> = </a:t>
            </a:r>
            <a:r>
              <a:rPr lang="ko-KR" altLang="en-US" sz="1400" dirty="0" err="1">
                <a:highlight>
                  <a:srgbClr val="FFFF00"/>
                </a:highlight>
              </a:rPr>
              <a:t>document.getElementById</a:t>
            </a:r>
            <a:r>
              <a:rPr lang="ko-KR" altLang="en-US" sz="1400" dirty="0">
                <a:highlight>
                  <a:srgbClr val="FFFF00"/>
                </a:highlight>
              </a:rPr>
              <a:t>("</a:t>
            </a:r>
            <a:r>
              <a:rPr lang="ko-KR" altLang="en-US" sz="1400" dirty="0" err="1">
                <a:highlight>
                  <a:srgbClr val="FFFF00"/>
                </a:highlight>
              </a:rPr>
              <a:t>search_message</a:t>
            </a:r>
            <a:r>
              <a:rPr lang="ko-KR" altLang="en-US" sz="1400" dirty="0">
                <a:highlight>
                  <a:srgbClr val="FFFF00"/>
                </a:highlight>
              </a:rPr>
              <a:t>").</a:t>
            </a:r>
            <a:r>
              <a:rPr lang="ko-KR" altLang="en-US" sz="1400" dirty="0" err="1">
                <a:highlight>
                  <a:srgbClr val="FFFF00"/>
                </a:highlight>
              </a:rPr>
              <a:t>innerHTML</a:t>
            </a:r>
            <a:r>
              <a:rPr lang="ko-KR" altLang="en-US" sz="1400" dirty="0">
                <a:highlight>
                  <a:srgbClr val="FFFF00"/>
                </a:highlight>
              </a:rPr>
              <a:t> = </a:t>
            </a:r>
            <a:r>
              <a:rPr lang="ko-KR" altLang="en-US" sz="1400" dirty="0" err="1">
                <a:highlight>
                  <a:srgbClr val="FFFF00"/>
                </a:highlight>
              </a:rPr>
              <a:t>search_str.value</a:t>
            </a:r>
            <a:r>
              <a:rPr lang="ko-KR" altLang="en-US" sz="1400" dirty="0">
                <a:highlight>
                  <a:srgbClr val="FFFF00"/>
                </a:highlight>
              </a:rPr>
              <a:t>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</a:t>
            </a:r>
            <a:r>
              <a:rPr lang="ko-KR" altLang="en-US" sz="1400" dirty="0" err="1">
                <a:highlight>
                  <a:srgbClr val="FFFF00"/>
                </a:highlight>
              </a:rPr>
              <a:t>document.querySelector</a:t>
            </a:r>
            <a:r>
              <a:rPr lang="ko-KR" altLang="en-US" sz="1400" dirty="0">
                <a:highlight>
                  <a:srgbClr val="FFFF00"/>
                </a:highlight>
              </a:rPr>
              <a:t>("#</a:t>
            </a:r>
            <a:r>
              <a:rPr lang="ko-KR" altLang="en-US" sz="1400" dirty="0" err="1">
                <a:highlight>
                  <a:srgbClr val="FFFF00"/>
                </a:highlight>
              </a:rPr>
              <a:t>form_main</a:t>
            </a:r>
            <a:r>
              <a:rPr lang="ko-KR" altLang="en-US" sz="1400" dirty="0">
                <a:highlight>
                  <a:srgbClr val="FFFF00"/>
                </a:highlight>
              </a:rPr>
              <a:t>").</a:t>
            </a:r>
            <a:r>
              <a:rPr lang="ko-KR" altLang="en-US" sz="1400" dirty="0" err="1">
                <a:highlight>
                  <a:srgbClr val="FFFF00"/>
                </a:highlight>
              </a:rPr>
              <a:t>submit</a:t>
            </a:r>
            <a:r>
              <a:rPr lang="ko-KR" altLang="en-US" sz="1400" dirty="0">
                <a:highlight>
                  <a:srgbClr val="FFFF00"/>
                </a:highlight>
              </a:rPr>
              <a:t>();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}</a:t>
            </a:r>
          </a:p>
          <a:p>
            <a:r>
              <a:rPr lang="ko-KR" altLang="en-US" sz="1400" dirty="0"/>
              <a:t>}</a:t>
            </a:r>
          </a:p>
        </p:txBody>
      </p:sp>
      <p:pic>
        <p:nvPicPr>
          <p:cNvPr id="7170" name="Picture 2" descr="post-thumbnail">
            <a:extLst>
              <a:ext uri="{FF2B5EF4-FFF2-40B4-BE49-F238E27FC236}">
                <a16:creationId xmlns:a16="http://schemas.microsoft.com/office/drawing/2014/main" id="{B70B4FCC-46ED-CE16-E22A-718E3AC9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67321" y="3582185"/>
            <a:ext cx="2723372" cy="12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AEBA9A7-4D1D-5E00-071E-4432C7028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63387"/>
              </p:ext>
            </p:extLst>
          </p:nvPr>
        </p:nvGraphicFramePr>
        <p:xfrm>
          <a:off x="9158554" y="4872990"/>
          <a:ext cx="26960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043">
                  <a:extLst>
                    <a:ext uri="{9D8B030D-6E8A-4147-A177-3AD203B41FA5}">
                      <a16:colId xmlns:a16="http://schemas.microsoft.com/office/drawing/2014/main" val="85647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차이점 구분하기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5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    </a:t>
                      </a:r>
                      <a:r>
                        <a:rPr lang="ko-KR" altLang="en-US" dirty="0"/>
                        <a:t>대입연산자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  </a:t>
                      </a:r>
                      <a:r>
                        <a:rPr lang="ko-KR" altLang="en-US" dirty="0"/>
                        <a:t>일반적 값만 비교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=== </a:t>
                      </a:r>
                      <a:r>
                        <a:rPr lang="ko-KR" altLang="en-US" dirty="0"/>
                        <a:t>값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자료형 비교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7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4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문자열 검사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웹 브라우저 검색 창 동작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검색어 없이 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검색어를 입력하고 클릭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FC81B-0829-8192-C37B-3734ABF60A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8861" y="3373740"/>
            <a:ext cx="4628059" cy="29302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F3ABD5-9279-2D6A-BE15-DF3884458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999" y="1616531"/>
            <a:ext cx="5559047" cy="46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723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6</a:t>
            </a:r>
            <a:r>
              <a:rPr lang="ko-KR" altLang="en-US" b="1" dirty="0"/>
              <a:t>주차 응용 문제 풀기 </a:t>
            </a:r>
            <a:r>
              <a:rPr lang="en-US" altLang="ko-KR" b="1" dirty="0"/>
              <a:t>– x</a:t>
            </a:r>
            <a:r>
              <a:rPr lang="ko-KR" altLang="en-US" b="1" dirty="0"/>
              <a:t>분</a:t>
            </a:r>
            <a:r>
              <a:rPr lang="en-US" altLang="ko-KR" b="1" dirty="0"/>
              <a:t>~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검색하면 비속어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입력 데이터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필터링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b="1" dirty="0">
                <a:sym typeface="Wingdings" panose="05000000000000000000" pitchFamily="2" charset="2"/>
              </a:rPr>
              <a:t>search.js</a:t>
            </a:r>
            <a:r>
              <a:rPr lang="ko-KR" altLang="en-US" dirty="0">
                <a:sym typeface="Wingdings" panose="05000000000000000000" pitchFamily="2" charset="2"/>
              </a:rPr>
              <a:t>에 검사 함수를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현재 기능은 공백만을 감지한다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필터링 기능을 추가하자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검색 제한 단어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문자열 상수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개 선언해서 미리 초기화한다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폼의 실행을 </a:t>
            </a:r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내에서 조건</a:t>
            </a:r>
            <a:r>
              <a:rPr lang="en-US" altLang="ko-KR" dirty="0">
                <a:sym typeface="Wingdings" panose="05000000000000000000" pitchFamily="2" charset="2"/>
              </a:rPr>
              <a:t>(IF</a:t>
            </a:r>
            <a:r>
              <a:rPr lang="ko-KR" altLang="en-US" dirty="0">
                <a:sym typeface="Wingdings" panose="05000000000000000000" pitchFamily="2" charset="2"/>
              </a:rPr>
              <a:t>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실행한다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단어와 같으면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값을 비교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검색을 중단</a:t>
            </a:r>
            <a:r>
              <a:rPr lang="en-US" altLang="ko-KR" dirty="0">
                <a:sym typeface="Wingdings" panose="05000000000000000000" pitchFamily="2" charset="2"/>
              </a:rPr>
              <a:t>(FORM</a:t>
            </a:r>
            <a:r>
              <a:rPr lang="ko-KR" altLang="en-US" dirty="0">
                <a:sym typeface="Wingdings" panose="05000000000000000000" pitchFamily="2" charset="2"/>
              </a:rPr>
              <a:t> 실행 </a:t>
            </a:r>
            <a:r>
              <a:rPr lang="en-US" altLang="ko-KR" dirty="0">
                <a:sym typeface="Wingdings" panose="05000000000000000000" pitchFamily="2" charset="2"/>
              </a:rPr>
              <a:t>X)</a:t>
            </a:r>
            <a:r>
              <a:rPr lang="ko-KR" altLang="en-US" dirty="0">
                <a:sym typeface="Wingdings" panose="05000000000000000000" pitchFamily="2" charset="2"/>
              </a:rPr>
              <a:t>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실습 결과 확인 </a:t>
            </a:r>
            <a:r>
              <a:rPr lang="en-US" altLang="ko-KR" dirty="0">
                <a:sym typeface="Wingdings" panose="05000000000000000000" pitchFamily="2" charset="2"/>
              </a:rPr>
              <a:t>– Q / A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동일하게 동작함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검색어 차단됨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052" name="Picture 4" descr="예쁜 생각~예쁜 말~ 아이 죠아랑!">
            <a:extLst>
              <a:ext uri="{FF2B5EF4-FFF2-40B4-BE49-F238E27FC236}">
                <a16:creationId xmlns:a16="http://schemas.microsoft.com/office/drawing/2014/main" id="{CDF2C351-0C14-27A5-FEC4-578CCE1F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14" y="3469543"/>
            <a:ext cx="2639195" cy="26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218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주 별 기술 트렌드 분석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3437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/>
              <a:t>웹 서비스 관련 이슈</a:t>
            </a:r>
            <a:endParaRPr lang="en-US" altLang="ko-KR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3076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오늘의 </a:t>
            </a:r>
            <a:r>
              <a:rPr lang="ko-KR" altLang="en-US" sz="3200" b="1" dirty="0" err="1"/>
              <a:t>할일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- 1</a:t>
            </a:r>
            <a:endParaRPr lang="ko-KR" altLang="en-US" sz="3200" b="1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A79FC50-5F48-4109-8CBD-833DAEA3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코드 살펴보기 </a:t>
            </a:r>
            <a:r>
              <a:rPr lang="en-US" altLang="ko-KR" dirty="0"/>
              <a:t>– HTML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30232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그룸</a:t>
            </a:r>
            <a:r>
              <a:rPr lang="en-US" altLang="ko-KR" b="1" dirty="0"/>
              <a:t> IDE</a:t>
            </a:r>
            <a:r>
              <a:rPr lang="ko-KR" altLang="en-US" b="1" dirty="0"/>
              <a:t> 내 소스 코드 확인</a:t>
            </a:r>
            <a:endParaRPr lang="en-US" altLang="ko-KR" b="1" dirty="0"/>
          </a:p>
          <a:p>
            <a:pPr lvl="1"/>
            <a:r>
              <a:rPr lang="ko-KR" altLang="en-US" dirty="0"/>
              <a:t>코드 정리 및 확인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https://prettydiff.com/?m=beautify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b="1" dirty="0"/>
              <a:t>오늘 실습 내용 깃 허브 업로드</a:t>
            </a:r>
            <a:endParaRPr lang="en-US" altLang="ko-KR" b="1" dirty="0"/>
          </a:p>
          <a:p>
            <a:pPr lvl="1"/>
            <a:r>
              <a:rPr lang="en-US" altLang="ko-KR" dirty="0"/>
              <a:t>readme.md</a:t>
            </a:r>
            <a:r>
              <a:rPr lang="ko-KR" altLang="en-US" dirty="0"/>
              <a:t> 파일 수정</a:t>
            </a:r>
            <a:endParaRPr lang="en-US" altLang="ko-KR" dirty="0"/>
          </a:p>
          <a:p>
            <a:pPr lvl="2"/>
            <a:r>
              <a:rPr lang="en-US" altLang="ko-KR" dirty="0"/>
              <a:t>## 2023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</a:t>
            </a:r>
            <a:r>
              <a:rPr lang="en-US" altLang="ko-KR" dirty="0"/>
              <a:t>6</a:t>
            </a:r>
            <a:r>
              <a:rPr lang="ko-KR" altLang="en-US" dirty="0"/>
              <a:t>주차 홈페이지 수정 완료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업로드 후 서버 저장소 </a:t>
            </a:r>
            <a:r>
              <a:rPr lang="ko-KR" altLang="en-US" dirty="0" err="1"/>
              <a:t>메인화면</a:t>
            </a:r>
            <a:r>
              <a:rPr lang="ko-KR" altLang="en-US" dirty="0"/>
              <a:t> 확인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>
                <a:hlinkClick r:id="rId4"/>
              </a:rPr>
              <a:t>https://github.com/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F5A6E7C1-F538-45BE-9528-52981EDC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8194" name="Picture 2" descr="코딩습관">
            <a:extLst>
              <a:ext uri="{FF2B5EF4-FFF2-40B4-BE49-F238E27FC236}">
                <a16:creationId xmlns:a16="http://schemas.microsoft.com/office/drawing/2014/main" id="{65E9103E-45BF-499F-8709-7258AC33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4627114"/>
            <a:ext cx="3505200" cy="1457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A43AD2-D566-1CC5-17B7-4687FB80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1491" y="2407981"/>
            <a:ext cx="1852406" cy="185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897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</a:rPr>
              <a:t>잠깐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/>
              <a:t>서버를 정상 종료하자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그룸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에서 제공하는 터미널창</a:t>
            </a:r>
            <a:endParaRPr lang="en-US" altLang="ko-KR" dirty="0"/>
          </a:p>
          <a:p>
            <a:pPr lvl="1"/>
            <a:r>
              <a:rPr lang="ko-KR" altLang="en-US" dirty="0"/>
              <a:t>로컬이 아니다</a:t>
            </a:r>
            <a:r>
              <a:rPr lang="en-US" altLang="ko-KR" dirty="0"/>
              <a:t>. </a:t>
            </a:r>
            <a:r>
              <a:rPr lang="ko-KR" altLang="en-US" dirty="0"/>
              <a:t>실제 서버는 컴퓨터에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원격 터미널창이다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정상 종료하지 않으면 문제 발생 가능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정상 종료하지 않으면</a:t>
            </a:r>
            <a:r>
              <a:rPr lang="en-US" altLang="ko-KR" dirty="0"/>
              <a:t>….</a:t>
            </a:r>
          </a:p>
          <a:p>
            <a:pPr lvl="1"/>
            <a:r>
              <a:rPr lang="ko-KR" altLang="en-US" dirty="0"/>
              <a:t>서버가 가끔 </a:t>
            </a:r>
            <a:r>
              <a:rPr lang="ko-KR" altLang="en-US" dirty="0" err="1"/>
              <a:t>죽어버린후</a:t>
            </a:r>
            <a:r>
              <a:rPr lang="en-US" altLang="ko-KR" dirty="0"/>
              <a:t>, </a:t>
            </a:r>
            <a:r>
              <a:rPr lang="ko-KR" altLang="en-US" dirty="0"/>
              <a:t>부팅이 안된다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실습 내용 복구 </a:t>
            </a:r>
            <a:r>
              <a:rPr lang="ko-KR" altLang="en-US" dirty="0" err="1"/>
              <a:t>힘듬</a:t>
            </a:r>
            <a:r>
              <a:rPr lang="en-US" altLang="ko-KR" dirty="0"/>
              <a:t>, </a:t>
            </a:r>
            <a:r>
              <a:rPr lang="ko-KR" altLang="en-US" dirty="0"/>
              <a:t>무료 버전이라 복사 안됨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/>
              <a:t>종료 명령어 입력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컨테이너 나가기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또는 로그 아웃 버튼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EFBF78F1-28F5-4525-808D-C1F91365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026" name="Picture 2" descr="디버그 이야기 - 비정상종료">
            <a:extLst>
              <a:ext uri="{FF2B5EF4-FFF2-40B4-BE49-F238E27FC236}">
                <a16:creationId xmlns:a16="http://schemas.microsoft.com/office/drawing/2014/main" id="{7532A67D-93D5-4195-841F-FD3EC94C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655" y="1309408"/>
            <a:ext cx="3853929" cy="17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프로그램 없이 윈도우 자동종료하기/시스템 예약종료 버튼만들기">
            <a:extLst>
              <a:ext uri="{FF2B5EF4-FFF2-40B4-BE49-F238E27FC236}">
                <a16:creationId xmlns:a16="http://schemas.microsoft.com/office/drawing/2014/main" id="{5151669E-5C20-4BB8-9A95-34F36BBD6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1013" y="3195106"/>
            <a:ext cx="2063211" cy="17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681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정리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기술 트렌드 분석</a:t>
            </a:r>
            <a:endParaRPr lang="en-US" altLang="ko-KR" dirty="0"/>
          </a:p>
          <a:p>
            <a:pPr lvl="1"/>
            <a:r>
              <a:rPr lang="ko-KR" altLang="en-US"/>
              <a:t>웹 서비스 관련 이슈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자바스크립트 문법</a:t>
            </a:r>
            <a:endParaRPr lang="en-US" altLang="ko-KR" dirty="0"/>
          </a:p>
          <a:p>
            <a:pPr lvl="1"/>
            <a:r>
              <a:rPr lang="ko-KR" altLang="en-US" dirty="0"/>
              <a:t>데이터 타입</a:t>
            </a:r>
            <a:r>
              <a:rPr lang="en-US" altLang="ko-KR" dirty="0"/>
              <a:t>, </a:t>
            </a:r>
            <a:r>
              <a:rPr lang="ko-KR" altLang="en-US" dirty="0"/>
              <a:t>다양한 연산자</a:t>
            </a:r>
            <a:r>
              <a:rPr lang="en-US" altLang="ko-KR" dirty="0"/>
              <a:t>, </a:t>
            </a:r>
            <a:r>
              <a:rPr lang="ko-KR" altLang="en-US" dirty="0"/>
              <a:t>문자열 등</a:t>
            </a:r>
            <a:endParaRPr lang="en-US" altLang="ko-KR" dirty="0"/>
          </a:p>
          <a:p>
            <a:pPr lvl="1"/>
            <a:r>
              <a:rPr lang="ko-KR" altLang="en-US" dirty="0" err="1"/>
              <a:t>꾸글</a:t>
            </a:r>
            <a:r>
              <a:rPr lang="en-US" altLang="ko-KR" dirty="0"/>
              <a:t>.COM</a:t>
            </a:r>
            <a:r>
              <a:rPr lang="ko-KR" altLang="en-US" dirty="0"/>
              <a:t> 기능 추가</a:t>
            </a:r>
            <a:endParaRPr lang="en-US" altLang="ko-KR" dirty="0"/>
          </a:p>
        </p:txBody>
      </p:sp>
      <p:pic>
        <p:nvPicPr>
          <p:cNvPr id="4098" name="Picture 2" descr="수고 하셨습니다 캘리그라피 손글씨 S200310b, 오호랄라, 일러스트, 수고, 고생, 캘리그라피, 캘리그래피, 캘리, 한글, 손글씨,  단어, 문장, 문자, 일러스트, 일러스트레이터, 벡터, 타이포그라피, 타이포, 서예, 붓글씨, 먹글씨, 검정색, 블랙, 글씨, … |  손글씨, 붓글씨,">
            <a:extLst>
              <a:ext uri="{FF2B5EF4-FFF2-40B4-BE49-F238E27FC236}">
                <a16:creationId xmlns:a16="http://schemas.microsoft.com/office/drawing/2014/main" id="{CCF812F3-AD31-42E9-B906-B56E7AC78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652" y="3185652"/>
            <a:ext cx="3672348" cy="3672348"/>
          </a:xfrm>
          <a:prstGeom prst="rect">
            <a:avLst/>
          </a:prstGeom>
          <a:noFill/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94F8910-7A19-4B49-853A-CDE9A5A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3835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사용자경험(UX)과 고객경험(CX)차이 : 네이버 블로그">
            <a:extLst>
              <a:ext uri="{FF2B5EF4-FFF2-40B4-BE49-F238E27FC236}">
                <a16:creationId xmlns:a16="http://schemas.microsoft.com/office/drawing/2014/main" id="{8E075DF4-EEAB-C150-C26F-36E2CBC5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10" y="3582492"/>
            <a:ext cx="2401331" cy="101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hnLab | 보안 이슈">
            <a:extLst>
              <a:ext uri="{FF2B5EF4-FFF2-40B4-BE49-F238E27FC236}">
                <a16:creationId xmlns:a16="http://schemas.microsoft.com/office/drawing/2014/main" id="{832E9498-BF15-B0EC-E850-4A5EFD6C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91475"/>
            <a:ext cx="2283352" cy="11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/>
              <a:t>웹 서비스 관련 이슈</a:t>
            </a:r>
            <a:endParaRPr lang="en-US" altLang="ko-KR" sz="4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5518"/>
            <a:ext cx="9665043" cy="4966387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ko-KR" altLang="en-US" dirty="0">
                <a:sym typeface="Wingdings" panose="05000000000000000000" pitchFamily="2" charset="2"/>
              </a:rPr>
              <a:t>화이트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 err="1">
                <a:sym typeface="Wingdings" panose="05000000000000000000" pitchFamily="2" charset="2"/>
              </a:rPr>
              <a:t>다크모드</a:t>
            </a:r>
            <a:r>
              <a:rPr lang="ko-KR" altLang="en-US" dirty="0">
                <a:sym typeface="Wingdings" panose="05000000000000000000" pitchFamily="2" charset="2"/>
              </a:rPr>
              <a:t> 화면 제공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모바일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 배터리 약 </a:t>
            </a:r>
            <a:r>
              <a:rPr lang="en-US" altLang="ko-KR" dirty="0">
                <a:sym typeface="Wingdings" panose="05000000000000000000" pitchFamily="2" charset="2"/>
              </a:rPr>
              <a:t>39% </a:t>
            </a:r>
            <a:r>
              <a:rPr lang="ko-KR" altLang="en-US" dirty="0">
                <a:sym typeface="Wingdings" panose="05000000000000000000" pitchFamily="2" charset="2"/>
              </a:rPr>
              <a:t>이상 절약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페이지 속도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ko-KR" altLang="en-US" dirty="0">
                <a:sym typeface="Wingdings" panose="05000000000000000000" pitchFamily="2" charset="2"/>
              </a:rPr>
              <a:t>사용자 경험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서버 반응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초 이상 웹사이트 사용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pPr lvl="2">
              <a:defRPr/>
            </a:pPr>
            <a:r>
              <a:rPr lang="en-US" altLang="ko-KR" sz="1900" dirty="0" err="1"/>
              <a:t>Mobify</a:t>
            </a:r>
            <a:r>
              <a:rPr lang="en-US" altLang="ko-KR" sz="1900" dirty="0"/>
              <a:t> : 100ms </a:t>
            </a:r>
            <a:r>
              <a:rPr lang="ko-KR" altLang="en-US" sz="1900" dirty="0"/>
              <a:t>단축마다 </a:t>
            </a:r>
            <a:r>
              <a:rPr lang="en-US" altLang="ko-KR" sz="1900" dirty="0"/>
              <a:t>1.11%</a:t>
            </a:r>
            <a:r>
              <a:rPr lang="ko-KR" altLang="en-US" sz="1900" dirty="0"/>
              <a:t>의 사용 증가 </a:t>
            </a:r>
            <a:r>
              <a:rPr lang="en-US" altLang="ko-KR" sz="1900" dirty="0"/>
              <a:t>: </a:t>
            </a:r>
            <a:r>
              <a:rPr lang="ko-KR" altLang="en-US" sz="1900" dirty="0"/>
              <a:t>연간 </a:t>
            </a:r>
            <a:r>
              <a:rPr lang="ko-KR" altLang="en-US" sz="1900" dirty="0" err="1"/>
              <a:t>수익율</a:t>
            </a:r>
            <a:r>
              <a:rPr lang="ko-KR" altLang="en-US" sz="1900" dirty="0"/>
              <a:t> </a:t>
            </a:r>
            <a:r>
              <a:rPr lang="en-US" altLang="ko-KR" sz="1900" dirty="0"/>
              <a:t>$380,000</a:t>
            </a:r>
            <a:endParaRPr lang="en-US" altLang="ko-KR" sz="19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음성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어시스턴스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ym typeface="Wingdings" panose="05000000000000000000" pitchFamily="2" charset="2"/>
              </a:rPr>
              <a:t>GOOGLE</a:t>
            </a: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음성 검색 </a:t>
            </a:r>
            <a:r>
              <a:rPr lang="ko-KR" altLang="en-US" dirty="0" err="1">
                <a:sym typeface="Wingdings" panose="05000000000000000000" pitchFamily="2" charset="2"/>
              </a:rPr>
              <a:t>사용율</a:t>
            </a:r>
            <a:r>
              <a:rPr lang="ko-KR" altLang="en-US" dirty="0">
                <a:sym typeface="Wingdings" panose="05000000000000000000" pitchFamily="2" charset="2"/>
              </a:rPr>
              <a:t> 크게 증가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어린이와 노인 연령층 약 </a:t>
            </a:r>
            <a:r>
              <a:rPr lang="en-US" altLang="ko-KR" dirty="0">
                <a:sym typeface="Wingdings" panose="05000000000000000000" pitchFamily="2" charset="2"/>
              </a:rPr>
              <a:t>20% </a:t>
            </a:r>
            <a:r>
              <a:rPr lang="ko-KR" altLang="en-US" dirty="0">
                <a:sym typeface="Wingdings" panose="05000000000000000000" pitchFamily="2" charset="2"/>
              </a:rPr>
              <a:t>이상 증가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인공지능 </a:t>
            </a:r>
            <a:r>
              <a:rPr lang="ko-KR" altLang="en-US" dirty="0" err="1">
                <a:sym typeface="Wingdings" panose="05000000000000000000" pitchFamily="2" charset="2"/>
              </a:rPr>
              <a:t>챗봇</a:t>
            </a:r>
            <a:r>
              <a:rPr lang="ko-KR" altLang="en-US" dirty="0">
                <a:sym typeface="Wingdings" panose="05000000000000000000" pitchFamily="2" charset="2"/>
              </a:rPr>
              <a:t> 진화 </a:t>
            </a: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ym typeface="Wingdings" panose="05000000000000000000" pitchFamily="2" charset="2"/>
              </a:rPr>
              <a:t>CHATGPT</a:t>
            </a: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대부분 복잡한 </a:t>
            </a:r>
            <a:r>
              <a:rPr lang="en-US" altLang="ko-KR" dirty="0">
                <a:sym typeface="Wingdings" panose="05000000000000000000" pitchFamily="2" charset="2"/>
              </a:rPr>
              <a:t>Q/A </a:t>
            </a:r>
            <a:r>
              <a:rPr lang="ko-KR" altLang="en-US" dirty="0">
                <a:sym typeface="Wingdings" panose="05000000000000000000" pitchFamily="2" charset="2"/>
              </a:rPr>
              <a:t>해결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한국어 학습 통한 </a:t>
            </a:r>
            <a:r>
              <a:rPr lang="en-US" altLang="ko-KR" dirty="0">
                <a:sym typeface="Wingdings" panose="05000000000000000000" pitchFamily="2" charset="2"/>
              </a:rPr>
              <a:t>AI </a:t>
            </a:r>
            <a:r>
              <a:rPr lang="ko-KR" altLang="en-US" dirty="0">
                <a:sym typeface="Wingdings" panose="05000000000000000000" pitchFamily="2" charset="2"/>
              </a:rPr>
              <a:t>스피커 시장 활성화 예상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dirty="0">
                <a:sym typeface="Wingdings" panose="05000000000000000000" pitchFamily="2" charset="2"/>
              </a:rPr>
              <a:t>CMS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err="1">
                <a:sym typeface="Wingdings" panose="05000000000000000000" pitchFamily="2" charset="2"/>
              </a:rPr>
              <a:t>극강</a:t>
            </a:r>
            <a:r>
              <a:rPr lang="ko-KR" altLang="en-US" dirty="0">
                <a:sym typeface="Wingdings" panose="05000000000000000000" pitchFamily="2" charset="2"/>
              </a:rPr>
              <a:t> 인기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워드프레스 등 전 세계 </a:t>
            </a:r>
            <a:r>
              <a:rPr lang="en-US" altLang="ko-KR" dirty="0">
                <a:sym typeface="Wingdings" panose="05000000000000000000" pitchFamily="2" charset="2"/>
              </a:rPr>
              <a:t>64% 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리눅스 서버 기반 오픈 소스 </a:t>
            </a:r>
            <a:r>
              <a:rPr lang="en-US" altLang="ko-KR" dirty="0">
                <a:sym typeface="Wingdings" panose="05000000000000000000" pitchFamily="2" charset="2"/>
              </a:rPr>
              <a:t>CMS </a:t>
            </a:r>
            <a:r>
              <a:rPr lang="ko-KR" altLang="en-US" dirty="0">
                <a:sym typeface="Wingdings" panose="05000000000000000000" pitchFamily="2" charset="2"/>
              </a:rPr>
              <a:t>인기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0BEFE7D-6901-4691-85F9-0EE19CC5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4F9485-E9D3-E4A1-BB19-5D86E8296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324" y="626433"/>
            <a:ext cx="3849265" cy="216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ow Faster Page Load Time = Higher Google Ranking">
            <a:extLst>
              <a:ext uri="{FF2B5EF4-FFF2-40B4-BE49-F238E27FC236}">
                <a16:creationId xmlns:a16="http://schemas.microsoft.com/office/drawing/2014/main" id="{44496F0F-8FA1-37A7-55A7-7B53F06AB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41" y="4504738"/>
            <a:ext cx="2283351" cy="101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고객 감성·문맥 이해하는 AI 챗봇 `따봇` - 디지털타임스">
            <a:extLst>
              <a:ext uri="{FF2B5EF4-FFF2-40B4-BE49-F238E27FC236}">
                <a16:creationId xmlns:a16="http://schemas.microsoft.com/office/drawing/2014/main" id="{E04092C5-42D3-0640-839A-BAEDC6C1C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282" y="4024741"/>
            <a:ext cx="3230126" cy="223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MS란 뭐고, 웹사이트 빌더와는 뭐가 다름? | 살살살림">
            <a:extLst>
              <a:ext uri="{FF2B5EF4-FFF2-40B4-BE49-F238E27FC236}">
                <a16:creationId xmlns:a16="http://schemas.microsoft.com/office/drawing/2014/main" id="{B2D168D5-B12E-4C5B-E393-995F5118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142" y="1855518"/>
            <a:ext cx="2782201" cy="1618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85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1229954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</a:rPr>
              <a:t>자바 스크립트 문법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3076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</a:t>
            </a:r>
            <a:r>
              <a:rPr lang="ko-KR" altLang="en-US" sz="3200" b="1" dirty="0" err="1"/>
              <a:t>할일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- 3</a:t>
            </a:r>
            <a:endParaRPr lang="ko-KR" altLang="en-US" sz="3200" b="1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B93406-1793-47EE-B95A-701E1DBB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4E45EC-0343-4CC3-885C-22AA90244257}"/>
              </a:ext>
            </a:extLst>
          </p:cNvPr>
          <p:cNvSpPr/>
          <p:nvPr/>
        </p:nvSpPr>
        <p:spPr>
          <a:xfrm>
            <a:off x="799286" y="3818239"/>
            <a:ext cx="318388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/>
              <a:t>자바스크립트 문법</a:t>
            </a:r>
            <a:endParaRPr lang="en-US" altLang="ko-KR" sz="2800" b="1" dirty="0"/>
          </a:p>
          <a:p>
            <a:pPr lvl="0">
              <a:defRPr/>
            </a:pPr>
            <a:endParaRPr lang="en-US" altLang="ko-KR" sz="2800" b="1" dirty="0"/>
          </a:p>
          <a:p>
            <a:pPr lvl="0">
              <a:defRPr/>
            </a:pPr>
            <a:r>
              <a:rPr lang="ko-KR" altLang="en-US" sz="2800" b="1" dirty="0" err="1"/>
              <a:t>꾸글</a:t>
            </a:r>
            <a:r>
              <a:rPr lang="en-US" altLang="ko-KR" sz="2800" b="1" dirty="0"/>
              <a:t>.COM</a:t>
            </a:r>
          </a:p>
        </p:txBody>
      </p:sp>
      <p:pic>
        <p:nvPicPr>
          <p:cNvPr id="1026" name="Picture 2" descr="JavaScript 입문 | TutorialPost">
            <a:extLst>
              <a:ext uri="{FF2B5EF4-FFF2-40B4-BE49-F238E27FC236}">
                <a16:creationId xmlns:a16="http://schemas.microsoft.com/office/drawing/2014/main" id="{1CF41AE9-CD85-505F-EA07-91DB30079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337" y="3799868"/>
            <a:ext cx="4159918" cy="23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95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CABDEC-8C77-4440-BD9C-62DCBD2FB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3959" y="2928794"/>
            <a:ext cx="5376985" cy="37571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그룸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접속 및 로그인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1012E99-68DB-4D00-9F64-37019803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웹 사이트 접속과 로그인</a:t>
            </a:r>
            <a:r>
              <a:rPr lang="en-US" altLang="ko-KR" dirty="0"/>
              <a:t>(</a:t>
            </a:r>
            <a:r>
              <a:rPr lang="ko-KR" altLang="en-US" dirty="0"/>
              <a:t>구글 계정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2800" dirty="0">
                <a:hlinkClick r:id="rId4"/>
              </a:rPr>
              <a:t>https://ide.goorm.io/</a:t>
            </a:r>
            <a:r>
              <a:rPr lang="en-US" altLang="ko-KR" sz="2800" dirty="0"/>
              <a:t> </a:t>
            </a:r>
            <a:r>
              <a:rPr lang="ko-KR" altLang="en-US" sz="2800" dirty="0"/>
              <a:t>또는 </a:t>
            </a:r>
            <a:r>
              <a:rPr lang="en-US" altLang="ko-KR" sz="2800" dirty="0">
                <a:hlinkClick r:id="rId5"/>
              </a:rPr>
              <a:t>https://www.goorm.io/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C1F8B-2428-466D-AFDF-CF689D1E10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781" y="2928795"/>
            <a:ext cx="5376984" cy="3757140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27BBF2BF-C204-4ADE-B600-3695C574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528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대시 보드 확인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상단의 </a:t>
            </a:r>
            <a:r>
              <a:rPr lang="en-US" altLang="ko-KR" b="1" dirty="0"/>
              <a:t>IDE </a:t>
            </a:r>
            <a:r>
              <a:rPr lang="ko-KR" altLang="en-US" dirty="0"/>
              <a:t>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콘솔로 가기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대시보드 확인</a:t>
            </a:r>
            <a:endParaRPr lang="ko-KR" altLang="en-US" sz="23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FA33A-A9C0-4B07-8FD3-9C974F4CB9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6" y="2589090"/>
            <a:ext cx="5586854" cy="3903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204EE0-75B0-4A52-9E7A-7F83C7436A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4212" y="2477477"/>
            <a:ext cx="5746588" cy="4015398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4409091-D73D-4E14-8FEA-B9C3DD7C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6732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컨테이너 실행하기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생성완료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컨테이너 실행하기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 err="1">
                <a:sym typeface="Wingdings" panose="05000000000000000000" pitchFamily="2" charset="2"/>
              </a:rPr>
              <a:t>메인화면</a:t>
            </a:r>
            <a:r>
              <a:rPr lang="ko-KR" altLang="en-US" dirty="0">
                <a:sym typeface="Wingdings" panose="05000000000000000000" pitchFamily="2" charset="2"/>
              </a:rPr>
              <a:t> 확인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준비 완료</a:t>
            </a:r>
            <a:r>
              <a:rPr lang="en-US" altLang="ko-KR" dirty="0">
                <a:sym typeface="Wingdings" panose="05000000000000000000" pitchFamily="2" charset="2"/>
              </a:rPr>
              <a:t>!)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컨테이너 정보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개인 접속 주소 확인 가능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B31033-A397-4A35-A2B8-A2612F58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8" y="2752368"/>
            <a:ext cx="5465332" cy="36039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DD1D1E-F2AF-4882-A860-72A8385F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887" y="2747091"/>
            <a:ext cx="5567009" cy="36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52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자바스크립트 문법 </a:t>
            </a:r>
            <a:r>
              <a:rPr lang="en-US" altLang="ko-KR" b="1" dirty="0"/>
              <a:t>– </a:t>
            </a:r>
            <a:r>
              <a:rPr lang="ko-KR" altLang="en-US" b="1" dirty="0"/>
              <a:t>데이터 타입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9" y="1778733"/>
            <a:ext cx="10872019" cy="486031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JS</a:t>
            </a:r>
            <a:r>
              <a:rPr lang="ko-KR" altLang="en-US" sz="2400" dirty="0">
                <a:sym typeface="Wingdings" panose="05000000000000000000" pitchFamily="2" charset="2"/>
              </a:rPr>
              <a:t>의 데이터 타입 종류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기존 </a:t>
            </a:r>
            <a:r>
              <a:rPr lang="en-US" altLang="ko-KR" sz="2000" dirty="0">
                <a:sym typeface="Wingdings" panose="05000000000000000000" pitchFamily="2" charset="2"/>
              </a:rPr>
              <a:t>C, C++</a:t>
            </a:r>
            <a:r>
              <a:rPr lang="ko-KR" altLang="en-US" sz="2000" dirty="0">
                <a:sym typeface="Wingdings" panose="05000000000000000000" pitchFamily="2" charset="2"/>
              </a:rPr>
              <a:t>과 차이점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타입 지정 없음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JS </a:t>
            </a:r>
            <a:r>
              <a:rPr lang="ko-KR" altLang="en-US" sz="2400" dirty="0">
                <a:sym typeface="Wingdings" panose="05000000000000000000" pitchFamily="2" charset="2"/>
              </a:rPr>
              <a:t>폴더에 파일 생성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임시로 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data_type.js </a:t>
            </a:r>
            <a:r>
              <a:rPr lang="ko-KR" alt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를 생성 후 작성한다</a:t>
            </a:r>
            <a:r>
              <a:rPr lang="en-US" altLang="ko-KR" sz="20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head</a:t>
            </a:r>
            <a:r>
              <a:rPr lang="ko-KR" altLang="en-US" sz="1800" dirty="0">
                <a:sym typeface="Wingdings" panose="05000000000000000000" pitchFamily="2" charset="2"/>
              </a:rPr>
              <a:t>에 파일을 연동합니다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대표 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정수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소수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문자열</a:t>
            </a:r>
            <a:r>
              <a:rPr lang="en-US" altLang="ko-KR" sz="2400" dirty="0">
                <a:sym typeface="Wingdings" panose="05000000000000000000" pitchFamily="2" charset="2"/>
              </a:rPr>
              <a:t>, bool </a:t>
            </a:r>
            <a:r>
              <a:rPr lang="ko-KR" altLang="en-US" sz="2400" dirty="0">
                <a:sym typeface="Wingdings" panose="05000000000000000000" pitchFamily="2" charset="2"/>
              </a:rPr>
              <a:t>타입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직접 선언해서 값을 확인해보자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f12 </a:t>
            </a:r>
            <a:r>
              <a:rPr lang="ko-KR" altLang="en-US" sz="1800" dirty="0">
                <a:sym typeface="Wingdings" panose="05000000000000000000" pitchFamily="2" charset="2"/>
              </a:rPr>
              <a:t>개발자 모드에서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2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b="1" dirty="0" err="1"/>
              <a:t>undefi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b="1" dirty="0"/>
              <a:t>empty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반드시 직접 값 확인</a:t>
            </a:r>
            <a:endParaRPr lang="en-US" altLang="ko-KR" sz="2000" dirty="0"/>
          </a:p>
          <a:p>
            <a:pPr lvl="2"/>
            <a:r>
              <a:rPr lang="ko-KR" altLang="en-US" sz="1800" dirty="0">
                <a:sym typeface="Wingdings" panose="05000000000000000000" pitchFamily="2" charset="2"/>
              </a:rPr>
              <a:t>참고 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  <a:r>
              <a:rPr lang="en-US" altLang="ko-KR" sz="1800" dirty="0" err="1"/>
              <a:t>typeof</a:t>
            </a:r>
            <a:r>
              <a:rPr lang="en-US" altLang="ko-KR" sz="1800" dirty="0"/>
              <a:t> </a:t>
            </a:r>
            <a:r>
              <a:rPr lang="ko-KR" altLang="en-US" sz="1800" dirty="0"/>
              <a:t>값 </a:t>
            </a:r>
            <a:r>
              <a:rPr lang="en-US" altLang="ko-KR" sz="1800" dirty="0"/>
              <a:t>(</a:t>
            </a:r>
            <a:r>
              <a:rPr lang="ko-KR" altLang="en-US" sz="1800" dirty="0"/>
              <a:t>데이터 타입 확인</a:t>
            </a:r>
            <a:r>
              <a:rPr lang="en-US" altLang="ko-KR" sz="1800" dirty="0"/>
              <a:t>)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074" name="Picture 2" descr="2. JavaScript 데이터 타입과 연산자">
            <a:extLst>
              <a:ext uri="{FF2B5EF4-FFF2-40B4-BE49-F238E27FC236}">
                <a16:creationId xmlns:a16="http://schemas.microsoft.com/office/drawing/2014/main" id="{BDB96142-9560-FB74-ACDA-688ACC5E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0683" y="3927935"/>
            <a:ext cx="4046103" cy="242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6701E-EA1A-717A-06AC-4999EABCD710}"/>
              </a:ext>
            </a:extLst>
          </p:cNvPr>
          <p:cNvSpPr txBox="1"/>
          <p:nvPr/>
        </p:nvSpPr>
        <p:spPr>
          <a:xfrm>
            <a:off x="7880684" y="1778733"/>
            <a:ext cx="38415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let number = 5;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let str = ‘</a:t>
            </a:r>
            <a:r>
              <a:rPr lang="ko-KR" altLang="en-US" sz="1400" dirty="0">
                <a:highlight>
                  <a:srgbClr val="FFFF00"/>
                </a:highlight>
              </a:rPr>
              <a:t>문자열 입력</a:t>
            </a:r>
            <a:r>
              <a:rPr lang="en-US" altLang="ko-KR" sz="1400" dirty="0">
                <a:highlight>
                  <a:srgbClr val="FFFF00"/>
                </a:highlight>
              </a:rPr>
              <a:t>’; // “ “</a:t>
            </a:r>
            <a:r>
              <a:rPr lang="ko-KR" altLang="en-US" sz="1400" dirty="0">
                <a:highlight>
                  <a:srgbClr val="FFFF00"/>
                </a:highlight>
              </a:rPr>
              <a:t>도 묶음 가능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let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prime = 1.5123;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let </a:t>
            </a:r>
            <a:r>
              <a:rPr lang="en-US" altLang="ko-KR" sz="1400" dirty="0" err="1">
                <a:highlight>
                  <a:srgbClr val="FFFF00"/>
                </a:highlight>
              </a:rPr>
              <a:t>is_ok</a:t>
            </a:r>
            <a:r>
              <a:rPr lang="en-US" altLang="ko-KR" sz="1400" dirty="0">
                <a:highlight>
                  <a:srgbClr val="FFFF00"/>
                </a:highlight>
              </a:rPr>
              <a:t> = true; // </a:t>
            </a:r>
            <a:r>
              <a:rPr lang="ko-KR" altLang="en-US" sz="1400" dirty="0">
                <a:highlight>
                  <a:srgbClr val="FFFF00"/>
                </a:highlight>
              </a:rPr>
              <a:t>참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let </a:t>
            </a:r>
            <a:r>
              <a:rPr lang="en-US" altLang="ko-KR" sz="1400" dirty="0" err="1">
                <a:highlight>
                  <a:srgbClr val="FFFF00"/>
                </a:highlight>
              </a:rPr>
              <a:t>is_not</a:t>
            </a:r>
            <a:r>
              <a:rPr lang="en-US" altLang="ko-KR" sz="1400" dirty="0">
                <a:highlight>
                  <a:srgbClr val="FFFF00"/>
                </a:highlight>
              </a:rPr>
              <a:t> = false; // </a:t>
            </a:r>
            <a:r>
              <a:rPr lang="ko-KR" altLang="en-US" sz="1400" dirty="0">
                <a:highlight>
                  <a:srgbClr val="FFFF00"/>
                </a:highlight>
              </a:rPr>
              <a:t>거짓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let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 err="1">
                <a:highlight>
                  <a:srgbClr val="FFFF00"/>
                </a:highlight>
              </a:rPr>
              <a:t>undefi</a:t>
            </a:r>
            <a:r>
              <a:rPr lang="en-US" altLang="ko-KR" sz="1400" dirty="0">
                <a:highlight>
                  <a:srgbClr val="FFFF00"/>
                </a:highlight>
              </a:rPr>
              <a:t>; // </a:t>
            </a:r>
            <a:r>
              <a:rPr lang="ko-KR" altLang="en-US" sz="1400" dirty="0">
                <a:highlight>
                  <a:srgbClr val="FFFF00"/>
                </a:highlight>
              </a:rPr>
              <a:t>변수 이름만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초기화 </a:t>
            </a:r>
            <a:r>
              <a:rPr lang="en-US" altLang="ko-KR" sz="1400" dirty="0">
                <a:highlight>
                  <a:srgbClr val="FFFF00"/>
                </a:highlight>
              </a:rPr>
              <a:t>x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let empty = null; // </a:t>
            </a:r>
            <a:r>
              <a:rPr lang="ko-KR" altLang="en-US" sz="1400" dirty="0">
                <a:highlight>
                  <a:srgbClr val="FFFF00"/>
                </a:highlight>
              </a:rPr>
              <a:t>비어 있음</a:t>
            </a:r>
            <a:endParaRPr lang="en-US" altLang="ko-KR" sz="1400" dirty="0">
              <a:highlight>
                <a:srgbClr val="FFFF00"/>
              </a:highlight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ko-KR" altLang="en-US" sz="1400" dirty="0" err="1">
                <a:highlight>
                  <a:srgbClr val="FFFF00"/>
                </a:highlight>
              </a:rPr>
              <a:t>console.log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en-US" altLang="ko-KR" sz="1400" dirty="0" err="1">
                <a:highlight>
                  <a:srgbClr val="FFFF00"/>
                </a:highlight>
              </a:rPr>
              <a:t>undefi</a:t>
            </a:r>
            <a:r>
              <a:rPr lang="en-US" altLang="ko-KR" sz="1400" dirty="0">
                <a:highlight>
                  <a:srgbClr val="FFFF00"/>
                </a:highlight>
              </a:rPr>
              <a:t>,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empty</a:t>
            </a:r>
            <a:r>
              <a:rPr lang="ko-KR" altLang="en-US" sz="1400" dirty="0">
                <a:highlight>
                  <a:srgbClr val="FFFF00"/>
                </a:highlight>
              </a:rPr>
              <a:t>); </a:t>
            </a:r>
            <a:r>
              <a:rPr lang="en-US" altLang="ko-KR" sz="1400" dirty="0">
                <a:highlight>
                  <a:srgbClr val="FFFF00"/>
                </a:highlight>
              </a:rPr>
              <a:t>// </a:t>
            </a:r>
            <a:r>
              <a:rPr lang="ko-KR" altLang="en-US" sz="1400" dirty="0">
                <a:highlight>
                  <a:srgbClr val="FFFF00"/>
                </a:highlight>
              </a:rPr>
              <a:t>여러 개 출력</a:t>
            </a:r>
          </a:p>
        </p:txBody>
      </p:sp>
    </p:spTree>
    <p:extLst>
      <p:ext uri="{BB962C8B-B14F-4D97-AF65-F5344CB8AC3E}">
        <p14:creationId xmlns:p14="http://schemas.microsoft.com/office/powerpoint/2010/main" val="8685017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Script Window close method - javatpoint">
            <a:extLst>
              <a:ext uri="{FF2B5EF4-FFF2-40B4-BE49-F238E27FC236}">
                <a16:creationId xmlns:a16="http://schemas.microsoft.com/office/drawing/2014/main" id="{62AF598C-7901-119A-948B-4171FC55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675" y="4179554"/>
            <a:ext cx="4139771" cy="174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 err="1"/>
              <a:t>팝업창</a:t>
            </a:r>
            <a:r>
              <a:rPr lang="en-US" altLang="ko-KR" b="1" dirty="0"/>
              <a:t>(</a:t>
            </a:r>
            <a:r>
              <a:rPr lang="ko-KR" altLang="en-US" b="1" dirty="0"/>
              <a:t>날짜 출력</a:t>
            </a:r>
            <a:r>
              <a:rPr lang="en-US" altLang="ko-KR" b="1" dirty="0"/>
              <a:t>)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날짜 데이터를 출력하는 팝업창을 띄우자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폴더에 </a:t>
            </a:r>
            <a:r>
              <a:rPr lang="en-US" altLang="ko-KR" b="1" dirty="0" err="1">
                <a:sym typeface="Wingdings" panose="05000000000000000000" pitchFamily="2" charset="2"/>
              </a:rPr>
              <a:t>pop_up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생성한다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pop_up.html</a:t>
            </a:r>
            <a:r>
              <a:rPr lang="ko-KR" altLang="en-US" dirty="0">
                <a:sym typeface="Wingdings" panose="05000000000000000000" pitchFamily="2" charset="2"/>
              </a:rPr>
              <a:t>을 추가한다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dirty="0">
                <a:sym typeface="Wingdings" panose="05000000000000000000" pitchFamily="2" charset="2"/>
              </a:rPr>
              <a:t>.html</a:t>
            </a:r>
            <a:r>
              <a:rPr lang="ko-KR" altLang="en-US" dirty="0">
                <a:sym typeface="Wingdings" panose="05000000000000000000" pitchFamily="2" charset="2"/>
              </a:rPr>
              <a:t> 파일이다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팝업창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기본 </a:t>
            </a: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문서 구조와 동일하다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 폴더 안에 </a:t>
            </a:r>
            <a:r>
              <a:rPr lang="en-US" altLang="ko-KR" b="1" dirty="0">
                <a:sym typeface="Wingdings" panose="05000000000000000000" pitchFamily="2" charset="2"/>
              </a:rPr>
              <a:t>pop_up.js</a:t>
            </a:r>
            <a:r>
              <a:rPr lang="ko-KR" altLang="en-US" dirty="0">
                <a:sym typeface="Wingdings" panose="05000000000000000000" pitchFamily="2" charset="2"/>
              </a:rPr>
              <a:t>를 작성한다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가로 </a:t>
            </a:r>
            <a:r>
              <a:rPr lang="en-US" altLang="ko-KR" dirty="0"/>
              <a:t>400, </a:t>
            </a:r>
            <a:r>
              <a:rPr lang="ko-KR" altLang="en-US" dirty="0"/>
              <a:t>세로 </a:t>
            </a:r>
            <a:r>
              <a:rPr lang="en-US" altLang="ko-KR" dirty="0"/>
              <a:t>300, </a:t>
            </a:r>
            <a:r>
              <a:rPr lang="ko-KR" altLang="en-US" dirty="0"/>
              <a:t>위 </a:t>
            </a:r>
            <a:r>
              <a:rPr lang="en-US" altLang="ko-KR" dirty="0"/>
              <a:t>10, </a:t>
            </a:r>
            <a:r>
              <a:rPr lang="ko-KR" altLang="en-US" dirty="0"/>
              <a:t>왼쪽 </a:t>
            </a:r>
            <a:r>
              <a:rPr lang="en-US" altLang="ko-KR" dirty="0"/>
              <a:t>10 </a:t>
            </a:r>
            <a:r>
              <a:rPr lang="ko-KR" altLang="en-US" dirty="0"/>
              <a:t>여백</a:t>
            </a:r>
            <a:r>
              <a:rPr lang="en-US" altLang="ko-KR" dirty="0"/>
              <a:t> 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윈도우</a:t>
            </a:r>
            <a:r>
              <a:rPr lang="en-US" altLang="ko-KR" dirty="0">
                <a:sym typeface="Wingdings" panose="05000000000000000000" pitchFamily="2" charset="2"/>
              </a:rPr>
              <a:t>.open() </a:t>
            </a:r>
            <a:r>
              <a:rPr lang="ko-KR" altLang="en-US" dirty="0">
                <a:sym typeface="Wingdings" panose="05000000000000000000" pitchFamily="2" charset="2"/>
              </a:rPr>
              <a:t>함수는 창을 열거나 닫는</a:t>
            </a:r>
            <a:r>
              <a:rPr lang="en-US" altLang="ko-KR" dirty="0">
                <a:sym typeface="Wingdings" panose="05000000000000000000" pitchFamily="2" charset="2"/>
              </a:rPr>
              <a:t>(.close)</a:t>
            </a:r>
            <a:r>
              <a:rPr lang="ko-KR" altLang="en-US" dirty="0">
                <a:sym typeface="Wingdings" panose="05000000000000000000" pitchFamily="2" charset="2"/>
              </a:rPr>
              <a:t> 전용 함수이다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F29F3-8414-5EB6-AEB7-30362B62F78A}"/>
              </a:ext>
            </a:extLst>
          </p:cNvPr>
          <p:cNvSpPr txBox="1"/>
          <p:nvPr/>
        </p:nvSpPr>
        <p:spPr>
          <a:xfrm>
            <a:off x="7677664" y="1778733"/>
            <a:ext cx="33013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&lt;!DOCTYPE html&gt;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&lt;html&gt;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&lt;head&gt;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&lt;meta charset="UTF-8"&gt;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&lt;title&gt;</a:t>
            </a:r>
            <a:r>
              <a:rPr lang="ko-KR" altLang="en-US" sz="1400" dirty="0" err="1">
                <a:highlight>
                  <a:srgbClr val="FFFF00"/>
                </a:highlight>
              </a:rPr>
              <a:t>팝업창</a:t>
            </a:r>
            <a:r>
              <a:rPr lang="ko-KR" altLang="en-US" sz="1400" dirty="0">
                <a:highlight>
                  <a:srgbClr val="FFFF00"/>
                </a:highlight>
              </a:rPr>
              <a:t> 테스트</a:t>
            </a:r>
            <a:r>
              <a:rPr lang="en-US" altLang="ko-KR" sz="1400" dirty="0">
                <a:highlight>
                  <a:srgbClr val="FFFF00"/>
                </a:highlight>
              </a:rPr>
              <a:t>&lt;/title&gt;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&lt;/head&gt;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&lt;body&gt;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&lt;h1&gt;</a:t>
            </a:r>
            <a:r>
              <a:rPr lang="ko-KR" altLang="en-US" sz="1400" dirty="0" err="1">
                <a:highlight>
                  <a:srgbClr val="FFFF00"/>
                </a:highlight>
              </a:rPr>
              <a:t>팝업창</a:t>
            </a:r>
            <a:r>
              <a:rPr lang="ko-KR" altLang="en-US" sz="1400" dirty="0">
                <a:highlight>
                  <a:srgbClr val="FFFF00"/>
                </a:highlight>
              </a:rPr>
              <a:t> 확인</a:t>
            </a:r>
            <a:r>
              <a:rPr lang="en-US" altLang="ko-KR" sz="1400" dirty="0">
                <a:highlight>
                  <a:srgbClr val="FFFF00"/>
                </a:highlight>
              </a:rPr>
              <a:t>&lt;/h1&gt;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&lt;/body&gt;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&lt;/html&gt;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D2820-DFE8-E02B-50BD-1DFB7C60C056}"/>
              </a:ext>
            </a:extLst>
          </p:cNvPr>
          <p:cNvSpPr txBox="1"/>
          <p:nvPr/>
        </p:nvSpPr>
        <p:spPr>
          <a:xfrm>
            <a:off x="943365" y="5217279"/>
            <a:ext cx="10822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highlight>
                  <a:srgbClr val="FFFF00"/>
                </a:highlight>
              </a:rPr>
              <a:t>function popup() {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	</a:t>
            </a:r>
            <a:r>
              <a:rPr lang="en-US" altLang="ko-KR" sz="1600" dirty="0" err="1">
                <a:highlight>
                  <a:srgbClr val="FFFF00"/>
                </a:highlight>
              </a:rPr>
              <a:t>window.open</a:t>
            </a:r>
            <a:r>
              <a:rPr lang="en-US" altLang="ko-KR" sz="1600" dirty="0">
                <a:highlight>
                  <a:srgbClr val="FFFF00"/>
                </a:highlight>
              </a:rPr>
              <a:t>("popup.html", "</a:t>
            </a:r>
            <a:r>
              <a:rPr lang="ko-KR" altLang="en-US" sz="1600" dirty="0">
                <a:highlight>
                  <a:srgbClr val="FFFF00"/>
                </a:highlight>
              </a:rPr>
              <a:t>팝업테스트</a:t>
            </a:r>
            <a:r>
              <a:rPr lang="en-US" altLang="ko-KR" sz="1600" dirty="0">
                <a:highlight>
                  <a:srgbClr val="FFFF00"/>
                </a:highlight>
              </a:rPr>
              <a:t>", "width=400, height=300, top=10, left=10");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}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313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Words>1938</Words>
  <Application>Microsoft Office PowerPoint</Application>
  <PresentationFormat>와이드스크린</PresentationFormat>
  <Paragraphs>327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6주차 강의 자바웹프로그래밍</vt:lpstr>
      <vt:lpstr>PowerPoint 프레젠테이션</vt:lpstr>
      <vt:lpstr>웹 서비스 관련 이슈</vt:lpstr>
      <vt:lpstr>PowerPoint 프레젠테이션</vt:lpstr>
      <vt:lpstr>그룸 IDE 접속 및 로그인</vt:lpstr>
      <vt:lpstr>대시 보드 확인</vt:lpstr>
      <vt:lpstr>컨테이너 실행하기</vt:lpstr>
      <vt:lpstr>자바스크립트 문법 – 데이터 타입</vt:lpstr>
      <vt:lpstr>꾸글.com – 팝업창(날짜 출력)</vt:lpstr>
      <vt:lpstr>꾸글.com – 팝업창(날짜 출력)</vt:lpstr>
      <vt:lpstr>꾸글.com – 팝업창(날짜 출력)</vt:lpstr>
      <vt:lpstr>잠깐! 절대 경로와 상대경로</vt:lpstr>
      <vt:lpstr>꾸글.com – 팝업창 디자인 수정</vt:lpstr>
      <vt:lpstr>꾸글.com – 마우스 호버</vt:lpstr>
      <vt:lpstr>꾸글.com – 마우스 호버</vt:lpstr>
      <vt:lpstr>자바스크립트 문법 – 다양한 연산자</vt:lpstr>
      <vt:lpstr>꾸글.com – 문자열 검사</vt:lpstr>
      <vt:lpstr>꾸글.com – 문자열 검사</vt:lpstr>
      <vt:lpstr>6주차 응용 문제 풀기 – x분~</vt:lpstr>
      <vt:lpstr>코드 살펴보기 – HTML </vt:lpstr>
      <vt:lpstr>잠깐! 서버를 정상 종료하자.</vt:lpstr>
      <vt:lpstr>주요 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최도현</dc:creator>
  <cp:lastModifiedBy>도현 최</cp:lastModifiedBy>
  <cp:revision>5406</cp:revision>
  <dcterms:created xsi:type="dcterms:W3CDTF">2017-03-02T04:47:37Z</dcterms:created>
  <dcterms:modified xsi:type="dcterms:W3CDTF">2023-04-11T19:24:35Z</dcterms:modified>
  <cp:version/>
</cp:coreProperties>
</file>