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24"/>
  </p:notesMasterIdLst>
  <p:sldIdLst>
    <p:sldId id="256" r:id="rId2"/>
    <p:sldId id="257" r:id="rId3"/>
    <p:sldId id="941" r:id="rId4"/>
    <p:sldId id="451" r:id="rId5"/>
    <p:sldId id="366" r:id="rId6"/>
    <p:sldId id="367" r:id="rId7"/>
    <p:sldId id="375" r:id="rId8"/>
    <p:sldId id="483" r:id="rId9"/>
    <p:sldId id="945" r:id="rId10"/>
    <p:sldId id="389" r:id="rId11"/>
    <p:sldId id="942" r:id="rId12"/>
    <p:sldId id="464" r:id="rId13"/>
    <p:sldId id="943" r:id="rId14"/>
    <p:sldId id="473" r:id="rId15"/>
    <p:sldId id="944" r:id="rId16"/>
    <p:sldId id="946" r:id="rId17"/>
    <p:sldId id="404" r:id="rId18"/>
    <p:sldId id="406" r:id="rId19"/>
    <p:sldId id="363" r:id="rId20"/>
    <p:sldId id="939" r:id="rId21"/>
    <p:sldId id="940" r:id="rId22"/>
    <p:sldId id="94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963E66-32D8-4359-9456-94CD20EF7FE4}">
          <p14:sldIdLst>
            <p14:sldId id="256"/>
          </p14:sldIdLst>
        </p14:section>
        <p14:section name="1. 트렌드 분석" id="{EE419C19-A297-4D39-B7E6-E069D10DDE27}">
          <p14:sldIdLst>
            <p14:sldId id="257"/>
            <p14:sldId id="941"/>
          </p14:sldIdLst>
        </p14:section>
        <p14:section name="2. 꾸글.com 수정하기" id="{44E4D77F-7880-4E19-91E6-7737E45643BC}">
          <p14:sldIdLst>
            <p14:sldId id="451"/>
            <p14:sldId id="366"/>
            <p14:sldId id="367"/>
            <p14:sldId id="375"/>
            <p14:sldId id="483"/>
            <p14:sldId id="945"/>
            <p14:sldId id="389"/>
            <p14:sldId id="942"/>
            <p14:sldId id="464"/>
            <p14:sldId id="943"/>
            <p14:sldId id="473"/>
            <p14:sldId id="944"/>
            <p14:sldId id="946"/>
            <p14:sldId id="404"/>
            <p14:sldId id="406"/>
            <p14:sldId id="363"/>
            <p14:sldId id="939"/>
            <p14:sldId id="940"/>
            <p14:sldId id="9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3262" autoAdjust="0"/>
  </p:normalViewPr>
  <p:slideViewPr>
    <p:cSldViewPr snapToGrid="0">
      <p:cViewPr varScale="1">
        <p:scale>
          <a:sx n="83" d="100"/>
          <a:sy n="83" d="100"/>
        </p:scale>
        <p:origin x="1685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10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94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6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73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64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7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1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46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7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4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8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23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9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w3schools.com/js/js_array_method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ydiff.com/?m=beautif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goorm.io/" TargetMode="External"/><Relationship Id="rId4" Type="http://schemas.openxmlformats.org/officeDocument/2006/relationships/hyperlink" Target="https://ide.goorm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화이팅 이미지, 이모티콘 모음">
            <a:extLst>
              <a:ext uri="{FF2B5EF4-FFF2-40B4-BE49-F238E27FC236}">
                <a16:creationId xmlns:a16="http://schemas.microsoft.com/office/drawing/2014/main" id="{375792C3-3E88-4577-B392-2D7A7604A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36038" y="3984584"/>
            <a:ext cx="3255962" cy="273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</a:t>
            </a:r>
            <a:r>
              <a:rPr lang="ko-KR" altLang="en-US" dirty="0"/>
              <a:t>주차 강의</a:t>
            </a:r>
            <a:br>
              <a:rPr lang="en-US" altLang="ko-KR" dirty="0"/>
            </a:br>
            <a:r>
              <a:rPr lang="ko-KR" altLang="en-US" sz="3600" dirty="0" err="1"/>
              <a:t>자바웹프로그래밍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8D66962-C835-4929-BAD6-12A321EB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</a:t>
            </a:r>
            <a:r>
              <a:rPr lang="ko-KR" altLang="en-US" dirty="0"/>
              <a:t>의 배열이란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JS</a:t>
            </a:r>
            <a:r>
              <a:rPr lang="ko-KR" altLang="en-US" sz="2400" dirty="0"/>
              <a:t>의 주요 자료 구조</a:t>
            </a:r>
            <a:endParaRPr lang="en-US" altLang="ko-KR" sz="2400" dirty="0"/>
          </a:p>
          <a:p>
            <a:pPr lvl="1"/>
            <a:r>
              <a:rPr lang="ko-KR" altLang="en-US" sz="2000" dirty="0"/>
              <a:t>내부 엔진 </a:t>
            </a:r>
            <a:r>
              <a:rPr lang="en-US" altLang="ko-KR" sz="2000" dirty="0"/>
              <a:t>: </a:t>
            </a:r>
            <a:r>
              <a:rPr lang="ko-KR" altLang="en-US" sz="2000" dirty="0"/>
              <a:t>스택과 큐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배열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</a:t>
            </a:r>
            <a:r>
              <a:rPr lang="en-US" altLang="ko-KR" sz="2000" dirty="0"/>
              <a:t>)</a:t>
            </a:r>
          </a:p>
          <a:p>
            <a:pPr lvl="2"/>
            <a:endParaRPr lang="en-US" altLang="ko-KR" sz="1800" dirty="0"/>
          </a:p>
          <a:p>
            <a:r>
              <a:rPr lang="ko-KR" altLang="en-US" sz="2400" dirty="0"/>
              <a:t>배열이란</a:t>
            </a:r>
            <a:r>
              <a:rPr lang="en-US" altLang="ko-KR" sz="2400" dirty="0"/>
              <a:t>? (</a:t>
            </a:r>
            <a:r>
              <a:rPr lang="ko-KR" altLang="en-US" sz="2400" dirty="0"/>
              <a:t>다수 데이터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순차 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 번호로 구분</a:t>
            </a:r>
            <a:endParaRPr lang="en-US" altLang="ko-KR" sz="2000" dirty="0"/>
          </a:p>
          <a:p>
            <a:pPr lvl="2"/>
            <a:r>
              <a:rPr lang="en-US" altLang="ko-KR" sz="1800" dirty="0"/>
              <a:t>0</a:t>
            </a:r>
            <a:r>
              <a:rPr lang="ko-KR" altLang="en-US" sz="1800" dirty="0"/>
              <a:t>번 부터 시작한다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(object)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ko-KR" altLang="en-US" sz="2000" dirty="0"/>
              <a:t>즉 참조 복사</a:t>
            </a:r>
            <a:endParaRPr lang="en-US" altLang="ko-KR" sz="2000" dirty="0"/>
          </a:p>
          <a:p>
            <a:pPr lvl="2"/>
            <a:r>
              <a:rPr lang="en-US" altLang="ko-KR" sz="1800" dirty="0"/>
              <a:t>new array(); </a:t>
            </a:r>
            <a:r>
              <a:rPr lang="ko-KR" altLang="en-US" sz="1800" dirty="0"/>
              <a:t>사용 가능</a:t>
            </a:r>
            <a:endParaRPr lang="en-US" altLang="ko-KR" sz="1800" dirty="0"/>
          </a:p>
          <a:p>
            <a:pPr lvl="2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1026" name="Picture 2" descr="JavaScript] 자료구조 (0): 인트로">
            <a:extLst>
              <a:ext uri="{FF2B5EF4-FFF2-40B4-BE49-F238E27FC236}">
                <a16:creationId xmlns:a16="http://schemas.microsoft.com/office/drawing/2014/main" id="{C3C8E1F4-CEF0-86FF-A953-B633404B9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r="11804"/>
          <a:stretch/>
        </p:blipFill>
        <p:spPr bwMode="auto">
          <a:xfrm>
            <a:off x="8326916" y="156479"/>
            <a:ext cx="3704267" cy="33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875CC-40BB-D919-463D-073D20154AD5}"/>
              </a:ext>
            </a:extLst>
          </p:cNvPr>
          <p:cNvSpPr txBox="1"/>
          <p:nvPr/>
        </p:nvSpPr>
        <p:spPr>
          <a:xfrm>
            <a:off x="780107" y="5251452"/>
            <a:ext cx="53993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let fruits = ["</a:t>
            </a:r>
            <a:r>
              <a:rPr lang="ko-KR" altLang="en-US" sz="1400" dirty="0">
                <a:highlight>
                  <a:srgbClr val="FFFF00"/>
                </a:highlight>
              </a:rPr>
              <a:t>바나나</a:t>
            </a:r>
            <a:r>
              <a:rPr lang="en-US" altLang="ko-KR" sz="1400" dirty="0">
                <a:highlight>
                  <a:srgbClr val="FFFF00"/>
                </a:highlight>
              </a:rPr>
              <a:t>"] // </a:t>
            </a:r>
            <a:r>
              <a:rPr lang="ko-KR" altLang="en-US" sz="1400" dirty="0" err="1">
                <a:highlight>
                  <a:srgbClr val="FFFF00"/>
                </a:highlight>
              </a:rPr>
              <a:t>리터럴</a:t>
            </a:r>
            <a:r>
              <a:rPr lang="ko-KR" altLang="en-US" sz="1400" dirty="0">
                <a:highlight>
                  <a:srgbClr val="FFFF00"/>
                </a:highlight>
              </a:rPr>
              <a:t> 방식 선호</a:t>
            </a:r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</a:rPr>
              <a:t>arr</a:t>
            </a:r>
            <a:r>
              <a:rPr lang="en-US" altLang="ko-KR" sz="1400" dirty="0">
                <a:highlight>
                  <a:srgbClr val="FFFF00"/>
                </a:highlight>
              </a:rPr>
              <a:t> =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fruits;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참조를 복사함</a:t>
            </a:r>
            <a:r>
              <a:rPr lang="en-US" altLang="ko-KR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highlight>
                  <a:srgbClr val="FFFF00"/>
                </a:highlight>
              </a:rPr>
              <a:t>두 변수가 같은 객체를 참조</a:t>
            </a:r>
            <a:r>
              <a:rPr lang="en-US" altLang="ko-KR" sz="1400" dirty="0">
                <a:highlight>
                  <a:srgbClr val="FFFF00"/>
                </a:highlight>
              </a:rPr>
              <a:t>)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alert(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</a:rPr>
              <a:t>arr</a:t>
            </a:r>
            <a:r>
              <a:rPr lang="en-US" altLang="ko-KR" sz="1400" dirty="0">
                <a:highlight>
                  <a:srgbClr val="FFFF00"/>
                </a:highlight>
              </a:rPr>
              <a:t> ===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fruits );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// true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pic>
        <p:nvPicPr>
          <p:cNvPr id="1030" name="Picture 6" descr="JavaScript_배열">
            <a:extLst>
              <a:ext uri="{FF2B5EF4-FFF2-40B4-BE49-F238E27FC236}">
                <a16:creationId xmlns:a16="http://schemas.microsoft.com/office/drawing/2014/main" id="{0643CC29-5320-8D57-2F4A-448F8D40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674157"/>
            <a:ext cx="3484364" cy="224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] 콜스택/메모리힙 구조, 데이터 저장/참조 원리">
            <a:extLst>
              <a:ext uri="{FF2B5EF4-FFF2-40B4-BE49-F238E27FC236}">
                <a16:creationId xmlns:a16="http://schemas.microsoft.com/office/drawing/2014/main" id="{9591FB5A-2ABC-9AFB-B53A-376B2DF4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41" y="3629708"/>
            <a:ext cx="2519975" cy="188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배열 생성 및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JS </a:t>
            </a:r>
            <a:r>
              <a:rPr lang="ko-KR" altLang="en-US" sz="2400" dirty="0">
                <a:sym typeface="Wingdings" panose="05000000000000000000" pitchFamily="2" charset="2"/>
              </a:rPr>
              <a:t>폴더에 파일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임시로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array_test.js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를 생성 후 작성한다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head</a:t>
            </a:r>
            <a:r>
              <a:rPr lang="ko-KR" altLang="en-US" sz="1800" dirty="0">
                <a:sym typeface="Wingdings" panose="05000000000000000000" pitchFamily="2" charset="2"/>
              </a:rPr>
              <a:t>에 파일을 연동합니다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2600" dirty="0">
                <a:sym typeface="Wingdings" panose="05000000000000000000" pitchFamily="2" charset="2"/>
              </a:rPr>
              <a:t>기본 배열 접근</a:t>
            </a:r>
            <a:r>
              <a:rPr lang="en-US" altLang="ko-KR" sz="2600" dirty="0">
                <a:sym typeface="Wingdings" panose="05000000000000000000" pitchFamily="2" charset="2"/>
              </a:rPr>
              <a:t>(</a:t>
            </a:r>
            <a:r>
              <a:rPr lang="ko-KR" altLang="en-US" sz="2600" dirty="0">
                <a:sym typeface="Wingdings" panose="05000000000000000000" pitchFamily="2" charset="2"/>
              </a:rPr>
              <a:t>전체</a:t>
            </a:r>
            <a:r>
              <a:rPr lang="en-US" altLang="ko-KR" sz="2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200" dirty="0">
                <a:sym typeface="Wingdings" panose="05000000000000000000" pitchFamily="2" charset="2"/>
              </a:rPr>
              <a:t>기본 </a:t>
            </a:r>
            <a:r>
              <a:rPr lang="en-US" altLang="ko-KR" sz="2200" dirty="0">
                <a:sym typeface="Wingdings" panose="05000000000000000000" pitchFamily="2" charset="2"/>
              </a:rPr>
              <a:t>html(</a:t>
            </a:r>
            <a:r>
              <a:rPr lang="ko-KR" altLang="en-US" sz="2200" dirty="0">
                <a:sym typeface="Wingdings" panose="05000000000000000000" pitchFamily="2" charset="2"/>
              </a:rPr>
              <a:t>삽입</a:t>
            </a:r>
            <a:r>
              <a:rPr lang="en-US" altLang="ko-KR" sz="2200" dirty="0">
                <a:sym typeface="Wingdings" panose="05000000000000000000" pitchFamily="2" charset="2"/>
              </a:rPr>
              <a:t>) – </a:t>
            </a:r>
            <a:r>
              <a:rPr lang="ko-KR" altLang="en-US" sz="2200" dirty="0">
                <a:sym typeface="Wingdings" panose="05000000000000000000" pitchFamily="2" charset="2"/>
              </a:rPr>
              <a:t>현재 검색어에 추가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800" dirty="0" err="1">
                <a:sym typeface="Wingdings" panose="05000000000000000000" pitchFamily="2" charset="2"/>
              </a:rPr>
              <a:t>메인화면의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현재 검색어</a:t>
            </a:r>
            <a:r>
              <a:rPr lang="ko-KR" altLang="en-US" sz="1800" dirty="0">
                <a:sym typeface="Wingdings" panose="05000000000000000000" pitchFamily="2" charset="2"/>
              </a:rPr>
              <a:t>에 배열 내용을 출력해보자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200" dirty="0">
                <a:sym typeface="Wingdings" panose="05000000000000000000" pitchFamily="2" charset="2"/>
              </a:rPr>
              <a:t>반복 및 인덱스 </a:t>
            </a:r>
            <a:r>
              <a:rPr lang="en-US" altLang="ko-KR" sz="2200" dirty="0">
                <a:sym typeface="Wingdings" panose="05000000000000000000" pitchFamily="2" charset="2"/>
              </a:rPr>
              <a:t>– for</a:t>
            </a:r>
            <a:r>
              <a:rPr lang="ko-KR" altLang="en-US" sz="2200" dirty="0">
                <a:sym typeface="Wingdings" panose="05000000000000000000" pitchFamily="2" charset="2"/>
              </a:rPr>
              <a:t>문</a:t>
            </a:r>
            <a:r>
              <a:rPr lang="en-US" altLang="ko-KR" sz="2200" dirty="0">
                <a:sym typeface="Wingdings" panose="05000000000000000000" pitchFamily="2" charset="2"/>
              </a:rPr>
              <a:t>, foreach</a:t>
            </a:r>
            <a:r>
              <a:rPr lang="ko-KR" altLang="en-US" sz="2200" dirty="0">
                <a:sym typeface="Wingdings" panose="05000000000000000000" pitchFamily="2" charset="2"/>
              </a:rPr>
              <a:t>문</a:t>
            </a:r>
            <a:r>
              <a:rPr lang="en-US" altLang="ko-KR" sz="2200" dirty="0">
                <a:sym typeface="Wingdings" panose="05000000000000000000" pitchFamily="2" charset="2"/>
              </a:rPr>
              <a:t>(</a:t>
            </a:r>
            <a:r>
              <a:rPr lang="ko-KR" altLang="en-US" sz="2200" dirty="0">
                <a:sym typeface="Wingdings" panose="05000000000000000000" pitchFamily="2" charset="2"/>
              </a:rPr>
              <a:t>빠름</a:t>
            </a:r>
            <a:r>
              <a:rPr lang="en-US" altLang="ko-KR" sz="2200" dirty="0"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ym typeface="Wingdings" panose="05000000000000000000" pitchFamily="2" charset="2"/>
              </a:rPr>
              <a:t>안정적</a:t>
            </a:r>
            <a:r>
              <a:rPr lang="en-US" altLang="ko-KR" sz="22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콘솔에 직접 출력해보자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E14D9-E62A-929B-502C-B046AB1791B5}"/>
              </a:ext>
            </a:extLst>
          </p:cNvPr>
          <p:cNvSpPr txBox="1"/>
          <p:nvPr/>
        </p:nvSpPr>
        <p:spPr>
          <a:xfrm>
            <a:off x="8079774" y="1772959"/>
            <a:ext cx="40468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let empty = [ ]; // </a:t>
            </a:r>
            <a:r>
              <a:rPr lang="ko-KR" altLang="en-US" sz="1200" dirty="0">
                <a:highlight>
                  <a:srgbClr val="FFFF00"/>
                </a:highlight>
              </a:rPr>
              <a:t>빈 배열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let empty2 = [, , ,]; // </a:t>
            </a:r>
            <a:r>
              <a:rPr lang="ko-KR" altLang="en-US" sz="1200" dirty="0">
                <a:highlight>
                  <a:srgbClr val="FFFF00"/>
                </a:highlight>
              </a:rPr>
              <a:t>쉼표 개수 </a:t>
            </a:r>
            <a:r>
              <a:rPr lang="en-US" altLang="ko-KR" sz="1200" dirty="0">
                <a:highlight>
                  <a:srgbClr val="FFFF00"/>
                </a:highlight>
              </a:rPr>
              <a:t>= </a:t>
            </a:r>
            <a:r>
              <a:rPr lang="ko-KR" altLang="en-US" sz="1200" dirty="0">
                <a:highlight>
                  <a:srgbClr val="FFFF00"/>
                </a:highlight>
              </a:rPr>
              <a:t>크기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let all = [1, ‘test’, 3.14]; // </a:t>
            </a:r>
            <a:r>
              <a:rPr lang="ko-KR" altLang="en-US" sz="1200" dirty="0">
                <a:highlight>
                  <a:srgbClr val="FFFF00"/>
                </a:highlight>
              </a:rPr>
              <a:t>다른 데이터 타입 사용 가능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let </a:t>
            </a:r>
            <a:r>
              <a:rPr lang="en-US" altLang="ko-KR" sz="1200" dirty="0" err="1">
                <a:highlight>
                  <a:srgbClr val="FFFF00"/>
                </a:highlight>
              </a:rPr>
              <a:t>coffe</a:t>
            </a:r>
            <a:r>
              <a:rPr lang="en-US" altLang="ko-KR" sz="1200" dirty="0">
                <a:highlight>
                  <a:srgbClr val="FFFF00"/>
                </a:highlight>
              </a:rPr>
              <a:t> = [“americano”, “latte”]; // </a:t>
            </a:r>
            <a:r>
              <a:rPr lang="ko-KR" altLang="en-US" sz="1200" dirty="0">
                <a:highlight>
                  <a:srgbClr val="FFFF00"/>
                </a:highlight>
              </a:rPr>
              <a:t>이름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괄호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const cars = ["Saab", "Volvo", "BMW"]; // </a:t>
            </a:r>
            <a:r>
              <a:rPr lang="ko-KR" altLang="en-US" sz="1200" dirty="0">
                <a:highlight>
                  <a:srgbClr val="FFFF00"/>
                </a:highlight>
              </a:rPr>
              <a:t>상수 배열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cars[0]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=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“</a:t>
            </a:r>
            <a:r>
              <a:rPr lang="en-US" altLang="ko-KR" sz="1200" dirty="0" err="1">
                <a:highlight>
                  <a:srgbClr val="FFFF00"/>
                </a:highlight>
              </a:rPr>
              <a:t>Jaab</a:t>
            </a:r>
            <a:r>
              <a:rPr lang="en-US" altLang="ko-KR" sz="1200" dirty="0">
                <a:highlight>
                  <a:srgbClr val="FFFF00"/>
                </a:highlight>
              </a:rPr>
              <a:t>”; // 0</a:t>
            </a:r>
            <a:r>
              <a:rPr lang="ko-KR" altLang="en-US" sz="1200" dirty="0">
                <a:highlight>
                  <a:srgbClr val="FFFF00"/>
                </a:highlight>
              </a:rPr>
              <a:t>번 인덱스 값 수정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//const cars = new Array("Saab", "Volvo", "BMW");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let car = cars[2]; // </a:t>
            </a:r>
            <a:r>
              <a:rPr lang="ko-KR" altLang="en-US" sz="1200" dirty="0">
                <a:highlight>
                  <a:srgbClr val="FFFF00"/>
                </a:highlight>
              </a:rPr>
              <a:t>변수에 배열 값 초기화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cars[1]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=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 err="1">
                <a:highlight>
                  <a:srgbClr val="FFFF00"/>
                </a:highlight>
              </a:rPr>
              <a:t>Date.now</a:t>
            </a:r>
            <a:r>
              <a:rPr lang="en-US" altLang="ko-KR" sz="1200" dirty="0">
                <a:highlight>
                  <a:srgbClr val="FFFF00"/>
                </a:highlight>
              </a:rPr>
              <a:t>(); // </a:t>
            </a:r>
            <a:r>
              <a:rPr lang="ko-KR" altLang="en-US" sz="1200" dirty="0">
                <a:highlight>
                  <a:srgbClr val="FFFF00"/>
                </a:highlight>
              </a:rPr>
              <a:t>값에 객체 삽입 가능</a:t>
            </a:r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console.log(cars); // </a:t>
            </a:r>
            <a:r>
              <a:rPr lang="ko-KR" altLang="en-US" sz="1200" dirty="0">
                <a:highlight>
                  <a:srgbClr val="FFFF00"/>
                </a:highlight>
              </a:rPr>
              <a:t>배열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highlight>
                  <a:srgbClr val="FFFF00"/>
                </a:highlight>
              </a:rPr>
              <a:t>출력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console.log(</a:t>
            </a:r>
            <a:r>
              <a:rPr lang="en-US" altLang="ko-KR" sz="1200" dirty="0" err="1">
                <a:highlight>
                  <a:srgbClr val="FFFF00"/>
                </a:highlight>
              </a:rPr>
              <a:t>typeof</a:t>
            </a:r>
            <a:r>
              <a:rPr lang="en-US" altLang="ko-KR" sz="1200" dirty="0">
                <a:highlight>
                  <a:srgbClr val="FFFF00"/>
                </a:highlight>
              </a:rPr>
              <a:t> cars); // </a:t>
            </a:r>
            <a:r>
              <a:rPr lang="ko-KR" altLang="en-US" sz="1200" dirty="0">
                <a:highlight>
                  <a:srgbClr val="FFFF00"/>
                </a:highlight>
              </a:rPr>
              <a:t>배열 타입 </a:t>
            </a:r>
            <a:r>
              <a:rPr lang="en-US" altLang="ko-KR" sz="1200" dirty="0">
                <a:highlight>
                  <a:srgbClr val="FFFF00"/>
                </a:highlight>
              </a:rPr>
              <a:t>: </a:t>
            </a:r>
            <a:r>
              <a:rPr lang="ko-KR" altLang="en-US" sz="1200" dirty="0">
                <a:highlight>
                  <a:srgbClr val="FFFF00"/>
                </a:highlight>
              </a:rPr>
              <a:t>객체</a:t>
            </a:r>
            <a:endParaRPr lang="en-US" altLang="ko-KR" sz="12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33D6-6CAE-90C9-DD70-9ACC19B8759F}"/>
              </a:ext>
            </a:extLst>
          </p:cNvPr>
          <p:cNvSpPr txBox="1"/>
          <p:nvPr/>
        </p:nvSpPr>
        <p:spPr>
          <a:xfrm>
            <a:off x="953015" y="4468758"/>
            <a:ext cx="6578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highlight>
                  <a:srgbClr val="FFFF00"/>
                </a:highlight>
              </a:rPr>
              <a:t>document.getElementById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en-US" altLang="ko-KR" sz="1400" dirty="0">
                <a:highlight>
                  <a:srgbClr val="FFFF00"/>
                </a:highlight>
              </a:rPr>
              <a:t>“</a:t>
            </a:r>
            <a:r>
              <a:rPr lang="ko-KR" altLang="en-US" sz="1400" dirty="0">
                <a:highlight>
                  <a:srgbClr val="FFFF00"/>
                </a:highlight>
              </a:rPr>
              <a:t>객체 아이디</a:t>
            </a:r>
            <a:r>
              <a:rPr lang="en-US" altLang="ko-KR" sz="1400" dirty="0">
                <a:highlight>
                  <a:srgbClr val="FFFF00"/>
                </a:highlight>
              </a:rPr>
              <a:t>”</a:t>
            </a:r>
            <a:r>
              <a:rPr lang="ko-KR" altLang="en-US" sz="1400" dirty="0">
                <a:highlight>
                  <a:srgbClr val="FFFF00"/>
                </a:highlight>
              </a:rPr>
              <a:t>).</a:t>
            </a:r>
            <a:r>
              <a:rPr lang="ko-KR" altLang="en-US" sz="1400" dirty="0" err="1">
                <a:highlight>
                  <a:srgbClr val="FFFF00"/>
                </a:highlight>
              </a:rPr>
              <a:t>innerHTML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cars</a:t>
            </a:r>
            <a:r>
              <a:rPr lang="ko-KR" altLang="en-US" sz="1400" dirty="0">
                <a:highlight>
                  <a:srgbClr val="FFFF00"/>
                </a:highlight>
              </a:rPr>
              <a:t>;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이름 참조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C05A2-AD6A-1231-73D1-1BE5BBD2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0" r="82461" b="27658"/>
          <a:stretch/>
        </p:blipFill>
        <p:spPr>
          <a:xfrm>
            <a:off x="8224451" y="4380085"/>
            <a:ext cx="3515497" cy="1401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61BFA-78B9-5ABB-8E99-647D2600C83C}"/>
              </a:ext>
            </a:extLst>
          </p:cNvPr>
          <p:cNvSpPr txBox="1"/>
          <p:nvPr/>
        </p:nvSpPr>
        <p:spPr>
          <a:xfrm>
            <a:off x="644096" y="5800248"/>
            <a:ext cx="37981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1400" dirty="0">
                <a:highlight>
                  <a:srgbClr val="FFFF00"/>
                </a:highlight>
              </a:rPr>
              <a:t>for (var i = 0; i &lt; all.length; i++) { // for</a:t>
            </a:r>
            <a:r>
              <a:rPr lang="ko-KR" altLang="en-US" sz="1400" dirty="0">
                <a:highlight>
                  <a:srgbClr val="FFFF00"/>
                </a:highlight>
              </a:rPr>
              <a:t>문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</a:t>
            </a:r>
            <a:r>
              <a:rPr lang="nn-NO" altLang="ko-KR" sz="1400" dirty="0">
                <a:highlight>
                  <a:srgbClr val="FFFF00"/>
                </a:highlight>
              </a:rPr>
              <a:t>console.log(all[i]); </a:t>
            </a:r>
          </a:p>
          <a:p>
            <a:r>
              <a:rPr lang="nn-NO" altLang="ko-KR" sz="1400" dirty="0">
                <a:highlight>
                  <a:srgbClr val="FFFF00"/>
                </a:highlight>
              </a:rPr>
              <a:t>}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4491636-7805-1CFF-4E23-253F606E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247" y="5829434"/>
            <a:ext cx="4312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highlight>
                  <a:srgbClr val="FFFF00"/>
                </a:highlight>
              </a:rPr>
              <a:t>all.forEach</a:t>
            </a:r>
            <a:r>
              <a:rPr lang="en-US" altLang="ko-KR" sz="1400" dirty="0">
                <a:highlight>
                  <a:srgbClr val="FFFF00"/>
                </a:highlight>
              </a:rPr>
              <a:t>((value, index) =&gt; { // foreach </a:t>
            </a:r>
            <a:r>
              <a:rPr lang="ko-KR" altLang="en-US" sz="1400" dirty="0">
                <a:highlight>
                  <a:srgbClr val="FFFF00"/>
                </a:highlight>
              </a:rPr>
              <a:t>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highlight>
                  <a:srgbClr val="FFFF00"/>
                </a:highlight>
              </a:rPr>
              <a:t>    </a:t>
            </a:r>
            <a:r>
              <a:rPr lang="en-US" altLang="ko-KR" sz="1400" dirty="0">
                <a:highlight>
                  <a:srgbClr val="FFFF00"/>
                </a:highlight>
              </a:rPr>
              <a:t>console.log('Index: ' + index + 'Value: ' + value);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highlight>
                  <a:srgbClr val="FFFF00"/>
                </a:highlight>
              </a:rPr>
              <a:t>}); </a:t>
            </a:r>
            <a:endParaRPr lang="ko-KR" altLang="ko-KR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404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en-US" altLang="ko-KR" dirty="0"/>
              <a:t>ID </a:t>
            </a:r>
            <a:r>
              <a:rPr lang="ko-KR" altLang="en-US" dirty="0"/>
              <a:t>속성값과 자바스크립트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48408F4-249F-8FD6-C38D-FD559C946456}"/>
              </a:ext>
            </a:extLst>
          </p:cNvPr>
          <p:cNvSpPr txBox="1">
            <a:spLocks/>
          </p:cNvSpPr>
          <p:nvPr/>
        </p:nvSpPr>
        <p:spPr>
          <a:xfrm>
            <a:off x="481781" y="1778733"/>
            <a:ext cx="10338619" cy="4942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꾸팡</a:t>
            </a:r>
            <a:r>
              <a:rPr lang="en-US" altLang="ko-KR" dirty="0"/>
              <a:t>.com</a:t>
            </a:r>
            <a:r>
              <a:rPr lang="ko-KR" altLang="en-US" dirty="0"/>
              <a:t>의 </a:t>
            </a:r>
            <a:r>
              <a:rPr lang="ko-KR" altLang="en-US" dirty="0" err="1"/>
              <a:t>검색창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ko-KR" altLang="en-US" dirty="0" err="1"/>
              <a:t>작성중에</a:t>
            </a:r>
            <a:r>
              <a:rPr lang="ko-KR" altLang="en-US" dirty="0"/>
              <a:t> 자주 보이는 속성들 </a:t>
            </a:r>
            <a:r>
              <a:rPr lang="en-US" altLang="ko-KR" dirty="0"/>
              <a:t>: id, class, name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속성값의 역할과 차이점</a:t>
            </a:r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객체의 고유 이름</a:t>
            </a:r>
            <a:r>
              <a:rPr lang="en-US" altLang="ko-KR" dirty="0"/>
              <a:t>, </a:t>
            </a:r>
            <a:r>
              <a:rPr lang="ko-KR" altLang="en-US" dirty="0"/>
              <a:t>단일</a:t>
            </a:r>
            <a:r>
              <a:rPr lang="en-US" altLang="ko-KR" dirty="0"/>
              <a:t>, </a:t>
            </a:r>
            <a:r>
              <a:rPr lang="ko-KR" altLang="en-US" dirty="0"/>
              <a:t>중복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b="1" dirty="0"/>
              <a:t>JS </a:t>
            </a:r>
            <a:r>
              <a:rPr lang="ko-KR" altLang="en-US" b="1" dirty="0"/>
              <a:t>처리가 필요한 화면의 특정 객체에 </a:t>
            </a:r>
            <a:r>
              <a:rPr lang="en-US" altLang="ko-KR" b="1" dirty="0"/>
              <a:t>id</a:t>
            </a:r>
            <a:r>
              <a:rPr lang="ko-KR" altLang="en-US" b="1" dirty="0"/>
              <a:t> 추가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name : </a:t>
            </a:r>
            <a:r>
              <a:rPr lang="ko-KR" altLang="en-US" dirty="0"/>
              <a:t>객체에 다수 값</a:t>
            </a:r>
            <a:r>
              <a:rPr lang="en-US" altLang="ko-KR" dirty="0"/>
              <a:t>, </a:t>
            </a:r>
            <a:r>
              <a:rPr lang="ko-KR" altLang="en-US" dirty="0"/>
              <a:t>중복 </a:t>
            </a:r>
            <a:r>
              <a:rPr lang="en-US" altLang="ko-KR" dirty="0"/>
              <a:t>o, </a:t>
            </a:r>
            <a:r>
              <a:rPr lang="ko-KR" altLang="en-US" dirty="0"/>
              <a:t>배열 처리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class :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처리 이름</a:t>
            </a:r>
            <a:r>
              <a:rPr lang="en-US" altLang="ko-KR" dirty="0"/>
              <a:t>, </a:t>
            </a:r>
            <a:r>
              <a:rPr lang="ko-KR" altLang="en-US" dirty="0"/>
              <a:t>중복 </a:t>
            </a:r>
            <a:r>
              <a:rPr lang="en-US" altLang="ko-KR" dirty="0"/>
              <a:t>o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부트스트랩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E1D05-5417-D9EE-6258-1C248483320F}"/>
              </a:ext>
            </a:extLst>
          </p:cNvPr>
          <p:cNvSpPr txBox="1"/>
          <p:nvPr/>
        </p:nvSpPr>
        <p:spPr>
          <a:xfrm>
            <a:off x="594801" y="2626320"/>
            <a:ext cx="115024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생략</a:t>
            </a:r>
            <a:r>
              <a:rPr lang="en-US" altLang="ko-KR" sz="1200" b="1" dirty="0"/>
              <a:t>…</a:t>
            </a:r>
          </a:p>
          <a:p>
            <a:r>
              <a:rPr lang="ko-KR" altLang="en-US" sz="1200" b="1" dirty="0"/>
              <a:t>&lt;</a:t>
            </a:r>
            <a:r>
              <a:rPr lang="ko-KR" altLang="en-US" sz="1200" b="1" dirty="0" err="1"/>
              <a:t>mx-auto</a:t>
            </a:r>
            <a:r>
              <a:rPr lang="ko-KR" altLang="en-US" sz="1200" b="1" dirty="0"/>
              <a:t>&gt;</a:t>
            </a:r>
          </a:p>
          <a:p>
            <a:r>
              <a:rPr lang="ko-KR" altLang="en-US" sz="1200" b="1" dirty="0"/>
              <a:t>&lt;</a:t>
            </a:r>
            <a:r>
              <a:rPr lang="ko-KR" altLang="en-US" sz="1200" b="1" dirty="0" err="1"/>
              <a:t>input</a:t>
            </a:r>
            <a:r>
              <a:rPr lang="ko-KR" altLang="en-US" sz="1200" b="1" dirty="0"/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name</a:t>
            </a:r>
            <a:r>
              <a:rPr lang="ko-KR" altLang="en-US" sz="1200" b="1" dirty="0"/>
              <a:t>="</a:t>
            </a:r>
            <a:r>
              <a:rPr lang="ko-KR" altLang="en-US" sz="1200" b="1" dirty="0" err="1"/>
              <a:t>query</a:t>
            </a:r>
            <a:r>
              <a:rPr lang="ko-KR" altLang="en-US" sz="1200" b="1" dirty="0"/>
              <a:t>" </a:t>
            </a:r>
            <a:r>
              <a:rPr lang="ko-KR" altLang="en-US" sz="1200" b="1" dirty="0" err="1"/>
              <a:t>type</a:t>
            </a:r>
            <a:r>
              <a:rPr lang="ko-KR" altLang="en-US" sz="1200" b="1" dirty="0"/>
              <a:t>="</a:t>
            </a:r>
            <a:r>
              <a:rPr lang="ko-KR" altLang="en-US" sz="1200" b="1" dirty="0" err="1"/>
              <a:t>text</a:t>
            </a:r>
            <a:r>
              <a:rPr lang="ko-KR" altLang="en-US" sz="1200" b="1" dirty="0"/>
              <a:t>" </a:t>
            </a:r>
            <a:r>
              <a:rPr lang="ko-KR" altLang="en-US" sz="1200" b="1" dirty="0" err="1">
                <a:solidFill>
                  <a:srgbClr val="FF0000"/>
                </a:solidFill>
              </a:rPr>
              <a:t>class</a:t>
            </a:r>
            <a:r>
              <a:rPr lang="ko-KR" altLang="en-US" sz="1200" b="1" dirty="0"/>
              <a:t>="</a:t>
            </a:r>
            <a:r>
              <a:rPr lang="ko-KR" altLang="en-US" sz="1200" b="1" dirty="0" err="1"/>
              <a:t>form-control-lg</a:t>
            </a:r>
            <a:r>
              <a:rPr lang="ko-KR" altLang="en-US" sz="1200" b="1" dirty="0"/>
              <a:t>" </a:t>
            </a:r>
            <a:r>
              <a:rPr lang="ko-KR" altLang="en-US" sz="1200" b="1" dirty="0" err="1"/>
              <a:t>placeholder</a:t>
            </a:r>
            <a:r>
              <a:rPr lang="ko-KR" altLang="en-US" sz="1200" b="1" dirty="0"/>
              <a:t>="검색어 입력" </a:t>
            </a:r>
            <a:r>
              <a:rPr lang="ko-KR" altLang="en-US" sz="1200" b="1" dirty="0" err="1"/>
              <a:t>aria-label</a:t>
            </a:r>
            <a:r>
              <a:rPr lang="ko-KR" altLang="en-US" sz="1200" b="1" dirty="0"/>
              <a:t>="</a:t>
            </a:r>
            <a:r>
              <a:rPr lang="ko-KR" altLang="en-US" sz="1200" b="1" dirty="0" err="1"/>
              <a:t>search</a:t>
            </a:r>
            <a:r>
              <a:rPr lang="ko-KR" altLang="en-US" sz="1200" b="1" dirty="0"/>
              <a:t>" </a:t>
            </a:r>
            <a:r>
              <a:rPr lang="ko-KR" altLang="en-US" sz="1200" b="1" dirty="0" err="1"/>
              <a:t>aria-describedby</a:t>
            </a:r>
            <a:r>
              <a:rPr lang="ko-KR" altLang="en-US" sz="1200" b="1" dirty="0"/>
              <a:t>="</a:t>
            </a:r>
            <a:r>
              <a:rPr lang="ko-KR" altLang="en-US" sz="1200" b="1" dirty="0" err="1"/>
              <a:t>search_btn</a:t>
            </a:r>
            <a:r>
              <a:rPr lang="ko-KR" altLang="en-US" sz="1200" b="1" dirty="0"/>
              <a:t>" </a:t>
            </a:r>
            <a:r>
              <a:rPr lang="ko-KR" altLang="en-US" sz="1200" b="1" dirty="0" err="1">
                <a:solidFill>
                  <a:srgbClr val="FF0000"/>
                </a:solidFill>
              </a:rPr>
              <a:t>id</a:t>
            </a:r>
            <a:r>
              <a:rPr lang="ko-KR" altLang="en-US" sz="1200" b="1" dirty="0"/>
              <a:t>="</a:t>
            </a:r>
            <a:r>
              <a:rPr lang="ko-KR" altLang="en-US" sz="1200" b="1" dirty="0" err="1"/>
              <a:t>search_txt</a:t>
            </a:r>
            <a:r>
              <a:rPr lang="ko-KR" altLang="en-US" sz="1200" b="1" dirty="0"/>
              <a:t>"&gt;</a:t>
            </a:r>
          </a:p>
          <a:p>
            <a:r>
              <a:rPr lang="ko-KR" altLang="en-US" sz="1200" b="1" dirty="0"/>
              <a:t>&lt;/</a:t>
            </a:r>
            <a:r>
              <a:rPr lang="ko-KR" altLang="en-US" sz="1200" b="1" dirty="0" err="1"/>
              <a:t>mx-auto</a:t>
            </a:r>
            <a:r>
              <a:rPr lang="ko-KR" altLang="en-US" sz="1200" b="1" dirty="0"/>
              <a:t>&gt;</a:t>
            </a:r>
            <a:endParaRPr lang="en-US" altLang="ko-KR" sz="1200" b="1" dirty="0"/>
          </a:p>
          <a:p>
            <a:r>
              <a:rPr lang="ko-KR" altLang="en-US" sz="1200" b="1" dirty="0"/>
              <a:t>생략</a:t>
            </a:r>
            <a:r>
              <a:rPr lang="en-US" altLang="ko-KR" sz="1200" b="1" dirty="0"/>
              <a:t>….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E172AF-8FC6-CCD1-07DD-C8373212F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2" t="52612" r="40142" b="37208"/>
          <a:stretch/>
        </p:blipFill>
        <p:spPr>
          <a:xfrm>
            <a:off x="7845595" y="4973355"/>
            <a:ext cx="3613237" cy="1015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B043B-AD3F-E437-5839-469742714A06}"/>
              </a:ext>
            </a:extLst>
          </p:cNvPr>
          <p:cNvSpPr txBox="1"/>
          <p:nvPr/>
        </p:nvSpPr>
        <p:spPr>
          <a:xfrm>
            <a:off x="8530281" y="5278033"/>
            <a:ext cx="1808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id : </a:t>
            </a:r>
            <a:r>
              <a:rPr lang="ko-KR" altLang="en-US" sz="1800" b="1" dirty="0" err="1"/>
              <a:t>search_txt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7BE56-E55E-BA4F-D05A-2FC3B1571864}"/>
              </a:ext>
            </a:extLst>
          </p:cNvPr>
          <p:cNvSpPr txBox="1"/>
          <p:nvPr/>
        </p:nvSpPr>
        <p:spPr>
          <a:xfrm>
            <a:off x="7709887" y="4489570"/>
            <a:ext cx="3021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class: </a:t>
            </a:r>
            <a:r>
              <a:rPr lang="ko-KR" altLang="en-US" sz="1800" b="1" dirty="0" err="1"/>
              <a:t>form-control-lg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0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배열 제어하기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75434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JS </a:t>
            </a:r>
            <a:r>
              <a:rPr lang="ko-KR" altLang="en-US" sz="2400" dirty="0">
                <a:sym typeface="Wingdings" panose="05000000000000000000" pitchFamily="2" charset="2"/>
              </a:rPr>
              <a:t>폴더에 파일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임시로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array_test2.js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를 생성 후 작성한다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head</a:t>
            </a:r>
            <a:r>
              <a:rPr lang="ko-KR" altLang="en-US" sz="1800" dirty="0">
                <a:sym typeface="Wingdings" panose="05000000000000000000" pitchFamily="2" charset="2"/>
              </a:rPr>
              <a:t>에 파일을 연동합니다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기존 파일은 </a:t>
            </a:r>
            <a:r>
              <a:rPr lang="ko-KR" altLang="en-US" sz="1800" dirty="0" err="1">
                <a:sym typeface="Wingdings" panose="05000000000000000000" pitchFamily="2" charset="2"/>
              </a:rPr>
              <a:t>주석처리한다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2600" dirty="0">
                <a:sym typeface="Wingdings" panose="05000000000000000000" pitchFamily="2" charset="2"/>
              </a:rPr>
              <a:t>다양한 메서드</a:t>
            </a:r>
            <a:r>
              <a:rPr lang="en-US" altLang="ko-KR" sz="2600" dirty="0">
                <a:sym typeface="Wingdings" panose="05000000000000000000" pitchFamily="2" charset="2"/>
              </a:rPr>
              <a:t>(</a:t>
            </a:r>
            <a:r>
              <a:rPr lang="ko-KR" altLang="en-US" sz="2600" dirty="0">
                <a:sym typeface="Wingdings" panose="05000000000000000000" pitchFamily="2" charset="2"/>
              </a:rPr>
              <a:t>내장 함수</a:t>
            </a:r>
            <a:r>
              <a:rPr lang="en-US" altLang="ko-KR" sz="2600" dirty="0">
                <a:sym typeface="Wingdings" panose="05000000000000000000" pitchFamily="2" charset="2"/>
              </a:rPr>
              <a:t>)</a:t>
            </a:r>
            <a:r>
              <a:rPr lang="ko-KR" altLang="en-US" sz="2600" dirty="0">
                <a:sym typeface="Wingdings" panose="05000000000000000000" pitchFamily="2" charset="2"/>
              </a:rPr>
              <a:t> 제공</a:t>
            </a:r>
            <a:endParaRPr lang="en-US" altLang="ko-KR" sz="2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200" dirty="0">
                <a:sym typeface="Wingdings" panose="05000000000000000000" pitchFamily="2" charset="2"/>
              </a:rPr>
              <a:t>배열 변환</a:t>
            </a:r>
            <a:r>
              <a:rPr lang="en-US" altLang="ko-KR" sz="2200" dirty="0"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ym typeface="Wingdings" panose="05000000000000000000" pitchFamily="2" charset="2"/>
              </a:rPr>
              <a:t>길이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800" dirty="0" err="1">
                <a:sym typeface="Wingdings" panose="05000000000000000000" pitchFamily="2" charset="2"/>
              </a:rPr>
              <a:t>toString</a:t>
            </a:r>
            <a:r>
              <a:rPr lang="en-US" altLang="ko-KR" sz="1800" dirty="0">
                <a:sym typeface="Wingdings" panose="05000000000000000000" pitchFamily="2" charset="2"/>
              </a:rPr>
              <a:t>(), length() 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200" dirty="0">
                <a:sym typeface="Wingdings" panose="05000000000000000000" pitchFamily="2" charset="2"/>
              </a:rPr>
              <a:t>배열 값 추가</a:t>
            </a:r>
            <a:r>
              <a:rPr lang="en-US" altLang="ko-KR" sz="2200" dirty="0">
                <a:sym typeface="Wingdings" panose="05000000000000000000" pitchFamily="2" charset="2"/>
              </a:rPr>
              <a:t>/</a:t>
            </a:r>
            <a:r>
              <a:rPr lang="ko-KR" altLang="en-US" sz="2200" dirty="0">
                <a:sym typeface="Wingdings" panose="05000000000000000000" pitchFamily="2" charset="2"/>
              </a:rPr>
              <a:t>수정 및 삭제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800" dirty="0">
                <a:sym typeface="Wingdings" panose="05000000000000000000" pitchFamily="2" charset="2"/>
              </a:rPr>
              <a:t>뒤 </a:t>
            </a:r>
            <a:r>
              <a:rPr lang="en-US" altLang="ko-KR" sz="1800" dirty="0">
                <a:sym typeface="Wingdings" panose="05000000000000000000" pitchFamily="2" charset="2"/>
              </a:rPr>
              <a:t>: push(),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pop(), </a:t>
            </a:r>
            <a:r>
              <a:rPr lang="ko-KR" altLang="en-US" sz="1800" dirty="0">
                <a:sym typeface="Wingdings" panose="05000000000000000000" pitchFamily="2" charset="2"/>
              </a:rPr>
              <a:t>앞 </a:t>
            </a:r>
            <a:r>
              <a:rPr lang="en-US" altLang="ko-KR" sz="1800" dirty="0">
                <a:sym typeface="Wingdings" panose="05000000000000000000" pitchFamily="2" charset="2"/>
              </a:rPr>
              <a:t>: shift(), unshift()</a:t>
            </a:r>
          </a:p>
          <a:p>
            <a:pPr lvl="1"/>
            <a:endParaRPr lang="en-US" altLang="ko-KR" sz="22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200" dirty="0">
                <a:sym typeface="Wingdings" panose="05000000000000000000" pitchFamily="2" charset="2"/>
              </a:rPr>
              <a:t>배열 정렬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800" dirty="0">
                <a:sym typeface="Wingdings" panose="05000000000000000000" pitchFamily="2" charset="2"/>
              </a:rPr>
              <a:t>순서</a:t>
            </a:r>
            <a:r>
              <a:rPr lang="en-US" altLang="ko-KR" sz="1800" dirty="0">
                <a:sym typeface="Wingdings" panose="05000000000000000000" pitchFamily="2" charset="2"/>
              </a:rPr>
              <a:t> : sort(),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역정렬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: reverse()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2600" dirty="0">
                <a:sym typeface="Wingdings" panose="05000000000000000000" pitchFamily="2" charset="2"/>
              </a:rPr>
              <a:t>기타</a:t>
            </a:r>
            <a:endParaRPr lang="en-US" altLang="ko-KR" sz="2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200" dirty="0">
                <a:sym typeface="Wingdings" panose="05000000000000000000" pitchFamily="2" charset="2"/>
              </a:rPr>
              <a:t>병합</a:t>
            </a:r>
            <a:r>
              <a:rPr lang="en-US" altLang="ko-KR" sz="2200" dirty="0">
                <a:sym typeface="Wingdings" panose="05000000000000000000" pitchFamily="2" charset="2"/>
              </a:rPr>
              <a:t>/</a:t>
            </a:r>
            <a:r>
              <a:rPr lang="ko-KR" altLang="en-US" sz="2200" dirty="0">
                <a:sym typeface="Wingdings" panose="05000000000000000000" pitchFamily="2" charset="2"/>
              </a:rPr>
              <a:t>슬라이스 등 다양한 메소드 지원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800" dirty="0">
                <a:sym typeface="Wingdings" panose="05000000000000000000" pitchFamily="2" charset="2"/>
              </a:rPr>
              <a:t>참고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en-US" altLang="ko-KR" sz="1800" dirty="0">
                <a:sym typeface="Wingdings" panose="05000000000000000000" pitchFamily="2" charset="2"/>
                <a:hlinkClick r:id="rId2"/>
              </a:rPr>
              <a:t>w3school </a:t>
            </a:r>
            <a:r>
              <a:rPr lang="ko-KR" altLang="en-US" sz="1800" dirty="0">
                <a:sym typeface="Wingdings" panose="05000000000000000000" pitchFamily="2" charset="2"/>
                <a:hlinkClick r:id="rId2"/>
              </a:rPr>
              <a:t>자바스크립트 배열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2050" name="Picture 2" descr="자바스크립트 개발자가 알고리즘을 C언어로 푸는 이유 | 요즘IT">
            <a:extLst>
              <a:ext uri="{FF2B5EF4-FFF2-40B4-BE49-F238E27FC236}">
                <a16:creationId xmlns:a16="http://schemas.microsoft.com/office/drawing/2014/main" id="{B9835767-4B8E-CAA0-54DC-DF9203995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0" t="14353" r="10476" b="16238"/>
          <a:stretch/>
        </p:blipFill>
        <p:spPr bwMode="auto">
          <a:xfrm>
            <a:off x="8167045" y="4275438"/>
            <a:ext cx="3775048" cy="18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07D26-ABED-93EB-7566-8CD437EF1760}"/>
              </a:ext>
            </a:extLst>
          </p:cNvPr>
          <p:cNvSpPr txBox="1"/>
          <p:nvPr/>
        </p:nvSpPr>
        <p:spPr>
          <a:xfrm>
            <a:off x="8066132" y="679731"/>
            <a:ext cx="3728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var </a:t>
            </a:r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 = ['a', 'b', 'c'];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var arr2 = [1, 'b', 3.5151231231];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// </a:t>
            </a:r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 = ['a', 'b', 'c', 'e'];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[</a:t>
            </a:r>
            <a:r>
              <a:rPr lang="en-US" altLang="ko-KR" sz="1200" dirty="0" err="1">
                <a:highlight>
                  <a:srgbClr val="FFFF00"/>
                </a:highlight>
              </a:rPr>
              <a:t>arr.length</a:t>
            </a:r>
            <a:r>
              <a:rPr lang="en-US" altLang="ko-KR" sz="1200" dirty="0">
                <a:highlight>
                  <a:srgbClr val="FFFF00"/>
                </a:highlight>
              </a:rPr>
              <a:t>] = 'e';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// </a:t>
            </a:r>
            <a:r>
              <a:rPr lang="ko-KR" altLang="en-US" sz="1200" dirty="0">
                <a:highlight>
                  <a:srgbClr val="FFFF00"/>
                </a:highlight>
              </a:rPr>
              <a:t>배열의 끝에 요소를 추가 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 = ['a', 'b', 'c'];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arr.length</a:t>
            </a:r>
            <a:r>
              <a:rPr lang="en-US" altLang="ko-KR" sz="1200" dirty="0">
                <a:highlight>
                  <a:srgbClr val="FFFF00"/>
                </a:highlight>
              </a:rPr>
              <a:t> = </a:t>
            </a:r>
            <a:r>
              <a:rPr lang="en-US" altLang="ko-KR" sz="1200" dirty="0" err="1">
                <a:highlight>
                  <a:srgbClr val="FFFF00"/>
                </a:highlight>
              </a:rPr>
              <a:t>arr.length</a:t>
            </a:r>
            <a:r>
              <a:rPr lang="en-US" altLang="ko-KR" sz="1200" dirty="0">
                <a:highlight>
                  <a:srgbClr val="FFFF00"/>
                </a:highlight>
              </a:rPr>
              <a:t> - 1;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// </a:t>
            </a:r>
            <a:r>
              <a:rPr lang="ko-KR" altLang="en-US" sz="1200" dirty="0">
                <a:highlight>
                  <a:srgbClr val="FFFF00"/>
                </a:highlight>
              </a:rPr>
              <a:t>배열의 크기 </a:t>
            </a:r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개 </a:t>
            </a:r>
            <a:r>
              <a:rPr lang="en-US" altLang="ko-KR" sz="1200" dirty="0">
                <a:highlight>
                  <a:srgbClr val="FFFF00"/>
                </a:highlight>
              </a:rPr>
              <a:t>x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[5] = 'g'; // index 5 </a:t>
            </a:r>
            <a:r>
              <a:rPr lang="ko-KR" altLang="en-US" sz="1200" dirty="0">
                <a:highlight>
                  <a:srgbClr val="FFFF00"/>
                </a:highlight>
              </a:rPr>
              <a:t>에 요소를 추가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arr.pop</a:t>
            </a:r>
            <a:r>
              <a:rPr lang="en-US" altLang="ko-KR" sz="1200" dirty="0">
                <a:highlight>
                  <a:srgbClr val="FFFF00"/>
                </a:highlight>
              </a:rPr>
              <a:t>(); // </a:t>
            </a:r>
            <a:r>
              <a:rPr lang="ko-KR" altLang="en-US" sz="1200" dirty="0">
                <a:highlight>
                  <a:srgbClr val="FFFF00"/>
                </a:highlight>
              </a:rPr>
              <a:t>값 삭제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highlight>
                  <a:srgbClr val="FFFF00"/>
                </a:highlight>
              </a:rPr>
              <a:t>뒤</a:t>
            </a:r>
            <a:r>
              <a:rPr lang="en-US" altLang="ko-KR" sz="12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arr2.push("pushed"); // </a:t>
            </a:r>
            <a:r>
              <a:rPr lang="ko-KR" altLang="en-US" sz="1200" dirty="0">
                <a:highlight>
                  <a:srgbClr val="FFFF00"/>
                </a:highlight>
              </a:rPr>
              <a:t>값 추가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highlight>
                  <a:srgbClr val="FFFF00"/>
                </a:highlight>
              </a:rPr>
              <a:t>뒤</a:t>
            </a:r>
            <a:r>
              <a:rPr lang="en-US" altLang="ko-KR" sz="12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arr.shift</a:t>
            </a:r>
            <a:r>
              <a:rPr lang="en-US" altLang="ko-KR" sz="1200" dirty="0">
                <a:highlight>
                  <a:srgbClr val="FFFF00"/>
                </a:highlight>
              </a:rPr>
              <a:t>(); // </a:t>
            </a:r>
            <a:r>
              <a:rPr lang="ko-KR" altLang="en-US" sz="1200" dirty="0">
                <a:highlight>
                  <a:srgbClr val="FFFF00"/>
                </a:highlight>
              </a:rPr>
              <a:t>값 삭제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highlight>
                  <a:srgbClr val="FFFF00"/>
                </a:highlight>
              </a:rPr>
              <a:t>앞</a:t>
            </a:r>
            <a:r>
              <a:rPr lang="en-US" altLang="ko-KR" sz="12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arr2.unshift("pushed2"); // </a:t>
            </a:r>
            <a:r>
              <a:rPr lang="ko-KR" altLang="en-US" sz="1200" dirty="0">
                <a:highlight>
                  <a:srgbClr val="FFFF00"/>
                </a:highlight>
              </a:rPr>
              <a:t>값 추가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highlight>
                  <a:srgbClr val="FFFF00"/>
                </a:highlight>
              </a:rPr>
              <a:t>앞</a:t>
            </a:r>
            <a:r>
              <a:rPr lang="en-US" altLang="ko-KR" sz="1200" dirty="0">
                <a:highlight>
                  <a:srgbClr val="FFFF00"/>
                </a:highlight>
              </a:rPr>
              <a:t>)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console.log(</a:t>
            </a:r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); // </a:t>
            </a:r>
            <a:r>
              <a:rPr lang="ko-KR" altLang="en-US" sz="1200" dirty="0">
                <a:highlight>
                  <a:srgbClr val="FFFF00"/>
                </a:highlight>
              </a:rPr>
              <a:t>배열 출력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console.log(</a:t>
            </a:r>
            <a:r>
              <a:rPr lang="en-US" altLang="ko-KR" sz="1200" dirty="0" err="1">
                <a:highlight>
                  <a:srgbClr val="FFFF00"/>
                </a:highlight>
              </a:rPr>
              <a:t>typeof</a:t>
            </a:r>
            <a:r>
              <a:rPr lang="en-US" altLang="ko-KR" sz="1200" dirty="0">
                <a:highlight>
                  <a:srgbClr val="FFFF00"/>
                </a:highlight>
              </a:rPr>
              <a:t> arr2[0]); // </a:t>
            </a:r>
            <a:r>
              <a:rPr lang="ko-KR" altLang="en-US" sz="1200" dirty="0">
                <a:highlight>
                  <a:srgbClr val="FFFF00"/>
                </a:highlight>
              </a:rPr>
              <a:t>배열 출력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console.log(arr2.toString()); // </a:t>
            </a:r>
            <a:r>
              <a:rPr lang="ko-KR" altLang="en-US" sz="1200" dirty="0">
                <a:highlight>
                  <a:srgbClr val="FFFF00"/>
                </a:highlight>
              </a:rPr>
              <a:t>문자열로 변환 출력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console.log(</a:t>
            </a:r>
            <a:r>
              <a:rPr lang="en-US" altLang="ko-KR" sz="1200" dirty="0" err="1">
                <a:highlight>
                  <a:srgbClr val="FFFF00"/>
                </a:highlight>
              </a:rPr>
              <a:t>typeof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 err="1">
                <a:highlight>
                  <a:srgbClr val="FFFF00"/>
                </a:highlight>
              </a:rPr>
              <a:t>arr</a:t>
            </a:r>
            <a:r>
              <a:rPr lang="en-US" altLang="ko-KR" sz="1200" dirty="0">
                <a:highlight>
                  <a:srgbClr val="FFFF00"/>
                </a:highlight>
              </a:rPr>
              <a:t>[3]); // empty </a:t>
            </a:r>
            <a:r>
              <a:rPr lang="ko-KR" altLang="en-US" sz="1200" dirty="0">
                <a:highlight>
                  <a:srgbClr val="FFFF00"/>
                </a:highlight>
              </a:rPr>
              <a:t>값</a:t>
            </a:r>
            <a:r>
              <a:rPr lang="en-US" altLang="ko-KR" sz="1200" dirty="0"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93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5ADB4F-C98A-413E-99DE-9068B1126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2" r="33019" b="23770"/>
          <a:stretch/>
        </p:blipFill>
        <p:spPr>
          <a:xfrm>
            <a:off x="7543800" y="2564809"/>
            <a:ext cx="4361936" cy="3539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검색어 목록 출력하기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검색창에 입력한 문자열을 모두 배열에 저장한다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sym typeface="Wingdings" panose="05000000000000000000" pitchFamily="2" charset="2"/>
              </a:rPr>
              <a:t>를 다시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배열에 검색어 내용을 추가하고 전체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F7AE-81E8-58F4-E1AA-F94F80C008D9}"/>
              </a:ext>
            </a:extLst>
          </p:cNvPr>
          <p:cNvSpPr txBox="1"/>
          <p:nvPr/>
        </p:nvSpPr>
        <p:spPr>
          <a:xfrm>
            <a:off x="548005" y="3099613"/>
            <a:ext cx="99675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search_btn</a:t>
            </a:r>
            <a:r>
              <a:rPr lang="en-US" altLang="ko-KR" sz="1400" dirty="0"/>
              <a:t>").</a:t>
            </a:r>
            <a:r>
              <a:rPr lang="en-US" altLang="ko-KR" sz="1400" dirty="0" err="1"/>
              <a:t>addEventListener</a:t>
            </a:r>
            <a:r>
              <a:rPr lang="en-US" altLang="ko-KR" sz="1400" dirty="0"/>
              <a:t>('click', </a:t>
            </a:r>
            <a:r>
              <a:rPr lang="en-US" altLang="ko-KR" sz="1400" dirty="0" err="1"/>
              <a:t>search_message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var </a:t>
            </a:r>
            <a:r>
              <a:rPr lang="en-US" altLang="ko-KR" sz="1400" dirty="0" err="1">
                <a:highlight>
                  <a:srgbClr val="FFFF00"/>
                </a:highlight>
              </a:rPr>
              <a:t>search_array</a:t>
            </a:r>
            <a:r>
              <a:rPr lang="en-US" altLang="ko-KR" sz="1400" dirty="0">
                <a:highlight>
                  <a:srgbClr val="FFFF00"/>
                </a:highlight>
              </a:rPr>
              <a:t> = []; // </a:t>
            </a:r>
            <a:r>
              <a:rPr lang="ko-KR" altLang="en-US" sz="1400" dirty="0">
                <a:highlight>
                  <a:srgbClr val="FFFF00"/>
                </a:highlight>
              </a:rPr>
              <a:t>빈 배열 </a:t>
            </a:r>
            <a:r>
              <a:rPr lang="en-US" altLang="ko-KR" sz="1400" dirty="0">
                <a:highlight>
                  <a:srgbClr val="FFFF00"/>
                </a:highlight>
              </a:rPr>
              <a:t>– </a:t>
            </a:r>
            <a:r>
              <a:rPr lang="ko-KR" altLang="en-US" sz="1400" dirty="0">
                <a:highlight>
                  <a:srgbClr val="FFFF00"/>
                </a:highlight>
              </a:rPr>
              <a:t>전역 변수</a:t>
            </a:r>
          </a:p>
          <a:p>
            <a:endParaRPr lang="ko-KR" altLang="en-US" sz="1400" dirty="0"/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search_message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/>
              <a:t>   let </a:t>
            </a:r>
            <a:r>
              <a:rPr lang="en-US" altLang="ko-KR" sz="1400" dirty="0" err="1"/>
              <a:t>search_str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document.querySelector</a:t>
            </a:r>
            <a:r>
              <a:rPr lang="en-US" altLang="ko-KR" sz="1400" dirty="0"/>
              <a:t>("#</a:t>
            </a:r>
            <a:r>
              <a:rPr lang="en-US" altLang="ko-KR" sz="1400" dirty="0" err="1"/>
              <a:t>search_txt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if(</a:t>
            </a:r>
            <a:r>
              <a:rPr lang="en-US" altLang="ko-KR" sz="1400" dirty="0" err="1"/>
              <a:t>search_str.value.length</a:t>
            </a:r>
            <a:r>
              <a:rPr lang="en-US" altLang="ko-KR" sz="1400" dirty="0"/>
              <a:t> === 0){</a:t>
            </a:r>
          </a:p>
          <a:p>
            <a:r>
              <a:rPr lang="en-US" altLang="ko-KR" sz="1400" dirty="0"/>
              <a:t>       alert("</a:t>
            </a:r>
            <a:r>
              <a:rPr lang="ko-KR" altLang="en-US" sz="1400" dirty="0"/>
              <a:t>검색어가 비었습니다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입력해주세요</a:t>
            </a:r>
            <a:r>
              <a:rPr lang="en-US" altLang="ko-KR" sz="1400" dirty="0"/>
              <a:t>"); 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else{</a:t>
            </a:r>
          </a:p>
          <a:p>
            <a:r>
              <a:rPr lang="en-US" altLang="ko-KR" sz="1400" dirty="0"/>
              <a:t>       alert("</a:t>
            </a:r>
            <a:r>
              <a:rPr lang="ko-KR" altLang="en-US" sz="1400" dirty="0"/>
              <a:t>검색을 수행합니다</a:t>
            </a:r>
            <a:r>
              <a:rPr lang="en-US" altLang="ko-KR" sz="1400" dirty="0"/>
              <a:t>!");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highlight>
                  <a:srgbClr val="FFFF00"/>
                </a:highlight>
              </a:rPr>
              <a:t>search_array.push</a:t>
            </a:r>
            <a:r>
              <a:rPr lang="en-US" altLang="ko-KR" sz="1400" dirty="0">
                <a:highlight>
                  <a:srgbClr val="FFFF00"/>
                </a:highlight>
              </a:rPr>
              <a:t>(</a:t>
            </a:r>
            <a:r>
              <a:rPr lang="en-US" altLang="ko-KR" sz="1400" dirty="0" err="1">
                <a:highlight>
                  <a:srgbClr val="FFFF00"/>
                </a:highlight>
              </a:rPr>
              <a:t>search_str.value</a:t>
            </a:r>
            <a:r>
              <a:rPr lang="en-US" altLang="ko-KR" sz="1400" dirty="0">
                <a:highlight>
                  <a:srgbClr val="FFFF00"/>
                </a:highlight>
              </a:rPr>
              <a:t>); // </a:t>
            </a:r>
            <a:r>
              <a:rPr lang="ko-KR" altLang="en-US" sz="1400" dirty="0">
                <a:highlight>
                  <a:srgbClr val="FFFF00"/>
                </a:highlight>
              </a:rPr>
              <a:t>배열에 검색어 추가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/>
              <a:t>       let text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search_message</a:t>
            </a:r>
            <a:r>
              <a:rPr lang="en-US" altLang="ko-KR" sz="1400" dirty="0"/>
              <a:t>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highlight>
                  <a:srgbClr val="FFFF00"/>
                </a:highlight>
              </a:rPr>
              <a:t>search_array.toString</a:t>
            </a:r>
            <a:r>
              <a:rPr lang="en-US" altLang="ko-KR" sz="1400" dirty="0">
                <a:highlight>
                  <a:srgbClr val="FFFF00"/>
                </a:highlight>
              </a:rPr>
              <a:t>(); // </a:t>
            </a:r>
            <a:r>
              <a:rPr lang="ko-KR" altLang="en-US" sz="1400" dirty="0">
                <a:highlight>
                  <a:srgbClr val="FFFF00"/>
                </a:highlight>
              </a:rPr>
              <a:t>값 변환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 err="1"/>
              <a:t>document.querySelector</a:t>
            </a:r>
            <a:r>
              <a:rPr lang="en-US" altLang="ko-KR" sz="1400" dirty="0"/>
              <a:t>("#</a:t>
            </a:r>
            <a:r>
              <a:rPr lang="en-US" altLang="ko-KR" sz="1400" dirty="0" err="1"/>
              <a:t>form_main</a:t>
            </a:r>
            <a:r>
              <a:rPr lang="en-US" altLang="ko-KR" sz="1400" dirty="0"/>
              <a:t>").submit();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564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7</a:t>
            </a:r>
            <a:r>
              <a:rPr lang="ko-KR" altLang="en-US" b="1" dirty="0"/>
              <a:t>주차 응용 문제 풀기</a:t>
            </a:r>
            <a:r>
              <a:rPr lang="en-US" altLang="ko-KR" b="1" dirty="0"/>
              <a:t>(1)</a:t>
            </a:r>
            <a:r>
              <a:rPr lang="ko-KR" altLang="en-US" b="1" dirty="0"/>
              <a:t> </a:t>
            </a:r>
            <a:r>
              <a:rPr lang="en-US" altLang="ko-KR" b="1" dirty="0"/>
              <a:t>– x</a:t>
            </a:r>
            <a:r>
              <a:rPr lang="ko-KR" altLang="en-US" b="1" dirty="0"/>
              <a:t>분</a:t>
            </a:r>
            <a:r>
              <a:rPr lang="en-US" altLang="ko-KR" b="1" dirty="0"/>
              <a:t>~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검색어 목록을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개로 출력 제한하기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sym typeface="Wingdings" panose="05000000000000000000" pitchFamily="2" charset="2"/>
              </a:rPr>
              <a:t>에 검사 함수를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현재는 검색한 대로 다 출력된다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검색어 전체 개수를 제한하자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특별한 메시지 출력 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배열의 개수가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개가 넘는지 검사한다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개가 넘는 경우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배열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뒤에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삽입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맨앞의</a:t>
            </a:r>
            <a:r>
              <a:rPr lang="ko-KR" altLang="en-US" dirty="0">
                <a:sym typeface="Wingdings" panose="05000000000000000000" pitchFamily="2" charset="2"/>
              </a:rPr>
              <a:t> 값은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앞 삭제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실습 결과 확인 </a:t>
            </a:r>
            <a:r>
              <a:rPr lang="en-US" altLang="ko-KR" dirty="0">
                <a:sym typeface="Wingdings" panose="05000000000000000000" pitchFamily="2" charset="2"/>
              </a:rPr>
              <a:t>– Q / A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새로 추가된 검색어는 계속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Picture 2" descr="자바스크립트 개발자가 알고리즘을 C언어로 푸는 이유 | 요즘IT">
            <a:extLst>
              <a:ext uri="{FF2B5EF4-FFF2-40B4-BE49-F238E27FC236}">
                <a16:creationId xmlns:a16="http://schemas.microsoft.com/office/drawing/2014/main" id="{3DA1E332-1A76-2975-D315-303E14CD8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0" t="14353" r="10476" b="16238"/>
          <a:stretch/>
        </p:blipFill>
        <p:spPr bwMode="auto">
          <a:xfrm>
            <a:off x="8167045" y="4275438"/>
            <a:ext cx="3775048" cy="18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457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7</a:t>
            </a:r>
            <a:r>
              <a:rPr lang="ko-KR" altLang="en-US" b="1" dirty="0"/>
              <a:t>주차 응용 문제 풀기</a:t>
            </a:r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en-US" altLang="ko-KR" b="1" dirty="0"/>
              <a:t>– x</a:t>
            </a:r>
            <a:r>
              <a:rPr lang="ko-KR" altLang="en-US" b="1" dirty="0"/>
              <a:t>분</a:t>
            </a:r>
            <a:r>
              <a:rPr lang="en-US" altLang="ko-KR" b="1" dirty="0"/>
              <a:t>~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팝업 창 카운트 다운 문자열로 표기하기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close_window.js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show_time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현재는 그냥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숫자만 카운트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입력되는 숫자를 문자열로 변경하자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시간을 문자열로 변환한다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문자열을 추가한다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HTML </a:t>
            </a:r>
            <a:r>
              <a:rPr lang="ko-KR" altLang="en-US" dirty="0">
                <a:sym typeface="Wingdings" panose="05000000000000000000" pitchFamily="2" charset="2"/>
              </a:rPr>
              <a:t>화면에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남은 시간은 </a:t>
            </a:r>
            <a:r>
              <a:rPr lang="en-US" altLang="ko-KR" dirty="0">
                <a:sym typeface="Wingdings" panose="05000000000000000000" pitchFamily="2" charset="2"/>
              </a:rPr>
              <a:t>8</a:t>
            </a:r>
            <a:r>
              <a:rPr lang="ko-KR" altLang="en-US" dirty="0">
                <a:sym typeface="Wingdings" panose="05000000000000000000" pitchFamily="2" charset="2"/>
              </a:rPr>
              <a:t>초 입니다</a:t>
            </a:r>
            <a:r>
              <a:rPr lang="en-US" altLang="ko-KR" dirty="0">
                <a:sym typeface="Wingdings" panose="05000000000000000000" pitchFamily="2" charset="2"/>
              </a:rPr>
              <a:t>.” </a:t>
            </a:r>
            <a:r>
              <a:rPr lang="ko-KR" altLang="en-US" dirty="0">
                <a:sym typeface="Wingdings" panose="05000000000000000000" pitchFamily="2" charset="2"/>
              </a:rPr>
              <a:t>라고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참고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. JS</a:t>
            </a:r>
            <a:r>
              <a:rPr lang="ko-KR" altLang="en-US" dirty="0">
                <a:sym typeface="Wingdings" panose="05000000000000000000" pitchFamily="2" charset="2"/>
              </a:rPr>
              <a:t>는 문자열을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로 연결한다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그림 참고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실습 결과 확인 </a:t>
            </a:r>
            <a:r>
              <a:rPr lang="en-US" altLang="ko-KR" dirty="0">
                <a:sym typeface="Wingdings" panose="05000000000000000000" pitchFamily="2" charset="2"/>
              </a:rPr>
              <a:t>– Q / A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문자열로 카운트 다운 내용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3A2F0-A68F-6C72-B8A4-829923ED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90" y="2440244"/>
            <a:ext cx="2516116" cy="2292792"/>
          </a:xfrm>
          <a:prstGeom prst="rect">
            <a:avLst/>
          </a:prstGeom>
        </p:spPr>
      </p:pic>
      <p:pic>
        <p:nvPicPr>
          <p:cNvPr id="2050" name="Picture 2" descr="JavaScript] 문자열 합치기 (+, concat, join)">
            <a:extLst>
              <a:ext uri="{FF2B5EF4-FFF2-40B4-BE49-F238E27FC236}">
                <a16:creationId xmlns:a16="http://schemas.microsoft.com/office/drawing/2014/main" id="{69E4F035-A3EE-2D07-6A5C-A360C29B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03" y="4976910"/>
            <a:ext cx="2936503" cy="1135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26173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코드 살펴보기 </a:t>
            </a:r>
            <a:r>
              <a:rPr lang="en-US" altLang="ko-KR" dirty="0"/>
              <a:t>– HTML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30232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그룸</a:t>
            </a:r>
            <a:r>
              <a:rPr lang="en-US" altLang="ko-KR" b="1" dirty="0"/>
              <a:t> IDE</a:t>
            </a:r>
            <a:r>
              <a:rPr lang="ko-KR" altLang="en-US" b="1" dirty="0"/>
              <a:t> 내 소스 코드 확인</a:t>
            </a:r>
            <a:endParaRPr lang="en-US" altLang="ko-KR" b="1" dirty="0"/>
          </a:p>
          <a:p>
            <a:pPr lvl="1"/>
            <a:r>
              <a:rPr lang="ko-KR" altLang="en-US" dirty="0"/>
              <a:t>코드 정리 및 확인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https://prettydiff.com/?m=beautify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b="1" dirty="0"/>
              <a:t>오늘 실습 내용 깃 허브 업로드</a:t>
            </a:r>
            <a:endParaRPr lang="en-US" altLang="ko-KR" b="1" dirty="0"/>
          </a:p>
          <a:p>
            <a:pPr lvl="1"/>
            <a:r>
              <a:rPr lang="en-US" altLang="ko-KR" dirty="0"/>
              <a:t>readme.md</a:t>
            </a:r>
            <a:r>
              <a:rPr lang="ko-KR" altLang="en-US" dirty="0"/>
              <a:t> 파일 수정</a:t>
            </a:r>
            <a:endParaRPr lang="en-US" altLang="ko-KR" dirty="0"/>
          </a:p>
          <a:p>
            <a:pPr lvl="2"/>
            <a:r>
              <a:rPr lang="en-US" altLang="ko-KR" dirty="0"/>
              <a:t>## 2023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7</a:t>
            </a:r>
            <a:r>
              <a:rPr lang="ko-KR" altLang="en-US" dirty="0"/>
              <a:t>주차 홈페이지 수정 완료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업로드 후 서버 저장소 </a:t>
            </a:r>
            <a:r>
              <a:rPr lang="ko-KR" altLang="en-US" dirty="0" err="1"/>
              <a:t>메인화면</a:t>
            </a:r>
            <a:r>
              <a:rPr lang="ko-KR" altLang="en-US" dirty="0"/>
              <a:t> 확인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>
                <a:hlinkClick r:id="rId4"/>
              </a:rPr>
              <a:t>https://github.com/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F5A6E7C1-F538-45BE-9528-52981EDC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194" name="Picture 2" descr="코딩습관">
            <a:extLst>
              <a:ext uri="{FF2B5EF4-FFF2-40B4-BE49-F238E27FC236}">
                <a16:creationId xmlns:a16="http://schemas.microsoft.com/office/drawing/2014/main" id="{65E9103E-45BF-499F-8709-7258AC33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627114"/>
            <a:ext cx="3505200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A43AD2-D566-1CC5-17B7-4687FB8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491" y="2407981"/>
            <a:ext cx="1852406" cy="18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897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서버를 정상 종료하자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에서 제공하는 터미널창</a:t>
            </a:r>
            <a:endParaRPr lang="en-US" altLang="ko-KR" dirty="0"/>
          </a:p>
          <a:p>
            <a:pPr lvl="1"/>
            <a:r>
              <a:rPr lang="ko-KR" altLang="en-US" dirty="0"/>
              <a:t>로컬이 아니다</a:t>
            </a:r>
            <a:r>
              <a:rPr lang="en-US" altLang="ko-KR" dirty="0"/>
              <a:t>. </a:t>
            </a:r>
            <a:r>
              <a:rPr lang="ko-KR" altLang="en-US" dirty="0"/>
              <a:t>실제 서버는 컴퓨터에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터미널창이다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정상 종료하지 않으면 문제 발생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정상 종료하지 않으면</a:t>
            </a:r>
            <a:r>
              <a:rPr lang="en-US" altLang="ko-KR" dirty="0"/>
              <a:t>….</a:t>
            </a:r>
          </a:p>
          <a:p>
            <a:pPr lvl="1"/>
            <a:r>
              <a:rPr lang="ko-KR" altLang="en-US" dirty="0"/>
              <a:t>서버가 가끔 </a:t>
            </a:r>
            <a:r>
              <a:rPr lang="ko-KR" altLang="en-US" dirty="0" err="1"/>
              <a:t>죽어버린후</a:t>
            </a:r>
            <a:r>
              <a:rPr lang="en-US" altLang="ko-KR" dirty="0"/>
              <a:t>, </a:t>
            </a:r>
            <a:r>
              <a:rPr lang="ko-KR" altLang="en-US" dirty="0"/>
              <a:t>부팅이 안된다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실습 내용 복구 </a:t>
            </a:r>
            <a:r>
              <a:rPr lang="ko-KR" altLang="en-US" dirty="0" err="1"/>
              <a:t>힘듬</a:t>
            </a:r>
            <a:r>
              <a:rPr lang="en-US" altLang="ko-KR" dirty="0"/>
              <a:t>, </a:t>
            </a:r>
            <a:r>
              <a:rPr lang="ko-KR" altLang="en-US" dirty="0"/>
              <a:t>무료 버전이라 복사 안됨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/>
              <a:t>종료 명령어 입력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컨테이너 나가기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또는 로그 아웃 버튼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EFBF78F1-28F5-4525-808D-C1F913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6" name="Picture 2" descr="디버그 이야기 - 비정상종료">
            <a:extLst>
              <a:ext uri="{FF2B5EF4-FFF2-40B4-BE49-F238E27FC236}">
                <a16:creationId xmlns:a16="http://schemas.microsoft.com/office/drawing/2014/main" id="{7532A67D-93D5-4195-841F-FD3EC94C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655" y="1309408"/>
            <a:ext cx="3853929" cy="17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프로그램 없이 윈도우 자동종료하기/시스템 예약종료 버튼만들기">
            <a:extLst>
              <a:ext uri="{FF2B5EF4-FFF2-40B4-BE49-F238E27FC236}">
                <a16:creationId xmlns:a16="http://schemas.microsoft.com/office/drawing/2014/main" id="{5151669E-5C20-4BB8-9A95-34F36BBD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1013" y="3195106"/>
            <a:ext cx="2063211" cy="17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8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정리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기술 트렌드 분석</a:t>
            </a:r>
            <a:endParaRPr lang="en-US" altLang="ko-KR" dirty="0"/>
          </a:p>
          <a:p>
            <a:pPr lvl="1"/>
            <a:r>
              <a:rPr lang="ko-KR" altLang="en-US" dirty="0"/>
              <a:t>크롬 웹 브라우저 이슈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 배열</a:t>
            </a:r>
            <a:endParaRPr lang="en-US" altLang="ko-KR" dirty="0"/>
          </a:p>
          <a:p>
            <a:pPr lvl="1"/>
            <a:r>
              <a:rPr lang="ko-KR" altLang="en-US" dirty="0"/>
              <a:t>배열 선언 및 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다음주 </a:t>
            </a:r>
            <a:r>
              <a:rPr lang="en-US" altLang="ko-KR" dirty="0"/>
              <a:t>8</a:t>
            </a:r>
            <a:r>
              <a:rPr lang="ko-KR" altLang="en-US" dirty="0"/>
              <a:t>주차 중간고사</a:t>
            </a:r>
            <a:r>
              <a:rPr lang="en-US" altLang="ko-KR" dirty="0"/>
              <a:t>!</a:t>
            </a:r>
          </a:p>
        </p:txBody>
      </p:sp>
      <p:pic>
        <p:nvPicPr>
          <p:cNvPr id="4098" name="Picture 2" descr="수고 하셨습니다 캘리그라피 손글씨 S200310b, 오호랄라, 일러스트, 수고, 고생, 캘리그라피, 캘리그래피, 캘리, 한글, 손글씨,  단어, 문장, 문자, 일러스트, 일러스트레이터, 벡터, 타이포그라피, 타이포, 서예, 붓글씨, 먹글씨, 검정색, 블랙, 글씨, … |  손글씨, 붓글씨,">
            <a:extLst>
              <a:ext uri="{FF2B5EF4-FFF2-40B4-BE49-F238E27FC236}">
                <a16:creationId xmlns:a16="http://schemas.microsoft.com/office/drawing/2014/main" id="{CCF812F3-AD31-42E9-B906-B56E7AC78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652" y="3185652"/>
            <a:ext cx="3672348" cy="3672348"/>
          </a:xfrm>
          <a:prstGeom prst="rect">
            <a:avLst/>
          </a:prstGeom>
          <a:noFill/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94F8910-7A19-4B49-853A-CDE9A5A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835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주 별 기술 트렌드 분석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4641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크롬 웹 브라우저 관련 이슈</a:t>
            </a:r>
            <a:endParaRPr lang="en-US" altLang="ko-KR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- 1</a:t>
            </a:r>
            <a:endParaRPr lang="ko-KR" altLang="en-US" sz="3200" b="1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A79FC50-5F48-4109-8CBD-833DAEA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중간고사 공지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07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FF0000"/>
                </a:solidFill>
              </a:rPr>
              <a:t>시험 날짜 및 기타</a:t>
            </a:r>
          </a:p>
        </p:txBody>
      </p:sp>
    </p:spTree>
    <p:extLst>
      <p:ext uri="{BB962C8B-B14F-4D97-AF65-F5344CB8AC3E}">
        <p14:creationId xmlns:p14="http://schemas.microsoft.com/office/powerpoint/2010/main" val="3693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중간고사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4"/>
            <a:ext cx="768447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시간 </a:t>
            </a:r>
            <a:r>
              <a:rPr lang="en-US" altLang="ko-KR" sz="2400" dirty="0"/>
              <a:t>: 4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수요일 수업 시간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범위 </a:t>
            </a:r>
            <a:r>
              <a:rPr lang="en-US" altLang="ko-KR" sz="2400" dirty="0">
                <a:sym typeface="Wingdings" panose="05000000000000000000" pitchFamily="2" charset="2"/>
              </a:rPr>
              <a:t>: PPT 2</a:t>
            </a:r>
            <a:r>
              <a:rPr lang="ko-KR" altLang="en-US" sz="2400" dirty="0">
                <a:sym typeface="Wingdings" panose="05000000000000000000" pitchFamily="2" charset="2"/>
              </a:rPr>
              <a:t>주차 </a:t>
            </a:r>
            <a:r>
              <a:rPr lang="en-US" altLang="ko-KR" sz="2400" dirty="0">
                <a:sym typeface="Wingdings" panose="05000000000000000000" pitchFamily="2" charset="2"/>
              </a:rPr>
              <a:t>~ 7</a:t>
            </a:r>
            <a:r>
              <a:rPr lang="ko-KR" altLang="en-US" sz="2400" dirty="0">
                <a:sym typeface="Wingdings" panose="05000000000000000000" pitchFamily="2" charset="2"/>
              </a:rPr>
              <a:t>주차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/>
              <a:t>PPT </a:t>
            </a:r>
            <a:r>
              <a:rPr lang="ko-KR" altLang="en-US" sz="2000" dirty="0"/>
              <a:t>및 소스코드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400" dirty="0"/>
              <a:t>시험 유형</a:t>
            </a:r>
            <a:endParaRPr lang="en-US" altLang="ko-KR" sz="2400" dirty="0"/>
          </a:p>
          <a:p>
            <a:pPr lvl="1"/>
            <a:r>
              <a:rPr lang="ko-KR" altLang="en-US" sz="2000" dirty="0"/>
              <a:t>객관식 </a:t>
            </a:r>
            <a:r>
              <a:rPr lang="en-US" altLang="ko-KR" sz="2000" dirty="0"/>
              <a:t>10(4</a:t>
            </a:r>
            <a:r>
              <a:rPr lang="ko-KR" altLang="en-US" sz="2000" dirty="0"/>
              <a:t>지 선다</a:t>
            </a:r>
            <a:r>
              <a:rPr lang="en-US" altLang="ko-KR" sz="2000" dirty="0"/>
              <a:t>), </a:t>
            </a:r>
            <a:r>
              <a:rPr lang="ko-KR" altLang="en-US" sz="2000" dirty="0"/>
              <a:t>주관식 </a:t>
            </a:r>
            <a:r>
              <a:rPr lang="en-US" altLang="ko-KR" sz="2000" dirty="0"/>
              <a:t>5(</a:t>
            </a:r>
            <a:r>
              <a:rPr lang="ko-KR" altLang="en-US" sz="2000" dirty="0"/>
              <a:t>단답형</a:t>
            </a:r>
            <a:r>
              <a:rPr lang="en-US" altLang="ko-KR" sz="2000" dirty="0"/>
              <a:t>) : </a:t>
            </a:r>
            <a:r>
              <a:rPr lang="ko-KR" altLang="en-US" sz="2000" dirty="0"/>
              <a:t>총 </a:t>
            </a:r>
            <a:r>
              <a:rPr lang="en-US" altLang="ko-KR" sz="2000" dirty="0"/>
              <a:t>30</a:t>
            </a:r>
            <a:r>
              <a:rPr lang="ko-KR" altLang="en-US" sz="2000" dirty="0"/>
              <a:t>점 만점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시험 보러 꼭 오세요 </a:t>
            </a:r>
            <a:r>
              <a:rPr lang="ko-KR" altLang="en-US" sz="2400" dirty="0" err="1"/>
              <a:t>ㅜㅜ</a:t>
            </a:r>
            <a:endParaRPr lang="en-US" altLang="ko-KR" sz="2400" dirty="0"/>
          </a:p>
          <a:p>
            <a:pPr lvl="1"/>
            <a:r>
              <a:rPr lang="ko-KR" altLang="en-US" sz="2000" dirty="0"/>
              <a:t>늦어도 오세요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9EBC94-F1BE-6EED-BDE4-E0EC0A44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A11BEE-910B-A8FD-0477-5A54A0A1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4" descr="중간고사 못보면 자퇴한다고? 이런..말도 안 되는 내용 누가 퍼뜨리나요? : 네이버 블로그">
            <a:extLst>
              <a:ext uri="{FF2B5EF4-FFF2-40B4-BE49-F238E27FC236}">
                <a16:creationId xmlns:a16="http://schemas.microsoft.com/office/drawing/2014/main" id="{93103F84-822D-5EA1-4B21-889B859E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02" y="365126"/>
            <a:ext cx="3841186" cy="20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6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정리 및 힌트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4"/>
            <a:ext cx="7684476" cy="474385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코드 및 자바스크립트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각 태그의 역할 정도는 이해하자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메타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링크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테이블 등 다양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기본 속성들 파악하기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기본 문법부터 배열까지 숙지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기본 변수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변수의 </a:t>
            </a:r>
            <a:r>
              <a:rPr lang="en-US" altLang="ko-KR" dirty="0">
                <a:sym typeface="Wingdings" panose="05000000000000000000" pitchFamily="2" charset="2"/>
              </a:rPr>
              <a:t>SCOPE, </a:t>
            </a:r>
            <a:r>
              <a:rPr lang="ko-KR" altLang="en-US" dirty="0">
                <a:sym typeface="Wingdings" panose="05000000000000000000" pitchFamily="2" charset="2"/>
              </a:rPr>
              <a:t>반복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전용 함수 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다른 프로그래밍 언어와 </a:t>
            </a:r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의 특징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차이점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잠깐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!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표기된 부분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필수로 살펴본다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이론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실습 관련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꾸글</a:t>
            </a:r>
            <a:r>
              <a:rPr lang="en-US" altLang="ko-KR" dirty="0">
                <a:sym typeface="Wingdings" panose="05000000000000000000" pitchFamily="2" charset="2"/>
              </a:rPr>
              <a:t>.COM</a:t>
            </a:r>
            <a:r>
              <a:rPr lang="ko-KR" altLang="en-US" dirty="0">
                <a:sym typeface="Wingdings" panose="05000000000000000000" pitchFamily="2" charset="2"/>
              </a:rPr>
              <a:t> 문제 풀기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몇 개 안되지만 풀어보자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기타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그룸</a:t>
            </a:r>
            <a:r>
              <a:rPr lang="en-US" altLang="ko-KR" dirty="0">
                <a:sym typeface="Wingdings" panose="05000000000000000000" pitchFamily="2" charset="2"/>
              </a:rPr>
              <a:t> IDE </a:t>
            </a:r>
            <a:r>
              <a:rPr lang="ko-KR" altLang="en-US" dirty="0">
                <a:sym typeface="Wingdings" panose="05000000000000000000" pitchFamily="2" charset="2"/>
              </a:rPr>
              <a:t>및 깃 허브 문제 및 해결법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9EBC94-F1BE-6EED-BDE4-E0EC0A44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A11BEE-910B-A8FD-0477-5A54A0A1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고등학교(고1,고2,고3) 중간고사 공부 대비법 : 네이버 블로그">
            <a:extLst>
              <a:ext uri="{FF2B5EF4-FFF2-40B4-BE49-F238E27FC236}">
                <a16:creationId xmlns:a16="http://schemas.microsoft.com/office/drawing/2014/main" id="{9A4D65A5-442C-E629-1011-22CE15F8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77" y="3131211"/>
            <a:ext cx="3212086" cy="26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7869E-1EEE-89EA-73BE-26E3DFCD2A14}"/>
              </a:ext>
            </a:extLst>
          </p:cNvPr>
          <p:cNvSpPr txBox="1"/>
          <p:nvPr/>
        </p:nvSpPr>
        <p:spPr>
          <a:xfrm>
            <a:off x="5404652" y="5907417"/>
            <a:ext cx="6707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다음주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수요일 시험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미리 정리하자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28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/>
              <a:t>크롬 웹 브라우저 관련 이슈</a:t>
            </a:r>
            <a:endParaRPr lang="en-US" altLang="ko-KR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5518"/>
            <a:ext cx="9665043" cy="4966387"/>
          </a:xfrm>
        </p:spPr>
        <p:txBody>
          <a:bodyPr>
            <a:normAutofit fontScale="62500" lnSpcReduction="20000"/>
          </a:bodyPr>
          <a:lstStyle/>
          <a:p>
            <a:pPr lvl="0">
              <a:defRPr/>
            </a:pPr>
            <a:r>
              <a:rPr lang="ko-KR" altLang="en-US" dirty="0">
                <a:sym typeface="Wingdings" panose="05000000000000000000" pitchFamily="2" charset="2"/>
              </a:rPr>
              <a:t>구글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지원 종료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윈도 </a:t>
            </a:r>
            <a:r>
              <a:rPr lang="en-US" altLang="ko-KR" dirty="0">
                <a:sym typeface="Wingdings" panose="05000000000000000000" pitchFamily="2" charset="2"/>
              </a:rPr>
              <a:t>7, 8.1 </a:t>
            </a:r>
            <a:r>
              <a:rPr lang="ko-KR" altLang="en-US" dirty="0">
                <a:sym typeface="Wingdings" panose="05000000000000000000" pitchFamily="2" charset="2"/>
              </a:rPr>
              <a:t>지원 종료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dirty="0">
                <a:sym typeface="Wingdings" panose="05000000000000000000" pitchFamily="2" charset="2"/>
              </a:rPr>
              <a:t>MS BYE…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쿠키 지원 </a:t>
            </a:r>
            <a:r>
              <a:rPr lang="en-US" altLang="ko-KR" dirty="0">
                <a:sym typeface="Wingdings" panose="05000000000000000000" pitchFamily="2" charset="2"/>
              </a:rPr>
              <a:t>2023</a:t>
            </a:r>
            <a:r>
              <a:rPr lang="ko-KR" altLang="en-US" dirty="0">
                <a:sym typeface="Wingdings" panose="05000000000000000000" pitchFamily="2" charset="2"/>
              </a:rPr>
              <a:t>년 말 연기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디지털 광고 회사 비상 임박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웹 브라우저 보안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저장소 보호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화이트 박스 암호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실행 중에 </a:t>
            </a:r>
            <a:r>
              <a:rPr lang="ko-KR" altLang="en-US" dirty="0" err="1">
                <a:sym typeface="Wingdings" panose="05000000000000000000" pitchFamily="2" charset="2"/>
              </a:rPr>
              <a:t>암호키</a:t>
            </a:r>
            <a:r>
              <a:rPr lang="ko-KR" altLang="en-US" dirty="0">
                <a:sym typeface="Wingdings" panose="05000000000000000000" pitchFamily="2" charset="2"/>
              </a:rPr>
              <a:t> 연산 노출 방지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IOS</a:t>
            </a:r>
            <a:r>
              <a:rPr lang="ko-KR" altLang="en-US" dirty="0">
                <a:sym typeface="Wingdings" panose="05000000000000000000" pitchFamily="2" charset="2"/>
              </a:rPr>
              <a:t>용 크롬 </a:t>
            </a:r>
            <a:r>
              <a:rPr lang="en-US" altLang="ko-KR" dirty="0">
                <a:sym typeface="Wingdings" panose="05000000000000000000" pitchFamily="2" charset="2"/>
              </a:rPr>
              <a:t>HTTPS </a:t>
            </a:r>
            <a:r>
              <a:rPr lang="ko-KR" altLang="en-US" dirty="0">
                <a:sym typeface="Wingdings" panose="05000000000000000000" pitchFamily="2" charset="2"/>
              </a:rPr>
              <a:t>자동 업데이트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dirty="0">
                <a:sym typeface="Wingdings" panose="05000000000000000000" pitchFamily="2" charset="2"/>
              </a:rPr>
              <a:t>112</a:t>
            </a:r>
            <a:r>
              <a:rPr lang="ko-KR" altLang="en-US" dirty="0">
                <a:sym typeface="Wingdings" panose="05000000000000000000" pitchFamily="2" charset="2"/>
              </a:rPr>
              <a:t>버전 </a:t>
            </a:r>
            <a:r>
              <a:rPr lang="en-US" altLang="ko-KR" dirty="0">
                <a:sym typeface="Wingdings" panose="05000000000000000000" pitchFamily="2" charset="2"/>
              </a:rPr>
              <a:t>--&gt; 116</a:t>
            </a:r>
            <a:r>
              <a:rPr lang="ko-KR" altLang="en-US" dirty="0">
                <a:sym typeface="Wingdings" panose="05000000000000000000" pitchFamily="2" charset="2"/>
              </a:rPr>
              <a:t>버전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엔터프라이즈</a:t>
            </a:r>
            <a:r>
              <a:rPr lang="en-US" altLang="ko-KR" dirty="0">
                <a:sym typeface="Wingdings" panose="05000000000000000000" pitchFamily="2" charset="2"/>
              </a:rPr>
              <a:t>)	</a:t>
            </a: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무한 </a:t>
            </a:r>
            <a:r>
              <a:rPr lang="ko-KR" altLang="en-US" dirty="0" err="1">
                <a:sym typeface="Wingdings" panose="05000000000000000000" pitchFamily="2" charset="2"/>
              </a:rPr>
              <a:t>새로고침</a:t>
            </a:r>
            <a:r>
              <a:rPr lang="ko-KR" altLang="en-US" dirty="0">
                <a:sym typeface="Wingdings" panose="05000000000000000000" pitchFamily="2" charset="2"/>
              </a:rPr>
              <a:t> 이슈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특정 사이트에서 발생</a:t>
            </a:r>
            <a:r>
              <a:rPr lang="en-US" altLang="ko-KR" dirty="0">
                <a:sym typeface="Wingdings" panose="05000000000000000000" pitchFamily="2" charset="2"/>
              </a:rPr>
              <a:t>, Edge</a:t>
            </a:r>
            <a:r>
              <a:rPr lang="ko-KR" altLang="en-US" dirty="0">
                <a:sym typeface="Wingdings" panose="05000000000000000000" pitchFamily="2" charset="2"/>
              </a:rPr>
              <a:t>는 문제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최근 </a:t>
            </a:r>
            <a:r>
              <a:rPr lang="en-US" altLang="ko-KR" dirty="0">
                <a:sym typeface="Wingdings" panose="05000000000000000000" pitchFamily="2" charset="2"/>
              </a:rPr>
              <a:t>112 </a:t>
            </a:r>
            <a:r>
              <a:rPr lang="ko-KR" altLang="en-US" dirty="0">
                <a:sym typeface="Wingdings" panose="05000000000000000000" pitchFamily="2" charset="2"/>
              </a:rPr>
              <a:t>정식 버전 출시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데스크톱 크롬 앱 지원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웹 앱 속도 향상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중첩 </a:t>
            </a:r>
            <a:r>
              <a:rPr lang="en-US" altLang="ko-KR" dirty="0">
                <a:sym typeface="Wingdings" panose="05000000000000000000" pitchFamily="2" charset="2"/>
              </a:rPr>
              <a:t>CSS </a:t>
            </a:r>
            <a:r>
              <a:rPr lang="ko-KR" altLang="en-US" dirty="0">
                <a:sym typeface="Wingdings" panose="05000000000000000000" pitchFamily="2" charset="2"/>
              </a:rPr>
              <a:t>지원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WebAssembly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GC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지원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0BEFE7D-6901-4691-85F9-0EE19CC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Picture 4" descr="Google Chrome will end support for Windows 7 and 8.1 by early 2023">
            <a:extLst>
              <a:ext uri="{FF2B5EF4-FFF2-40B4-BE49-F238E27FC236}">
                <a16:creationId xmlns:a16="http://schemas.microsoft.com/office/drawing/2014/main" id="{31609F4B-754D-D97F-B341-C8456E61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00" y="1347686"/>
            <a:ext cx="2366632" cy="15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고] 화이트박스 암호 기술, 정말 안전할까? &lt; 기고·강좌 &lt; 기사본문 - 아이티데일리">
            <a:extLst>
              <a:ext uri="{FF2B5EF4-FFF2-40B4-BE49-F238E27FC236}">
                <a16:creationId xmlns:a16="http://schemas.microsoft.com/office/drawing/2014/main" id="{BB71F00C-FD28-CC17-3D78-D611B949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2849534"/>
            <a:ext cx="3600450" cy="1513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7411-65E6-7019-BFEC-104D2824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368" y="2887830"/>
            <a:ext cx="1450881" cy="1450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Google certifica la muerte de las cookies de terceros - Marketing 4  Ecommerce - Tu revista de marketing online para e-commerce">
            <a:extLst>
              <a:ext uri="{FF2B5EF4-FFF2-40B4-BE49-F238E27FC236}">
                <a16:creationId xmlns:a16="http://schemas.microsoft.com/office/drawing/2014/main" id="{3CEBAC4A-D128-BCF4-BB2F-7BC79723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097" y="931702"/>
            <a:ext cx="2529954" cy="15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SS Nesting Is Coming Soon! 🤯 How To Nest Selector Styles TODAY!! (2021) -  YouTube">
            <a:extLst>
              <a:ext uri="{FF2B5EF4-FFF2-40B4-BE49-F238E27FC236}">
                <a16:creationId xmlns:a16="http://schemas.microsoft.com/office/drawing/2014/main" id="{04FC4CD5-C3E3-AF45-E299-DA023B0D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86" y="5161934"/>
            <a:ext cx="2371431" cy="13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112 - support for garbage collection and WebAssembly tail calls, CSS  nesting and security fixes - Aroged">
            <a:extLst>
              <a:ext uri="{FF2B5EF4-FFF2-40B4-BE49-F238E27FC236}">
                <a16:creationId xmlns:a16="http://schemas.microsoft.com/office/drawing/2014/main" id="{0058873D-99A9-8FA5-ABEE-D88632D1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32" y="4560860"/>
            <a:ext cx="1954308" cy="9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 Overview of WebAssembly. Abstract | by Asmaa Abobakr | DSC Alexandria |  Medium">
            <a:extLst>
              <a:ext uri="{FF2B5EF4-FFF2-40B4-BE49-F238E27FC236}">
                <a16:creationId xmlns:a16="http://schemas.microsoft.com/office/drawing/2014/main" id="{A8F6DADB-0B87-1F48-3F46-BEA8F906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4776865"/>
            <a:ext cx="2969895" cy="1470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50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- 2</a:t>
            </a:r>
            <a:endParaRPr lang="ko-KR" altLang="en-US" sz="3200" b="1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B93406-1793-47EE-B95A-701E1DB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E45EC-0343-4CC3-885C-22AA90244257}"/>
              </a:ext>
            </a:extLst>
          </p:cNvPr>
          <p:cNvSpPr/>
          <p:nvPr/>
        </p:nvSpPr>
        <p:spPr>
          <a:xfrm>
            <a:off x="799286" y="3818239"/>
            <a:ext cx="353660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/>
              <a:t>배열</a:t>
            </a:r>
            <a:r>
              <a:rPr lang="en-US" altLang="ko-KR" sz="2800" b="1" dirty="0"/>
              <a:t> array</a:t>
            </a:r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 err="1"/>
              <a:t>꾸글</a:t>
            </a:r>
            <a:r>
              <a:rPr lang="en-US" altLang="ko-KR" sz="2800" b="1" dirty="0"/>
              <a:t>.COM </a:t>
            </a:r>
            <a:r>
              <a:rPr lang="ko-KR" altLang="en-US" sz="2800" b="1" dirty="0"/>
              <a:t>추가 수정</a:t>
            </a:r>
            <a:endParaRPr lang="en-US" altLang="ko-KR" sz="2800" b="1" dirty="0"/>
          </a:p>
        </p:txBody>
      </p:sp>
      <p:pic>
        <p:nvPicPr>
          <p:cNvPr id="1026" name="Picture 2" descr="JavaScript 입문 | TutorialPost">
            <a:extLst>
              <a:ext uri="{FF2B5EF4-FFF2-40B4-BE49-F238E27FC236}">
                <a16:creationId xmlns:a16="http://schemas.microsoft.com/office/drawing/2014/main" id="{1CF41AE9-CD85-505F-EA07-91DB30079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337" y="3799868"/>
            <a:ext cx="4159918" cy="23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151FF4-87C1-E6B6-881A-A296F376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34099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CABDEC-8C77-4440-BD9C-62DCBD2FB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3959" y="2928794"/>
            <a:ext cx="5376985" cy="37571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접속 및 로그인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1012E99-68DB-4D00-9F64-37019803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 접속과 로그인</a:t>
            </a:r>
            <a:r>
              <a:rPr lang="en-US" altLang="ko-KR" dirty="0"/>
              <a:t>(</a:t>
            </a:r>
            <a:r>
              <a:rPr lang="ko-KR" altLang="en-US" dirty="0"/>
              <a:t>구글 계정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800" dirty="0">
                <a:hlinkClick r:id="rId4"/>
              </a:rPr>
              <a:t>https://ide.goorm.io/</a:t>
            </a:r>
            <a:r>
              <a:rPr lang="en-US" altLang="ko-KR" sz="2800" dirty="0"/>
              <a:t> </a:t>
            </a:r>
            <a:r>
              <a:rPr lang="ko-KR" altLang="en-US" sz="2800" dirty="0"/>
              <a:t>또는 </a:t>
            </a:r>
            <a:r>
              <a:rPr lang="en-US" altLang="ko-KR" sz="2800" dirty="0">
                <a:hlinkClick r:id="rId5"/>
              </a:rPr>
              <a:t>https://www.goorm.io/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1F8B-2428-466D-AFDF-CF689D1E10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81" y="2928795"/>
            <a:ext cx="5376984" cy="3757140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27BBF2BF-C204-4ADE-B600-3695C574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52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대시 보드 확인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상단의 </a:t>
            </a:r>
            <a:r>
              <a:rPr lang="en-US" altLang="ko-KR" b="1" dirty="0"/>
              <a:t>IDE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콘솔로 가기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대시보드 확인</a:t>
            </a:r>
            <a:endParaRPr lang="ko-KR" altLang="en-US" sz="23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FA33A-A9C0-4B07-8FD3-9C974F4CB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6" y="2589090"/>
            <a:ext cx="5586854" cy="3903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204EE0-75B0-4A52-9E7A-7F83C7436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212" y="2477477"/>
            <a:ext cx="5746588" cy="4015398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4409091-D73D-4E14-8FEA-B9C3DD7C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732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컨테이너 실행하기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생성완료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컨테이너 실행하기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err="1">
                <a:sym typeface="Wingdings" panose="05000000000000000000" pitchFamily="2" charset="2"/>
              </a:rPr>
              <a:t>메인화면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준비 완료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컨테이너 정보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개인 접속 주소 확인 가능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B31033-A397-4A35-A2B8-A2612F58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8" y="2752368"/>
            <a:ext cx="5465332" cy="36039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DD1D1E-F2AF-4882-A860-72A8385F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87" y="2747091"/>
            <a:ext cx="5567009" cy="36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52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창 자동 닫기</a:t>
            </a:r>
            <a:r>
              <a:rPr lang="en-US" altLang="ko-KR" b="1" dirty="0"/>
              <a:t>, </a:t>
            </a:r>
            <a:r>
              <a:rPr lang="ko-KR" altLang="en-US" b="1" dirty="0"/>
              <a:t>카운트 다운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팝업창을 일정 시간 후 자동으로 닫기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pop_up</a:t>
            </a:r>
            <a:r>
              <a:rPr lang="ko-KR" altLang="en-US" dirty="0">
                <a:sym typeface="Wingdings" panose="05000000000000000000" pitchFamily="2" charset="2"/>
              </a:rPr>
              <a:t> 폴더 안에 </a:t>
            </a:r>
            <a:r>
              <a:rPr lang="en-US" altLang="ko-KR" b="1" dirty="0">
                <a:sym typeface="Wingdings" panose="05000000000000000000" pitchFamily="2" charset="2"/>
              </a:rPr>
              <a:t>pop_up.html</a:t>
            </a:r>
            <a:r>
              <a:rPr lang="ko-KR" altLang="en-US" dirty="0">
                <a:sym typeface="Wingdings" panose="05000000000000000000" pitchFamily="2" charset="2"/>
              </a:rPr>
              <a:t>을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카운트 다운을 표기할 부분을 최 하단에 추가한다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폴더 안에 </a:t>
            </a:r>
            <a:r>
              <a:rPr lang="en-US" altLang="ko-KR" b="1" dirty="0">
                <a:sym typeface="Wingdings" panose="05000000000000000000" pitchFamily="2" charset="2"/>
              </a:rPr>
              <a:t>close_window.js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pop_up.html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연동한다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D2820-DFE8-E02B-50BD-1DFB7C60C056}"/>
              </a:ext>
            </a:extLst>
          </p:cNvPr>
          <p:cNvSpPr txBox="1"/>
          <p:nvPr/>
        </p:nvSpPr>
        <p:spPr>
          <a:xfrm>
            <a:off x="707597" y="3090446"/>
            <a:ext cx="105533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생략</a:t>
            </a:r>
            <a:r>
              <a:rPr lang="en-US" altLang="ko-KR" sz="1600" dirty="0"/>
              <a:t>… </a:t>
            </a:r>
          </a:p>
          <a:p>
            <a:r>
              <a:rPr lang="en-US" altLang="ko-KR" sz="1600" dirty="0"/>
              <a:t>&lt;body onload="</a:t>
            </a:r>
            <a:r>
              <a:rPr lang="en-US" altLang="ko-KR" sz="1600" dirty="0" err="1"/>
              <a:t>show_clock</a:t>
            </a:r>
            <a:r>
              <a:rPr lang="en-US" altLang="ko-KR" sz="1600" dirty="0"/>
              <a:t>();"&gt;</a:t>
            </a:r>
          </a:p>
          <a:p>
            <a:r>
              <a:rPr lang="en-US" altLang="ko-KR" sz="1600" dirty="0"/>
              <a:t>        &lt;h1 class="display-1"&gt;&lt;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class="bi bi-alarm"&gt;&lt;/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 </a:t>
            </a:r>
            <a:r>
              <a:rPr lang="ko-KR" altLang="en-US" sz="1600" dirty="0" err="1"/>
              <a:t>팝업창</a:t>
            </a:r>
            <a:r>
              <a:rPr lang="ko-KR" altLang="en-US" sz="1600" dirty="0"/>
              <a:t> 확인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&gt;&lt;/h1&gt;</a:t>
            </a:r>
          </a:p>
          <a:p>
            <a:r>
              <a:rPr lang="en-US" altLang="ko-KR" sz="1600" dirty="0"/>
              <a:t>        &lt;h1 class="display-4"&gt;&lt;div id="</a:t>
            </a:r>
            <a:r>
              <a:rPr lang="en-US" altLang="ko-KR" sz="1600" dirty="0" err="1"/>
              <a:t>divClock</a:t>
            </a:r>
            <a:r>
              <a:rPr lang="en-US" altLang="ko-KR" sz="1600" dirty="0"/>
              <a:t>" class="clock"&gt;&lt;/div&gt;&lt;/h1&gt;&lt;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    &lt;h1 class="display-4"&gt;&lt;div id="Time" class="clock"&gt;&lt;/div&gt;&lt;/h1&gt;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ko-KR" altLang="en-US" sz="1600" dirty="0"/>
              <a:t>생략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pic>
        <p:nvPicPr>
          <p:cNvPr id="4" name="Picture 4" descr="영화 카운트 다운 스톡 벡터 | FreeImages">
            <a:extLst>
              <a:ext uri="{FF2B5EF4-FFF2-40B4-BE49-F238E27FC236}">
                <a16:creationId xmlns:a16="http://schemas.microsoft.com/office/drawing/2014/main" id="{C36DA6CF-D484-41A5-0886-1190F163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79" y="4402159"/>
            <a:ext cx="3442378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37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창 자동 닫기</a:t>
            </a:r>
            <a:r>
              <a:rPr lang="en-US" altLang="ko-KR" b="1" dirty="0"/>
              <a:t>, </a:t>
            </a:r>
            <a:r>
              <a:rPr lang="ko-KR" altLang="en-US" b="1" dirty="0"/>
              <a:t>카운트 다운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>
                <a:sym typeface="Wingdings" panose="05000000000000000000" pitchFamily="2" charset="2"/>
              </a:rPr>
              <a:t>close_window.js</a:t>
            </a:r>
            <a:r>
              <a:rPr lang="ko-KR" altLang="en-US" dirty="0">
                <a:sym typeface="Wingdings" panose="05000000000000000000" pitchFamily="2" charset="2"/>
              </a:rPr>
              <a:t>를 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close, </a:t>
            </a:r>
            <a:r>
              <a:rPr lang="en-US" altLang="ko-KR" dirty="0" err="1"/>
              <a:t>setTimeout</a:t>
            </a:r>
            <a:r>
              <a:rPr lang="en-US" altLang="ko-KR" dirty="0"/>
              <a:t>, </a:t>
            </a:r>
            <a:r>
              <a:rPr lang="en-US" altLang="ko-KR" dirty="0" err="1"/>
              <a:t>clearTimeout</a:t>
            </a:r>
            <a:r>
              <a:rPr lang="en-US" altLang="ko-KR" dirty="0"/>
              <a:t> </a:t>
            </a:r>
            <a:r>
              <a:rPr lang="ko-KR" altLang="en-US" dirty="0"/>
              <a:t>등은</a:t>
            </a:r>
            <a:r>
              <a:rPr lang="en-US" altLang="ko-KR" dirty="0"/>
              <a:t> JS</a:t>
            </a:r>
            <a:r>
              <a:rPr lang="ko-KR" altLang="en-US" dirty="0">
                <a:sym typeface="Wingdings" panose="05000000000000000000" pitchFamily="2" charset="2"/>
              </a:rPr>
              <a:t> 내장 함수이다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D2820-DFE8-E02B-50BD-1DFB7C60C056}"/>
              </a:ext>
            </a:extLst>
          </p:cNvPr>
          <p:cNvSpPr txBox="1"/>
          <p:nvPr/>
        </p:nvSpPr>
        <p:spPr>
          <a:xfrm>
            <a:off x="958465" y="2716056"/>
            <a:ext cx="815918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var </a:t>
            </a:r>
            <a:r>
              <a:rPr lang="en-US" altLang="ko-KR" sz="1200" dirty="0" err="1">
                <a:highlight>
                  <a:srgbClr val="FFFF00"/>
                </a:highlight>
              </a:rPr>
              <a:t>close_time</a:t>
            </a:r>
            <a:r>
              <a:rPr lang="en-US" altLang="ko-KR" sz="1200" dirty="0">
                <a:highlight>
                  <a:srgbClr val="FFFF00"/>
                </a:highlight>
              </a:rPr>
              <a:t>; // </a:t>
            </a:r>
            <a:r>
              <a:rPr lang="ko-KR" altLang="en-US" sz="1200" dirty="0">
                <a:highlight>
                  <a:srgbClr val="FFFF00"/>
                </a:highlight>
              </a:rPr>
              <a:t>시간 정보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var close_time2 = 10; // 10</a:t>
            </a:r>
            <a:r>
              <a:rPr lang="ko-KR" altLang="en-US" sz="1200" dirty="0">
                <a:highlight>
                  <a:srgbClr val="FFFF00"/>
                </a:highlight>
              </a:rPr>
              <a:t>초 설정</a:t>
            </a:r>
          </a:p>
          <a:p>
            <a:endParaRPr lang="ko-KR" altLang="en-US" sz="1200" dirty="0">
              <a:highlight>
                <a:srgbClr val="FFFF00"/>
              </a:highlight>
            </a:endParaRP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clearTimeout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</a:rPr>
              <a:t>close_time</a:t>
            </a:r>
            <a:r>
              <a:rPr lang="en-US" altLang="ko-KR" sz="1200" dirty="0">
                <a:highlight>
                  <a:srgbClr val="FFFF00"/>
                </a:highlight>
              </a:rPr>
              <a:t>); // </a:t>
            </a:r>
            <a:r>
              <a:rPr lang="ko-KR" altLang="en-US" sz="1200" dirty="0">
                <a:highlight>
                  <a:srgbClr val="FFFF00"/>
                </a:highlight>
              </a:rPr>
              <a:t>재호출 정지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close_time</a:t>
            </a:r>
            <a:r>
              <a:rPr lang="en-US" altLang="ko-KR" sz="1200" dirty="0">
                <a:highlight>
                  <a:srgbClr val="FFFF00"/>
                </a:highlight>
              </a:rPr>
              <a:t>= </a:t>
            </a:r>
            <a:r>
              <a:rPr lang="en-US" altLang="ko-KR" sz="1200" dirty="0" err="1">
                <a:highlight>
                  <a:srgbClr val="FFFF00"/>
                </a:highlight>
              </a:rPr>
              <a:t>setTimeout</a:t>
            </a:r>
            <a:r>
              <a:rPr lang="en-US" altLang="ko-KR" sz="1200" dirty="0">
                <a:highlight>
                  <a:srgbClr val="FFFF00"/>
                </a:highlight>
              </a:rPr>
              <a:t>("</a:t>
            </a:r>
            <a:r>
              <a:rPr lang="en-US" altLang="ko-KR" sz="1200" dirty="0" err="1">
                <a:highlight>
                  <a:srgbClr val="FFFF00"/>
                </a:highlight>
              </a:rPr>
              <a:t>close_window</a:t>
            </a:r>
            <a:r>
              <a:rPr lang="en-US" altLang="ko-KR" sz="1200" dirty="0">
                <a:highlight>
                  <a:srgbClr val="FFFF00"/>
                </a:highlight>
              </a:rPr>
              <a:t>()", 10000);  // 1/1000 </a:t>
            </a:r>
            <a:r>
              <a:rPr lang="ko-KR" altLang="en-US" sz="1200" dirty="0">
                <a:highlight>
                  <a:srgbClr val="FFFF00"/>
                </a:highlight>
              </a:rPr>
              <a:t>초 지정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바로 시작 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show_time</a:t>
            </a:r>
            <a:r>
              <a:rPr lang="en-US" altLang="ko-KR" sz="1200" dirty="0">
                <a:highlight>
                  <a:srgbClr val="FFFF00"/>
                </a:highlight>
              </a:rPr>
              <a:t>(); // </a:t>
            </a:r>
            <a:r>
              <a:rPr lang="ko-KR" altLang="en-US" sz="1200" dirty="0">
                <a:highlight>
                  <a:srgbClr val="FFFF00"/>
                </a:highlight>
              </a:rPr>
              <a:t>실시간 시간 보여주기</a:t>
            </a:r>
          </a:p>
          <a:p>
            <a:endParaRPr lang="ko-KR" altLang="en-US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function </a:t>
            </a:r>
            <a:r>
              <a:rPr lang="en-US" altLang="ko-KR" sz="1200" dirty="0" err="1">
                <a:highlight>
                  <a:srgbClr val="FFFF00"/>
                </a:highlight>
              </a:rPr>
              <a:t>show_time</a:t>
            </a:r>
            <a:r>
              <a:rPr lang="en-US" altLang="ko-KR" sz="1200" dirty="0">
                <a:highlight>
                  <a:srgbClr val="FFFF00"/>
                </a:highlight>
              </a:rPr>
              <a:t>(){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let </a:t>
            </a:r>
            <a:r>
              <a:rPr lang="en-US" altLang="ko-KR" sz="1200" dirty="0" err="1">
                <a:highlight>
                  <a:srgbClr val="FFFF00"/>
                </a:highlight>
              </a:rPr>
              <a:t>divClock</a:t>
            </a:r>
            <a:r>
              <a:rPr lang="en-US" altLang="ko-KR" sz="1200" dirty="0">
                <a:highlight>
                  <a:srgbClr val="FFFF00"/>
                </a:highlight>
              </a:rPr>
              <a:t> = </a:t>
            </a:r>
            <a:r>
              <a:rPr lang="en-US" altLang="ko-KR" sz="1200" dirty="0" err="1">
                <a:highlight>
                  <a:srgbClr val="FFFF00"/>
                </a:highlight>
              </a:rPr>
              <a:t>document.getElementById</a:t>
            </a:r>
            <a:r>
              <a:rPr lang="en-US" altLang="ko-KR" sz="1200" dirty="0">
                <a:highlight>
                  <a:srgbClr val="FFFF00"/>
                </a:highlight>
              </a:rPr>
              <a:t>('Time');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</a:t>
            </a:r>
            <a:r>
              <a:rPr lang="en-US" altLang="ko-KR" sz="1200" dirty="0" err="1">
                <a:highlight>
                  <a:srgbClr val="FFFF00"/>
                </a:highlight>
              </a:rPr>
              <a:t>divClock.innerText</a:t>
            </a:r>
            <a:r>
              <a:rPr lang="en-US" altLang="ko-KR" sz="1200" dirty="0">
                <a:highlight>
                  <a:srgbClr val="FFFF00"/>
                </a:highlight>
              </a:rPr>
              <a:t> = close_time2; // 10</a:t>
            </a:r>
            <a:r>
              <a:rPr lang="ko-KR" altLang="en-US" sz="1200" dirty="0">
                <a:highlight>
                  <a:srgbClr val="FFFF00"/>
                </a:highlight>
              </a:rPr>
              <a:t>초 삽입 시작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      </a:t>
            </a:r>
            <a:r>
              <a:rPr lang="en-US" altLang="ko-KR" sz="1200" dirty="0">
                <a:highlight>
                  <a:srgbClr val="FFFF00"/>
                </a:highlight>
              </a:rPr>
              <a:t>close_time2--; // 1</a:t>
            </a:r>
            <a:r>
              <a:rPr lang="ko-KR" altLang="en-US" sz="1200" dirty="0" err="1">
                <a:highlight>
                  <a:srgbClr val="FFFF00"/>
                </a:highlight>
              </a:rPr>
              <a:t>초씩</a:t>
            </a:r>
            <a:r>
              <a:rPr lang="ko-KR" altLang="en-US" sz="1200" dirty="0">
                <a:highlight>
                  <a:srgbClr val="FFFF00"/>
                </a:highlight>
              </a:rPr>
              <a:t> 감소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  </a:t>
            </a:r>
            <a:r>
              <a:rPr lang="en-US" altLang="ko-KR" sz="1200" dirty="0" err="1">
                <a:highlight>
                  <a:srgbClr val="FFFF00"/>
                </a:highlight>
              </a:rPr>
              <a:t>setTimeout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</a:rPr>
              <a:t>show_time</a:t>
            </a:r>
            <a:r>
              <a:rPr lang="en-US" altLang="ko-KR" sz="1200" dirty="0">
                <a:highlight>
                  <a:srgbClr val="FFFF00"/>
                </a:highlight>
              </a:rPr>
              <a:t>, 1000);  //1</a:t>
            </a:r>
            <a:r>
              <a:rPr lang="ko-KR" altLang="en-US" sz="1200" dirty="0">
                <a:highlight>
                  <a:srgbClr val="FFFF00"/>
                </a:highlight>
              </a:rPr>
              <a:t>초마다 갱신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function </a:t>
            </a:r>
            <a:r>
              <a:rPr lang="en-US" altLang="ko-KR" sz="1200" dirty="0" err="1">
                <a:highlight>
                  <a:srgbClr val="FFFF00"/>
                </a:highlight>
              </a:rPr>
              <a:t>close_window</a:t>
            </a:r>
            <a:r>
              <a:rPr lang="en-US" altLang="ko-KR" sz="1200" dirty="0">
                <a:highlight>
                  <a:srgbClr val="FFFF00"/>
                </a:highlight>
              </a:rPr>
              <a:t>() { // </a:t>
            </a:r>
            <a:r>
              <a:rPr lang="ko-KR" altLang="en-US" sz="1200" dirty="0">
                <a:highlight>
                  <a:srgbClr val="FFFF00"/>
                </a:highlight>
              </a:rPr>
              <a:t>함수 정의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 </a:t>
            </a:r>
            <a:r>
              <a:rPr lang="en-US" altLang="ko-KR" sz="1200" dirty="0" err="1">
                <a:highlight>
                  <a:srgbClr val="FFFF00"/>
                </a:highlight>
              </a:rPr>
              <a:t>window.close</a:t>
            </a:r>
            <a:r>
              <a:rPr lang="en-US" altLang="ko-KR" sz="1200" dirty="0">
                <a:highlight>
                  <a:srgbClr val="FFFF00"/>
                </a:highlight>
              </a:rPr>
              <a:t>(); // </a:t>
            </a:r>
            <a:r>
              <a:rPr lang="ko-KR" altLang="en-US" sz="1200" dirty="0">
                <a:highlight>
                  <a:srgbClr val="FFFF00"/>
                </a:highlight>
              </a:rPr>
              <a:t>윈도우 닫기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window.onload</a:t>
            </a:r>
            <a:r>
              <a:rPr lang="en-US" altLang="ko-KR" sz="1200" dirty="0">
                <a:highlight>
                  <a:srgbClr val="FFFF00"/>
                </a:highlight>
              </a:rPr>
              <a:t>=</a:t>
            </a:r>
            <a:r>
              <a:rPr lang="en-US" altLang="ko-KR" sz="1200" dirty="0" err="1">
                <a:highlight>
                  <a:srgbClr val="FFFF00"/>
                </a:highlight>
              </a:rPr>
              <a:t>showWindow</a:t>
            </a:r>
            <a:r>
              <a:rPr lang="en-US" altLang="ko-KR" sz="1200" dirty="0">
                <a:highlight>
                  <a:srgbClr val="FFFF00"/>
                </a:highlight>
              </a:rPr>
              <a:t>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pic>
        <p:nvPicPr>
          <p:cNvPr id="1028" name="Picture 4" descr="16. setTimeout / setInterval">
            <a:extLst>
              <a:ext uri="{FF2B5EF4-FFF2-40B4-BE49-F238E27FC236}">
                <a16:creationId xmlns:a16="http://schemas.microsoft.com/office/drawing/2014/main" id="{11153287-55AE-36F9-25E1-8A8DB1A11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4"/>
          <a:stretch/>
        </p:blipFill>
        <p:spPr bwMode="auto">
          <a:xfrm>
            <a:off x="7452986" y="4286550"/>
            <a:ext cx="4377498" cy="198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B3BDA-094F-334B-AF75-9D20ACBD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534" y="1690688"/>
            <a:ext cx="2668950" cy="24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53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1883</Words>
  <Application>Microsoft Office PowerPoint</Application>
  <PresentationFormat>와이드스크린</PresentationFormat>
  <Paragraphs>336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-apple-system</vt:lpstr>
      <vt:lpstr>맑은 고딕</vt:lpstr>
      <vt:lpstr>Arial</vt:lpstr>
      <vt:lpstr>Office 테마</vt:lpstr>
      <vt:lpstr>7주차 강의 자바웹프로그래밍</vt:lpstr>
      <vt:lpstr>PowerPoint 프레젠테이션</vt:lpstr>
      <vt:lpstr>크롬 웹 브라우저 관련 이슈</vt:lpstr>
      <vt:lpstr>PowerPoint 프레젠테이션</vt:lpstr>
      <vt:lpstr>그룸 IDE 접속 및 로그인</vt:lpstr>
      <vt:lpstr>대시 보드 확인</vt:lpstr>
      <vt:lpstr>컨테이너 실행하기</vt:lpstr>
      <vt:lpstr>꾸글.com – 창 자동 닫기, 카운트 다운</vt:lpstr>
      <vt:lpstr>꾸글.com – 창 자동 닫기, 카운트 다운</vt:lpstr>
      <vt:lpstr>JS의 배열이란?</vt:lpstr>
      <vt:lpstr>JS 배열 생성 및 초기화</vt:lpstr>
      <vt:lpstr>잠깐! ID 속성값과 자바스크립트</vt:lpstr>
      <vt:lpstr>JS 배열 제어하기</vt:lpstr>
      <vt:lpstr>꾸글.com – 검색어 목록 출력하기</vt:lpstr>
      <vt:lpstr>7주차 응용 문제 풀기(1) – x분~</vt:lpstr>
      <vt:lpstr>7주차 응용 문제 풀기(2) – x분~</vt:lpstr>
      <vt:lpstr>코드 살펴보기 – HTML </vt:lpstr>
      <vt:lpstr>잠깐! 서버를 정상 종료하자.</vt:lpstr>
      <vt:lpstr>주요 정리</vt:lpstr>
      <vt:lpstr>PowerPoint 프레젠테이션</vt:lpstr>
      <vt:lpstr>중간고사 </vt:lpstr>
      <vt:lpstr>주요 정리 및 힌트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도현 최</cp:lastModifiedBy>
  <cp:revision>5916</cp:revision>
  <dcterms:created xsi:type="dcterms:W3CDTF">2017-03-02T04:47:37Z</dcterms:created>
  <dcterms:modified xsi:type="dcterms:W3CDTF">2023-04-18T19:27:25Z</dcterms:modified>
  <cp:version/>
</cp:coreProperties>
</file>