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4" r:id="rId9"/>
    <p:sldId id="265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10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E5BDD-1416-584F-E5DA-3D1EE984D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C89F1-5AAB-994C-7EC1-C704EBC6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EE77AC-68C6-D382-6AD9-8AD1E251C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BBB8-8235-C29D-6AA8-1613C747B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84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778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Welcome to the Arduino Programming Workshop!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7017306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403884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5th May 2025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83559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937319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403884"/>
            <a:ext cx="1496291" cy="1216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Aman Sonwani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Sintu Hazarika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Rohit Kumar</a:t>
            </a:r>
            <a:endParaRPr lang="en-US" sz="1750" dirty="0"/>
          </a:p>
        </p:txBody>
      </p:sp>
      <p:pic>
        <p:nvPicPr>
          <p:cNvPr id="14" name="Graphic 13" descr="Daily calendar outline">
            <a:extLst>
              <a:ext uri="{FF2B5EF4-FFF2-40B4-BE49-F238E27FC236}">
                <a16:creationId xmlns:a16="http://schemas.microsoft.com/office/drawing/2014/main" id="{75EB05B8-7546-E216-97D8-CCCE4A7A9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4337" y="3829745"/>
            <a:ext cx="516155" cy="516155"/>
          </a:xfrm>
          <a:prstGeom prst="rect">
            <a:avLst/>
          </a:prstGeom>
        </p:spPr>
      </p:pic>
      <p:pic>
        <p:nvPicPr>
          <p:cNvPr id="16" name="Graphic 15" descr="Users outline">
            <a:extLst>
              <a:ext uri="{FF2B5EF4-FFF2-40B4-BE49-F238E27FC236}">
                <a16:creationId xmlns:a16="http://schemas.microsoft.com/office/drawing/2014/main" id="{1840E3B0-EEC8-CBC6-0ED2-C90B30F2C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16883" y="3856723"/>
            <a:ext cx="516155" cy="51615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A9A73E0-EEFF-46C3-3F3F-1749079B97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9223" y="7515922"/>
            <a:ext cx="1989058" cy="691376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2836"/>
            <a:ext cx="66049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We’ll Cover Today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85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Arduino Basics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4369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an Arduino?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485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Setup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543695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Arduino software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485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Programming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54369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Writing your first program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485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54369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uses and sketches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28A2A-3F53-AA1B-BF08-2DADA637708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9223" y="7515922"/>
            <a:ext cx="1989058" cy="691376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hape 1">
            <a:extLst>
              <a:ext uri="{FF2B5EF4-FFF2-40B4-BE49-F238E27FC236}">
                <a16:creationId xmlns:a16="http://schemas.microsoft.com/office/drawing/2014/main" id="{E1C26E9F-2E1C-D199-CE99-A0B3AB9596D8}"/>
              </a:ext>
            </a:extLst>
          </p:cNvPr>
          <p:cNvSpPr/>
          <p:nvPr/>
        </p:nvSpPr>
        <p:spPr>
          <a:xfrm>
            <a:off x="858994" y="3485716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22FB4541-D716-C600-DC0A-A0BDEE963999}"/>
              </a:ext>
            </a:extLst>
          </p:cNvPr>
          <p:cNvSpPr/>
          <p:nvPr/>
        </p:nvSpPr>
        <p:spPr>
          <a:xfrm>
            <a:off x="4254541" y="3525709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86972873-29C9-8C83-C9CD-DFB95FAB4162}"/>
              </a:ext>
            </a:extLst>
          </p:cNvPr>
          <p:cNvSpPr/>
          <p:nvPr/>
        </p:nvSpPr>
        <p:spPr>
          <a:xfrm>
            <a:off x="7607022" y="3525708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3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C950154D-8A89-BCDE-4675-9A8A473CF888}"/>
              </a:ext>
            </a:extLst>
          </p:cNvPr>
          <p:cNvSpPr/>
          <p:nvPr/>
        </p:nvSpPr>
        <p:spPr>
          <a:xfrm>
            <a:off x="10789155" y="3485717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3200" dirty="0">
                <a:solidFill>
                  <a:schemeClr val="bg1"/>
                </a:solidFill>
              </a:rPr>
              <a:t>4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973223"/>
            <a:ext cx="64140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Arduino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514624" y="3256598"/>
            <a:ext cx="3070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Open-source Platform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Hardware and software combined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4063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Beginner Friendly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Large supportive community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</a:rPr>
              <a:t>Variety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</a:rPr>
              <a:t>Arduino Mega , Arduino UNO , ESP32 etc.</a:t>
            </a:r>
            <a:endParaRPr lang="en-US" sz="1750" dirty="0"/>
          </a:p>
        </p:txBody>
      </p:sp>
      <p:pic>
        <p:nvPicPr>
          <p:cNvPr id="14" name="Image 0">
            <a:extLst>
              <a:ext uri="{FF2B5EF4-FFF2-40B4-BE49-F238E27FC236}">
                <a16:creationId xmlns:a16="http://schemas.microsoft.com/office/drawing/2014/main" id="{D5A058B4-831F-9308-4C33-72EF3315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00" y="0"/>
            <a:ext cx="5486400" cy="8229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50E1A8-6945-CF52-08F7-EDB1C91B19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9223" y="7515922"/>
            <a:ext cx="1989058" cy="691376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6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541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Download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arduino.cc, free software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6541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50919" y="3732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Connect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2224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Arduino to computer via USB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18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30906" y="5479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01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board and correct port</a:t>
            </a:r>
            <a:endParaRPr lang="en-US" sz="1750" dirty="0"/>
          </a:p>
        </p:txBody>
      </p:sp>
      <p:pic>
        <p:nvPicPr>
          <p:cNvPr id="14" name="Graphic 13" descr="Download with solid fill">
            <a:extLst>
              <a:ext uri="{FF2B5EF4-FFF2-40B4-BE49-F238E27FC236}">
                <a16:creationId xmlns:a16="http://schemas.microsoft.com/office/drawing/2014/main" id="{F6B9B820-3EEB-32BD-9015-8154DA577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903" y="3717703"/>
            <a:ext cx="387795" cy="387795"/>
          </a:xfrm>
          <a:prstGeom prst="rect">
            <a:avLst/>
          </a:prstGeom>
        </p:spPr>
      </p:pic>
      <p:pic>
        <p:nvPicPr>
          <p:cNvPr id="16" name="Graphic 15" descr="Morse Code with solid fill">
            <a:extLst>
              <a:ext uri="{FF2B5EF4-FFF2-40B4-BE49-F238E27FC236}">
                <a16:creationId xmlns:a16="http://schemas.microsoft.com/office/drawing/2014/main" id="{166DEA6C-1C46-0467-101C-C60169B68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7416" y="5443611"/>
            <a:ext cx="426575" cy="426575"/>
          </a:xfrm>
          <a:prstGeom prst="rect">
            <a:avLst/>
          </a:prstGeom>
        </p:spPr>
      </p:pic>
      <p:pic>
        <p:nvPicPr>
          <p:cNvPr id="18" name="Graphic 17" descr="Plugged Unplugged with solid fill">
            <a:extLst>
              <a:ext uri="{FF2B5EF4-FFF2-40B4-BE49-F238E27FC236}">
                <a16:creationId xmlns:a16="http://schemas.microsoft.com/office/drawing/2014/main" id="{5ACDEBB6-65FD-371D-3933-690803B97D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4373" y="3724371"/>
            <a:ext cx="387795" cy="387795"/>
          </a:xfrm>
          <a:prstGeom prst="rect">
            <a:avLst/>
          </a:prstGeom>
        </p:spPr>
      </p:pic>
      <p:sp>
        <p:nvSpPr>
          <p:cNvPr id="19" name="Text 0">
            <a:extLst>
              <a:ext uri="{FF2B5EF4-FFF2-40B4-BE49-F238E27FC236}">
                <a16:creationId xmlns:a16="http://schemas.microsoft.com/office/drawing/2014/main" id="{F9C8889E-2694-3ECF-ABC7-7315B0E8F82C}"/>
              </a:ext>
            </a:extLst>
          </p:cNvPr>
          <p:cNvSpPr/>
          <p:nvPr/>
        </p:nvSpPr>
        <p:spPr>
          <a:xfrm>
            <a:off x="1323975" y="977860"/>
            <a:ext cx="67735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Getting started with Arduino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&amp; Arduino IDE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3975" y="977860"/>
            <a:ext cx="70482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Your First Arduino Sketch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84645" y="25984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setup()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2284645" y="30417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Runs once at start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552669" y="2541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loop()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9548496" y="295280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Runs repeatedly</a:t>
            </a:r>
            <a:endParaRPr lang="en-US" sz="175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2E658B23-B13B-83CB-C60D-26C2A26C6656}"/>
              </a:ext>
            </a:extLst>
          </p:cNvPr>
          <p:cNvSpPr/>
          <p:nvPr/>
        </p:nvSpPr>
        <p:spPr>
          <a:xfrm>
            <a:off x="1232561" y="2630381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279BCB46-DE56-DEE9-F096-367E87608D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495" y="2656437"/>
            <a:ext cx="687003" cy="687003"/>
          </a:xfrm>
          <a:prstGeom prst="rect">
            <a:avLst/>
          </a:prstGeom>
        </p:spPr>
      </p:pic>
      <p:sp>
        <p:nvSpPr>
          <p:cNvPr id="14" name="Shape 1">
            <a:extLst>
              <a:ext uri="{FF2B5EF4-FFF2-40B4-BE49-F238E27FC236}">
                <a16:creationId xmlns:a16="http://schemas.microsoft.com/office/drawing/2014/main" id="{F3A82139-D3AA-6ABA-143F-BF876BC77DD1}"/>
              </a:ext>
            </a:extLst>
          </p:cNvPr>
          <p:cNvSpPr/>
          <p:nvPr/>
        </p:nvSpPr>
        <p:spPr>
          <a:xfrm>
            <a:off x="8453100" y="2579239"/>
            <a:ext cx="747133" cy="747133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pic>
        <p:nvPicPr>
          <p:cNvPr id="11" name="Graphic 10" descr="Infinity with solid fill">
            <a:extLst>
              <a:ext uri="{FF2B5EF4-FFF2-40B4-BE49-F238E27FC236}">
                <a16:creationId xmlns:a16="http://schemas.microsoft.com/office/drawing/2014/main" id="{745A7A37-2DF5-7F37-7159-B2E839BCC2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27093" y="2647877"/>
            <a:ext cx="624548" cy="62454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9F4919-1056-AB2E-7BEC-4CEA4F0A704B}"/>
              </a:ext>
            </a:extLst>
          </p:cNvPr>
          <p:cNvSpPr/>
          <p:nvPr/>
        </p:nvSpPr>
        <p:spPr>
          <a:xfrm>
            <a:off x="7229819" y="2622759"/>
            <a:ext cx="81022" cy="51441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423DEA-B716-0DCB-9CC8-E7E79B67BE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619223" y="7515922"/>
            <a:ext cx="1989058" cy="691376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 1">
            <a:extLst>
              <a:ext uri="{FF2B5EF4-FFF2-40B4-BE49-F238E27FC236}">
                <a16:creationId xmlns:a16="http://schemas.microsoft.com/office/drawing/2014/main" id="{C4F013B5-DF96-3C24-7DD8-2C1FF8504E5C}"/>
              </a:ext>
            </a:extLst>
          </p:cNvPr>
          <p:cNvSpPr/>
          <p:nvPr/>
        </p:nvSpPr>
        <p:spPr>
          <a:xfrm>
            <a:off x="1323975" y="4033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Setup the connections.</a:t>
            </a:r>
            <a:endParaRPr lang="en-US" sz="2200" dirty="0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4BF294F4-570E-132D-8103-B6DD2D45E279}"/>
              </a:ext>
            </a:extLst>
          </p:cNvPr>
          <p:cNvSpPr/>
          <p:nvPr/>
        </p:nvSpPr>
        <p:spPr>
          <a:xfrm>
            <a:off x="1256495" y="4685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Assign Pin to Connections using </a:t>
            </a:r>
            <a:r>
              <a:rPr lang="en-US" sz="2200" b="1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PinMode</a:t>
            </a: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()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Function.</a:t>
            </a:r>
            <a:endParaRPr lang="en-US" sz="2200" dirty="0"/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15C6B447-5703-3BC6-DB12-8E5AD1049F7E}"/>
              </a:ext>
            </a:extLst>
          </p:cNvPr>
          <p:cNvSpPr/>
          <p:nvPr/>
        </p:nvSpPr>
        <p:spPr>
          <a:xfrm>
            <a:off x="1232561" y="5770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Assign other components to control variables.</a:t>
            </a:r>
            <a:endParaRPr lang="en-US" sz="2200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A27D14FF-ACBE-244C-A444-FE0AAE51C67E}"/>
              </a:ext>
            </a:extLst>
          </p:cNvPr>
          <p:cNvSpPr/>
          <p:nvPr/>
        </p:nvSpPr>
        <p:spPr>
          <a:xfrm>
            <a:off x="8646609" y="4033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Runs the commands and generate outputs.</a:t>
            </a:r>
            <a:endParaRPr lang="en-US" sz="2200" dirty="0"/>
          </a:p>
        </p:txBody>
      </p:sp>
      <p:sp>
        <p:nvSpPr>
          <p:cNvPr id="25" name="Text 1">
            <a:extLst>
              <a:ext uri="{FF2B5EF4-FFF2-40B4-BE49-F238E27FC236}">
                <a16:creationId xmlns:a16="http://schemas.microsoft.com/office/drawing/2014/main" id="{4CAE05AF-9CE7-E887-9977-AF806DB33CC3}"/>
              </a:ext>
            </a:extLst>
          </p:cNvPr>
          <p:cNvSpPr/>
          <p:nvPr/>
        </p:nvSpPr>
        <p:spPr>
          <a:xfrm>
            <a:off x="8646608" y="4741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Runs multiple times as a loop to generate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Output number of times.</a:t>
            </a:r>
            <a:endParaRPr lang="en-US" sz="2200" dirty="0"/>
          </a:p>
        </p:txBody>
      </p:sp>
      <p:sp>
        <p:nvSpPr>
          <p:cNvPr id="26" name="Text 1">
            <a:extLst>
              <a:ext uri="{FF2B5EF4-FFF2-40B4-BE49-F238E27FC236}">
                <a16:creationId xmlns:a16="http://schemas.microsoft.com/office/drawing/2014/main" id="{56E76B8F-C05C-BFDE-D67D-690BEE28B48C}"/>
              </a:ext>
            </a:extLst>
          </p:cNvPr>
          <p:cNvSpPr/>
          <p:nvPr/>
        </p:nvSpPr>
        <p:spPr>
          <a:xfrm>
            <a:off x="8613154" y="5770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Runs multiple times as a loop to generate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Output number of times.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88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Demo: Blinking LED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82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01465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Turn Led ON and OFF using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arduino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7661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9901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Materials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41014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Arduino, LED, breadboard, wires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601337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 circuit and upload code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4884F-B245-45A6-97E5-A61A108A2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CB1AAA77-7241-123C-D3B3-77C20B00E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694" y="0"/>
            <a:ext cx="4389835" cy="8229600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F5137B2B-FE7E-C1B4-704C-4DF7F03960B9}"/>
              </a:ext>
            </a:extLst>
          </p:cNvPr>
          <p:cNvSpPr/>
          <p:nvPr/>
        </p:nvSpPr>
        <p:spPr>
          <a:xfrm>
            <a:off x="5235893" y="649817"/>
            <a:ext cx="57900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Functions used while programming</a:t>
            </a:r>
            <a:endParaRPr lang="en-US" sz="445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D9D88208-48B3-7CDD-1D5D-FA1F31A41ABD}"/>
              </a:ext>
            </a:extLst>
          </p:cNvPr>
          <p:cNvSpPr/>
          <p:nvPr/>
        </p:nvSpPr>
        <p:spPr>
          <a:xfrm>
            <a:off x="5247043" y="20643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93C7864-788A-A3CF-77F6-04EDE92067D9}"/>
              </a:ext>
            </a:extLst>
          </p:cNvPr>
          <p:cNvSpPr/>
          <p:nvPr/>
        </p:nvSpPr>
        <p:spPr>
          <a:xfrm>
            <a:off x="5973008" y="1913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pinMode</a:t>
            </a:r>
            <a:endParaRPr lang="en-US" sz="2200" dirty="0"/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62A3D87-03F0-45CE-93AA-4AE33E8DA3F0}"/>
              </a:ext>
            </a:extLst>
          </p:cNvPr>
          <p:cNvSpPr/>
          <p:nvPr/>
        </p:nvSpPr>
        <p:spPr>
          <a:xfrm>
            <a:off x="5973008" y="2404358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Sets pin as output</a:t>
            </a:r>
            <a:endParaRPr lang="en-US" sz="175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B7597A0B-8A05-30C1-6A0A-24488272B4FB}"/>
              </a:ext>
            </a:extLst>
          </p:cNvPr>
          <p:cNvSpPr/>
          <p:nvPr/>
        </p:nvSpPr>
        <p:spPr>
          <a:xfrm>
            <a:off x="5235891" y="41146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6CC0A2F8-097C-93B6-E013-727330147560}"/>
              </a:ext>
            </a:extLst>
          </p:cNvPr>
          <p:cNvSpPr/>
          <p:nvPr/>
        </p:nvSpPr>
        <p:spPr>
          <a:xfrm>
            <a:off x="5973007" y="3937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digitalWrite</a:t>
            </a:r>
            <a:endParaRPr lang="en-US" sz="2200" dirty="0"/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8E342569-2AFC-3E61-3024-E3F781777052}"/>
              </a:ext>
            </a:extLst>
          </p:cNvPr>
          <p:cNvSpPr/>
          <p:nvPr/>
        </p:nvSpPr>
        <p:spPr>
          <a:xfrm>
            <a:off x="5973007" y="4427934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Turns LED on/off</a:t>
            </a:r>
            <a:endParaRPr lang="en-US" sz="1750" dirty="0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2BC8E745-C6C8-A2EC-3AE3-80BEE2EDD823}"/>
              </a:ext>
            </a:extLst>
          </p:cNvPr>
          <p:cNvSpPr/>
          <p:nvPr/>
        </p:nvSpPr>
        <p:spPr>
          <a:xfrm>
            <a:off x="5272717" y="61740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3C5212BF-AEC1-98D3-58C5-35A317939A5D}"/>
              </a:ext>
            </a:extLst>
          </p:cNvPr>
          <p:cNvSpPr/>
          <p:nvPr/>
        </p:nvSpPr>
        <p:spPr>
          <a:xfrm>
            <a:off x="5973007" y="59610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delay</a:t>
            </a:r>
            <a:endParaRPr lang="en-US" sz="2200" dirty="0"/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1C9E93AA-32CE-B79E-26EE-507AC6060E41}"/>
              </a:ext>
            </a:extLst>
          </p:cNvPr>
          <p:cNvSpPr/>
          <p:nvPr/>
        </p:nvSpPr>
        <p:spPr>
          <a:xfrm>
            <a:off x="5973007" y="6451510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Pauses for 1 second</a:t>
            </a:r>
            <a:endParaRPr lang="en-US" sz="17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84F50A-F969-83DD-A2F4-185460553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616" y="1627242"/>
            <a:ext cx="5300398" cy="197100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2FD1EA-6E2B-17EC-7B92-DB6866217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1616" y="3750906"/>
            <a:ext cx="5300398" cy="19710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9AFE0A6-F0C7-FB61-F2A8-EAC646255B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0150" y="7524750"/>
            <a:ext cx="2000250" cy="704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6B243E8-91F1-97EB-0A92-B04BFA1A7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1616" y="5874570"/>
            <a:ext cx="5300398" cy="1780659"/>
          </a:xfrm>
          <a:prstGeom prst="rect">
            <a:avLst/>
          </a:prstGeom>
        </p:spPr>
      </p:pic>
      <p:pic>
        <p:nvPicPr>
          <p:cNvPr id="33" name="Graphic 32" descr="Pin with solid fill">
            <a:extLst>
              <a:ext uri="{FF2B5EF4-FFF2-40B4-BE49-F238E27FC236}">
                <a16:creationId xmlns:a16="http://schemas.microsoft.com/office/drawing/2014/main" id="{CCC8B75D-4AB6-7E3D-E4B5-B44087E76B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0041" y="2064356"/>
            <a:ext cx="469232" cy="469232"/>
          </a:xfrm>
          <a:prstGeom prst="rect">
            <a:avLst/>
          </a:prstGeom>
        </p:spPr>
      </p:pic>
      <p:pic>
        <p:nvPicPr>
          <p:cNvPr id="35" name="Graphic 34" descr="Blackboard with solid fill">
            <a:extLst>
              <a:ext uri="{FF2B5EF4-FFF2-40B4-BE49-F238E27FC236}">
                <a16:creationId xmlns:a16="http://schemas.microsoft.com/office/drawing/2014/main" id="{89B08D42-BB5A-EA55-669E-70D4558001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74088" y="4140153"/>
            <a:ext cx="469232" cy="469232"/>
          </a:xfrm>
          <a:prstGeom prst="rect">
            <a:avLst/>
          </a:prstGeom>
        </p:spPr>
      </p:pic>
      <p:pic>
        <p:nvPicPr>
          <p:cNvPr id="37" name="Graphic 36" descr="Stopwatch 25% with solid fill">
            <a:extLst>
              <a:ext uri="{FF2B5EF4-FFF2-40B4-BE49-F238E27FC236}">
                <a16:creationId xmlns:a16="http://schemas.microsoft.com/office/drawing/2014/main" id="{FF629B09-554E-5F35-6DDE-46502FC640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96392" y="6188486"/>
            <a:ext cx="469232" cy="46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1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71448"/>
            <a:ext cx="65214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Do the connections &amp; Code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4086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1530906" y="14084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1860708"/>
            <a:ext cx="6819305" cy="1258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 the LED’s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(longer leg) to Arduino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pin 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 the LED’s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cathode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(shorter leg)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the Arduino.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</a:rPr>
              <a:t>Power: Connect the Arduino to your computer via a USB cable.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F286614C-5E07-9A4C-87F8-1769E9225932}"/>
              </a:ext>
            </a:extLst>
          </p:cNvPr>
          <p:cNvSpPr/>
          <p:nvPr/>
        </p:nvSpPr>
        <p:spPr>
          <a:xfrm>
            <a:off x="793790" y="37996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0CF69E18-B31C-85C6-EE29-2F2A2D0920A6}"/>
              </a:ext>
            </a:extLst>
          </p:cNvPr>
          <p:cNvSpPr/>
          <p:nvPr/>
        </p:nvSpPr>
        <p:spPr>
          <a:xfrm>
            <a:off x="1530906" y="3799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</a:rPr>
              <a:t>Steps to run</a:t>
            </a:r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AD7E79-3F8B-AB49-2155-544FA4B3C5EF}"/>
              </a:ext>
            </a:extLst>
          </p:cNvPr>
          <p:cNvSpPr txBox="1"/>
          <p:nvPr/>
        </p:nvSpPr>
        <p:spPr>
          <a:xfrm>
            <a:off x="1350626" y="3988135"/>
            <a:ext cx="73964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 the Arduino IDE.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Copy and paste the code above into a new sketch.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Connect your Arduino to your computer.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the IDE, go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&gt; 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select your board (e.g., Arduino Uno).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&gt; 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select the correct port.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Click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Upload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button (right arrow) to upload the code.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LED on pin 9 should start blinking (on for 1 second, off for 1 second).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202E446-5EE1-43C6-D771-B12E67E695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530013" y="7515922"/>
            <a:ext cx="1989058" cy="691376"/>
          </a:xfrm>
          <a:prstGeom prst="rect">
            <a:avLst/>
          </a:prstGeom>
          <a:solidFill>
            <a:srgbClr val="272525"/>
          </a:solidFill>
          <a:ln>
            <a:solidFill>
              <a:srgbClr val="2725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2BBAA10D-A7BF-3335-2A8E-48CDECF6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315200" y="516674"/>
            <a:ext cx="87241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for LED Blinking</a:t>
            </a:r>
            <a:endParaRPr lang="en-US" sz="44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D4C788-0283-D082-0130-187540E18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778" y="1935242"/>
            <a:ext cx="6021727" cy="5423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363</Words>
  <Application>Microsoft Office PowerPoint</Application>
  <PresentationFormat>Custom</PresentationFormat>
  <Paragraphs>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Aman Sonwani</cp:lastModifiedBy>
  <cp:revision>3</cp:revision>
  <dcterms:created xsi:type="dcterms:W3CDTF">2025-05-04T10:52:10Z</dcterms:created>
  <dcterms:modified xsi:type="dcterms:W3CDTF">2025-05-04T12:57:43Z</dcterms:modified>
</cp:coreProperties>
</file>