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.jpeg" ContentType="image/jpeg"/>
  <Override PartName="/ppt/media/image9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920" cy="688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6240" y="1616760"/>
            <a:ext cx="7937640" cy="47520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797040" y="5729400"/>
            <a:ext cx="5050440" cy="105588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</a:pPr>
            <a:r>
              <a:rPr b="1" lang="ru-RU" sz="21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ru-RU" sz="2100" spc="-1" strike="noStrike"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797040" y="2562120"/>
            <a:ext cx="8397720" cy="336960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Autofit/>
          </a:bodyPr>
          <a:p>
            <a:pPr algn="ctr">
              <a:lnSpc>
                <a:spcPct val="9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Roboto"/>
                <a:ea typeface="Roboto"/>
              </a:rPr>
              <a:t>PostgreSQL для администраторов баз данных и разработчиков</a:t>
            </a:r>
            <a:br/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00400" y="1825920"/>
            <a:ext cx="7778880" cy="105336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Roboto"/>
                <a:ea typeface="Roboto"/>
              </a:rPr>
              <a:t>Проверка состояния Haproxy: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Roboto"/>
                <a:ea typeface="Roboto"/>
              </a:rPr>
              <a:t>http://192.168.56.20:7000/haproxy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180000" y="2638800"/>
            <a:ext cx="8793000" cy="214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00400" y="441000"/>
            <a:ext cx="85194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Roboto"/>
                <a:ea typeface="Roboto"/>
              </a:rPr>
              <a:t>Схема стенда</a:t>
            </a:r>
            <a:br/>
            <a:br/>
            <a:endParaRPr b="0" lang="ru-RU" sz="34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2593440" y="1080000"/>
            <a:ext cx="4008960" cy="561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latin typeface="Arial"/>
            </a:endParaRPr>
          </a:p>
        </p:txBody>
      </p:sp>
      <p:graphicFrame>
        <p:nvGraphicFramePr>
          <p:cNvPr id="347" name="Table 2"/>
          <p:cNvGraphicFramePr/>
          <p:nvPr/>
        </p:nvGraphicFramePr>
        <p:xfrm>
          <a:off x="952560" y="2058840"/>
          <a:ext cx="7238160" cy="792000"/>
        </p:xfrm>
        <a:graphic>
          <a:graphicData uri="http://schemas.openxmlformats.org/drawingml/2006/table">
            <a:tbl>
              <a:tblPr/>
              <a:tblGrid>
                <a:gridCol w="566280"/>
                <a:gridCol w="6672240"/>
              </a:tblGrid>
              <a:tr h="7923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Реализация высокодоступного кластера PostgreSQL на базе Patroni, ETCD, HAProxy, Keepalived удалась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956160" y="528480"/>
            <a:ext cx="7558200" cy="545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/>
            <a:br/>
            <a:endParaRPr b="0" lang="ru-RU" sz="4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766800" y="2728080"/>
            <a:ext cx="793440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ru-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5000" spc="-1" strike="noStrike">
              <a:latin typeface="Arial"/>
            </a:endParaRPr>
          </a:p>
        </p:txBody>
      </p:sp>
      <p:pic>
        <p:nvPicPr>
          <p:cNvPr id="311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1280" cy="701280"/>
          </a:xfrm>
          <a:prstGeom prst="rect">
            <a:avLst/>
          </a:prstGeom>
          <a:ln>
            <a:noFill/>
          </a:ln>
        </p:spPr>
      </p:pic>
      <p:pic>
        <p:nvPicPr>
          <p:cNvPr id="312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1280" cy="70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30000" y="3689640"/>
            <a:ext cx="1513800" cy="242424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TextShape 2"/>
          <p:cNvSpPr txBox="1"/>
          <p:nvPr/>
        </p:nvSpPr>
        <p:spPr>
          <a:xfrm>
            <a:off x="500400" y="1095120"/>
            <a:ext cx="8519400" cy="264384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/>
            <a:r>
              <a:rPr b="1" lang="ru-RU" sz="2800" spc="-1" strike="noStrike">
                <a:solidFill>
                  <a:srgbClr val="000000"/>
                </a:solidFill>
                <a:latin typeface="Roboto"/>
                <a:ea typeface="Roboto"/>
              </a:rPr>
              <a:t>Тема: Высокодоступный кластер PostgreSQL на базе Patroni, ETCD, HAProxy, Keepalived</a:t>
            </a:r>
            <a:br/>
            <a:endParaRPr b="0" lang="ru-RU" sz="28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135600" y="4174920"/>
            <a:ext cx="5855400" cy="78228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</a:pPr>
            <a:r>
              <a:rPr b="1" lang="ru-RU" sz="1700" spc="-1" strike="noStrike">
                <a:solidFill>
                  <a:srgbClr val="02418b"/>
                </a:solidFill>
                <a:latin typeface="Roboto"/>
                <a:ea typeface="Roboto"/>
              </a:rPr>
              <a:t>Соча Александр  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316" name="TextShape 4"/>
          <p:cNvSpPr txBox="1"/>
          <p:nvPr/>
        </p:nvSpPr>
        <p:spPr>
          <a:xfrm>
            <a:off x="3135600" y="4575240"/>
            <a:ext cx="5855400" cy="105588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500400" y="441000"/>
            <a:ext cx="8519400" cy="74952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680760" y="143064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80760" y="225432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680760" y="309096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680760" y="392796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80760" y="471024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680760" y="549216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680760" y="1681560"/>
            <a:ext cx="360" cy="822600"/>
          </a:xfrm>
          <a:prstGeom prst="curvedConnector3">
            <a:avLst>
              <a:gd name="adj1" fmla="val -39687500"/>
            </a:avLst>
          </a:prstGeom>
          <a:noFill/>
          <a:ln cap="rnd"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9"/>
          <p:cNvSpPr/>
          <p:nvPr/>
        </p:nvSpPr>
        <p:spPr>
          <a:xfrm>
            <a:off x="680760" y="2504880"/>
            <a:ext cx="360" cy="835920"/>
          </a:xfrm>
          <a:prstGeom prst="curvedConnector3">
            <a:avLst>
              <a:gd name="adj1" fmla="val -39687500"/>
            </a:avLst>
          </a:prstGeom>
          <a:noFill/>
          <a:ln cap="rnd"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0"/>
          <p:cNvSpPr/>
          <p:nvPr/>
        </p:nvSpPr>
        <p:spPr>
          <a:xfrm>
            <a:off x="680760" y="3341880"/>
            <a:ext cx="360" cy="835920"/>
          </a:xfrm>
          <a:prstGeom prst="curvedConnector3">
            <a:avLst>
              <a:gd name="adj1" fmla="val -39687500"/>
            </a:avLst>
          </a:prstGeom>
          <a:noFill/>
          <a:ln cap="rnd"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1"/>
          <p:cNvSpPr/>
          <p:nvPr/>
        </p:nvSpPr>
        <p:spPr>
          <a:xfrm>
            <a:off x="680760" y="4219200"/>
            <a:ext cx="360" cy="835920"/>
          </a:xfrm>
          <a:prstGeom prst="curvedConnector3">
            <a:avLst>
              <a:gd name="adj1" fmla="val -39687500"/>
            </a:avLst>
          </a:prstGeom>
          <a:noFill/>
          <a:ln cap="rnd"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2"/>
          <p:cNvSpPr/>
          <p:nvPr/>
        </p:nvSpPr>
        <p:spPr>
          <a:xfrm>
            <a:off x="680760" y="5096520"/>
            <a:ext cx="360" cy="835920"/>
          </a:xfrm>
          <a:prstGeom prst="curvedConnector3">
            <a:avLst>
              <a:gd name="adj1" fmla="val -39687500"/>
            </a:avLst>
          </a:prstGeom>
          <a:noFill/>
          <a:ln cap="rnd"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3400" spc="-1" strike="noStrike">
              <a:latin typeface="Arial"/>
            </a:endParaRPr>
          </a:p>
        </p:txBody>
      </p:sp>
      <p:graphicFrame>
        <p:nvGraphicFramePr>
          <p:cNvPr id="330" name="Table 2"/>
          <p:cNvGraphicFramePr/>
          <p:nvPr/>
        </p:nvGraphicFramePr>
        <p:xfrm>
          <a:off x="952560" y="2058840"/>
          <a:ext cx="7238160" cy="1584360"/>
        </p:xfrm>
        <a:graphic>
          <a:graphicData uri="http://schemas.openxmlformats.org/drawingml/2006/table">
            <a:tbl>
              <a:tblPr/>
              <a:tblGrid>
                <a:gridCol w="574920"/>
                <a:gridCol w="6663600"/>
              </a:tblGrid>
              <a:tr h="7923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Реализовать отказоустойчивый кластер PostgreSQL средствами Patroni и ETCD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923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Организовать доступ до кластера PostgreSQL средствами HAProxy и Keepalived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ru-RU" sz="3400" spc="-1" strike="noStrike">
              <a:latin typeface="Arial"/>
            </a:endParaRPr>
          </a:p>
        </p:txBody>
      </p:sp>
      <p:graphicFrame>
        <p:nvGraphicFramePr>
          <p:cNvPr id="332" name="Table 2"/>
          <p:cNvGraphicFramePr/>
          <p:nvPr/>
        </p:nvGraphicFramePr>
        <p:xfrm>
          <a:off x="952560" y="2058840"/>
          <a:ext cx="7238160" cy="3175560"/>
        </p:xfrm>
        <a:graphic>
          <a:graphicData uri="http://schemas.openxmlformats.org/drawingml/2006/table">
            <a:tbl>
              <a:tblPr/>
              <a:tblGrid>
                <a:gridCol w="583200"/>
                <a:gridCol w="6655320"/>
              </a:tblGrid>
              <a:tr h="79884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Создать две машины на VirtualBox для развертывания Haproxy и Keepalived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923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Создать три машины на VirtualBox для развертывания кластера PostgreSQL, Patroni и ETCD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923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Создать две машины на VirtualBox для развертывания web приложения, которое будет использовать для хранения своих данных кластер PostgreSQL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923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Создать машину на VirtualBox с шарой для статики и медиа контента web приложения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400" spc="-1" strike="noStrike">
              <a:latin typeface="Arial"/>
            </a:endParaRPr>
          </a:p>
        </p:txBody>
      </p:sp>
      <p:graphicFrame>
        <p:nvGraphicFramePr>
          <p:cNvPr id="334" name="Table 2"/>
          <p:cNvGraphicFramePr/>
          <p:nvPr/>
        </p:nvGraphicFramePr>
        <p:xfrm>
          <a:off x="833760" y="1283400"/>
          <a:ext cx="7238160" cy="4584600"/>
        </p:xfrm>
        <a:graphic>
          <a:graphicData uri="http://schemas.openxmlformats.org/drawingml/2006/table">
            <a:tbl>
              <a:tblPr/>
              <a:tblGrid>
                <a:gridCol w="531720"/>
                <a:gridCol w="6706800"/>
              </a:tblGrid>
              <a:tr h="69588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PostgreSQL-15 - свободная объектно-реляционная система управления базами данных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85788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Patroni - python-приложение для создания высокодоступных PostgreSQL кластеров на основе потоковой репликации.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412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ETCD - это распределенное хранилище типа «ключ-значение» c открытым исходным кодом.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923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Keepalived - это системный демон в Linux-системах, который позволяет организовать отказоустойчивость сервиса и балансировку нагрузки.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923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Haproxy - это популярный открытый балансировщик нагрузки TCP/HTTP и прокси-сервер для систем Linux, Solaris и FreeBSD.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923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6.</a:t>
                      </a:r>
                      <a:endParaRPr b="0" lang="ru-RU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Django - это высокоуровневый Python веб-фреймворк, который позволяет быстро создавать безопасные и поддерживаемые веб-сайты.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500400" y="1825920"/>
            <a:ext cx="7778880" cy="105336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Roboto"/>
                <a:ea typeface="Roboto"/>
              </a:rPr>
              <a:t>Проверка состояния ETCD: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Roboto"/>
                <a:ea typeface="Roboto"/>
              </a:rPr>
              <a:t>$: etcdctl --endpoints=192.168.56.15:2379,192.168.56.16:2379,192.168.56.17:2379 --write-out=table endpoint status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180000" y="3086280"/>
            <a:ext cx="8793000" cy="87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latin typeface="Arial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500400" y="1825920"/>
            <a:ext cx="7778880" cy="1053360"/>
          </a:xfrm>
          <a:prstGeom prst="rect">
            <a:avLst/>
          </a:prstGeom>
          <a:noFill/>
          <a:ln>
            <a:noFill/>
          </a:ln>
        </p:spPr>
        <p:txBody>
          <a:bodyPr lIns="0" rIns="0"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Roboto"/>
                <a:ea typeface="Roboto"/>
              </a:rPr>
              <a:t>Проверка состояния Patroni: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Roboto"/>
                <a:ea typeface="Roboto"/>
              </a:rPr>
              <a:t>$: sudo patronictl -c /etc/patroni/patroni.yml list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1260000" y="2880000"/>
            <a:ext cx="5447880" cy="115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2024-08-19T13:54:32Z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