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5" r:id="rId10"/>
    <p:sldId id="270"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6/20/2016</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6/20/2016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6/20/2016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6/20/2016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6/20/2016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6/20/2016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6/20/2016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6/20/2016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6/20/2016</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26612">
            <a:off x="686030" y="412409"/>
            <a:ext cx="9779564" cy="3624191"/>
          </a:xfrm>
          <a:prstGeom prst="rect">
            <a:avLst/>
          </a:prstGeom>
        </p:spPr>
      </p:pic>
      <p:sp>
        <p:nvSpPr>
          <p:cNvPr id="3" name="Subtitle 2"/>
          <p:cNvSpPr>
            <a:spLocks noGrp="1"/>
          </p:cNvSpPr>
          <p:nvPr>
            <p:ph type="subTitle" idx="1"/>
          </p:nvPr>
        </p:nvSpPr>
        <p:spPr>
          <a:xfrm rot="21420000">
            <a:off x="877958" y="4005648"/>
            <a:ext cx="9755187" cy="550333"/>
          </a:xfrm>
        </p:spPr>
        <p:txBody>
          <a:bodyPr/>
          <a:lstStyle/>
          <a:p>
            <a:r>
              <a:rPr lang="he-IL" dirty="0" smtClean="0"/>
              <a:t>פרויקט ידיים – אפליקציית ווב לניהול הפרויקט</a:t>
            </a:r>
            <a:endParaRPr lang="en-US" dirty="0"/>
          </a:p>
        </p:txBody>
      </p:sp>
    </p:spTree>
    <p:extLst>
      <p:ext uri="{BB962C8B-B14F-4D97-AF65-F5344CB8AC3E}">
        <p14:creationId xmlns:p14="http://schemas.microsoft.com/office/powerpoint/2010/main" val="103214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smtClean="0"/>
              <a:t>חלוקת תפקידים נכונה</a:t>
            </a:r>
            <a:endParaRPr lang="he-IL" dirty="0"/>
          </a:p>
        </p:txBody>
      </p:sp>
      <p:sp>
        <p:nvSpPr>
          <p:cNvPr id="3" name="Content Placeholder 2"/>
          <p:cNvSpPr>
            <a:spLocks noGrp="1"/>
          </p:cNvSpPr>
          <p:nvPr>
            <p:ph sz="quarter" idx="13"/>
          </p:nvPr>
        </p:nvSpPr>
        <p:spPr/>
        <p:txBody>
          <a:bodyPr/>
          <a:lstStyle/>
          <a:p>
            <a:pPr marL="0" indent="0" algn="ctr">
              <a:buNone/>
            </a:pPr>
            <a:r>
              <a:rPr lang="he-IL" dirty="0" smtClean="0"/>
              <a:t>כבר בתחילת הפרויקט חילקנו את הצוות לפרונט-אנד ובק-אנד כדי להגיע לתפוקה מקסימלית. הרגשנו כי זו היתה החלטה נכונה בהיקף זמן שהיה לנו מכיוון שלא היה ערבוב של סוגי עבודה. חשוב לבצע חלוקה כזו בשלב מוקדם ככל האפשר כדי לאפשר לכל עובד להתרכז בתחום המוגדר לו.</a:t>
            </a:r>
            <a:endParaRPr lang="he-IL" dirty="0"/>
          </a:p>
        </p:txBody>
      </p:sp>
    </p:spTree>
    <p:extLst>
      <p:ext uri="{BB962C8B-B14F-4D97-AF65-F5344CB8AC3E}">
        <p14:creationId xmlns:p14="http://schemas.microsoft.com/office/powerpoint/2010/main" val="76396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685800"/>
            <a:ext cx="10062712" cy="4248509"/>
          </a:xfrm>
        </p:spPr>
        <p:txBody>
          <a:bodyPr>
            <a:normAutofit/>
          </a:bodyPr>
          <a:lstStyle/>
          <a:p>
            <a:pPr algn="ctr"/>
            <a:r>
              <a:rPr lang="he-IL" sz="7200" dirty="0" smtClean="0"/>
              <a:t>אבטחת מידע – רצוי מול מצוי</a:t>
            </a:r>
            <a:endParaRPr lang="en-US" sz="7200" dirty="0"/>
          </a:p>
        </p:txBody>
      </p:sp>
    </p:spTree>
    <p:extLst>
      <p:ext uri="{BB962C8B-B14F-4D97-AF65-F5344CB8AC3E}">
        <p14:creationId xmlns:p14="http://schemas.microsoft.com/office/powerpoint/2010/main" val="304432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ישנן פרצות שלא שווה לחסום</a:t>
            </a:r>
            <a:endParaRPr lang="en-US" dirty="0"/>
          </a:p>
        </p:txBody>
      </p:sp>
      <p:sp>
        <p:nvSpPr>
          <p:cNvPr id="3" name="Content Placeholder 2"/>
          <p:cNvSpPr>
            <a:spLocks noGrp="1"/>
          </p:cNvSpPr>
          <p:nvPr>
            <p:ph sz="quarter" idx="13"/>
          </p:nvPr>
        </p:nvSpPr>
        <p:spPr>
          <a:xfrm>
            <a:off x="687976" y="1396824"/>
            <a:ext cx="10394707" cy="3311189"/>
          </a:xfrm>
        </p:spPr>
        <p:txBody>
          <a:bodyPr/>
          <a:lstStyle/>
          <a:p>
            <a:pPr marL="0" indent="0" algn="ctr">
              <a:buNone/>
            </a:pPr>
            <a:r>
              <a:rPr lang="he-IL" dirty="0" smtClean="0"/>
              <a:t>לדוגמה: ישנם אלמנטים בעמוד האתר שניתן לחשוף בקלות באמצעות עריכת קוד המקור. אין טעם לנסות למנוע זאת. במקום, בחרנו ליצור מערכת אימות בצד השרת שכאשר משתמש מנסה לגשת אליו דרך האלמנט שחשף או שהיה חשוף כבר – הוא לא יקבל את המידע עד שיאומת על ידי המערכת.</a:t>
            </a:r>
            <a:endParaRPr lang="en-US" dirty="0"/>
          </a:p>
        </p:txBody>
      </p:sp>
    </p:spTree>
    <p:extLst>
      <p:ext uri="{BB962C8B-B14F-4D97-AF65-F5344CB8AC3E}">
        <p14:creationId xmlns:p14="http://schemas.microsoft.com/office/powerpoint/2010/main" val="170612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685800"/>
            <a:ext cx="10062712" cy="4248509"/>
          </a:xfrm>
        </p:spPr>
        <p:txBody>
          <a:bodyPr>
            <a:normAutofit/>
          </a:bodyPr>
          <a:lstStyle/>
          <a:p>
            <a:pPr algn="ctr"/>
            <a:r>
              <a:rPr lang="he-IL" sz="7200" dirty="0" smtClean="0"/>
              <a:t>נושא מתכני הקורס</a:t>
            </a:r>
            <a:endParaRPr lang="en-US" sz="7200" dirty="0"/>
          </a:p>
        </p:txBody>
      </p:sp>
    </p:spTree>
    <p:extLst>
      <p:ext uri="{BB962C8B-B14F-4D97-AF65-F5344CB8AC3E}">
        <p14:creationId xmlns:p14="http://schemas.microsoft.com/office/powerpoint/2010/main" val="66250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lgn="ctr">
              <a:buNone/>
            </a:pPr>
            <a:r>
              <a:rPr lang="he-IL" dirty="0" smtClean="0"/>
              <a:t>אחד הכלים החזקים ביותר בעבודה על פרויקט מרובה משתתפים הוא בקרת התצורה. כל הצוות שלנו הגיע עם רקע של גיט או כלים אחרים ולכן העבודה היתה חלקה ללא התנגשויות רציניות. עבדנו בשיטה בה יוצרים ענף עבור כל פיצ'ר חדש באתר. ההסבר על הכלי החשוב הועברה באופן טוב יחסי בקורס עצמו אך כמו רוב הדברים בתכנות – אי אפשר להבין את הכלי על בוריו אם לא מתרגלים אותו. יש מאות צורות עבודה שונות עם בקרת תצורה שאין דרך ללמוד זאת בכיתה סגורה אלא רק מניסוי וטעייה.</a:t>
            </a:r>
            <a:endParaRPr lang="he-IL" dirty="0"/>
          </a:p>
        </p:txBody>
      </p:sp>
      <p:sp>
        <p:nvSpPr>
          <p:cNvPr id="4" name="Title 1"/>
          <p:cNvSpPr>
            <a:spLocks noGrp="1"/>
          </p:cNvSpPr>
          <p:nvPr>
            <p:ph type="title"/>
          </p:nvPr>
        </p:nvSpPr>
        <p:spPr/>
        <p:txBody>
          <a:bodyPr/>
          <a:lstStyle/>
          <a:p>
            <a:pPr algn="ctr"/>
            <a:r>
              <a:rPr lang="he-IL" dirty="0" smtClean="0"/>
              <a:t>בקרת תצורה</a:t>
            </a:r>
            <a:endParaRPr lang="en-US" dirty="0"/>
          </a:p>
        </p:txBody>
      </p:sp>
    </p:spTree>
    <p:extLst>
      <p:ext uri="{BB962C8B-B14F-4D97-AF65-F5344CB8AC3E}">
        <p14:creationId xmlns:p14="http://schemas.microsoft.com/office/powerpoint/2010/main" val="96759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685800"/>
            <a:ext cx="10062712" cy="42485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he-IL" sz="7200" dirty="0" smtClean="0"/>
              <a:t>מה עשינו?</a:t>
            </a:r>
            <a:endParaRPr lang="en-US" sz="7200" dirty="0"/>
          </a:p>
        </p:txBody>
      </p:sp>
    </p:spTree>
    <p:extLst>
      <p:ext uri="{BB962C8B-B14F-4D97-AF65-F5344CB8AC3E}">
        <p14:creationId xmlns:p14="http://schemas.microsoft.com/office/powerpoint/2010/main" val="77743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38024"/>
            <a:ext cx="10394707" cy="5236562"/>
          </a:xfrm>
        </p:spPr>
        <p:txBody>
          <a:bodyPr>
            <a:normAutofit/>
          </a:bodyPr>
          <a:lstStyle/>
          <a:p>
            <a:pPr marL="0" indent="0" algn="r" rtl="1">
              <a:buNone/>
            </a:pPr>
            <a:r>
              <a:rPr lang="he-IL" dirty="0" smtClean="0"/>
              <a:t>1. עמוד בית לארגון – במקום עמוד פייסבוק. מכיל טופס הפניה וסטטוס של הארגון לקבלת הפניות חדשות.</a:t>
            </a:r>
          </a:p>
          <a:p>
            <a:pPr marL="0" indent="0" algn="r" rtl="1">
              <a:buNone/>
            </a:pPr>
            <a:r>
              <a:rPr lang="he-IL" dirty="0" smtClean="0"/>
              <a:t>2. מערכת הרשמה למשתמשים – המערכת מאפשרת הרשמה, שחזור סיסמה, קבלת מייל לאישור, והקצאת תפקידים שונים.</a:t>
            </a:r>
          </a:p>
          <a:p>
            <a:pPr marL="0" indent="0" algn="r" rtl="1">
              <a:buNone/>
            </a:pPr>
            <a:r>
              <a:rPr lang="he-IL" dirty="0" smtClean="0"/>
              <a:t>3. מערכת </a:t>
            </a:r>
            <a:r>
              <a:rPr lang="en-US" dirty="0" smtClean="0"/>
              <a:t>Database</a:t>
            </a:r>
            <a:r>
              <a:rPr lang="he-IL" dirty="0" smtClean="0"/>
              <a:t> – סטטיסטיקות, משתמשים, צוותים, שיפוצים וכו'.</a:t>
            </a:r>
          </a:p>
          <a:p>
            <a:pPr marL="0" indent="0" algn="r" rtl="1">
              <a:buNone/>
            </a:pPr>
            <a:r>
              <a:rPr lang="he-IL" dirty="0" smtClean="0"/>
              <a:t>4. מערכת צ'אט – חדר עבור כל שיפוץ. הסטוריית הודעות וחותמת זמן.</a:t>
            </a:r>
          </a:p>
          <a:p>
            <a:pPr marL="0" indent="0" algn="r" rtl="1">
              <a:buNone/>
            </a:pPr>
            <a:r>
              <a:rPr lang="he-IL" dirty="0" smtClean="0"/>
              <a:t>5. לוח שנה לשיפוצים – כל שיפוץ שנוסף מתווסף ללוח שנה.</a:t>
            </a:r>
          </a:p>
          <a:p>
            <a:pPr marL="0" indent="0" algn="r" rtl="1">
              <a:buNone/>
            </a:pPr>
            <a:r>
              <a:rPr lang="he-IL" dirty="0" smtClean="0"/>
              <a:t>6. עמוד שיפוץ – כולל את הצוות שמשפץ, את הכלים הדרושים, משימות משתמשים, הודעות חשובות, שלבי השיפוץ ומפה של מיקום השיפוץ.</a:t>
            </a:r>
          </a:p>
          <a:p>
            <a:pPr marL="0" indent="0" algn="r" rtl="1">
              <a:buNone/>
            </a:pPr>
            <a:r>
              <a:rPr lang="he-IL" dirty="0" smtClean="0"/>
              <a:t>7. מערכת יצוא לקבצי </a:t>
            </a:r>
            <a:r>
              <a:rPr lang="en-US" dirty="0" smtClean="0"/>
              <a:t>Excel</a:t>
            </a:r>
            <a:r>
              <a:rPr lang="he-IL" dirty="0" smtClean="0"/>
              <a:t> – יכולת לייצא את המידע באתר לקבצי אקסל.</a:t>
            </a:r>
          </a:p>
          <a:p>
            <a:pPr marL="0" indent="0" algn="r" rtl="1">
              <a:buNone/>
            </a:pPr>
            <a:r>
              <a:rPr lang="he-IL" smtClean="0"/>
              <a:t>8. מערכת </a:t>
            </a:r>
            <a:r>
              <a:rPr lang="he-IL" dirty="0" smtClean="0"/>
              <a:t>ניהול משתמשים – ניהול משתמשים, תפקידים וצוותים.</a:t>
            </a:r>
          </a:p>
        </p:txBody>
      </p:sp>
    </p:spTree>
    <p:extLst>
      <p:ext uri="{BB962C8B-B14F-4D97-AF65-F5344CB8AC3E}">
        <p14:creationId xmlns:p14="http://schemas.microsoft.com/office/powerpoint/2010/main" val="78222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062712" cy="4248509"/>
          </a:xfrm>
        </p:spPr>
        <p:txBody>
          <a:bodyPr>
            <a:normAutofit/>
          </a:bodyPr>
          <a:lstStyle/>
          <a:p>
            <a:pPr algn="ctr"/>
            <a:r>
              <a:rPr lang="he-IL" sz="7200" dirty="0" smtClean="0"/>
              <a:t>מה הלקחים שהפקנו?</a:t>
            </a:r>
            <a:endParaRPr lang="en-US" sz="7200" dirty="0"/>
          </a:p>
        </p:txBody>
      </p:sp>
    </p:spTree>
    <p:extLst>
      <p:ext uri="{BB962C8B-B14F-4D97-AF65-F5344CB8AC3E}">
        <p14:creationId xmlns:p14="http://schemas.microsoft.com/office/powerpoint/2010/main" val="296855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בירוקרטיה חשובה, אך יקרה מאוד</a:t>
            </a:r>
            <a:endParaRPr lang="en-US" dirty="0"/>
          </a:p>
        </p:txBody>
      </p:sp>
      <p:sp>
        <p:nvSpPr>
          <p:cNvPr id="3" name="Content Placeholder 2"/>
          <p:cNvSpPr>
            <a:spLocks noGrp="1"/>
          </p:cNvSpPr>
          <p:nvPr>
            <p:ph sz="quarter" idx="13"/>
          </p:nvPr>
        </p:nvSpPr>
        <p:spPr>
          <a:xfrm>
            <a:off x="687976" y="1020809"/>
            <a:ext cx="10394707" cy="3311189"/>
          </a:xfrm>
        </p:spPr>
        <p:txBody>
          <a:bodyPr/>
          <a:lstStyle/>
          <a:p>
            <a:pPr marL="457200" lvl="1" indent="0" algn="ctr">
              <a:buNone/>
            </a:pPr>
            <a:r>
              <a:rPr lang="he-IL" dirty="0" smtClean="0"/>
              <a:t>אמנם הדוחות והמסמכים היו חשובים לתהליך הלימודי, אך בהיקף זמן כל כך קצר הרגשנו כי פחות התעסקות עם מסמכים ויותר התעסקות עם בניית המוצר היתה תורמת יותר לארגון איתו עבדנו</a:t>
            </a:r>
            <a:endParaRPr lang="en-US" dirty="0"/>
          </a:p>
        </p:txBody>
      </p:sp>
    </p:spTree>
    <p:extLst>
      <p:ext uri="{BB962C8B-B14F-4D97-AF65-F5344CB8AC3E}">
        <p14:creationId xmlns:p14="http://schemas.microsoft.com/office/powerpoint/2010/main" val="287753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he-IL" dirty="0" smtClean="0"/>
              <a:t>הלקוח תמיד צודק</a:t>
            </a:r>
            <a:endParaRPr lang="en-US" dirty="0"/>
          </a:p>
        </p:txBody>
      </p:sp>
      <p:sp>
        <p:nvSpPr>
          <p:cNvPr id="3" name="Content Placeholder 2"/>
          <p:cNvSpPr>
            <a:spLocks noGrp="1"/>
          </p:cNvSpPr>
          <p:nvPr>
            <p:ph sz="quarter" idx="13"/>
          </p:nvPr>
        </p:nvSpPr>
        <p:spPr>
          <a:xfrm>
            <a:off x="685801" y="1020809"/>
            <a:ext cx="10394707" cy="3311189"/>
          </a:xfrm>
        </p:spPr>
        <p:txBody>
          <a:bodyPr/>
          <a:lstStyle/>
          <a:p>
            <a:pPr marL="0" indent="0" algn="ctr">
              <a:buNone/>
            </a:pPr>
            <a:r>
              <a:rPr lang="he-IL" dirty="0" smtClean="0"/>
              <a:t>בפגישה הראשונה הלקוח מבין הרבה דברים לא נכון. לרוב הלקוח לא מתכנת או מהנדס ולכן אינו חושב כמונו. חשוב להפגש לעיתים תכופות ולקבל פידבק על כל חלק חדש במוצר.</a:t>
            </a:r>
            <a:endParaRPr lang="en-US" dirty="0"/>
          </a:p>
        </p:txBody>
      </p:sp>
    </p:spTree>
    <p:extLst>
      <p:ext uri="{BB962C8B-B14F-4D97-AF65-F5344CB8AC3E}">
        <p14:creationId xmlns:p14="http://schemas.microsoft.com/office/powerpoint/2010/main" val="345145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חשוב לסיים משימות – גם אם הם "קשות מדי"</a:t>
            </a:r>
            <a:endParaRPr lang="en-US" dirty="0"/>
          </a:p>
        </p:txBody>
      </p:sp>
      <p:sp>
        <p:nvSpPr>
          <p:cNvPr id="3" name="Content Placeholder 2"/>
          <p:cNvSpPr>
            <a:spLocks noGrp="1"/>
          </p:cNvSpPr>
          <p:nvPr>
            <p:ph sz="quarter" idx="13"/>
          </p:nvPr>
        </p:nvSpPr>
        <p:spPr>
          <a:xfrm>
            <a:off x="687976" y="1261782"/>
            <a:ext cx="10394707" cy="3311189"/>
          </a:xfrm>
        </p:spPr>
        <p:txBody>
          <a:bodyPr/>
          <a:lstStyle/>
          <a:p>
            <a:pPr marL="0" indent="0" algn="ctr">
              <a:buNone/>
            </a:pPr>
            <a:r>
              <a:rPr lang="he-IL" dirty="0" smtClean="0"/>
              <a:t>גם אם היקף הזמן הינו קצר – חשוב לסיים את המשימה שהוטלה עליך. לבקש עזרה זה חשוב ומומלץ אך העברת המשימה למישהו "יותר מנוסה" תגרום לאותו מתכנת לאבד כלי חשוב שהיה לומד אילו היה מתמודד עד הסוף.</a:t>
            </a:r>
            <a:endParaRPr lang="en-US" dirty="0"/>
          </a:p>
        </p:txBody>
      </p:sp>
    </p:spTree>
    <p:extLst>
      <p:ext uri="{BB962C8B-B14F-4D97-AF65-F5344CB8AC3E}">
        <p14:creationId xmlns:p14="http://schemas.microsoft.com/office/powerpoint/2010/main" val="347861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685800"/>
            <a:ext cx="10062712" cy="4248509"/>
          </a:xfrm>
        </p:spPr>
        <p:txBody>
          <a:bodyPr>
            <a:normAutofit/>
          </a:bodyPr>
          <a:lstStyle/>
          <a:p>
            <a:pPr algn="ctr"/>
            <a:r>
              <a:rPr lang="he-IL" sz="7200" dirty="0" smtClean="0"/>
              <a:t>שיטות ותהליכים </a:t>
            </a:r>
            <a:r>
              <a:rPr lang="he-IL" sz="7200" dirty="0" smtClean="0"/>
              <a:t>הראויים לציון</a:t>
            </a:r>
            <a:endParaRPr lang="en-US" sz="7200" dirty="0"/>
          </a:p>
        </p:txBody>
      </p:sp>
    </p:spTree>
    <p:extLst>
      <p:ext uri="{BB962C8B-B14F-4D97-AF65-F5344CB8AC3E}">
        <p14:creationId xmlns:p14="http://schemas.microsoft.com/office/powerpoint/2010/main" val="20097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איטרציות קצרות ולעניין</a:t>
            </a:r>
            <a:endParaRPr lang="en-US" dirty="0"/>
          </a:p>
        </p:txBody>
      </p:sp>
      <p:sp>
        <p:nvSpPr>
          <p:cNvPr id="3" name="Content Placeholder 2"/>
          <p:cNvSpPr>
            <a:spLocks noGrp="1"/>
          </p:cNvSpPr>
          <p:nvPr>
            <p:ph sz="quarter" idx="13"/>
          </p:nvPr>
        </p:nvSpPr>
        <p:spPr>
          <a:xfrm>
            <a:off x="687976" y="1183179"/>
            <a:ext cx="10394707" cy="3311189"/>
          </a:xfrm>
        </p:spPr>
        <p:txBody>
          <a:bodyPr/>
          <a:lstStyle/>
          <a:p>
            <a:pPr marL="0" indent="0" algn="ctr">
              <a:buNone/>
            </a:pPr>
            <a:r>
              <a:rPr lang="he-IL" dirty="0" smtClean="0"/>
              <a:t>בהתחלה כשאין שום דבר מוכן, נוטים להעמיס על כל איטרציה המון דברים כבדים ונכנסים ללחץ. אחרי תקופה קצרה מרגישים שעשינו המון אז מכניסים לאיטרציות דברים מאוד קלים והופכים לשאננים. לכן, חשוב לאזן בין כל האיטרציות שכולן יהיו שוות, פחות או יותר, בקושי שלהן.</a:t>
            </a:r>
          </a:p>
        </p:txBody>
      </p:sp>
    </p:spTree>
    <p:extLst>
      <p:ext uri="{BB962C8B-B14F-4D97-AF65-F5344CB8AC3E}">
        <p14:creationId xmlns:p14="http://schemas.microsoft.com/office/powerpoint/2010/main" val="31175238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74</TotalTime>
  <Words>541</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Times New Roman</vt:lpstr>
      <vt:lpstr>Main Event</vt:lpstr>
      <vt:lpstr>PowerPoint Presentation</vt:lpstr>
      <vt:lpstr>PowerPoint Presentation</vt:lpstr>
      <vt:lpstr>PowerPoint Presentation</vt:lpstr>
      <vt:lpstr>מה הלקחים שהפקנו?</vt:lpstr>
      <vt:lpstr>בירוקרטיה חשובה, אך יקרה מאוד</vt:lpstr>
      <vt:lpstr>הלקוח תמיד צודק</vt:lpstr>
      <vt:lpstr>חשוב לסיים משימות – גם אם הם "קשות מדי"</vt:lpstr>
      <vt:lpstr>שיטות ותהליכים הראויים לציון</vt:lpstr>
      <vt:lpstr>איטרציות קצרות ולעניין</vt:lpstr>
      <vt:lpstr>חלוקת תפקידים נכונה</vt:lpstr>
      <vt:lpstr>אבטחת מידע – רצוי מול מצוי</vt:lpstr>
      <vt:lpstr>ישנן פרצות שלא שווה לחסום</vt:lpstr>
      <vt:lpstr>נושא מתכני הקורס</vt:lpstr>
      <vt:lpstr>בקרת תצורה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Draiman</dc:creator>
  <cp:lastModifiedBy>Dan Draiman</cp:lastModifiedBy>
  <cp:revision>19</cp:revision>
  <dcterms:created xsi:type="dcterms:W3CDTF">2016-06-19T08:20:16Z</dcterms:created>
  <dcterms:modified xsi:type="dcterms:W3CDTF">2016-06-20T06:56:00Z</dcterms:modified>
</cp:coreProperties>
</file>