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NIQ Hackfest - Market Analysis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Generated on 2025-06-12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Total Sales: $536,851,791.96</a:t>
            </a:r>
          </a:p>
          <a:p>
            <a:pPr>
              <a:defRPr sz="1800" b="1"/>
            </a:pPr>
            <a:r>
              <a:t>Average Sales: $479.43</a:t>
            </a:r>
          </a:p>
          <a:p>
            <a:pPr>
              <a:defRPr sz="1800" b="1"/>
            </a:pPr>
            <a:r>
              <a:t>Total Volume: 101,847,096 units</a:t>
            </a:r>
          </a:p>
          <a:p>
            <a:pPr>
              <a:defRPr sz="1800" b="1"/>
            </a:pPr>
            <a:r>
              <a:t>Number of Products: 6,649</a:t>
            </a:r>
          </a:p>
          <a:p>
            <a:pPr>
              <a:defRPr sz="1800" b="1"/>
            </a:pPr>
            <a:r>
              <a:t>Number of Clusters: 404</a:t>
            </a:r>
          </a:p>
          <a:p>
            <a:pPr>
              <a:defRPr sz="1800" b="1"/>
            </a:pPr>
            <a:r>
              <a:t>Average Outlets: 16.2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Forecast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RMSE: 2353.70</a:t>
            </a:r>
          </a:p>
          <a:p>
            <a:pPr>
              <a:defRPr sz="1800" b="1"/>
            </a:pPr>
            <a:r>
              <a:t>MSE: 5539887.15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and Patterns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1800" b="1"/>
            </a:pPr>
            <a:r>
              <a:t>Sales Trend: Decreasing</a:t>
            </a:r>
          </a:p>
          <a:p>
            <a:pPr>
              <a:defRPr sz="1800" b="1"/>
            </a:pPr>
            <a:r>
              <a:t>Volume Trend: Increasing</a:t>
            </a:r>
          </a:p>
          <a:p>
            <a:br/>
            <a:pPr>
              <a:defRPr sz="1600" b="1"/>
            </a:pPr>
            <a:r>
              <a:t>Cluster Analysis:</a:t>
            </a:r>
          </a:p>
          <a:p>
            <a:pPr>
              <a:defRPr sz="1400"/>
            </a:pPr>
            <a:r>
              <a:t>Cluster 1: Sales $1,413,949.66, Volume 1,284,738 units, Avg Outlets 28.6</a:t>
            </a:r>
          </a:p>
          <a:p>
            <a:pPr>
              <a:defRPr sz="1400"/>
            </a:pPr>
            <a:r>
              <a:t>Cluster 2: Sales $1,523,390.98, Volume 1,365,261 units, Avg Outlets 31.0</a:t>
            </a:r>
          </a:p>
          <a:p>
            <a:pPr>
              <a:defRPr sz="1400"/>
            </a:pPr>
            <a:r>
              <a:t>Cluster 3: Sales $202,425.22, Volume 155,989 units, Avg Outlets 6.6</a:t>
            </a:r>
          </a:p>
          <a:p>
            <a:pPr>
              <a:defRPr sz="1400"/>
            </a:pPr>
            <a:r>
              <a:t>Cluster 4: Sales $117,325.84, Volume 138,488 units, Avg Outlets 4.9</a:t>
            </a:r>
          </a:p>
          <a:p>
            <a:pPr>
              <a:defRPr sz="1400"/>
            </a:pPr>
            <a:r>
              <a:t>Cluster 5: Sales $178,115.57, Volume 92,436 units, Avg Outlets 5.7</a:t>
            </a:r>
          </a:p>
          <a:p>
            <a:pPr>
              <a:defRPr sz="1400"/>
            </a:pPr>
            <a:r>
              <a:t>Cluster 6: Sales $572,655.75, Volume 543,916 units, Avg Outlets 15.8</a:t>
            </a:r>
          </a:p>
          <a:p>
            <a:pPr>
              <a:defRPr sz="1400"/>
            </a:pPr>
            <a:r>
              <a:t>Cluster 7: Sales $407,822.43, Volume 255,185 units, Avg Outlets 9.1</a:t>
            </a:r>
          </a:p>
          <a:p>
            <a:pPr>
              <a:defRPr sz="1400"/>
            </a:pPr>
            <a:r>
              <a:t>Cluster 8: Sales $17,088.14, Volume 14,670 units, Avg Outlets 1.8</a:t>
            </a:r>
          </a:p>
          <a:p>
            <a:pPr>
              <a:defRPr sz="1400"/>
            </a:pPr>
            <a:r>
              <a:t>Cluster 9: Sales $755,884.15, Volume 946,484 units, Avg Outlets 38.0</a:t>
            </a:r>
          </a:p>
          <a:p>
            <a:pPr>
              <a:defRPr sz="1400"/>
            </a:pPr>
            <a:r>
              <a:t>Cluster 10: Sales $412,904.06, Volume 444,909 units, Avg Outlets 17.7</a:t>
            </a:r>
          </a:p>
          <a:p>
            <a:pPr>
              <a:defRPr sz="1400"/>
            </a:pPr>
            <a:r>
              <a:t>Cluster 11: Sales $23,015.37, Volume 20,789 units, Avg Outlets 2.8</a:t>
            </a:r>
          </a:p>
          <a:p>
            <a:pPr>
              <a:defRPr sz="1400"/>
            </a:pPr>
            <a:r>
              <a:t>Cluster 12: Sales $69,061.78, Volume 76,161 units, Avg Outlets 5.7</a:t>
            </a:r>
          </a:p>
          <a:p>
            <a:pPr>
              <a:defRPr sz="1400"/>
            </a:pPr>
            <a:r>
              <a:t>Cluster 13: Sales $16,592.65, Volume 16,587 units, Avg Outlets 6.1</a:t>
            </a:r>
          </a:p>
          <a:p>
            <a:pPr>
              <a:defRPr sz="1400"/>
            </a:pPr>
            <a:r>
              <a:t>Cluster 14: Sales $60,785.14, Volume 81,649 units, Avg Outlets 9.0</a:t>
            </a:r>
          </a:p>
          <a:p>
            <a:pPr>
              <a:defRPr sz="1400"/>
            </a:pPr>
            <a:r>
              <a:t>Cluster 15: Sales $5,059.17, Volume 3,883 units, Avg Outlets 1.5</a:t>
            </a:r>
          </a:p>
          <a:p>
            <a:pPr>
              <a:defRPr sz="1400"/>
            </a:pPr>
            <a:r>
              <a:t>Cluster 16: Sales $1,736.33, Volume 1,574 units, Avg Outlets 1.2</a:t>
            </a:r>
          </a:p>
          <a:p>
            <a:pPr>
              <a:defRPr sz="1400"/>
            </a:pPr>
            <a:r>
              <a:t>Cluster 17: Sales $25,374,251.68, Volume 2,082,976 units, Avg Outlets 74.1</a:t>
            </a:r>
          </a:p>
          <a:p>
            <a:pPr>
              <a:defRPr sz="1400"/>
            </a:pPr>
            <a:r>
              <a:t>Cluster 18: Sales $21,738,713.26, Volume 1,691,736 units, Avg Outlets 58.4</a:t>
            </a:r>
          </a:p>
          <a:p>
            <a:pPr>
              <a:defRPr sz="1400"/>
            </a:pPr>
            <a:r>
              <a:t>Cluster 19: Sales $1,926,233.45, Volume 108,276 units, Avg Outlets 8.0</a:t>
            </a:r>
          </a:p>
          <a:p>
            <a:pPr>
              <a:defRPr sz="1400"/>
            </a:pPr>
            <a:r>
              <a:t>Cluster 20: Sales $2,787,983.46, Volume 207,525 units, Avg Outlets 13.4</a:t>
            </a:r>
          </a:p>
          <a:p>
            <a:pPr>
              <a:defRPr sz="1400"/>
            </a:pPr>
            <a:r>
              <a:t>Cluster 21: Sales $1,909,311.57, Volume 122,314 units, Avg Outlets 11.9</a:t>
            </a:r>
          </a:p>
          <a:p>
            <a:pPr>
              <a:defRPr sz="1400"/>
            </a:pPr>
            <a:r>
              <a:t>Cluster 22: Sales $6,830,514.72, Volume 535,476 units, Avg Outlets 31.1</a:t>
            </a:r>
          </a:p>
          <a:p>
            <a:pPr>
              <a:defRPr sz="1400"/>
            </a:pPr>
            <a:r>
              <a:t>Cluster 23: Sales $1,874,873.10, Volume 92,443 units, Avg Outlets 8.1</a:t>
            </a:r>
          </a:p>
          <a:p>
            <a:pPr>
              <a:defRPr sz="1400"/>
            </a:pPr>
            <a:r>
              <a:t>Cluster 24: Sales $120,734.80, Volume 6,071 units, Avg Outlets 2.1</a:t>
            </a:r>
          </a:p>
          <a:p>
            <a:pPr>
              <a:defRPr sz="1400"/>
            </a:pPr>
            <a:r>
              <a:t>Cluster 25: Sales $145,696.18, Volume 103,205 units, Avg Outlets 6.2</a:t>
            </a:r>
          </a:p>
          <a:p>
            <a:pPr>
              <a:defRPr sz="1400"/>
            </a:pPr>
            <a:r>
              <a:t>Cluster 26: Sales $134,749.13, Volume 106,079 units, Avg Outlets 5.4</a:t>
            </a:r>
          </a:p>
          <a:p>
            <a:pPr>
              <a:defRPr sz="1400"/>
            </a:pPr>
            <a:r>
              <a:t>Cluster 27: Sales $17,246.22, Volume 15,239 units, Avg Outlets 2.0</a:t>
            </a:r>
          </a:p>
          <a:p>
            <a:pPr>
              <a:defRPr sz="1400"/>
            </a:pPr>
            <a:r>
              <a:t>Cluster 28: Sales $7,425.24, Volume 8,005 units, Avg Outlets 2.0</a:t>
            </a:r>
          </a:p>
          <a:p>
            <a:pPr>
              <a:defRPr sz="1400"/>
            </a:pPr>
            <a:r>
              <a:t>Cluster 29: Sales $1,414.84, Volume 3,174 units, Avg Outlets 2.4</a:t>
            </a:r>
          </a:p>
          <a:p>
            <a:pPr>
              <a:defRPr sz="1400"/>
            </a:pPr>
            <a:r>
              <a:t>Cluster 30: Sales $21,160.29, Volume 28,132 units, Avg Outlets 4.0</a:t>
            </a:r>
          </a:p>
          <a:p>
            <a:pPr>
              <a:defRPr sz="1400"/>
            </a:pPr>
            <a:r>
              <a:t>Cluster 31: Sales $8,085.34, Volume 5,402 units, Avg Outlets 1.9</a:t>
            </a:r>
          </a:p>
          <a:p>
            <a:pPr>
              <a:defRPr sz="1400"/>
            </a:pPr>
            <a:r>
              <a:t>Cluster 32: Sales $1,495.38, Volume 1,674 units, Avg Outlets 1.3</a:t>
            </a:r>
          </a:p>
          <a:p>
            <a:pPr>
              <a:defRPr sz="1400"/>
            </a:pPr>
            <a:r>
              <a:t>Cluster 33: Sales $20,765,533.61, Volume 3,608,442 units, Avg Outlets 51.6</a:t>
            </a:r>
          </a:p>
          <a:p>
            <a:pPr>
              <a:defRPr sz="1400"/>
            </a:pPr>
            <a:r>
              <a:t>Cluster 34: Sales $19,404,400.63, Volume 2,426,940 units, Avg Outlets 37.2</a:t>
            </a:r>
          </a:p>
          <a:p>
            <a:pPr>
              <a:defRPr sz="1400"/>
            </a:pPr>
            <a:r>
              <a:t>Cluster 35: Sales $1,888,551.64, Volume 195,778 units, Avg Outlets 6.5</a:t>
            </a:r>
          </a:p>
          <a:p>
            <a:pPr>
              <a:defRPr sz="1400"/>
            </a:pPr>
            <a:r>
              <a:t>Cluster 36: Sales $2,611,261.91, Volume 308,086 units, Avg Outlets 8.8</a:t>
            </a:r>
          </a:p>
          <a:p>
            <a:pPr>
              <a:defRPr sz="1400"/>
            </a:pPr>
            <a:r>
              <a:t>Cluster 37: Sales $1,432,871.44, Volume 205,289 units, Avg Outlets 10.9</a:t>
            </a:r>
          </a:p>
          <a:p>
            <a:pPr>
              <a:defRPr sz="1400"/>
            </a:pPr>
            <a:r>
              <a:t>Cluster 38: Sales $4,700,350.96, Volume 677,508 units, Avg Outlets 21.5</a:t>
            </a:r>
          </a:p>
          <a:p>
            <a:pPr>
              <a:defRPr sz="1400"/>
            </a:pPr>
            <a:r>
              <a:t>Cluster 39: Sales $1,393,701.76, Volume 125,471 units, Avg Outlets 6.4</a:t>
            </a:r>
          </a:p>
          <a:p>
            <a:pPr>
              <a:defRPr sz="1400"/>
            </a:pPr>
            <a:r>
              <a:t>Cluster 40: Sales $11,915.80, Volume 2,140 units, Avg Outlets 1.1</a:t>
            </a:r>
          </a:p>
          <a:p>
            <a:pPr>
              <a:defRPr sz="1400"/>
            </a:pPr>
            <a:r>
              <a:t>Cluster 41: Sales $2,644,922.30, Volume 148,728 units, Avg Outlets 11.8</a:t>
            </a:r>
          </a:p>
          <a:p>
            <a:pPr>
              <a:defRPr sz="1400"/>
            </a:pPr>
            <a:r>
              <a:t>Cluster 42: Sales $2,275,284.58, Volume 124,608 units, Avg Outlets 16.7</a:t>
            </a:r>
          </a:p>
          <a:p>
            <a:pPr>
              <a:defRPr sz="1400"/>
            </a:pPr>
            <a:r>
              <a:t>Cluster 43: Sales $334,966.97, Volume 14,430 units, Avg Outlets 3.5</a:t>
            </a:r>
          </a:p>
          <a:p>
            <a:pPr>
              <a:defRPr sz="1400"/>
            </a:pPr>
            <a:r>
              <a:t>Cluster 44: Sales $445,122.79, Volume 21,094 units, Avg Outlets 2.9</a:t>
            </a:r>
          </a:p>
          <a:p>
            <a:pPr>
              <a:defRPr sz="1400"/>
            </a:pPr>
            <a:r>
              <a:t>Cluster 45: Sales $790,672.92, Volume 40,626 units, Avg Outlets 6.7</a:t>
            </a:r>
          </a:p>
          <a:p>
            <a:pPr>
              <a:defRPr sz="1400"/>
            </a:pPr>
            <a:r>
              <a:t>Cluster 46: Sales $2,837,263.18, Volume 90,765 units, Avg Outlets 13.9</a:t>
            </a:r>
          </a:p>
          <a:p>
            <a:pPr>
              <a:defRPr sz="1400"/>
            </a:pPr>
            <a:r>
              <a:t>Cluster 47: Sales $460,372.49, Volume 18,216 units, Avg Outlets 4.3</a:t>
            </a:r>
          </a:p>
          <a:p>
            <a:pPr>
              <a:defRPr sz="1400"/>
            </a:pPr>
            <a:r>
              <a:t>Cluster 48: Sales $42,513.04, Volume 1,913 units, Avg Outlets 1.0</a:t>
            </a:r>
          </a:p>
          <a:p>
            <a:pPr>
              <a:defRPr sz="1400"/>
            </a:pPr>
            <a:r>
              <a:t>Cluster 49: Sales $250,834.89, Volume 15,691 units, Avg Outlets 4.6</a:t>
            </a:r>
          </a:p>
          <a:p>
            <a:pPr>
              <a:defRPr sz="1400"/>
            </a:pPr>
            <a:r>
              <a:t>Cluster 50: Sales $934,633.03, Volume 87,071 units, Avg Outlets 11.4</a:t>
            </a:r>
          </a:p>
          <a:p>
            <a:pPr>
              <a:defRPr sz="1400"/>
            </a:pPr>
            <a:r>
              <a:t>Cluster 51: Sales $311,020.29, Volume 17,345 units, Avg Outlets 4.4</a:t>
            </a:r>
          </a:p>
          <a:p>
            <a:pPr>
              <a:defRPr sz="1400"/>
            </a:pPr>
            <a:r>
              <a:t>Cluster 52: Sales $17,681.89, Volume 1,194 units, Avg Outlets 1.0</a:t>
            </a:r>
          </a:p>
          <a:p>
            <a:pPr>
              <a:defRPr sz="1400"/>
            </a:pPr>
            <a:r>
              <a:t>Cluster 53: Sales $879,892.23, Volume 73,078 units, Avg Outlets 8.7</a:t>
            </a:r>
          </a:p>
          <a:p>
            <a:pPr>
              <a:defRPr sz="1400"/>
            </a:pPr>
            <a:r>
              <a:t>Cluster 54: Sales $1,896,324.53, Volume 184,148 units, Avg Outlets 16.0</a:t>
            </a:r>
          </a:p>
          <a:p>
            <a:pPr>
              <a:defRPr sz="1400"/>
            </a:pPr>
            <a:r>
              <a:t>Cluster 55: Sales $238,046.18, Volume 12,144 units, Avg Outlets 3.8</a:t>
            </a:r>
          </a:p>
          <a:p>
            <a:pPr>
              <a:defRPr sz="1400"/>
            </a:pPr>
            <a:r>
              <a:t>Cluster 56: Sales $148,256.24, Volume 8,055 units, Avg Outlets 3.0</a:t>
            </a:r>
          </a:p>
          <a:p>
            <a:pPr>
              <a:defRPr sz="1400"/>
            </a:pPr>
            <a:r>
              <a:t>Cluster 57: Sales $34,573.85, Volume 1,742 units, Avg Outlets 1.5</a:t>
            </a:r>
          </a:p>
          <a:p>
            <a:pPr>
              <a:defRPr sz="1400"/>
            </a:pPr>
            <a:r>
              <a:t>Cluster 58: Sales $104,752.02, Volume 7,860 units, Avg Outlets 2.1</a:t>
            </a:r>
          </a:p>
          <a:p>
            <a:pPr>
              <a:defRPr sz="1400"/>
            </a:pPr>
            <a:r>
              <a:t>Cluster 60: Sales $31,620.06, Volume 21,684 units, Avg Outlets 2.9</a:t>
            </a:r>
          </a:p>
          <a:p>
            <a:pPr>
              <a:defRPr sz="1400"/>
            </a:pPr>
            <a:r>
              <a:t>Cluster 61: Sales $26,573.32, Volume 27,711 units, Avg Outlets 3.4</a:t>
            </a:r>
          </a:p>
          <a:p>
            <a:pPr>
              <a:defRPr sz="1400"/>
            </a:pPr>
            <a:r>
              <a:t>Cluster 62: Sales $12,314.60, Volume 1,880 units, Avg Outlets 1.3</a:t>
            </a:r>
          </a:p>
          <a:p>
            <a:pPr>
              <a:defRPr sz="1400"/>
            </a:pPr>
            <a:r>
              <a:t>Cluster 63: Sales $16,236.98, Volume 4,843 units, Avg Outlets 1.1</a:t>
            </a:r>
          </a:p>
          <a:p>
            <a:pPr>
              <a:defRPr sz="1400"/>
            </a:pPr>
            <a:r>
              <a:t>Cluster 64: Sales $5,623.19, Volume 1,312 units, Avg Outlets 1.4</a:t>
            </a:r>
          </a:p>
          <a:p>
            <a:pPr>
              <a:defRPr sz="1400"/>
            </a:pPr>
            <a:r>
              <a:t>Cluster 65: Sales $14,105.38, Volume 10,866 units, Avg Outlets 2.7</a:t>
            </a:r>
          </a:p>
          <a:p>
            <a:pPr>
              <a:defRPr sz="1400"/>
            </a:pPr>
            <a:r>
              <a:t>Cluster 66: Sales $5,925.71, Volume 3,905 units, Avg Outlets 2.1</a:t>
            </a:r>
          </a:p>
          <a:p>
            <a:pPr>
              <a:defRPr sz="1400"/>
            </a:pPr>
            <a:r>
              <a:t>Cluster 67: Sales $2,117,619.48, Volume 150,703 units, Avg Outlets 7.5</a:t>
            </a:r>
          </a:p>
          <a:p>
            <a:pPr>
              <a:defRPr sz="1400"/>
            </a:pPr>
            <a:r>
              <a:t>Cluster 68: Sales $3,162,084.63, Volume 237,696 units, Avg Outlets 9.4</a:t>
            </a:r>
          </a:p>
          <a:p>
            <a:pPr>
              <a:defRPr sz="1400"/>
            </a:pPr>
            <a:r>
              <a:t>Cluster 69: Sales $319,342.24, Volume 17,963 units, Avg Outlets 2.2</a:t>
            </a:r>
          </a:p>
          <a:p>
            <a:pPr>
              <a:defRPr sz="1400"/>
            </a:pPr>
            <a:r>
              <a:t>Cluster 70: Sales $368,244.20, Volume 18,122 units, Avg Outlets 2.5</a:t>
            </a:r>
          </a:p>
          <a:p>
            <a:pPr>
              <a:defRPr sz="1400"/>
            </a:pPr>
            <a:r>
              <a:t>Cluster 71: Sales $175,690.03, Volume 10,668 units, Avg Outlets 2.2</a:t>
            </a:r>
          </a:p>
          <a:p>
            <a:pPr>
              <a:defRPr sz="1400"/>
            </a:pPr>
            <a:r>
              <a:t>Cluster 72: Sales $1,186,833.78, Volume 74,169 units, Avg Outlets 6.2</a:t>
            </a:r>
          </a:p>
          <a:p>
            <a:pPr>
              <a:defRPr sz="1400"/>
            </a:pPr>
            <a:r>
              <a:t>Cluster 73: Sales $181,502.32, Volume 6,418 units, Avg Outlets 1.5</a:t>
            </a:r>
          </a:p>
          <a:p>
            <a:pPr>
              <a:defRPr sz="1400"/>
            </a:pPr>
            <a:r>
              <a:t>Cluster 74: Sales $6,172,962.91, Volume 785,846 units, Avg Outlets 16.8</a:t>
            </a:r>
          </a:p>
          <a:p>
            <a:pPr>
              <a:defRPr sz="1400"/>
            </a:pPr>
            <a:r>
              <a:t>Cluster 75: Sales $9,007,881.43, Volume 1,207,003 units, Avg Outlets 22.6</a:t>
            </a:r>
          </a:p>
          <a:p>
            <a:pPr>
              <a:defRPr sz="1400"/>
            </a:pPr>
            <a:r>
              <a:t>Cluster 76: Sales $419,333.84, Volume 63,165 units, Avg Outlets 4.5</a:t>
            </a:r>
          </a:p>
          <a:p>
            <a:pPr>
              <a:defRPr sz="1400"/>
            </a:pPr>
            <a:r>
              <a:t>Cluster 77: Sales $1,147,877.99, Volume 96,541 units, Avg Outlets 5.2</a:t>
            </a:r>
          </a:p>
          <a:p>
            <a:pPr>
              <a:defRPr sz="1400"/>
            </a:pPr>
            <a:r>
              <a:t>Cluster 78: Sales $787,660.09, Volume 60,263 units, Avg Outlets 6.8</a:t>
            </a:r>
          </a:p>
          <a:p>
            <a:pPr>
              <a:defRPr sz="1400"/>
            </a:pPr>
            <a:r>
              <a:t>Cluster 79: Sales $4,134,246.86, Volume 418,622 units, Avg Outlets 18.1</a:t>
            </a:r>
          </a:p>
          <a:p>
            <a:pPr>
              <a:defRPr sz="1400"/>
            </a:pPr>
            <a:r>
              <a:t>Cluster 80: Sales $456,150.56, Volume 34,933 units, Avg Outlets 3.4</a:t>
            </a:r>
          </a:p>
          <a:p>
            <a:pPr>
              <a:defRPr sz="1400"/>
            </a:pPr>
            <a:r>
              <a:t>Cluster 81: Sales $3,940.42, Volume 2,936 units, Avg Outlets 1.3</a:t>
            </a:r>
          </a:p>
          <a:p>
            <a:pPr>
              <a:defRPr sz="1400"/>
            </a:pPr>
            <a:r>
              <a:t>Cluster 82: Sales $3,806,992.48, Volume 1,482,066 units, Avg Outlets 30.8</a:t>
            </a:r>
          </a:p>
          <a:p>
            <a:pPr>
              <a:defRPr sz="1400"/>
            </a:pPr>
            <a:r>
              <a:t>Cluster 83: Sales $6,618,607.13, Volume 2,054,303 units, Avg Outlets 45.9</a:t>
            </a:r>
          </a:p>
          <a:p>
            <a:pPr>
              <a:defRPr sz="1400"/>
            </a:pPr>
            <a:r>
              <a:t>Cluster 84: Sales $1,390,787.40, Volume 513,321 units, Avg Outlets 14.7</a:t>
            </a:r>
          </a:p>
          <a:p>
            <a:pPr>
              <a:defRPr sz="1400"/>
            </a:pPr>
            <a:r>
              <a:t>Cluster 85: Sales $767,350.60, Volume 202,228 units, Avg Outlets 6.3</a:t>
            </a:r>
          </a:p>
          <a:p>
            <a:pPr>
              <a:defRPr sz="1400"/>
            </a:pPr>
            <a:r>
              <a:t>Cluster 86: Sales $491,074.03, Volume 83,068 units, Avg Outlets 5.0</a:t>
            </a:r>
          </a:p>
          <a:p>
            <a:pPr>
              <a:defRPr sz="1400"/>
            </a:pPr>
            <a:r>
              <a:t>Cluster 87: Sales $877,681.15, Volume 405,299 units, Avg Outlets 13.1</a:t>
            </a:r>
          </a:p>
          <a:p>
            <a:pPr>
              <a:defRPr sz="1400"/>
            </a:pPr>
            <a:r>
              <a:t>Cluster 88: Sales $773,085.71, Volume 245,103 units, Avg Outlets 8.4</a:t>
            </a:r>
          </a:p>
          <a:p>
            <a:pPr>
              <a:defRPr sz="1400"/>
            </a:pPr>
            <a:r>
              <a:t>Cluster 89: Sales $102,122.06, Volume 31,358 units, Avg Outlets 2.4</a:t>
            </a:r>
          </a:p>
          <a:p>
            <a:pPr>
              <a:defRPr sz="1400"/>
            </a:pPr>
            <a:r>
              <a:t>Cluster 90: Sales $1,323,800.58, Volume 516,767 units, Avg Outlets 24.4</a:t>
            </a:r>
          </a:p>
          <a:p>
            <a:pPr>
              <a:defRPr sz="1400"/>
            </a:pPr>
            <a:r>
              <a:t>Cluster 91: Sales $1,661,878.17, Volume 585,968 units, Avg Outlets 29.4</a:t>
            </a:r>
          </a:p>
          <a:p>
            <a:pPr>
              <a:defRPr sz="1400"/>
            </a:pPr>
            <a:r>
              <a:t>Cluster 92: Sales $205,523.24, Volume 75,687 units, Avg Outlets 6.3</a:t>
            </a:r>
          </a:p>
          <a:p>
            <a:pPr>
              <a:defRPr sz="1400"/>
            </a:pPr>
            <a:r>
              <a:t>Cluster 93: Sales $123,017.59, Volume 38,277 units, Avg Outlets 4.5</a:t>
            </a:r>
          </a:p>
          <a:p>
            <a:pPr>
              <a:defRPr sz="1400"/>
            </a:pPr>
            <a:r>
              <a:t>Cluster 94: Sales $64,516.40, Volume 21,380 units, Avg Outlets 5.4</a:t>
            </a:r>
          </a:p>
          <a:p>
            <a:pPr>
              <a:defRPr sz="1400"/>
            </a:pPr>
            <a:r>
              <a:t>Cluster 95: Sales $207,477.64, Volume 91,641 units, Avg Outlets 11.6</a:t>
            </a:r>
          </a:p>
          <a:p>
            <a:pPr>
              <a:defRPr sz="1400"/>
            </a:pPr>
            <a:r>
              <a:t>Cluster 96: Sales $14,269.19, Volume 3,644 units, Avg Outlets 1.3</a:t>
            </a:r>
          </a:p>
          <a:p>
            <a:pPr>
              <a:defRPr sz="1400"/>
            </a:pPr>
            <a:r>
              <a:t>Cluster 97: Sales $12,036,101.10, Volume 1,009,777 units, Avg Outlets 34.4</a:t>
            </a:r>
          </a:p>
          <a:p>
            <a:pPr>
              <a:defRPr sz="1400"/>
            </a:pPr>
            <a:r>
              <a:t>Cluster 98: Sales $14,152,535.62, Volume 1,234,060 units, Avg Outlets 37.9</a:t>
            </a:r>
          </a:p>
          <a:p>
            <a:pPr>
              <a:defRPr sz="1400"/>
            </a:pPr>
            <a:r>
              <a:t>Cluster 99: Sales $1,416,939.76, Volume 98,176 units, Avg Outlets 6.3</a:t>
            </a:r>
          </a:p>
          <a:p>
            <a:pPr>
              <a:defRPr sz="1400"/>
            </a:pPr>
            <a:r>
              <a:t>Cluster 100: Sales $1,748,052.96, Volume 108,553 units, Avg Outlets 5.7</a:t>
            </a:r>
          </a:p>
          <a:p>
            <a:pPr>
              <a:defRPr sz="1400"/>
            </a:pPr>
            <a:r>
              <a:t>Cluster 101: Sales $1,005,281.78, Volume 68,029 units, Avg Outlets 5.4</a:t>
            </a:r>
          </a:p>
          <a:p>
            <a:pPr>
              <a:defRPr sz="1400"/>
            </a:pPr>
            <a:r>
              <a:t>Cluster 102: Sales $4,569,547.68, Volume 398,976 units, Avg Outlets 16.9</a:t>
            </a:r>
          </a:p>
          <a:p>
            <a:pPr>
              <a:defRPr sz="1400"/>
            </a:pPr>
            <a:r>
              <a:t>Cluster 103: Sales $1,624,330.71, Volume 98,280 units, Avg Outlets 5.4</a:t>
            </a:r>
          </a:p>
          <a:p>
            <a:pPr>
              <a:defRPr sz="1400"/>
            </a:pPr>
            <a:r>
              <a:t>Cluster 104: Sales $71,369.23, Volume 2,826 units, Avg Outlets 1.1</a:t>
            </a:r>
          </a:p>
          <a:p>
            <a:pPr>
              <a:defRPr sz="1400"/>
            </a:pPr>
            <a:r>
              <a:t>Cluster 105: Sales $12,432,380.66, Volume 1,100,158 units, Avg Outlets 48.1</a:t>
            </a:r>
          </a:p>
          <a:p>
            <a:pPr>
              <a:defRPr sz="1400"/>
            </a:pPr>
            <a:r>
              <a:t>Cluster 106: Sales $11,900,960.25, Volume 979,776 units, Avg Outlets 42.7</a:t>
            </a:r>
          </a:p>
          <a:p>
            <a:pPr>
              <a:defRPr sz="1400"/>
            </a:pPr>
            <a:r>
              <a:t>Cluster 107: Sales $539,277.09, Volume 30,694 units, Avg Outlets 4.0</a:t>
            </a:r>
          </a:p>
          <a:p>
            <a:pPr>
              <a:defRPr sz="1400"/>
            </a:pPr>
            <a:r>
              <a:t>Cluster 108: Sales $1,484,329.73, Volume 108,342 units, Avg Outlets 8.3</a:t>
            </a:r>
          </a:p>
          <a:p>
            <a:pPr>
              <a:defRPr sz="1400"/>
            </a:pPr>
            <a:r>
              <a:t>Cluster 109: Sales $526,164.65, Volume 43,971 units, Avg Outlets 3.6</a:t>
            </a:r>
          </a:p>
          <a:p>
            <a:pPr>
              <a:defRPr sz="1400"/>
            </a:pPr>
            <a:r>
              <a:t>Cluster 110: Sales $3,063,160.92, Volume 246,109 units, Avg Outlets 17.4</a:t>
            </a:r>
          </a:p>
          <a:p>
            <a:pPr>
              <a:defRPr sz="1400"/>
            </a:pPr>
            <a:r>
              <a:t>Cluster 111: Sales $821,920.33, Volume 46,008 units, Avg Outlets 3.8</a:t>
            </a:r>
          </a:p>
          <a:p>
            <a:pPr>
              <a:defRPr sz="1400"/>
            </a:pPr>
            <a:r>
              <a:t>Cluster 112: Sales $116,452.30, Volume 3,532 units, Avg Outlets 1.3</a:t>
            </a:r>
          </a:p>
          <a:p>
            <a:pPr>
              <a:defRPr sz="1400"/>
            </a:pPr>
            <a:r>
              <a:t>Cluster 113: Sales $849,823.56, Volume 72,883 units, Avg Outlets 6.7</a:t>
            </a:r>
          </a:p>
          <a:p>
            <a:pPr>
              <a:defRPr sz="1400"/>
            </a:pPr>
            <a:r>
              <a:t>Cluster 114: Sales $864,446.22, Volume 64,219 units, Avg Outlets 5.5</a:t>
            </a:r>
          </a:p>
          <a:p>
            <a:pPr>
              <a:defRPr sz="1400"/>
            </a:pPr>
            <a:r>
              <a:t>Cluster 115: Sales $62,035.57, Volume 3,241 units, Avg Outlets 1.2</a:t>
            </a:r>
          </a:p>
          <a:p>
            <a:pPr>
              <a:defRPr sz="1400"/>
            </a:pPr>
            <a:r>
              <a:t>Cluster 116: Sales $53,903.27, Volume 2,772 units, Avg Outlets 1.7</a:t>
            </a:r>
          </a:p>
          <a:p>
            <a:pPr>
              <a:defRPr sz="1400"/>
            </a:pPr>
            <a:r>
              <a:t>Cluster 117: Sales $53,601.18, Volume 2,492 units, Avg Outlets 2.1</a:t>
            </a:r>
          </a:p>
          <a:p>
            <a:pPr>
              <a:defRPr sz="1400"/>
            </a:pPr>
            <a:r>
              <a:t>Cluster 118: Sales $374,178.13, Volume 23,985 units, Avg Outlets 4.3</a:t>
            </a:r>
          </a:p>
          <a:p>
            <a:pPr>
              <a:defRPr sz="1400"/>
            </a:pPr>
            <a:r>
              <a:t>Cluster 119: Sales $5,384,232.48, Volume 288,440 units, Avg Outlets 22.5</a:t>
            </a:r>
          </a:p>
          <a:p>
            <a:pPr>
              <a:defRPr sz="1400"/>
            </a:pPr>
            <a:r>
              <a:t>Cluster 120: Sales $8,290,535.47, Volume 431,953 units, Avg Outlets 33.7</a:t>
            </a:r>
          </a:p>
          <a:p>
            <a:pPr>
              <a:defRPr sz="1400"/>
            </a:pPr>
            <a:r>
              <a:t>Cluster 121: Sales $2,191,680.17, Volume 102,191 units, Avg Outlets 12.0</a:t>
            </a:r>
          </a:p>
          <a:p>
            <a:pPr>
              <a:defRPr sz="1400"/>
            </a:pPr>
            <a:r>
              <a:t>Cluster 122: Sales $724,026.72, Volume 36,719 units, Avg Outlets 4.9</a:t>
            </a:r>
          </a:p>
          <a:p>
            <a:pPr>
              <a:defRPr sz="1400"/>
            </a:pPr>
            <a:r>
              <a:t>Cluster 123: Sales $375,749.25, Volume 15,781 units, Avg Outlets 6.3</a:t>
            </a:r>
          </a:p>
          <a:p>
            <a:pPr>
              <a:defRPr sz="1400"/>
            </a:pPr>
            <a:r>
              <a:t>Cluster 124: Sales $1,939,336.84, Volume 98,124 units, Avg Outlets 17.2</a:t>
            </a:r>
          </a:p>
          <a:p>
            <a:pPr>
              <a:defRPr sz="1400"/>
            </a:pPr>
            <a:r>
              <a:t>Cluster 125: Sales $566,135.45, Volume 25,166 units, Avg Outlets 6.4</a:t>
            </a:r>
          </a:p>
          <a:p>
            <a:pPr>
              <a:defRPr sz="1400"/>
            </a:pPr>
            <a:r>
              <a:t>Cluster 126: Sales $2,266,293.69, Volume 127,211 units, Avg Outlets 13.5</a:t>
            </a:r>
          </a:p>
          <a:p>
            <a:pPr>
              <a:defRPr sz="1400"/>
            </a:pPr>
            <a:r>
              <a:t>Cluster 127: Sales $2,031,351.71, Volume 117,126 units, Avg Outlets 14.7</a:t>
            </a:r>
          </a:p>
          <a:p>
            <a:pPr>
              <a:defRPr sz="1400"/>
            </a:pPr>
            <a:r>
              <a:t>Cluster 128: Sales $708,008.84, Volume 42,784 units, Avg Outlets 5.7</a:t>
            </a:r>
          </a:p>
          <a:p>
            <a:pPr>
              <a:defRPr sz="1400"/>
            </a:pPr>
            <a:r>
              <a:t>Cluster 129: Sales $239,437.66, Volume 10,882 units, Avg Outlets 2.6</a:t>
            </a:r>
          </a:p>
          <a:p>
            <a:pPr>
              <a:defRPr sz="1400"/>
            </a:pPr>
            <a:r>
              <a:t>Cluster 130: Sales $166,541.91, Volume 10,014 units, Avg Outlets 3.2</a:t>
            </a:r>
          </a:p>
          <a:p>
            <a:pPr>
              <a:defRPr sz="1400"/>
            </a:pPr>
            <a:r>
              <a:t>Cluster 131: Sales $991,422.31, Volume 50,903 units, Avg Outlets 10.7</a:t>
            </a:r>
          </a:p>
          <a:p>
            <a:pPr>
              <a:defRPr sz="1400"/>
            </a:pPr>
            <a:r>
              <a:t>Cluster 132: Sales $322,389.07, Volume 13,602 units, Avg Outlets 3.9</a:t>
            </a:r>
          </a:p>
          <a:p>
            <a:pPr>
              <a:defRPr sz="1400"/>
            </a:pPr>
            <a:r>
              <a:t>Cluster 133: Sales $7,227.59, Volume 400 units, Avg Outlets 1.0</a:t>
            </a:r>
          </a:p>
          <a:p>
            <a:pPr>
              <a:defRPr sz="1400"/>
            </a:pPr>
            <a:r>
              <a:t>Cluster 134: Sales $1,313,159.26, Volume 527,626 units, Avg Outlets 15.2</a:t>
            </a:r>
          </a:p>
          <a:p>
            <a:pPr>
              <a:defRPr sz="1400"/>
            </a:pPr>
            <a:r>
              <a:t>Cluster 135: Sales $465,566.26, Volume 114,051 units, Avg Outlets 5.0</a:t>
            </a:r>
          </a:p>
          <a:p>
            <a:pPr>
              <a:defRPr sz="1400"/>
            </a:pPr>
            <a:r>
              <a:t>Cluster 136: Sales $149,384.94, Volume 61,754 units, Avg Outlets 2.1</a:t>
            </a:r>
          </a:p>
          <a:p>
            <a:pPr>
              <a:defRPr sz="1400"/>
            </a:pPr>
            <a:r>
              <a:t>Cluster 137: Sales $2,309,018.88, Volume 1,079,426 units, Avg Outlets 21.4</a:t>
            </a:r>
          </a:p>
          <a:p>
            <a:pPr>
              <a:defRPr sz="1400"/>
            </a:pPr>
            <a:r>
              <a:t>Cluster 138: Sales $2,856,363.66, Volume 1,137,770 units, Avg Outlets 22.1</a:t>
            </a:r>
          </a:p>
          <a:p>
            <a:pPr>
              <a:defRPr sz="1400"/>
            </a:pPr>
            <a:r>
              <a:t>Cluster 139: Sales $444,217.60, Volume 124,413 units, Avg Outlets 4.7</a:t>
            </a:r>
          </a:p>
          <a:p>
            <a:pPr>
              <a:defRPr sz="1400"/>
            </a:pPr>
            <a:r>
              <a:t>Cluster 140: Sales $209,639.43, Volume 143,682 units, Avg Outlets 5.7</a:t>
            </a:r>
          </a:p>
          <a:p>
            <a:pPr>
              <a:defRPr sz="1400"/>
            </a:pPr>
            <a:r>
              <a:t>Cluster 141: Sales $365,882.30, Volume 181,242 units, Avg Outlets 6.0</a:t>
            </a:r>
          </a:p>
          <a:p>
            <a:pPr>
              <a:defRPr sz="1400"/>
            </a:pPr>
            <a:r>
              <a:t>Cluster 142: Sales $598,294.11, Volume 678,718 units, Avg Outlets 14.4</a:t>
            </a:r>
          </a:p>
          <a:p>
            <a:pPr>
              <a:defRPr sz="1400"/>
            </a:pPr>
            <a:r>
              <a:t>Cluster 143: Sales $712,933.97, Volume 1,035,673 units, Avg Outlets 17.7</a:t>
            </a:r>
          </a:p>
          <a:p>
            <a:pPr>
              <a:defRPr sz="1400"/>
            </a:pPr>
            <a:r>
              <a:t>Cluster 144: Sales $75,722.53, Volume 85,647 units, Avg Outlets 4.1</a:t>
            </a:r>
          </a:p>
          <a:p>
            <a:pPr>
              <a:defRPr sz="1400"/>
            </a:pPr>
            <a:r>
              <a:t>Cluster 145: Sales $71,100.40, Volume 108,952 units, Avg Outlets 3.9</a:t>
            </a:r>
          </a:p>
          <a:p>
            <a:pPr>
              <a:defRPr sz="1400"/>
            </a:pPr>
            <a:r>
              <a:t>Cluster 146: Sales $86,437.46, Volume 81,023 units, Avg Outlets 5.6</a:t>
            </a:r>
          </a:p>
          <a:p>
            <a:pPr>
              <a:defRPr sz="1400"/>
            </a:pPr>
            <a:r>
              <a:t>Cluster 147: Sales $365,041.75, Volume 366,181 units, Avg Outlets 12.6</a:t>
            </a:r>
          </a:p>
          <a:p>
            <a:pPr>
              <a:defRPr sz="1400"/>
            </a:pPr>
            <a:r>
              <a:t>Cluster 148: Sales $78,992.07, Volume 60,488 units, Avg Outlets 4.1</a:t>
            </a:r>
          </a:p>
          <a:p>
            <a:pPr>
              <a:defRPr sz="1400"/>
            </a:pPr>
            <a:r>
              <a:t>Cluster 149: Sales $3,437.01, Volume 2,850 units, Avg Outlets 1.2</a:t>
            </a:r>
          </a:p>
          <a:p>
            <a:pPr>
              <a:defRPr sz="1400"/>
            </a:pPr>
            <a:r>
              <a:t>Cluster 150: Sales $74,614.64, Volume 79,525 units, Avg Outlets 4.3</a:t>
            </a:r>
          </a:p>
          <a:p>
            <a:pPr>
              <a:defRPr sz="1400"/>
            </a:pPr>
            <a:r>
              <a:t>Cluster 151: Sales $174,691.68, Volume 168,878 units, Avg Outlets 6.0</a:t>
            </a:r>
          </a:p>
          <a:p>
            <a:pPr>
              <a:defRPr sz="1400"/>
            </a:pPr>
            <a:r>
              <a:t>Cluster 152: Sales $23,958.84, Volume 21,105 units, Avg Outlets 2.7</a:t>
            </a:r>
          </a:p>
          <a:p>
            <a:pPr>
              <a:defRPr sz="1400"/>
            </a:pPr>
            <a:r>
              <a:t>Cluster 153: Sales $12,700.21, Volume 7,988 units, Avg Outlets 1.4</a:t>
            </a:r>
          </a:p>
          <a:p>
            <a:pPr>
              <a:defRPr sz="1400"/>
            </a:pPr>
            <a:r>
              <a:t>Cluster 154: Sales $4,299.33, Volume 1,817 units, Avg Outlets 1.3</a:t>
            </a:r>
          </a:p>
          <a:p>
            <a:pPr>
              <a:defRPr sz="1400"/>
            </a:pPr>
            <a:r>
              <a:t>Cluster 155: Sales $16,512.63, Volume 28,236 units, Avg Outlets 2.8</a:t>
            </a:r>
          </a:p>
          <a:p>
            <a:pPr>
              <a:defRPr sz="1400"/>
            </a:pPr>
            <a:r>
              <a:t>Cluster 156: Sales $14,530.21, Volume 3,922 units, Avg Outlets 1.2</a:t>
            </a:r>
          </a:p>
          <a:p>
            <a:pPr>
              <a:defRPr sz="1400"/>
            </a:pPr>
            <a:r>
              <a:t>Cluster 158: Sales $620,357.24, Volume 379,236 units, Avg Outlets 11.2</a:t>
            </a:r>
          </a:p>
          <a:p>
            <a:pPr>
              <a:defRPr sz="1400"/>
            </a:pPr>
            <a:r>
              <a:t>Cluster 159: Sales $263,227.87, Volume 275,229 units, Avg Outlets 9.2</a:t>
            </a:r>
          </a:p>
          <a:p>
            <a:pPr>
              <a:defRPr sz="1400"/>
            </a:pPr>
            <a:r>
              <a:t>Cluster 160: Sales $66,107.10, Volume 97,047 units, Avg Outlets 4.1</a:t>
            </a:r>
          </a:p>
          <a:p>
            <a:pPr>
              <a:defRPr sz="1400"/>
            </a:pPr>
            <a:r>
              <a:t>Cluster 161: Sales $269,297.96, Volume 101,996 units, Avg Outlets 4.1</a:t>
            </a:r>
          </a:p>
          <a:p>
            <a:pPr>
              <a:defRPr sz="1400"/>
            </a:pPr>
            <a:r>
              <a:t>Cluster 162: Sales $266,481.55, Volume 192,862 units, Avg Outlets 7.0</a:t>
            </a:r>
          </a:p>
          <a:p>
            <a:pPr>
              <a:defRPr sz="1400"/>
            </a:pPr>
            <a:r>
              <a:t>Cluster 163: Sales $229,250.82, Volume 231,041 units, Avg Outlets 7.9</a:t>
            </a:r>
          </a:p>
          <a:p>
            <a:pPr>
              <a:defRPr sz="1400"/>
            </a:pPr>
            <a:r>
              <a:t>Cluster 164: Sales $121,998.05, Volume 113,966 units, Avg Outlets 4.2</a:t>
            </a:r>
          </a:p>
          <a:p>
            <a:pPr>
              <a:defRPr sz="1400"/>
            </a:pPr>
            <a:r>
              <a:t>Cluster 165: Sales $55,208.83, Volume 88,309 units, Avg Outlets 2.3</a:t>
            </a:r>
          </a:p>
          <a:p>
            <a:pPr>
              <a:defRPr sz="1400"/>
            </a:pPr>
            <a:r>
              <a:t>Cluster 166: Sales $107,058.33, Volume 135,671 units, Avg Outlets 7.3</a:t>
            </a:r>
          </a:p>
          <a:p>
            <a:pPr>
              <a:defRPr sz="1400"/>
            </a:pPr>
            <a:r>
              <a:t>Cluster 167: Sales $81,000.20, Volume 95,240 units, Avg Outlets 5.5</a:t>
            </a:r>
          </a:p>
          <a:p>
            <a:pPr>
              <a:defRPr sz="1400"/>
            </a:pPr>
            <a:r>
              <a:t>Cluster 168: Sales $15,170.79, Volume 18,337 units, Avg Outlets 2.6</a:t>
            </a:r>
          </a:p>
          <a:p>
            <a:pPr>
              <a:defRPr sz="1400"/>
            </a:pPr>
            <a:r>
              <a:t>Cluster 169: Sales $14,051.26, Volume 15,706 units, Avg Outlets 2.3</a:t>
            </a:r>
          </a:p>
          <a:p>
            <a:pPr>
              <a:defRPr sz="1400"/>
            </a:pPr>
            <a:r>
              <a:t>Cluster 170: Sales $28,236.22, Volume 25,023 units, Avg Outlets 2.9</a:t>
            </a:r>
          </a:p>
          <a:p>
            <a:pPr>
              <a:defRPr sz="1400"/>
            </a:pPr>
            <a:r>
              <a:t>Cluster 171: Sales $13,537.84, Volume 22,212 units, Avg Outlets 3.0</a:t>
            </a:r>
          </a:p>
          <a:p>
            <a:pPr>
              <a:defRPr sz="1400"/>
            </a:pPr>
            <a:r>
              <a:t>Cluster 172: Sales $7,977.45, Volume 2,124 units, Avg Outlets 1.2</a:t>
            </a:r>
          </a:p>
          <a:p>
            <a:pPr>
              <a:defRPr sz="1400"/>
            </a:pPr>
            <a:r>
              <a:t>Cluster 173: Sales $777,523.98, Volume 56,474 units, Avg Outlets 3.2</a:t>
            </a:r>
          </a:p>
          <a:p>
            <a:pPr>
              <a:defRPr sz="1400"/>
            </a:pPr>
            <a:r>
              <a:t>Cluster 174: Sales $279,858.91, Volume 19,812 units, Avg Outlets 2.6</a:t>
            </a:r>
          </a:p>
          <a:p>
            <a:pPr>
              <a:defRPr sz="1400"/>
            </a:pPr>
            <a:r>
              <a:t>Cluster 175: Sales $16,664.09, Volume 605 units, Avg Outlets 1.1</a:t>
            </a:r>
          </a:p>
          <a:p>
            <a:pPr>
              <a:defRPr sz="1400"/>
            </a:pPr>
            <a:r>
              <a:t>Cluster 176: Sales $12,745.71, Volume 838 units, Avg Outlets 1.1</a:t>
            </a:r>
          </a:p>
          <a:p>
            <a:pPr>
              <a:defRPr sz="1400"/>
            </a:pPr>
            <a:r>
              <a:t>Cluster 177: Sales $117,971.60, Volume 8,036 units, Avg Outlets 2.7</a:t>
            </a:r>
          </a:p>
          <a:p>
            <a:pPr>
              <a:defRPr sz="1400"/>
            </a:pPr>
            <a:r>
              <a:t>Cluster 178: Sales $4,535.37, Volume 297 units, Avg Outlets 1.0</a:t>
            </a:r>
          </a:p>
          <a:p>
            <a:pPr>
              <a:defRPr sz="1400"/>
            </a:pPr>
            <a:r>
              <a:t>Cluster 179: Sales $924,956.70, Volume 91,894 units, Avg Outlets 3.9</a:t>
            </a:r>
          </a:p>
          <a:p>
            <a:pPr>
              <a:defRPr sz="1400"/>
            </a:pPr>
            <a:r>
              <a:t>Cluster 180: Sales $1,181,482.57, Volume 91,137 units, Avg Outlets 6.2</a:t>
            </a:r>
          </a:p>
          <a:p>
            <a:pPr>
              <a:defRPr sz="1400"/>
            </a:pPr>
            <a:r>
              <a:t>Cluster 181: Sales $166,245.63, Volume 21,443 units, Avg Outlets 5.1</a:t>
            </a:r>
          </a:p>
          <a:p>
            <a:pPr>
              <a:defRPr sz="1400"/>
            </a:pPr>
            <a:r>
              <a:t>Cluster 182: Sales $1,742,186.23, Volume 206,005 units, Avg Outlets 13.6</a:t>
            </a:r>
          </a:p>
          <a:p>
            <a:pPr>
              <a:defRPr sz="1400"/>
            </a:pPr>
            <a:r>
              <a:t>Cluster 183: Sales $235,373.64, Volume 10,665 units, Avg Outlets 2.8</a:t>
            </a:r>
          </a:p>
          <a:p>
            <a:pPr>
              <a:defRPr sz="1400"/>
            </a:pPr>
            <a:r>
              <a:t>Cluster 184: Sales $16,145.78, Volume 586 units, Avg Outlets 1.0</a:t>
            </a:r>
          </a:p>
          <a:p>
            <a:pPr>
              <a:defRPr sz="1400"/>
            </a:pPr>
            <a:r>
              <a:t>Cluster 185: Sales $10,282,586.62, Volume 894,044 units, Avg Outlets 25.4</a:t>
            </a:r>
          </a:p>
          <a:p>
            <a:pPr>
              <a:defRPr sz="1400"/>
            </a:pPr>
            <a:r>
              <a:t>Cluster 186: Sales $7,184,308.25, Volume 636,493 units, Avg Outlets 20.5</a:t>
            </a:r>
          </a:p>
          <a:p>
            <a:pPr>
              <a:defRPr sz="1400"/>
            </a:pPr>
            <a:r>
              <a:t>Cluster 187: Sales $6,002,179.15, Volume 497,012 units, Avg Outlets 19.1</a:t>
            </a:r>
          </a:p>
          <a:p>
            <a:pPr>
              <a:defRPr sz="1400"/>
            </a:pPr>
            <a:r>
              <a:t>Cluster 188: Sales $17,005,456.17, Volume 1,534,557 units, Avg Outlets 41.1</a:t>
            </a:r>
          </a:p>
          <a:p>
            <a:pPr>
              <a:defRPr sz="1400"/>
            </a:pPr>
            <a:r>
              <a:t>Cluster 189: Sales $1,841,277.23, Volume 138,741 units, Avg Outlets 9.1</a:t>
            </a:r>
          </a:p>
          <a:p>
            <a:pPr>
              <a:defRPr sz="1400"/>
            </a:pPr>
            <a:r>
              <a:t>Cluster 190: Sales $805,288.58, Volume 55,409 units, Avg Outlets 5.0</a:t>
            </a:r>
          </a:p>
          <a:p>
            <a:pPr>
              <a:defRPr sz="1400"/>
            </a:pPr>
            <a:r>
              <a:t>Cluster 191: Sales $604,502.30, Volume 41,076 units, Avg Outlets 4.9</a:t>
            </a:r>
          </a:p>
          <a:p>
            <a:pPr>
              <a:defRPr sz="1400"/>
            </a:pPr>
            <a:r>
              <a:t>Cluster 192: Sales $3,716,625.77, Volume 326,763 units, Avg Outlets 18.0</a:t>
            </a:r>
          </a:p>
          <a:p>
            <a:pPr>
              <a:defRPr sz="1400"/>
            </a:pPr>
            <a:r>
              <a:t>Cluster 193: Sales $1,467,023.89, Volume 98,843 units, Avg Outlets 7.0</a:t>
            </a:r>
          </a:p>
          <a:p>
            <a:pPr>
              <a:defRPr sz="1400"/>
            </a:pPr>
            <a:r>
              <a:t>Cluster 194: Sales $136,323.10, Volume 9,283 units, Avg Outlets 1.8</a:t>
            </a:r>
          </a:p>
          <a:p>
            <a:pPr>
              <a:defRPr sz="1400"/>
            </a:pPr>
            <a:r>
              <a:t>Cluster 195: Sales $303,900.84, Volume 32,156 units, Avg Outlets 4.9</a:t>
            </a:r>
          </a:p>
          <a:p>
            <a:pPr>
              <a:defRPr sz="1400"/>
            </a:pPr>
            <a:r>
              <a:t>Cluster 196: Sales $1,037,928.51, Volume 130,865 units, Avg Outlets 12.8</a:t>
            </a:r>
          </a:p>
          <a:p>
            <a:pPr>
              <a:defRPr sz="1400"/>
            </a:pPr>
            <a:r>
              <a:t>Cluster 197: Sales $254,391.69, Volume 26,169 units, Avg Outlets 4.6</a:t>
            </a:r>
          </a:p>
          <a:p>
            <a:pPr>
              <a:defRPr sz="1400"/>
            </a:pPr>
            <a:r>
              <a:t>Cluster 198: Sales $61,700.78, Volume 8,164 units, Avg Outlets 2.2</a:t>
            </a:r>
          </a:p>
          <a:p>
            <a:pPr>
              <a:defRPr sz="1400"/>
            </a:pPr>
            <a:r>
              <a:t>Cluster 199: Sales $9,827.65, Volume 1,183 units, Avg Outlets 1.7</a:t>
            </a:r>
          </a:p>
          <a:p>
            <a:pPr>
              <a:defRPr sz="1400"/>
            </a:pPr>
            <a:r>
              <a:t>Cluster 200: Sales $185,032.82, Volume 17,900 units, Avg Outlets 4.1</a:t>
            </a:r>
          </a:p>
          <a:p>
            <a:pPr>
              <a:defRPr sz="1400"/>
            </a:pPr>
            <a:r>
              <a:t>Cluster 201: Sales $57,805.76, Volume 5,308 units, Avg Outlets 2.5</a:t>
            </a:r>
          </a:p>
          <a:p>
            <a:pPr>
              <a:defRPr sz="1400"/>
            </a:pPr>
            <a:r>
              <a:t>Cluster 202: Sales $2,795,326.56, Volume 242,494 units, Avg Outlets 13.4</a:t>
            </a:r>
          </a:p>
          <a:p>
            <a:pPr>
              <a:defRPr sz="1400"/>
            </a:pPr>
            <a:r>
              <a:t>Cluster 203: Sales $6,631,204.85, Volume 657,063 units, Avg Outlets 26.6</a:t>
            </a:r>
          </a:p>
          <a:p>
            <a:pPr>
              <a:defRPr sz="1400"/>
            </a:pPr>
            <a:r>
              <a:t>Cluster 204: Sales $516,641.69, Volume 55,701 units, Avg Outlets 6.3</a:t>
            </a:r>
          </a:p>
          <a:p>
            <a:pPr>
              <a:defRPr sz="1400"/>
            </a:pPr>
            <a:r>
              <a:t>Cluster 205: Sales $259,785.42, Volume 24,358 units, Avg Outlets 3.2</a:t>
            </a:r>
          </a:p>
          <a:p>
            <a:pPr>
              <a:defRPr sz="1400"/>
            </a:pPr>
            <a:r>
              <a:t>Cluster 206: Sales $218,524.74, Volume 22,028 units, Avg Outlets 4.3</a:t>
            </a:r>
          </a:p>
          <a:p>
            <a:pPr>
              <a:defRPr sz="1400"/>
            </a:pPr>
            <a:r>
              <a:t>Cluster 207: Sales $1,143,634.96, Volume 99,428 units, Avg Outlets 8.9</a:t>
            </a:r>
          </a:p>
          <a:p>
            <a:pPr>
              <a:defRPr sz="1400"/>
            </a:pPr>
            <a:r>
              <a:t>Cluster 208: Sales $182,395.54, Volume 17,285 units, Avg Outlets 3.2</a:t>
            </a:r>
          </a:p>
          <a:p>
            <a:pPr>
              <a:defRPr sz="1400"/>
            </a:pPr>
            <a:r>
              <a:t>Cluster 209: Sales $7,974.60, Volume 2,499 units, Avg Outlets 1.0</a:t>
            </a:r>
          </a:p>
          <a:p>
            <a:pPr>
              <a:defRPr sz="1400"/>
            </a:pPr>
            <a:r>
              <a:t>Cluster 210: Sales $5,006,296.05, Volume 1,337,243 units, Avg Outlets 20.8</a:t>
            </a:r>
          </a:p>
          <a:p>
            <a:pPr>
              <a:defRPr sz="1400"/>
            </a:pPr>
            <a:r>
              <a:t>Cluster 211: Sales $7,787,635.03, Volume 1,808,782 units, Avg Outlets 24.6</a:t>
            </a:r>
          </a:p>
          <a:p>
            <a:pPr>
              <a:defRPr sz="1400"/>
            </a:pPr>
            <a:r>
              <a:t>Cluster 212: Sales $1,802,980.59, Volume 396,568 units, Avg Outlets 9.0</a:t>
            </a:r>
          </a:p>
          <a:p>
            <a:pPr>
              <a:defRPr sz="1400"/>
            </a:pPr>
            <a:r>
              <a:t>Cluster 213: Sales $1,300,396.67, Volume 323,225 units, Avg Outlets 6.8</a:t>
            </a:r>
          </a:p>
          <a:p>
            <a:pPr>
              <a:defRPr sz="1400"/>
            </a:pPr>
            <a:r>
              <a:t>Cluster 214: Sales $539,781.63, Volume 154,773 units, Avg Outlets 5.7</a:t>
            </a:r>
          </a:p>
          <a:p>
            <a:pPr>
              <a:defRPr sz="1400"/>
            </a:pPr>
            <a:r>
              <a:t>Cluster 215: Sales $3,619,890.74, Volume 986,166 units, Avg Outlets 21.6</a:t>
            </a:r>
          </a:p>
          <a:p>
            <a:pPr>
              <a:defRPr sz="1400"/>
            </a:pPr>
            <a:r>
              <a:t>Cluster 216: Sales $1,284,414.64, Volume 222,642 units, Avg Outlets 7.4</a:t>
            </a:r>
          </a:p>
          <a:p>
            <a:pPr>
              <a:defRPr sz="1400"/>
            </a:pPr>
            <a:r>
              <a:t>Cluster 217: Sales $99,668.60, Volume 21,259 units, Avg Outlets 1.9</a:t>
            </a:r>
          </a:p>
          <a:p>
            <a:pPr>
              <a:defRPr sz="1400"/>
            </a:pPr>
            <a:r>
              <a:t>Cluster 218: Sales $2,809,340.37, Volume 844,244 units, Avg Outlets 17.5</a:t>
            </a:r>
          </a:p>
          <a:p>
            <a:pPr>
              <a:defRPr sz="1400"/>
            </a:pPr>
            <a:r>
              <a:t>Cluster 219: Sales $4,569,448.13, Volume 1,108,107 units, Avg Outlets 20.2</a:t>
            </a:r>
          </a:p>
          <a:p>
            <a:pPr>
              <a:defRPr sz="1400"/>
            </a:pPr>
            <a:r>
              <a:t>Cluster 220: Sales $542,839.44, Volume 129,980 units, Avg Outlets 5.4</a:t>
            </a:r>
          </a:p>
          <a:p>
            <a:pPr>
              <a:defRPr sz="1400"/>
            </a:pPr>
            <a:r>
              <a:t>Cluster 221: Sales $337,669.81, Volume 105,691 units, Avg Outlets 4.7</a:t>
            </a:r>
          </a:p>
          <a:p>
            <a:pPr>
              <a:defRPr sz="1400"/>
            </a:pPr>
            <a:r>
              <a:t>Cluster 222: Sales $157,868.70, Volume 39,059 units, Avg Outlets 4.7</a:t>
            </a:r>
          </a:p>
          <a:p>
            <a:pPr>
              <a:defRPr sz="1400"/>
            </a:pPr>
            <a:r>
              <a:t>Cluster 223: Sales $1,149,940.30, Volume 359,731 units, Avg Outlets 12.7</a:t>
            </a:r>
          </a:p>
          <a:p>
            <a:pPr>
              <a:defRPr sz="1400"/>
            </a:pPr>
            <a:r>
              <a:t>Cluster 224: Sales $163,421.92, Volume 29,317 units, Avg Outlets 2.9</a:t>
            </a:r>
          </a:p>
          <a:p>
            <a:pPr>
              <a:defRPr sz="1400"/>
            </a:pPr>
            <a:r>
              <a:t>Cluster 225: Sales $20,581.37, Volume 6,013 units, Avg Outlets 1.3</a:t>
            </a:r>
          </a:p>
          <a:p>
            <a:pPr>
              <a:defRPr sz="1400"/>
            </a:pPr>
            <a:r>
              <a:t>Cluster 226: Sales $1,614,733.72, Volume 424,773 units, Avg Outlets 9.0</a:t>
            </a:r>
          </a:p>
          <a:p>
            <a:pPr>
              <a:defRPr sz="1400"/>
            </a:pPr>
            <a:r>
              <a:t>Cluster 227: Sales $2,196,773.52, Volume 516,022 units, Avg Outlets 9.7</a:t>
            </a:r>
          </a:p>
          <a:p>
            <a:pPr>
              <a:defRPr sz="1400"/>
            </a:pPr>
            <a:r>
              <a:t>Cluster 228: Sales $405,092.21, Volume 81,703 units, Avg Outlets 3.9</a:t>
            </a:r>
          </a:p>
          <a:p>
            <a:pPr>
              <a:defRPr sz="1400"/>
            </a:pPr>
            <a:r>
              <a:t>Cluster 229: Sales $369,726.05, Volume 102,603 units, Avg Outlets 3.3</a:t>
            </a:r>
          </a:p>
          <a:p>
            <a:pPr>
              <a:defRPr sz="1400"/>
            </a:pPr>
            <a:r>
              <a:t>Cluster 230: Sales $108,693.60, Volume 26,304 units, Avg Outlets 2.5</a:t>
            </a:r>
          </a:p>
          <a:p>
            <a:pPr>
              <a:defRPr sz="1400"/>
            </a:pPr>
            <a:r>
              <a:t>Cluster 231: Sales $733,930.09, Volume 194,895 units, Avg Outlets 7.1</a:t>
            </a:r>
          </a:p>
          <a:p>
            <a:pPr>
              <a:defRPr sz="1400"/>
            </a:pPr>
            <a:r>
              <a:t>Cluster 232: Sales $303,289.09, Volume 55,998 units, Avg Outlets 3.1</a:t>
            </a:r>
          </a:p>
          <a:p>
            <a:pPr>
              <a:defRPr sz="1400"/>
            </a:pPr>
            <a:r>
              <a:t>Cluster 233: Sales $32,326.84, Volume 9,301 units, Avg Outlets 1.3</a:t>
            </a:r>
          </a:p>
          <a:p>
            <a:pPr>
              <a:defRPr sz="1400"/>
            </a:pPr>
            <a:r>
              <a:t>Cluster 234: Sales $3,495,520.46, Volume 863,650 units, Avg Outlets 17.0</a:t>
            </a:r>
          </a:p>
          <a:p>
            <a:pPr>
              <a:defRPr sz="1400"/>
            </a:pPr>
            <a:r>
              <a:t>Cluster 235: Sales $4,118,220.18, Volume 837,994 units, Avg Outlets 16.9</a:t>
            </a:r>
          </a:p>
          <a:p>
            <a:pPr>
              <a:defRPr sz="1400"/>
            </a:pPr>
            <a:r>
              <a:t>Cluster 236: Sales $924,113.89, Volume 167,258 units, Avg Outlets 6.0</a:t>
            </a:r>
          </a:p>
          <a:p>
            <a:pPr>
              <a:defRPr sz="1400"/>
            </a:pPr>
            <a:r>
              <a:t>Cluster 237: Sales $518,951.01, Volume 157,534 units, Avg Outlets 4.9</a:t>
            </a:r>
          </a:p>
          <a:p>
            <a:pPr>
              <a:defRPr sz="1400"/>
            </a:pPr>
            <a:r>
              <a:t>Cluster 238: Sales $248,908.20, Volume 39,301 units, Avg Outlets 3.0</a:t>
            </a:r>
          </a:p>
          <a:p>
            <a:pPr>
              <a:defRPr sz="1400"/>
            </a:pPr>
            <a:r>
              <a:t>Cluster 239: Sales $1,232,696.38, Volume 299,921 units, Avg Outlets 9.4</a:t>
            </a:r>
          </a:p>
          <a:p>
            <a:pPr>
              <a:defRPr sz="1400"/>
            </a:pPr>
            <a:r>
              <a:t>Cluster 240: Sales $500,766.45, Volume 87,038 units, Avg Outlets 4.6</a:t>
            </a:r>
          </a:p>
          <a:p>
            <a:pPr>
              <a:defRPr sz="1400"/>
            </a:pPr>
            <a:r>
              <a:t>Cluster 241: Sales $13,948.02, Volume 2,835 units, Avg Outlets 1.3</a:t>
            </a:r>
          </a:p>
          <a:p>
            <a:pPr>
              <a:defRPr sz="1400"/>
            </a:pPr>
            <a:r>
              <a:t>Cluster 242: Sales $219,069.55, Volume 68,638 units, Avg Outlets 5.1</a:t>
            </a:r>
          </a:p>
          <a:p>
            <a:pPr>
              <a:defRPr sz="1400"/>
            </a:pPr>
            <a:r>
              <a:t>Cluster 243: Sales $138,156.62, Volume 47,143 units, Avg Outlets 4.0</a:t>
            </a:r>
          </a:p>
          <a:p>
            <a:pPr>
              <a:defRPr sz="1400"/>
            </a:pPr>
            <a:r>
              <a:t>Cluster 244: Sales $9,017.50, Volume 3,163 units, Avg Outlets 1.3</a:t>
            </a:r>
          </a:p>
          <a:p>
            <a:pPr>
              <a:defRPr sz="1400"/>
            </a:pPr>
            <a:r>
              <a:t>Cluster 245: Sales $544.04, Volume 59 units, Avg Outlets 1.0</a:t>
            </a:r>
          </a:p>
          <a:p>
            <a:pPr>
              <a:defRPr sz="1400"/>
            </a:pPr>
            <a:r>
              <a:t>Cluster 246: Sales $9,168.28, Volume 2,504 units, Avg Outlets 1.4</a:t>
            </a:r>
          </a:p>
          <a:p>
            <a:pPr>
              <a:defRPr sz="1400"/>
            </a:pPr>
            <a:r>
              <a:t>Cluster 247: Sales $62,559.82, Volume 17,710 units, Avg Outlets 3.0</a:t>
            </a:r>
          </a:p>
          <a:p>
            <a:pPr>
              <a:defRPr sz="1400"/>
            </a:pPr>
            <a:r>
              <a:t>Cluster 248: Sales $14,908.17, Volume 2,511 units, Avg Outlets 1.2</a:t>
            </a:r>
          </a:p>
          <a:p>
            <a:pPr>
              <a:defRPr sz="1400"/>
            </a:pPr>
            <a:r>
              <a:t>Cluster 249: Sales $2,035,882.10, Volume 624,762 units, Avg Outlets 17.8</a:t>
            </a:r>
          </a:p>
          <a:p>
            <a:pPr>
              <a:defRPr sz="1400"/>
            </a:pPr>
            <a:r>
              <a:t>Cluster 250: Sales $2,227,647.85, Volume 581,618 units, Avg Outlets 18.1</a:t>
            </a:r>
          </a:p>
          <a:p>
            <a:pPr>
              <a:defRPr sz="1400"/>
            </a:pPr>
            <a:r>
              <a:t>Cluster 251: Sales $363,691.43, Volume 82,123 units, Avg Outlets 4.7</a:t>
            </a:r>
          </a:p>
          <a:p>
            <a:pPr>
              <a:defRPr sz="1400"/>
            </a:pPr>
            <a:r>
              <a:t>Cluster 252: Sales $147,851.94, Volume 38,893 units, Avg Outlets 3.0</a:t>
            </a:r>
          </a:p>
          <a:p>
            <a:pPr>
              <a:defRPr sz="1400"/>
            </a:pPr>
            <a:r>
              <a:t>Cluster 253: Sales $103,166.00, Volume 24,318 units, Avg Outlets 2.9</a:t>
            </a:r>
          </a:p>
          <a:p>
            <a:pPr>
              <a:defRPr sz="1400"/>
            </a:pPr>
            <a:r>
              <a:t>Cluster 254: Sales $805,442.04, Volume 234,837 units, Avg Outlets 11.5</a:t>
            </a:r>
          </a:p>
          <a:p>
            <a:pPr>
              <a:defRPr sz="1400"/>
            </a:pPr>
            <a:r>
              <a:t>Cluster 255: Sales $159,779.54, Volume 23,275 units, Avg Outlets 2.8</a:t>
            </a:r>
          </a:p>
          <a:p>
            <a:pPr>
              <a:defRPr sz="1400"/>
            </a:pPr>
            <a:r>
              <a:t>Cluster 256: Sales $401,318.41, Volume 178,682 units, Avg Outlets 8.4</a:t>
            </a:r>
          </a:p>
          <a:p>
            <a:pPr>
              <a:defRPr sz="1400"/>
            </a:pPr>
            <a:r>
              <a:t>Cluster 257: Sales $449,552.31, Volume 170,029 units, Avg Outlets 8.5</a:t>
            </a:r>
          </a:p>
          <a:p>
            <a:pPr>
              <a:defRPr sz="1400"/>
            </a:pPr>
            <a:r>
              <a:t>Cluster 258: Sales $41,010.45, Volume 12,639 units, Avg Outlets 1.9</a:t>
            </a:r>
          </a:p>
          <a:p>
            <a:pPr>
              <a:defRPr sz="1400"/>
            </a:pPr>
            <a:r>
              <a:t>Cluster 259: Sales $13,624.70, Volume 3,414 units, Avg Outlets 1.4</a:t>
            </a:r>
          </a:p>
          <a:p>
            <a:pPr>
              <a:defRPr sz="1400"/>
            </a:pPr>
            <a:r>
              <a:t>Cluster 260: Sales $12,016.52, Volume 2,885 units, Avg Outlets 1.8</a:t>
            </a:r>
          </a:p>
          <a:p>
            <a:pPr>
              <a:defRPr sz="1400"/>
            </a:pPr>
            <a:r>
              <a:t>Cluster 261: Sales $112,832.37, Volume 41,191 units, Avg Outlets 4.7</a:t>
            </a:r>
          </a:p>
          <a:p>
            <a:pPr>
              <a:defRPr sz="1400"/>
            </a:pPr>
            <a:r>
              <a:t>Cluster 262: Sales $69,449.65, Volume 10,480 units, Avg Outlets 1.8</a:t>
            </a:r>
          </a:p>
          <a:p>
            <a:pPr>
              <a:defRPr sz="1400"/>
            </a:pPr>
            <a:r>
              <a:t>Cluster 263: Sales $243,036.60, Volume 14,040 units, Avg Outlets 9.4</a:t>
            </a:r>
          </a:p>
          <a:p>
            <a:pPr>
              <a:defRPr sz="1400"/>
            </a:pPr>
            <a:r>
              <a:t>Cluster 264: Sales $229,956.90, Volume 13,724 units, Avg Outlets 9.8</a:t>
            </a:r>
          </a:p>
          <a:p>
            <a:pPr>
              <a:defRPr sz="1400"/>
            </a:pPr>
            <a:r>
              <a:t>Cluster 265: Sales $14,242.98, Volume 576 units, Avg Outlets 1.8</a:t>
            </a:r>
          </a:p>
          <a:p>
            <a:pPr>
              <a:defRPr sz="1400"/>
            </a:pPr>
            <a:r>
              <a:t>Cluster 266: Sales $11,992.38, Volume 789 units, Avg Outlets 1.8</a:t>
            </a:r>
          </a:p>
          <a:p>
            <a:pPr>
              <a:defRPr sz="1400"/>
            </a:pPr>
            <a:r>
              <a:t>Cluster 267: Sales $3,017.12, Volume 132 units, Avg Outlets 1.0</a:t>
            </a:r>
          </a:p>
          <a:p>
            <a:pPr>
              <a:defRPr sz="1400"/>
            </a:pPr>
            <a:r>
              <a:t>Cluster 268: Sales $36,050.31, Volume 2,140 units, Avg Outlets 3.4</a:t>
            </a:r>
          </a:p>
          <a:p>
            <a:pPr>
              <a:defRPr sz="1400"/>
            </a:pPr>
            <a:r>
              <a:t>Cluster 269: Sales $2,314,105.26, Volume 181,472 units, Avg Outlets 43.4</a:t>
            </a:r>
          </a:p>
          <a:p>
            <a:pPr>
              <a:defRPr sz="1400"/>
            </a:pPr>
            <a:r>
              <a:t>Cluster 270: Sales $2,156,092.30, Volume 148,600 units, Avg Outlets 39.4</a:t>
            </a:r>
          </a:p>
          <a:p>
            <a:pPr>
              <a:defRPr sz="1400"/>
            </a:pPr>
            <a:r>
              <a:t>Cluster 271: Sales $126,267.34, Volume 6,309 units, Avg Outlets 4.2</a:t>
            </a:r>
          </a:p>
          <a:p>
            <a:pPr>
              <a:defRPr sz="1400"/>
            </a:pPr>
            <a:r>
              <a:t>Cluster 272: Sales $338,611.74, Volume 18,523 units, Avg Outlets 8.3</a:t>
            </a:r>
          </a:p>
          <a:p>
            <a:pPr>
              <a:defRPr sz="1400"/>
            </a:pPr>
            <a:r>
              <a:t>Cluster 273: Sales $191,356.63, Volume 11,303 units, Avg Outlets 7.0</a:t>
            </a:r>
          </a:p>
          <a:p>
            <a:pPr>
              <a:defRPr sz="1400"/>
            </a:pPr>
            <a:r>
              <a:t>Cluster 274: Sales $424,713.28, Volume 24,298 units, Avg Outlets 10.2</a:t>
            </a:r>
          </a:p>
          <a:p>
            <a:pPr>
              <a:defRPr sz="1400"/>
            </a:pPr>
            <a:r>
              <a:t>Cluster 275: Sales $80,410.83, Volume 4,020 units, Avg Outlets 2.6</a:t>
            </a:r>
          </a:p>
          <a:p>
            <a:pPr>
              <a:defRPr sz="1400"/>
            </a:pPr>
            <a:r>
              <a:t>Cluster 276: Sales $11,339.36, Volume 506 units, Avg Outlets 1.8</a:t>
            </a:r>
          </a:p>
          <a:p>
            <a:pPr>
              <a:defRPr sz="1400"/>
            </a:pPr>
            <a:r>
              <a:t>Cluster 277: Sales $1,674,142.42, Volume 1,082,899 units, Avg Outlets 12.8</a:t>
            </a:r>
          </a:p>
          <a:p>
            <a:pPr>
              <a:defRPr sz="1400"/>
            </a:pPr>
            <a:r>
              <a:t>Cluster 278: Sales $2,150,399.73, Volume 2,054,355 units, Avg Outlets 24.7</a:t>
            </a:r>
          </a:p>
          <a:p>
            <a:pPr>
              <a:defRPr sz="1400"/>
            </a:pPr>
            <a:r>
              <a:t>Cluster 279: Sales $371,172.68, Volume 411,392 units, Avg Outlets 8.2</a:t>
            </a:r>
          </a:p>
          <a:p>
            <a:pPr>
              <a:defRPr sz="1400"/>
            </a:pPr>
            <a:r>
              <a:t>Cluster 280: Sales $402,066.91, Volume 490,967 units, Avg Outlets 5.6</a:t>
            </a:r>
          </a:p>
          <a:p>
            <a:pPr>
              <a:defRPr sz="1400"/>
            </a:pPr>
            <a:r>
              <a:t>Cluster 281: Sales $159,036.73, Volume 196,407 units, Avg Outlets 6.2</a:t>
            </a:r>
          </a:p>
          <a:p>
            <a:pPr>
              <a:defRPr sz="1400"/>
            </a:pPr>
            <a:r>
              <a:t>Cluster 282: Sales $755,394.69, Volume 891,498 units, Avg Outlets 16.1</a:t>
            </a:r>
          </a:p>
          <a:p>
            <a:pPr>
              <a:defRPr sz="1400"/>
            </a:pPr>
            <a:r>
              <a:t>Cluster 283: Sales $443,522.50, Volume 301,961 units, Avg Outlets 7.7</a:t>
            </a:r>
          </a:p>
          <a:p>
            <a:pPr>
              <a:defRPr sz="1400"/>
            </a:pPr>
            <a:r>
              <a:t>Cluster 284: Sales $68,790.89, Volume 60,279 units, Avg Outlets 2.1</a:t>
            </a:r>
          </a:p>
          <a:p>
            <a:pPr>
              <a:defRPr sz="1400"/>
            </a:pPr>
            <a:r>
              <a:t>Cluster 285: Sales $1,633,927.51, Volume 1,516,570 units, Avg Outlets 16.0</a:t>
            </a:r>
          </a:p>
          <a:p>
            <a:pPr>
              <a:defRPr sz="1400"/>
            </a:pPr>
            <a:r>
              <a:t>Cluster 286: Sales $1,385,952.25, Volume 1,913,193 units, Avg Outlets 23.7</a:t>
            </a:r>
          </a:p>
          <a:p>
            <a:pPr>
              <a:defRPr sz="1400"/>
            </a:pPr>
            <a:r>
              <a:t>Cluster 287: Sales $200,044.32, Volume 210,079 units, Avg Outlets 5.4</a:t>
            </a:r>
          </a:p>
          <a:p>
            <a:pPr>
              <a:defRPr sz="1400"/>
            </a:pPr>
            <a:r>
              <a:t>Cluster 288: Sales $213,714.04, Volume 219,048 units, Avg Outlets 4.7</a:t>
            </a:r>
          </a:p>
          <a:p>
            <a:pPr>
              <a:defRPr sz="1400"/>
            </a:pPr>
            <a:r>
              <a:t>Cluster 289: Sales $111,927.41, Volume 95,533 units, Avg Outlets 4.8</a:t>
            </a:r>
          </a:p>
          <a:p>
            <a:pPr>
              <a:defRPr sz="1400"/>
            </a:pPr>
            <a:r>
              <a:t>Cluster 290: Sales $783,658.50, Volume 1,086,346 units, Avg Outlets 21.8</a:t>
            </a:r>
          </a:p>
          <a:p>
            <a:pPr>
              <a:defRPr sz="1400"/>
            </a:pPr>
            <a:r>
              <a:t>Cluster 291: Sales $156,567.77, Volume 135,455 units, Avg Outlets 6.1</a:t>
            </a:r>
          </a:p>
          <a:p>
            <a:pPr>
              <a:defRPr sz="1400"/>
            </a:pPr>
            <a:r>
              <a:t>Cluster 292: Sales $8,156.85, Volume 13,352 units, Avg Outlets 1.4</a:t>
            </a:r>
          </a:p>
          <a:p>
            <a:pPr>
              <a:defRPr sz="1400"/>
            </a:pPr>
            <a:r>
              <a:t>Cluster 293: Sales $1,580,356.25, Volume 1,313,269 units, Avg Outlets 16.2</a:t>
            </a:r>
          </a:p>
          <a:p>
            <a:pPr>
              <a:defRPr sz="1400"/>
            </a:pPr>
            <a:r>
              <a:t>Cluster 294: Sales $1,540,965.36, Volume 1,977,751 units, Avg Outlets 23.8</a:t>
            </a:r>
          </a:p>
          <a:p>
            <a:pPr>
              <a:defRPr sz="1400"/>
            </a:pPr>
            <a:r>
              <a:t>Cluster 295: Sales $159,701.07, Volume 240,697 units, Avg Outlets 5.8</a:t>
            </a:r>
          </a:p>
          <a:p>
            <a:pPr>
              <a:defRPr sz="1400"/>
            </a:pPr>
            <a:r>
              <a:t>Cluster 296: Sales $340,296.63, Volume 218,397 units, Avg Outlets 5.0</a:t>
            </a:r>
          </a:p>
          <a:p>
            <a:pPr>
              <a:defRPr sz="1400"/>
            </a:pPr>
            <a:r>
              <a:t>Cluster 297: Sales $218,375.23, Volume 167,398 units, Avg Outlets 5.9</a:t>
            </a:r>
          </a:p>
          <a:p>
            <a:pPr>
              <a:defRPr sz="1400"/>
            </a:pPr>
            <a:r>
              <a:t>Cluster 298: Sales $574,921.70, Volume 719,068 units, Avg Outlets 18.5</a:t>
            </a:r>
          </a:p>
          <a:p>
            <a:pPr>
              <a:defRPr sz="1400"/>
            </a:pPr>
            <a:r>
              <a:t>Cluster 299: Sales $195,247.90, Volume 176,811 units, Avg Outlets 6.2</a:t>
            </a:r>
          </a:p>
          <a:p>
            <a:pPr>
              <a:defRPr sz="1400"/>
            </a:pPr>
            <a:r>
              <a:t>Cluster 300: Sales $14,652.43, Volume 22,235 units, Avg Outlets 1.6</a:t>
            </a:r>
          </a:p>
          <a:p>
            <a:pPr>
              <a:defRPr sz="1400"/>
            </a:pPr>
            <a:r>
              <a:t>Cluster 301: Sales $2,992,165.79, Volume 383,228 units, Avg Outlets 13.7</a:t>
            </a:r>
          </a:p>
          <a:p>
            <a:pPr>
              <a:defRPr sz="1400"/>
            </a:pPr>
            <a:r>
              <a:t>Cluster 302: Sales $5,022,075.15, Volume 669,579 units, Avg Outlets 24.6</a:t>
            </a:r>
          </a:p>
          <a:p>
            <a:pPr>
              <a:defRPr sz="1400"/>
            </a:pPr>
            <a:r>
              <a:t>Cluster 303: Sales $783,074.71, Volume 76,765 units, Avg Outlets 5.5</a:t>
            </a:r>
          </a:p>
          <a:p>
            <a:pPr>
              <a:defRPr sz="1400"/>
            </a:pPr>
            <a:r>
              <a:t>Cluster 304: Sales $975,011.63, Volume 94,393 units, Avg Outlets 5.0</a:t>
            </a:r>
          </a:p>
          <a:p>
            <a:pPr>
              <a:defRPr sz="1400"/>
            </a:pPr>
            <a:r>
              <a:t>Cluster 305: Sales $456,802.64, Volume 39,620 units, Avg Outlets 7.1</a:t>
            </a:r>
          </a:p>
          <a:p>
            <a:pPr>
              <a:defRPr sz="1400"/>
            </a:pPr>
            <a:r>
              <a:t>Cluster 306: Sales $2,276,832.21, Volume 343,454 units, Avg Outlets 20.1</a:t>
            </a:r>
          </a:p>
          <a:p>
            <a:pPr>
              <a:defRPr sz="1400"/>
            </a:pPr>
            <a:r>
              <a:t>Cluster 307: Sales $649,186.43, Volume 48,701 units, Avg Outlets 4.8</a:t>
            </a:r>
          </a:p>
          <a:p>
            <a:pPr>
              <a:defRPr sz="1400"/>
            </a:pPr>
            <a:r>
              <a:t>Cluster 308: Sales $41,215.83, Volume 1,540 units, Avg Outlets 1.0</a:t>
            </a:r>
          </a:p>
          <a:p>
            <a:pPr>
              <a:defRPr sz="1400"/>
            </a:pPr>
            <a:r>
              <a:t>Cluster 309: Sales $950,215.85, Volume 151,311 units, Avg Outlets 9.0</a:t>
            </a:r>
          </a:p>
          <a:p>
            <a:pPr>
              <a:defRPr sz="1400"/>
            </a:pPr>
            <a:r>
              <a:t>Cluster 310: Sales $1,179,738.04, Volume 232,108 units, Avg Outlets 11.7</a:t>
            </a:r>
          </a:p>
          <a:p>
            <a:pPr>
              <a:defRPr sz="1400"/>
            </a:pPr>
            <a:r>
              <a:t>Cluster 311: Sales $329,776.57, Volume 41,024 units, Avg Outlets 4.7</a:t>
            </a:r>
          </a:p>
          <a:p>
            <a:pPr>
              <a:defRPr sz="1400"/>
            </a:pPr>
            <a:r>
              <a:t>Cluster 312: Sales $321,689.34, Volume 41,709 units, Avg Outlets 3.8</a:t>
            </a:r>
          </a:p>
          <a:p>
            <a:pPr>
              <a:defRPr sz="1400"/>
            </a:pPr>
            <a:r>
              <a:t>Cluster 313: Sales $129,847.45, Volume 13,331 units, Avg Outlets 3.9</a:t>
            </a:r>
          </a:p>
          <a:p>
            <a:pPr>
              <a:defRPr sz="1400"/>
            </a:pPr>
            <a:r>
              <a:t>Cluster 314: Sales $713,374.24, Volume 103,582 units, Avg Outlets 11.4</a:t>
            </a:r>
          </a:p>
          <a:p>
            <a:pPr>
              <a:defRPr sz="1400"/>
            </a:pPr>
            <a:r>
              <a:t>Cluster 315: Sales $84,767.63, Volume 6,653 units, Avg Outlets 2.3</a:t>
            </a:r>
          </a:p>
          <a:p>
            <a:pPr>
              <a:defRPr sz="1400"/>
            </a:pPr>
            <a:r>
              <a:t>Cluster 319: Sales $6,319,239.71, Volume 312,569 units, Avg Outlets 48.3</a:t>
            </a:r>
          </a:p>
          <a:p>
            <a:pPr>
              <a:defRPr sz="1400"/>
            </a:pPr>
            <a:r>
              <a:t>Cluster 320: Sales $6,678,232.03, Volume 322,919 units, Avg Outlets 67.8</a:t>
            </a:r>
          </a:p>
          <a:p>
            <a:pPr>
              <a:defRPr sz="1400"/>
            </a:pPr>
            <a:r>
              <a:t>Cluster 321: Sales $581,186.24, Volume 25,704 units, Avg Outlets 9.6</a:t>
            </a:r>
          </a:p>
          <a:p>
            <a:pPr>
              <a:defRPr sz="1400"/>
            </a:pPr>
            <a:r>
              <a:t>Cluster 322: Sales $1,240,971.40, Volume 56,428 units, Avg Outlets 10.5</a:t>
            </a:r>
          </a:p>
          <a:p>
            <a:pPr>
              <a:defRPr sz="1400"/>
            </a:pPr>
            <a:r>
              <a:t>Cluster 323: Sales $390,830.00, Volume 15,426 units, Avg Outlets 10.1</a:t>
            </a:r>
          </a:p>
          <a:p>
            <a:pPr>
              <a:defRPr sz="1400"/>
            </a:pPr>
            <a:r>
              <a:t>Cluster 324: Sales $2,527,423.17, Volume 134,827 units, Avg Outlets 37.2</a:t>
            </a:r>
          </a:p>
          <a:p>
            <a:pPr>
              <a:defRPr sz="1400"/>
            </a:pPr>
            <a:r>
              <a:t>Cluster 325: Sales $617,221.29, Volume 23,030 units, Avg Outlets 7.6</a:t>
            </a:r>
          </a:p>
          <a:p>
            <a:pPr>
              <a:defRPr sz="1400"/>
            </a:pPr>
            <a:r>
              <a:t>Cluster 326: Sales $105,341.14, Volume 3,146 units, Avg Outlets 1.9</a:t>
            </a:r>
          </a:p>
          <a:p>
            <a:pPr>
              <a:defRPr sz="1400"/>
            </a:pPr>
            <a:r>
              <a:t>Cluster 327: Sales $89,274.50, Volume 92,464 units, Avg Outlets 5.1</a:t>
            </a:r>
          </a:p>
          <a:p>
            <a:pPr>
              <a:defRPr sz="1400"/>
            </a:pPr>
            <a:r>
              <a:t>Cluster 328: Sales $145,367.55, Volume 143,854 units, Avg Outlets 7.6</a:t>
            </a:r>
          </a:p>
          <a:p>
            <a:pPr>
              <a:defRPr sz="1400"/>
            </a:pPr>
            <a:r>
              <a:t>Cluster 329: Sales $14,495.46, Volume 12,264 units, Avg Outlets 2.1</a:t>
            </a:r>
          </a:p>
          <a:p>
            <a:pPr>
              <a:defRPr sz="1400"/>
            </a:pPr>
            <a:r>
              <a:t>Cluster 330: Sales $1,602.77, Volume 2,380 units, Avg Outlets 1.3</a:t>
            </a:r>
          </a:p>
          <a:p>
            <a:pPr>
              <a:defRPr sz="1400"/>
            </a:pPr>
            <a:r>
              <a:t>Cluster 331: Sales $5,041.40, Volume 6,171 units, Avg Outlets 2.7</a:t>
            </a:r>
          </a:p>
          <a:p>
            <a:pPr>
              <a:defRPr sz="1400"/>
            </a:pPr>
            <a:r>
              <a:t>Cluster 332: Sales $54,346.27, Volume 64,126 units, Avg Outlets 6.1</a:t>
            </a:r>
          </a:p>
          <a:p>
            <a:pPr>
              <a:defRPr sz="1400"/>
            </a:pPr>
            <a:r>
              <a:t>Cluster 333: Sales $4,977.14, Volume 2,483 units, Avg Outlets 1.2</a:t>
            </a:r>
          </a:p>
          <a:p>
            <a:pPr>
              <a:defRPr sz="1400"/>
            </a:pPr>
            <a:r>
              <a:t>Cluster 334: Sales $5,386,150.59, Volume 1,121,332 units, Avg Outlets 17.6</a:t>
            </a:r>
          </a:p>
          <a:p>
            <a:pPr>
              <a:defRPr sz="1400"/>
            </a:pPr>
            <a:r>
              <a:t>Cluster 335: Sales $13,575,486.38, Volume 1,964,795 units, Avg Outlets 41.5</a:t>
            </a:r>
          </a:p>
          <a:p>
            <a:pPr>
              <a:defRPr sz="1400"/>
            </a:pPr>
            <a:r>
              <a:t>Cluster 336: Sales $1,140,709.90, Volume 131,410 units, Avg Outlets 6.4</a:t>
            </a:r>
          </a:p>
          <a:p>
            <a:pPr>
              <a:defRPr sz="1400"/>
            </a:pPr>
            <a:r>
              <a:t>Cluster 337: Sales $677,069.54, Volume 94,159 units, Avg Outlets 4.0</a:t>
            </a:r>
          </a:p>
          <a:p>
            <a:pPr>
              <a:defRPr sz="1400"/>
            </a:pPr>
            <a:r>
              <a:t>Cluster 338: Sales $687,605.16, Volume 73,891 units, Avg Outlets 7.4</a:t>
            </a:r>
          </a:p>
          <a:p>
            <a:pPr>
              <a:defRPr sz="1400"/>
            </a:pPr>
            <a:r>
              <a:t>Cluster 339: Sales $3,545,311.43, Volume 461,160 units, Avg Outlets 19.3</a:t>
            </a:r>
          </a:p>
          <a:p>
            <a:pPr>
              <a:defRPr sz="1400"/>
            </a:pPr>
            <a:r>
              <a:t>Cluster 340: Sales $253,842.10, Volume 56,970 units, Avg Outlets 4.6</a:t>
            </a:r>
          </a:p>
          <a:p>
            <a:pPr>
              <a:defRPr sz="1400"/>
            </a:pPr>
            <a:r>
              <a:t>Cluster 341: Sales $1,930.14, Volume 1,768 units, Avg Outlets 1.0</a:t>
            </a:r>
          </a:p>
          <a:p>
            <a:pPr>
              <a:defRPr sz="1400"/>
            </a:pPr>
            <a:r>
              <a:t>Cluster 342: Sales $3,384,850.83, Volume 630,940 units, Avg Outlets 11.7</a:t>
            </a:r>
          </a:p>
          <a:p>
            <a:pPr>
              <a:defRPr sz="1400"/>
            </a:pPr>
            <a:r>
              <a:t>Cluster 343: Sales $11,553,288.18, Volume 1,735,621 units, Avg Outlets 30.5</a:t>
            </a:r>
          </a:p>
          <a:p>
            <a:pPr>
              <a:defRPr sz="1400"/>
            </a:pPr>
            <a:r>
              <a:t>Cluster 344: Sales $1,152,618.90, Volume 169,038 units, Avg Outlets 5.5</a:t>
            </a:r>
          </a:p>
          <a:p>
            <a:pPr>
              <a:defRPr sz="1400"/>
            </a:pPr>
            <a:r>
              <a:t>Cluster 345: Sales $245,435.30, Volume 160,279 units, Avg Outlets 4.5</a:t>
            </a:r>
          </a:p>
          <a:p>
            <a:pPr>
              <a:defRPr sz="1400"/>
            </a:pPr>
            <a:r>
              <a:t>Cluster 346: Sales $510,444.32, Volume 70,764 units, Avg Outlets 5.2</a:t>
            </a:r>
          </a:p>
          <a:p>
            <a:pPr>
              <a:defRPr sz="1400"/>
            </a:pPr>
            <a:r>
              <a:t>Cluster 347: Sales $4,881,077.59, Volume 578,571 units, Avg Outlets 17.7</a:t>
            </a:r>
          </a:p>
          <a:p>
            <a:pPr>
              <a:defRPr sz="1400"/>
            </a:pPr>
            <a:r>
              <a:t>Cluster 348: Sales $1,102,402.36, Volume 149,018 units, Avg Outlets 5.9</a:t>
            </a:r>
          </a:p>
          <a:p>
            <a:pPr>
              <a:defRPr sz="1400"/>
            </a:pPr>
            <a:r>
              <a:t>Cluster 349: Sales $4,581,561.61, Volume 2,683,080 units, Avg Outlets 39.5</a:t>
            </a:r>
          </a:p>
          <a:p>
            <a:pPr>
              <a:defRPr sz="1400"/>
            </a:pPr>
            <a:r>
              <a:t>Cluster 350: Sales $3,304,378.03, Volume 1,856,019 units, Avg Outlets 33.0</a:t>
            </a:r>
          </a:p>
          <a:p>
            <a:pPr>
              <a:defRPr sz="1400"/>
            </a:pPr>
            <a:r>
              <a:t>Cluster 351: Sales $309,785.50, Volume 161,138 units, Avg Outlets 6.8</a:t>
            </a:r>
          </a:p>
          <a:p>
            <a:pPr>
              <a:defRPr sz="1400"/>
            </a:pPr>
            <a:r>
              <a:t>Cluster 352: Sales $392,533.68, Volume 147,852 units, Avg Outlets 5.3</a:t>
            </a:r>
          </a:p>
          <a:p>
            <a:pPr>
              <a:defRPr sz="1400"/>
            </a:pPr>
            <a:r>
              <a:t>Cluster 353: Sales $407,534.28, Volume 170,509 units, Avg Outlets 9.4</a:t>
            </a:r>
          </a:p>
          <a:p>
            <a:pPr>
              <a:defRPr sz="1400"/>
            </a:pPr>
            <a:r>
              <a:t>Cluster 354: Sales $1,594,012.50, Volume 524,783 units, Avg Outlets 13.8</a:t>
            </a:r>
          </a:p>
          <a:p>
            <a:pPr>
              <a:defRPr sz="1400"/>
            </a:pPr>
            <a:r>
              <a:t>Cluster 355: Sales $296,154.64, Volume 83,160 units, Avg Outlets 5.5</a:t>
            </a:r>
          </a:p>
          <a:p>
            <a:pPr>
              <a:defRPr sz="1400"/>
            </a:pPr>
            <a:r>
              <a:t>Cluster 356: Sales $59,773.36, Volume 9,297 units, Avg Outlets 1.7</a:t>
            </a:r>
          </a:p>
          <a:p>
            <a:pPr>
              <a:defRPr sz="1400"/>
            </a:pPr>
            <a:r>
              <a:t>Cluster 357: Sales $204,126.67, Volume 75,450 units, Avg Outlets 5.7</a:t>
            </a:r>
          </a:p>
          <a:p>
            <a:pPr>
              <a:defRPr sz="1400"/>
            </a:pPr>
            <a:r>
              <a:t>Cluster 358: Sales $190,155.93, Volume 229,990 units, Avg Outlets 8.3</a:t>
            </a:r>
          </a:p>
          <a:p>
            <a:pPr>
              <a:defRPr sz="1400"/>
            </a:pPr>
            <a:r>
              <a:t>Cluster 359: Sales $71,453.24, Volume 65,866 units, Avg Outlets 3.4</a:t>
            </a:r>
          </a:p>
          <a:p>
            <a:pPr>
              <a:defRPr sz="1400"/>
            </a:pPr>
            <a:r>
              <a:t>Cluster 360: Sales $22,267.83, Volume 12,862 units, Avg Outlets 2.0</a:t>
            </a:r>
          </a:p>
          <a:p>
            <a:pPr>
              <a:defRPr sz="1400"/>
            </a:pPr>
            <a:r>
              <a:t>Cluster 361: Sales $683,016.35, Volume 720,208 units, Avg Outlets 15.2</a:t>
            </a:r>
          </a:p>
          <a:p>
            <a:pPr>
              <a:defRPr sz="1400"/>
            </a:pPr>
            <a:r>
              <a:t>Cluster 362: Sales $652,218.25, Volume 631,651 units, Avg Outlets 13.8</a:t>
            </a:r>
          </a:p>
          <a:p>
            <a:pPr>
              <a:defRPr sz="1400"/>
            </a:pPr>
            <a:r>
              <a:t>Cluster 363: Sales $100,147.05, Volume 94,564 units, Avg Outlets 4.7</a:t>
            </a:r>
          </a:p>
          <a:p>
            <a:pPr>
              <a:defRPr sz="1400"/>
            </a:pPr>
            <a:r>
              <a:t>Cluster 364: Sales $193,128.59, Volume 129,807 units, Avg Outlets 4.2</a:t>
            </a:r>
          </a:p>
          <a:p>
            <a:pPr>
              <a:defRPr sz="1400"/>
            </a:pPr>
            <a:r>
              <a:t>Cluster 365: Sales $183,783.36, Volume 151,286 units, Avg Outlets 7.1</a:t>
            </a:r>
          </a:p>
          <a:p>
            <a:pPr>
              <a:defRPr sz="1400"/>
            </a:pPr>
            <a:r>
              <a:t>Cluster 366: Sales $146,095.67, Volume 172,683 units, Avg Outlets 7.0</a:t>
            </a:r>
          </a:p>
          <a:p>
            <a:pPr>
              <a:defRPr sz="1400"/>
            </a:pPr>
            <a:r>
              <a:t>Cluster 367: Sales $12,189.16, Volume 12,358 units, Avg Outlets 1.9</a:t>
            </a:r>
          </a:p>
          <a:p>
            <a:pPr>
              <a:defRPr sz="1400"/>
            </a:pPr>
            <a:r>
              <a:t>Cluster 368: Sales $40,499.28, Volume 18,894 units, Avg Outlets 2.2</a:t>
            </a:r>
          </a:p>
          <a:p>
            <a:pPr>
              <a:defRPr sz="1400"/>
            </a:pPr>
            <a:r>
              <a:t>Cluster 369: Sales $18,119.49, Volume 11,580 units, Avg Outlets 3.0</a:t>
            </a:r>
          </a:p>
          <a:p>
            <a:pPr>
              <a:defRPr sz="1400"/>
            </a:pPr>
            <a:r>
              <a:t>Cluster 370: Sales $54,229.67, Volume 50,835 units, Avg Outlets 4.8</a:t>
            </a:r>
          </a:p>
          <a:p>
            <a:pPr>
              <a:defRPr sz="1400"/>
            </a:pPr>
            <a:r>
              <a:t>Cluster 372: Sales $21,289.87, Volume 1,069 units, Avg Outlets 1.0</a:t>
            </a:r>
          </a:p>
          <a:p>
            <a:pPr>
              <a:defRPr sz="1400"/>
            </a:pPr>
            <a:r>
              <a:t>Cluster 373: Sales $581.37, Volume 197,621 units, Avg Outlets 39.5</a:t>
            </a:r>
          </a:p>
          <a:p>
            <a:pPr>
              <a:defRPr sz="1400"/>
            </a:pPr>
            <a:r>
              <a:t>Cluster 374: Sales $3,958.23, Volume 183,420 units, Avg Outlets 48.0</a:t>
            </a:r>
          </a:p>
          <a:p>
            <a:pPr>
              <a:defRPr sz="1400"/>
            </a:pPr>
            <a:r>
              <a:t>Cluster 375: Sales $143.86, Volume 16,448 units, Avg Outlets 8.2</a:t>
            </a:r>
          </a:p>
          <a:p>
            <a:pPr>
              <a:defRPr sz="1400"/>
            </a:pPr>
            <a:r>
              <a:t>Cluster 376: Sales $0.00, Volume 48,598 units, Avg Outlets 11.1</a:t>
            </a:r>
          </a:p>
          <a:p>
            <a:pPr>
              <a:defRPr sz="1400"/>
            </a:pPr>
            <a:r>
              <a:t>Cluster 377: Sales $1,294.65, Volume 63,420 units, Avg Outlets 19.0</a:t>
            </a:r>
          </a:p>
          <a:p>
            <a:pPr>
              <a:defRPr sz="1400"/>
            </a:pPr>
            <a:r>
              <a:t>Cluster 378: Sales $1,613.27, Volume 155,758 units, Avg Outlets 50.3</a:t>
            </a:r>
          </a:p>
          <a:p>
            <a:pPr>
              <a:defRPr sz="1400"/>
            </a:pPr>
            <a:r>
              <a:t>Cluster 379: Sales $0.00, Volume 23,496 units, Avg Outlets 10.1</a:t>
            </a:r>
          </a:p>
          <a:p>
            <a:pPr>
              <a:defRPr sz="1400"/>
            </a:pPr>
            <a:r>
              <a:t>Cluster 380: Sales $0.00, Volume 20,098 units, Avg Outlets 5.3</a:t>
            </a:r>
          </a:p>
          <a:p>
            <a:pPr>
              <a:defRPr sz="1400"/>
            </a:pPr>
            <a:r>
              <a:t>Cluster 381: Sales $0.00, Volume 261,093 units, Avg Outlets 42.5</a:t>
            </a:r>
          </a:p>
          <a:p>
            <a:pPr>
              <a:defRPr sz="1400"/>
            </a:pPr>
            <a:r>
              <a:t>Cluster 382: Sales $701.89, Volume 150,184 units, Avg Outlets 41.8</a:t>
            </a:r>
          </a:p>
          <a:p>
            <a:pPr>
              <a:defRPr sz="1400"/>
            </a:pPr>
            <a:r>
              <a:t>Cluster 383: Sales $0.00, Volume 15,552 units, Avg Outlets 7.4</a:t>
            </a:r>
          </a:p>
          <a:p>
            <a:pPr>
              <a:defRPr sz="1400"/>
            </a:pPr>
            <a:r>
              <a:t>Cluster 384: Sales $0.00, Volume 58,647 units, Avg Outlets 12.0</a:t>
            </a:r>
          </a:p>
          <a:p>
            <a:pPr>
              <a:defRPr sz="1400"/>
            </a:pPr>
            <a:r>
              <a:t>Cluster 385: Sales $0.00, Volume 58,221 units, Avg Outlets 17.5</a:t>
            </a:r>
          </a:p>
          <a:p>
            <a:pPr>
              <a:defRPr sz="1400"/>
            </a:pPr>
            <a:r>
              <a:t>Cluster 386: Sales $0.00, Volume 106,030 units, Avg Outlets 38.6</a:t>
            </a:r>
          </a:p>
          <a:p>
            <a:pPr>
              <a:defRPr sz="1400"/>
            </a:pPr>
            <a:r>
              <a:t>Cluster 387: Sales $0.00, Volume 19,594 units, Avg Outlets 9.0</a:t>
            </a:r>
          </a:p>
          <a:p>
            <a:pPr>
              <a:defRPr sz="1400"/>
            </a:pPr>
            <a:r>
              <a:t>Cluster 388: Sales $0.00, Volume 2,202 units, Avg Outlets 1.6</a:t>
            </a:r>
          </a:p>
          <a:p>
            <a:pPr>
              <a:defRPr sz="1400"/>
            </a:pPr>
            <a:r>
              <a:t>Cluster 389: Sales $16,797.19, Volume 372,474 units, Avg Outlets 66.6</a:t>
            </a:r>
          </a:p>
          <a:p>
            <a:pPr>
              <a:defRPr sz="1400"/>
            </a:pPr>
            <a:r>
              <a:t>Cluster 390: Sales $4,737.89, Volume 189,875 units, Avg Outlets 52.6</a:t>
            </a:r>
          </a:p>
          <a:p>
            <a:pPr>
              <a:defRPr sz="1400"/>
            </a:pPr>
            <a:r>
              <a:t>Cluster 391: Sales $0.00, Volume 14,019 units, Avg Outlets 8.3</a:t>
            </a:r>
          </a:p>
          <a:p>
            <a:pPr>
              <a:defRPr sz="1400"/>
            </a:pPr>
            <a:r>
              <a:t>Cluster 392: Sales $23.99, Volume 73,706 units, Avg Outlets 18.5</a:t>
            </a:r>
          </a:p>
          <a:p>
            <a:pPr>
              <a:defRPr sz="1400"/>
            </a:pPr>
            <a:r>
              <a:t>Cluster 393: Sales $0.00, Volume 38,986 units, Avg Outlets 16.1</a:t>
            </a:r>
          </a:p>
          <a:p>
            <a:pPr>
              <a:defRPr sz="1400"/>
            </a:pPr>
            <a:r>
              <a:t>Cluster 394: Sales $0.00, Volume 123,295 units, Avg Outlets 42.5</a:t>
            </a:r>
          </a:p>
          <a:p>
            <a:pPr>
              <a:defRPr sz="1400"/>
            </a:pPr>
            <a:r>
              <a:t>Cluster 395: Sales $23,044.37, Volume 29,307 units, Avg Outlets 4.5</a:t>
            </a:r>
          </a:p>
          <a:p>
            <a:pPr>
              <a:defRPr sz="1400"/>
            </a:pPr>
            <a:r>
              <a:t>Cluster 396: Sales $0.00, Volume 1,693 units, Avg Outlets 2.0</a:t>
            </a:r>
          </a:p>
          <a:p>
            <a:pPr>
              <a:defRPr sz="1400"/>
            </a:pPr>
            <a:r>
              <a:t>Cluster 397: Sales $8,878.77, Volume 34,535 units, Avg Outlets 2.3</a:t>
            </a:r>
          </a:p>
          <a:p>
            <a:pPr>
              <a:defRPr sz="1400"/>
            </a:pPr>
            <a:r>
              <a:t>Cluster 398: Sales $10,410.14, Volume 8,164 units, Avg Outlets 1.9</a:t>
            </a:r>
          </a:p>
          <a:p>
            <a:pPr>
              <a:defRPr sz="1400"/>
            </a:pPr>
            <a:r>
              <a:t>Cluster 399: Sales $15.91, Volume 3 units, Avg Outlets 1.0</a:t>
            </a:r>
          </a:p>
          <a:p>
            <a:pPr>
              <a:defRPr sz="1400"/>
            </a:pPr>
            <a:r>
              <a:t>Cluster 400: Sales $2,236.03, Volume 78 units, Avg Outlets 1.0</a:t>
            </a:r>
          </a:p>
          <a:p>
            <a:pPr>
              <a:defRPr sz="1400"/>
            </a:pPr>
            <a:r>
              <a:t>Cluster 402: Sales $4,044.08, Volume 1,457 units, Avg Outlets 1.4</a:t>
            </a:r>
          </a:p>
          <a:p>
            <a:pPr>
              <a:defRPr sz="1400"/>
            </a:pPr>
            <a:r>
              <a:t>Cluster 403: Sales $10,415.95, Volume 1,552 units, Avg Outlets 1.0</a:t>
            </a:r>
          </a:p>
          <a:p>
            <a:pPr>
              <a:defRPr sz="1400"/>
            </a:pPr>
            <a:r>
              <a:t>Cluster 404: Sales $533,159.25, Volume 346,061 units, Avg Outlets 13.3</a:t>
            </a:r>
          </a:p>
          <a:p>
            <a:pPr>
              <a:defRPr sz="1400"/>
            </a:pPr>
            <a:r>
              <a:t>Cluster 405: Sales $936,269.00, Volume 462,594 units, Avg Outlets 16.2</a:t>
            </a:r>
          </a:p>
          <a:p>
            <a:pPr>
              <a:defRPr sz="1400"/>
            </a:pPr>
            <a:r>
              <a:t>Cluster 406: Sales $105,196.86, Volume 19,876 units, Avg Outlets 3.5</a:t>
            </a:r>
          </a:p>
          <a:p>
            <a:pPr>
              <a:defRPr sz="1400"/>
            </a:pPr>
            <a:r>
              <a:t>Cluster 407: Sales $125,025.51, Volume 78,278 units, Avg Outlets 5.5</a:t>
            </a:r>
          </a:p>
          <a:p>
            <a:pPr>
              <a:defRPr sz="1400"/>
            </a:pPr>
            <a:r>
              <a:t>Cluster 408: Sales $125,411.06, Volume 51,428 units, Avg Outlets 6.5</a:t>
            </a:r>
          </a:p>
          <a:p>
            <a:pPr>
              <a:defRPr sz="1400"/>
            </a:pPr>
            <a:r>
              <a:t>Cluster 409: Sales $372,073.95, Volume 190,387 units, Avg Outlets 14.1</a:t>
            </a:r>
          </a:p>
          <a:p>
            <a:pPr>
              <a:defRPr sz="1400"/>
            </a:pPr>
            <a:r>
              <a:t>Cluster 410: Sales $57,179.78, Volume 14,660 units, Avg Outlets 2.7</a:t>
            </a:r>
          </a:p>
          <a:p>
            <a:pPr>
              <a:defRPr sz="1400"/>
            </a:pPr>
            <a:r>
              <a:t>Cluster 411: Sales $505.29, Volume 738 units, Avg Outlets 1.0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