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7"/>
  </p:notesMasterIdLst>
  <p:sldIdLst>
    <p:sldId id="443" r:id="rId5"/>
    <p:sldId id="267" r:id="rId6"/>
    <p:sldId id="350" r:id="rId7"/>
    <p:sldId id="270" r:id="rId8"/>
    <p:sldId id="418" r:id="rId9"/>
    <p:sldId id="419" r:id="rId10"/>
    <p:sldId id="421" r:id="rId11"/>
    <p:sldId id="422" r:id="rId12"/>
    <p:sldId id="423" r:id="rId13"/>
    <p:sldId id="424" r:id="rId14"/>
    <p:sldId id="425" r:id="rId15"/>
    <p:sldId id="426" r:id="rId16"/>
    <p:sldId id="428" r:id="rId17"/>
    <p:sldId id="427" r:id="rId18"/>
    <p:sldId id="429" r:id="rId19"/>
    <p:sldId id="430" r:id="rId20"/>
    <p:sldId id="444" r:id="rId21"/>
    <p:sldId id="431" r:id="rId22"/>
    <p:sldId id="432" r:id="rId23"/>
    <p:sldId id="445" r:id="rId24"/>
    <p:sldId id="433" r:id="rId25"/>
    <p:sldId id="434" r:id="rId26"/>
    <p:sldId id="435" r:id="rId27"/>
    <p:sldId id="436" r:id="rId28"/>
    <p:sldId id="440" r:id="rId29"/>
    <p:sldId id="446" r:id="rId30"/>
    <p:sldId id="447" r:id="rId31"/>
    <p:sldId id="441" r:id="rId32"/>
    <p:sldId id="438" r:id="rId33"/>
    <p:sldId id="439" r:id="rId34"/>
    <p:sldId id="442" r:id="rId35"/>
    <p:sldId id="349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MzqMRiHd9rcQ9XfwzKTWcA==" hashData="Mv1Au3ooYBfT5AzP/+nEaTL4OFc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47" clrIdx="1"/>
  <p:cmAuthor id="2" name="SangeeArjun" initials="Sangeetha" lastIdx="3" clrIdx="2"/>
  <p:cmAuthor id="3" name="training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300"/>
    <a:srgbClr val="EA3800"/>
    <a:srgbClr val="FFAFAF"/>
    <a:srgbClr val="FFCCCC"/>
    <a:srgbClr val="FFB7B7"/>
    <a:srgbClr val="FFA589"/>
    <a:srgbClr val="DAD2E4"/>
    <a:srgbClr val="EED0CE"/>
    <a:srgbClr val="E9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14" autoAdjust="0"/>
  </p:normalViewPr>
  <p:slideViewPr>
    <p:cSldViewPr>
      <p:cViewPr>
        <p:scale>
          <a:sx n="60" d="100"/>
          <a:sy n="60" d="100"/>
        </p:scale>
        <p:origin x="-165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4.2/docs/api/java/lang/StringBuff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4.2/docs/api/java/lang/Str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String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Key points on String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7910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Key points on Strings: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Strings are </a:t>
            </a:r>
            <a:r>
              <a:rPr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i.e. once it is created a String object cannot be changed.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If you assign a String reference to a new String, the old String will be lost. </a:t>
            </a:r>
          </a:p>
          <a:p>
            <a:pPr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93738" indent="-173038">
              <a:buNone/>
            </a:pP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str1="</a:t>
            </a:r>
            <a:r>
              <a:rPr sz="2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 marL="693738" indent="-173038">
              <a:buNone/>
            </a:pP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str1="</a:t>
            </a:r>
            <a:r>
              <a:rPr lang="en-US" sz="2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";</a:t>
            </a:r>
          </a:p>
          <a:p>
            <a:pPr marL="693738" indent="-173038">
              <a:buNone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Now, </a:t>
            </a: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str1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contains </a:t>
            </a: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All string operations (</a:t>
            </a: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concatenate, trim, replace, substring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) construct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return new strings. 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String class is final. </a:t>
            </a:r>
          </a:p>
          <a:p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Lend a hand - String API’s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2335192"/>
            <a:ext cx="6056799" cy="43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562600" y="3197423"/>
            <a:ext cx="32766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Prints the character at second index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410200" y="3200400"/>
            <a:ext cx="762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3733800"/>
            <a:ext cx="210312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compares 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oStrings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943600" y="3732312"/>
            <a:ext cx="762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57600" y="4415135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400" y="4262735"/>
            <a:ext cx="3048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equates two string and  returns true/false.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67000" y="4870747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4719935"/>
            <a:ext cx="22098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Prints the String length.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5200" y="5253335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5000" y="5133201"/>
            <a:ext cx="1981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“Jonethen”.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52800" y="5710535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1000" y="5559723"/>
            <a:ext cx="3581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the returns the index of the character ‘a’ in the String.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4800" y="6320135"/>
            <a:ext cx="3383280" cy="274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substring between index 2 &amp; 8.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20000">
            <a:off x="3657600" y="5953669"/>
            <a:ext cx="838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1607403"/>
            <a:ext cx="8915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Lets develop a program to explore the few API’s of String class, namely,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print a specific character of a string, compare, print length of string, replace a string etc.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StringBuffer?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672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b="1" i="1" dirty="0" smtClean="0">
                <a:latin typeface="Arial" pitchFamily="34" charset="0"/>
                <a:cs typeface="Arial" pitchFamily="34" charset="0"/>
              </a:rPr>
              <a:t>StringBuffer</a:t>
            </a:r>
            <a:r>
              <a:rPr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objects unlike Strings  are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mutable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i.e. string value can be changed.</a:t>
            </a:r>
          </a:p>
          <a:p>
            <a:pPr>
              <a:spcBef>
                <a:spcPts val="1200"/>
              </a:spcBef>
              <a:buNone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	So string buffer is like a String, that can be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modified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Using the API’s in the StringBuffer the content and the length of the string can be changed without creating a new object.</a:t>
            </a: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The API's of StringBuffer are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synchronized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his class is preferred when modification of character strings are needed since it is efficient in memory utilization.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Examples:</a:t>
            </a:r>
            <a:endParaRPr sz="2000" b="1" dirty="0" smtClean="0">
              <a:latin typeface="Arial" pitchFamily="34" charset="0"/>
              <a:cs typeface="Arial" pitchFamily="34" charset="0"/>
            </a:endParaRPr>
          </a:p>
          <a:p>
            <a:pPr marL="803275" indent="-234950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Appending String</a:t>
            </a:r>
          </a:p>
          <a:p>
            <a:pPr marL="803275" indent="-234950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Inserting characters in string.</a:t>
            </a:r>
          </a:p>
          <a:p>
            <a:pPr marL="803275" indent="-234950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Deleting characters from a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StringBuffer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28600" y="160020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i="1" dirty="0" smtClean="0"/>
              <a:t>StringBuffer</a:t>
            </a:r>
            <a:r>
              <a:rPr lang="en-US" sz="2000" b="0" dirty="0" smtClean="0"/>
              <a:t> is a final class.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 StringBuffer objects can be created empty,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b="0" dirty="0" smtClean="0">
                <a:solidFill>
                  <a:srgbClr val="002060"/>
                </a:solidFill>
              </a:rPr>
              <a:t> StringBuffer </a:t>
            </a:r>
            <a:r>
              <a:rPr lang="en-US" sz="2000" b="0" dirty="0" err="1" smtClean="0">
                <a:solidFill>
                  <a:srgbClr val="002060"/>
                </a:solidFill>
              </a:rPr>
              <a:t>strBuf</a:t>
            </a:r>
            <a:r>
              <a:rPr lang="en-US" sz="2000" b="0" dirty="0" smtClean="0">
                <a:solidFill>
                  <a:srgbClr val="002060"/>
                </a:solidFill>
              </a:rPr>
              <a:t> = new StringBuffer(); </a:t>
            </a:r>
            <a:endParaRPr lang="en-US" sz="2000" b="0" dirty="0" smtClean="0"/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StringBuffer can be created from a String.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b="0" dirty="0" smtClean="0">
                <a:solidFill>
                  <a:srgbClr val="002060"/>
                </a:solidFill>
              </a:rPr>
              <a:t> StringBuffer </a:t>
            </a:r>
            <a:r>
              <a:rPr lang="en-US" sz="2000" b="0" dirty="0" err="1" smtClean="0">
                <a:solidFill>
                  <a:srgbClr val="002060"/>
                </a:solidFill>
              </a:rPr>
              <a:t>strBuf</a:t>
            </a:r>
            <a:r>
              <a:rPr lang="en-US" sz="2000" b="0" dirty="0" smtClean="0">
                <a:solidFill>
                  <a:srgbClr val="002060"/>
                </a:solidFill>
              </a:rPr>
              <a:t> = new StringBuffer(“Bob”); </a:t>
            </a:r>
            <a:endParaRPr lang="en-US" sz="2000" b="0" dirty="0" smtClean="0"/>
          </a:p>
          <a:p>
            <a:pPr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0" dirty="0" smtClean="0"/>
              <a:t>StringBuffer can be created with a capacity.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b="0" dirty="0" smtClean="0">
                <a:solidFill>
                  <a:srgbClr val="002060"/>
                </a:solidFill>
              </a:rPr>
              <a:t> StringBuffer </a:t>
            </a:r>
            <a:r>
              <a:rPr lang="en-US" sz="2000" b="0" dirty="0" err="1" smtClean="0">
                <a:solidFill>
                  <a:srgbClr val="002060"/>
                </a:solidFill>
              </a:rPr>
              <a:t>strBuf</a:t>
            </a:r>
            <a:r>
              <a:rPr lang="en-US" sz="2000" b="0" dirty="0" smtClean="0">
                <a:solidFill>
                  <a:srgbClr val="002060"/>
                </a:solidFill>
              </a:rPr>
              <a:t> = new StringBuffer(100); </a:t>
            </a:r>
            <a:endParaRPr lang="en-US" sz="2000" b="0" dirty="0" smtClean="0"/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53440" y="5334000"/>
            <a:ext cx="7406640" cy="731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For more information refer </a:t>
            </a:r>
            <a:r>
              <a:rPr lang="en-US" b="0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http://docs.oracle.com/javase/1.4.2/docs/api/java/lang/StringBuffer.html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StringBuffer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30384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String buffers are used by developers to concatenate String rather than using concatenation operator "+" on string objects. StringBuffer is efficient than "+" concatenation.</a:t>
            </a:r>
          </a:p>
          <a:p>
            <a:pPr>
              <a:spcBef>
                <a:spcPts val="1200"/>
              </a:spcBef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="Stanford";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 "University";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Can be developed as </a:t>
            </a:r>
          </a:p>
          <a:p>
            <a:pPr marL="803275" indent="-109538">
              <a:spcBef>
                <a:spcPts val="1200"/>
              </a:spcBef>
              <a:buNone/>
              <a:tabLst>
                <a:tab pos="803275" algn="l"/>
              </a:tabLst>
            </a:pPr>
            <a:r>
              <a:rPr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StringBuffer().</a:t>
            </a:r>
            <a:r>
              <a:rPr lang="en-US"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Standford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").</a:t>
            </a:r>
            <a:r>
              <a:rPr lang="en-US"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("University").</a:t>
            </a:r>
            <a:r>
              <a:rPr lang="en-US" sz="1800" dirty="0" err="1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toString</a:t>
            </a:r>
            <a:r>
              <a:rPr lang="en-US"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810780"/>
            <a:ext cx="2895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Step 1: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Compiler creates a new string buffer initially empty.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2239313" y="3704290"/>
            <a:ext cx="319405" cy="175003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3200400"/>
            <a:ext cx="4114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Step 2: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Appends the string representation of each operand to the string buffer in turn.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5410201" y="1828800"/>
            <a:ext cx="152400" cy="411479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7010400" y="4343400"/>
            <a:ext cx="762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5029200"/>
            <a:ext cx="30480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Step 3:</a:t>
            </a:r>
            <a:r>
              <a:rPr lang="en-US" sz="1400" b="0" dirty="0" smtClean="0">
                <a:latin typeface="Arial" pitchFamily="34" charset="0"/>
                <a:cs typeface="Arial" pitchFamily="34" charset="0"/>
              </a:rPr>
              <a:t> Converts the contents of the string buffer to a string as ‘str’ is a string object.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StringBuffer API’s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37790"/>
              </p:ext>
            </p:extLst>
          </p:nvPr>
        </p:nvGraphicFramePr>
        <p:xfrm>
          <a:off x="243840" y="1905000"/>
          <a:ext cx="8595360" cy="375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31"/>
                <a:gridCol w="3285009"/>
                <a:gridCol w="2865120"/>
              </a:tblGrid>
              <a:tr h="3329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72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setCharAt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 index, char ch)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The character at the specified index of this string buffer is set to the character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ch.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72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offset, String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str)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Inserts the string  argument into this string buffer.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172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Removes the characters in a substring of this StringBuffer.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944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start, int end, String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Replaces the characters in a substring of this StringBuffer with characters in the specified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StringBuffer API’s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905000"/>
          <a:ext cx="8412480" cy="354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205"/>
                <a:gridCol w="2635995"/>
                <a:gridCol w="3383280"/>
              </a:tblGrid>
              <a:tr h="3975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776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reverse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The character sequence contained in this string buffer is replaced by the reverse of the sequence.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941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append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 str)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Appends the string to this string buffer.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5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 void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setLength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 newLength)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Sets the length of this String buffer.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131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substring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start, int end)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Returns a new String that contains a subsequence of characters currently contained in this StringBuffer.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Lend a Hand – StringBuffer API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763000" cy="47089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Lets develop a program to explore the few API’s of String Buffer class.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We will solve the following problem,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Append two Strings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 &amp;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Insert a string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in the String after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Replace 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 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with space.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Print the character at the 6’th position 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Output: 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Delete the character in the third position.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Print the capacity of the buffer.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Reverse the string and print the string.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dlroW avaJ 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Solution -StringBuffer API’s</a:t>
            </a:r>
            <a:endParaRPr lang="en-US" sz="32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752600"/>
            <a:ext cx="644500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>
            <a:off x="3200400" y="28194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0200" y="2667000"/>
            <a:ext cx="2362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“HelloWorld” 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2209800"/>
            <a:ext cx="2362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5.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67200" y="2362200"/>
            <a:ext cx="2057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52800" y="32766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600" y="3124200"/>
            <a:ext cx="3124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“Hello_Java World”.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00400" y="37338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10200" y="3581400"/>
            <a:ext cx="3124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  Java World”.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72000" y="44196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9800" y="4267200"/>
            <a:ext cx="15240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‘J ‘ 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221" y="4572000"/>
            <a:ext cx="2590579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5000" y="4648200"/>
            <a:ext cx="3124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“Helo Java World”.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24400" y="52578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5133201"/>
            <a:ext cx="15240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‘21 ‘.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6400" y="5562601"/>
            <a:ext cx="2743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“dlroW avaJ oleH“ 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362200" y="5486400"/>
            <a:ext cx="3124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StringBuilder</a:t>
            </a:r>
            <a:r>
              <a:rPr lang="en-US" dirty="0" smtClean="0"/>
              <a:t>?</a:t>
            </a:r>
            <a:endParaRPr lang="en-US" sz="3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19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38766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StringBuilder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class, which is a drop-in replacement for StringBuffer 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StringBuilder is not synchronized which means it is not thread-safe.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se StringBuilder class where thread safety is not an issue.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offers faster performance than StringBuffer.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All the methods available on StringBuffer are also available on StringBuilder, so it really is a drop-in replacement.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19812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Ashok Kumar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Kanuparthi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(g-Ashok3)/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13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Lend a Hand – StringBuilder API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763000" cy="286232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Lets develop a program to explore the few API’s of String Builder class.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We will solve the following problem,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Append two Strings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 &amp;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Insert a string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 in the String after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Hello_Java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Replace 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 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with space.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hand-StringBuilder Methods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3" y="2057400"/>
            <a:ext cx="6781797" cy="322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/>
          <p:nvPr/>
        </p:nvCxnSpPr>
        <p:spPr>
          <a:xfrm>
            <a:off x="3810000" y="3276600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3124200"/>
            <a:ext cx="2362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“HelloWorld”.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2667000"/>
            <a:ext cx="1600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5.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53000" y="2819400"/>
            <a:ext cx="2057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62400" y="3808412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3685401"/>
            <a:ext cx="27432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“Hello_Java World”.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10000" y="4341812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4218801"/>
            <a:ext cx="26670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This returns “Hello  Java World” 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StringTokenizer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00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StringTokenizer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 class is used to break a string into tokens base don some delimiters.</a:t>
            </a:r>
          </a:p>
          <a:p>
            <a:pPr marL="457200" indent="-220663"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India, USA, UK, Russia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This string can be split based on the delimiter “,”</a:t>
            </a:r>
            <a:endParaRPr sz="200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marL="236538" indent="-236538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t is available in </a:t>
            </a:r>
            <a:r>
              <a:rPr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java.util package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36538" indent="-236538">
              <a:spcBef>
                <a:spcPts val="1200"/>
              </a:spcBef>
            </a:pPr>
            <a:r>
              <a:rPr sz="2000" b="1" i="1" dirty="0" smtClean="0">
                <a:latin typeface="Arial" pitchFamily="34" charset="0"/>
                <a:cs typeface="Arial" pitchFamily="34" charset="0"/>
              </a:rPr>
              <a:t>StringTokenizer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implements the Enumeration interface.</a:t>
            </a:r>
          </a:p>
          <a:p>
            <a:pPr marL="236538" indent="-236538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 The given string can be enumerated, you can enumerate the individual tokens contained in it using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StringTokenizer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Tokens from the String: </a:t>
            </a:r>
          </a:p>
          <a:p>
            <a:pPr indent="3175">
              <a:spcBef>
                <a:spcPts val="1200"/>
              </a:spcBef>
              <a:buNone/>
            </a:pPr>
            <a:r>
              <a:rPr lang="en-US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Token 1-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India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Token 2-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USA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Token 3-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UK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Token 4-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Russia</a:t>
            </a:r>
          </a:p>
          <a:p>
            <a:pPr indent="3175">
              <a:spcBef>
                <a:spcPts val="1200"/>
              </a:spcBef>
              <a:buNone/>
            </a:pP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pPr indent="3175">
              <a:spcBef>
                <a:spcPts val="1200"/>
              </a:spcBef>
              <a:buNone/>
            </a:pP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pPr indent="3175">
              <a:spcBef>
                <a:spcPts val="1200"/>
              </a:spcBef>
              <a:buNone/>
            </a:pPr>
            <a:endParaRPr sz="20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StringTokenizer API’s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23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981200"/>
          <a:ext cx="78486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791"/>
                <a:gridCol w="1882009"/>
                <a:gridCol w="3733800"/>
              </a:tblGrid>
              <a:tr h="3284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73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hasMoreTokens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Tests if there are more tokens available from this tokenizer's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73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nextToken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Returns the next token in this string tokenizer's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4114800"/>
            <a:ext cx="7620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default delimiters are whitespace characters. space, tab, newline, and carriage return.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hand-StringTokenizer</a:t>
            </a:r>
            <a:endParaRPr lang="en-US" sz="32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904523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09600" y="4724400"/>
            <a:ext cx="77724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Run the program and check the output.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Now Execute the same program without using delimiter and see the output.</a:t>
            </a:r>
          </a:p>
          <a:p>
            <a:endParaRPr lang="en-US" sz="1600" b="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StringTokenizer 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StringTokenizer(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871246"/>
            <a:ext cx="89154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Lets develop a program to explore the StringTokenizer.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equals() and hashCode() method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25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9434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b="1" dirty="0">
                <a:latin typeface="Arial" pitchFamily="34" charset="0"/>
                <a:cs typeface="Arial" pitchFamily="34" charset="0"/>
              </a:rPr>
              <a:t>j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ava.lang.Object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has methods called </a:t>
            </a:r>
            <a:r>
              <a:rPr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hashCode() and equals()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spcBef>
                <a:spcPts val="1200"/>
              </a:spcBef>
              <a:buNone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These methods can be overridden and implemented with the object specific logic,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Hash code?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Hash code is an unique id number allocated to an object by JVM. This number is maintain throught the lifecycle of the Object.</a:t>
            </a:r>
            <a:endParaRPr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hashCode():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This method by default returns the hash code value of the object on which this method is invoked.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This method returns the hash code value as an integer.</a:t>
            </a:r>
          </a:p>
          <a:p>
            <a:pPr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You can develop your own logic of generating hash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equals() and hashCode() method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26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37242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What is a Equals method used for?</a:t>
            </a:r>
          </a:p>
          <a:p>
            <a:pPr>
              <a:spcBef>
                <a:spcPts val="120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This particular method is used for comparing two objects for equality.</a:t>
            </a: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equals():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393700" indent="-157163">
              <a:spcBef>
                <a:spcPts val="1200"/>
              </a:spcBef>
            </a:pP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equals()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refers to equivalence relation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you say that two objects are equivalent they satisfy the “equals()” condition.</a:t>
            </a:r>
          </a:p>
          <a:p>
            <a:pPr marL="393700" indent="-157163">
              <a:spcBef>
                <a:spcPts val="1200"/>
              </a:spcBef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Override the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equals()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with a logic which needs to be used for comparing for equivalence.</a:t>
            </a: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Assume we have a object Employee with the following instance variables, </a:t>
            </a:r>
            <a:r>
              <a:rPr lang="en-US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EmployeeId, EmployeeName.</a:t>
            </a:r>
          </a:p>
          <a:p>
            <a:pPr marL="393700" indent="-157163">
              <a:spcBef>
                <a:spcPts val="120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developer can override the equals method and compare the employee Id for checking equivalence.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Lend a Hand – Equals and Hash Code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27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763000" cy="270843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Lets develop a program to explore how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equals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hash code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works.</a:t>
            </a:r>
          </a:p>
          <a:p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Employee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object with instance variable age and name. Override the hash code and equals method as mentioned below,</a:t>
            </a:r>
          </a:p>
          <a:p>
            <a:pPr marL="630238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Equals –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The method overridden to compare the age of the employees if same they should return a true else return false.</a:t>
            </a:r>
          </a:p>
          <a:p>
            <a:pPr marL="630238" indent="-23653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hashCode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– Should return the age as hash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Solution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3581400" cy="4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0" y="3733800"/>
            <a:ext cx="22098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Overriding hashcode ().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590800" y="3581400"/>
            <a:ext cx="457200" cy="609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5181600"/>
            <a:ext cx="1905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Overriding equals().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819400" y="4724400"/>
            <a:ext cx="304800" cy="12192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752600"/>
            <a:ext cx="5505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77000" y="2895600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returns true.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239000" y="25908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Key points on equals method.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7148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Reflexive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 x.equals(x) is true.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Symmetric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 if x.equals(y) is true, then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y.equals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(x) must be true.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Transitive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 if x.equals(y) is true, and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y.equals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(z) is true, then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z.equals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(x) is true.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Consistent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 Multiple calls to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(y) will return the same result. 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: If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(y) is true, then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==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y.hashCode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is true. </a:t>
            </a:r>
          </a:p>
          <a:p>
            <a:pPr>
              <a:spcBef>
                <a:spcPts val="1200"/>
              </a:spcBef>
            </a:pPr>
            <a:endParaRPr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Key points on hash code method</a:t>
            </a:r>
            <a:endParaRPr lang="en-US" sz="2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30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267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Consistent: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 Multiple calls to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return the same integer. </a:t>
            </a:r>
          </a:p>
          <a:p>
            <a:pPr>
              <a:spcBef>
                <a:spcPts val="1200"/>
              </a:spcBef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(y) is true,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x.hashCode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==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y.hashCode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is true. </a:t>
            </a:r>
          </a:p>
          <a:p>
            <a:pPr>
              <a:spcBef>
                <a:spcPts val="1200"/>
              </a:spcBef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But,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a.hashCode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==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b.hashCode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() does not have to mean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a.equals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(b). </a:t>
            </a:r>
          </a:p>
          <a:p>
            <a:pPr>
              <a:spcBef>
                <a:spcPts val="1200"/>
              </a:spcBef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Transient variables are not appropriate for equals() and hashCode().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0"/>
            <a:ext cx="8686800" cy="3124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Associates to reflect the following before proceeding.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the use of StringBufferClass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What is the use of StringBuilderClass?</a:t>
            </a:r>
          </a:p>
          <a:p>
            <a:pPr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What is the use of StringTokenizerClass?</a:t>
            </a:r>
          </a:p>
          <a:p>
            <a:pPr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What is the significance of hashcode() and equals() </a:t>
            </a:r>
            <a:r>
              <a:rPr sz="2400" dirty="0" err="1" smtClean="0">
                <a:latin typeface="Arial" pitchFamily="34" charset="0"/>
                <a:cs typeface="Arial" pitchFamily="34" charset="0"/>
              </a:rPr>
              <a:t>mehods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67" y="16002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  String session.</a:t>
            </a:r>
            <a:endParaRPr lang="en-US" sz="2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cs typeface="Arial" pitchFamily="34" charset="0"/>
              </a:rPr>
              <a:t>After completing this chapter you will be able to: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cs typeface="Arial" pitchFamily="34" charset="0"/>
              </a:rPr>
              <a:t> Create String,StringBuffer and StringBuilder Objects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Work with String, StringBuffer and StringBuilder API's.</a:t>
            </a:r>
          </a:p>
          <a:p>
            <a:pPr marL="1308100" lvl="1" indent="-2206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Work with String </a:t>
            </a:r>
            <a:r>
              <a:rPr dirty="0" err="1" smtClean="0">
                <a:cs typeface="Arial" pitchFamily="34" charset="0"/>
              </a:rPr>
              <a:t>Tokenizer</a:t>
            </a:r>
            <a:r>
              <a:rPr dirty="0" smtClean="0">
                <a:cs typeface="Arial" pitchFamily="34" charset="0"/>
              </a:rPr>
              <a:t> API's.</a:t>
            </a: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marL="1308100" lvl="1" indent="-220663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marL="1308100" lvl="1" indent="-220663" algn="ctr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  <a:p>
            <a:pPr lvl="1" algn="ctr" eaLnBrk="1" hangingPunct="1">
              <a:spcBef>
                <a:spcPts val="1200"/>
              </a:spcBef>
              <a:buNone/>
            </a:pPr>
            <a:endParaRPr lang="en-US" dirty="0" smtClean="0"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 Class 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4665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b="1" i="1" dirty="0" smtClean="0">
                <a:latin typeface="Arial" pitchFamily="34" charset="0"/>
                <a:cs typeface="Arial" pitchFamily="34" charset="0"/>
              </a:rPr>
              <a:t>Strings,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which are widely used in Java programming, they </a:t>
            </a:r>
            <a:r>
              <a:rPr sz="2000" i="1" dirty="0" smtClean="0">
                <a:latin typeface="Arial" pitchFamily="34" charset="0"/>
                <a:cs typeface="Arial" pitchFamily="34" charset="0"/>
              </a:rPr>
              <a:t>are a sequence of characters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287338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Java provides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to create and process strings.</a:t>
            </a:r>
          </a:p>
          <a:p>
            <a:pPr indent="287338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Strings are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objects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How to create a String?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sz="1800" b="1" dirty="0" smtClean="0">
                <a:latin typeface="Arial" pitchFamily="34" charset="0"/>
                <a:cs typeface="Arial" pitchFamily="34" charset="0"/>
              </a:rPr>
              <a:t>Option 1: 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sz="18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greeting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Hello world!</a:t>
            </a:r>
            <a:r>
              <a:rPr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sz="1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// Create a string literal and assign it to a String reference. </a:t>
            </a:r>
            <a:r>
              <a:rPr sz="1800" b="1" dirty="0" smtClean="0">
                <a:latin typeface="Arial" pitchFamily="34" charset="0"/>
                <a:cs typeface="Arial" pitchFamily="34" charset="0"/>
              </a:rPr>
              <a:t>(OR)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Option 2: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8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greeting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new String(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dirty="0" smtClean="0">
                <a:solidFill>
                  <a:srgbClr val="EA3800"/>
                </a:solidFill>
                <a:latin typeface="Arial" pitchFamily="34" charset="0"/>
                <a:cs typeface="Arial" pitchFamily="34" charset="0"/>
              </a:rPr>
              <a:t>Hello world!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“)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// Using the String constructor.</a:t>
            </a:r>
            <a:endParaRPr sz="180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About String Class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384048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sz="2000" b="1" dirty="0" smtClean="0">
                <a:latin typeface="Arial" pitchFamily="34" charset="0"/>
                <a:cs typeface="Arial" pitchFamily="34" charset="0"/>
              </a:rPr>
              <a:t>What does </a:t>
            </a:r>
            <a:r>
              <a:rPr sz="2000" b="1" i="1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sz="2000" b="1" dirty="0" smtClean="0">
                <a:latin typeface="Arial" pitchFamily="34" charset="0"/>
                <a:cs typeface="Arial" pitchFamily="34" charset="0"/>
              </a:rPr>
              <a:t>class contain?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String class contains the API’s used for creating and processing strings.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Example:</a:t>
            </a:r>
            <a:endParaRPr sz="2000" b="1" dirty="0" smtClean="0">
              <a:latin typeface="Arial" pitchFamily="34" charset="0"/>
              <a:cs typeface="Arial" pitchFamily="34" charset="0"/>
            </a:endParaRP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Comparing Strings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Searching 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Extracting substrings.</a:t>
            </a:r>
          </a:p>
          <a:p>
            <a:pPr marL="520700" indent="-174625">
              <a:spcBef>
                <a:spcPts val="1200"/>
              </a:spcBef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Also constructors for creating Strings in different ways.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45191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String is available in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java.lang package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Lend a hand-String Constructors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" y="2250831"/>
            <a:ext cx="9067800" cy="4530969"/>
            <a:chOff x="0" y="1565031"/>
            <a:chExt cx="9067800" cy="45309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1565031"/>
              <a:ext cx="5890260" cy="45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6629400" y="2438400"/>
              <a:ext cx="2438400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 Creating string objects from a character array.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400800" y="2590800"/>
              <a:ext cx="228600" cy="35052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2971800"/>
              <a:ext cx="1447800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From byte array.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0800000">
              <a:off x="1447800" y="3048000"/>
              <a:ext cx="228600" cy="381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3000" y="3807023"/>
              <a:ext cx="24384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From other string objects.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4724400" y="3810000"/>
              <a:ext cx="228600" cy="35052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3429000"/>
              <a:ext cx="24384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From other char objects. 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800" y="1600200"/>
            <a:ext cx="8153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Lets develop a program to explore the various String constructors to build </a:t>
            </a:r>
            <a:r>
              <a:rPr lang="en-US" smtClean="0">
                <a:latin typeface="Arial" pitchFamily="34" charset="0"/>
                <a:cs typeface="Arial" pitchFamily="34" charset="0"/>
              </a:rPr>
              <a:t>a String.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 Class API’s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533525"/>
            <a:ext cx="8686800" cy="4476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commonly used API’s inside String Class.</a:t>
            </a:r>
            <a:endParaRPr sz="2000" b="1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27518"/>
              </p:ext>
            </p:extLst>
          </p:nvPr>
        </p:nvGraphicFramePr>
        <p:xfrm>
          <a:off x="228600" y="2072640"/>
          <a:ext cx="8610600" cy="370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/>
                <a:gridCol w="3907536"/>
                <a:gridCol w="3581400"/>
              </a:tblGrid>
              <a:tr h="3324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charAt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index)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Returns the character at the specified index.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compareTo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 anotherString)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Compares two strings lexicographically.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088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equalsIgnoreCase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 anotherString)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Compares this String to another String, ignoring case considerations.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088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indexOf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ch)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Returns the index within this string of the first occurrence of the specified character.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sz="1600" b="1" smtClean="0">
                          <a:latin typeface="Arial" pitchFamily="34" charset="0"/>
                          <a:cs typeface="Arial" pitchFamily="34" charset="0"/>
                        </a:rPr>
                        <a:t>ength</a:t>
                      </a: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Returns the length of this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String Class </a:t>
            </a:r>
            <a:r>
              <a:rPr lang="en-US" dirty="0" smtClean="0"/>
              <a:t>Api’s</a:t>
            </a:r>
            <a:endParaRPr lang="en-US" sz="3600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678670"/>
          <a:ext cx="8595360" cy="350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38"/>
                <a:gridCol w="3981694"/>
                <a:gridCol w="3422228"/>
              </a:tblGrid>
              <a:tr h="3659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952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concat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 str)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Concatenates the specified string to the end of this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453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(char oldChar, char newChar) </a:t>
                      </a:r>
                      <a:b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resulting from replacing all occurrences of oldChar in this string with newChar.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674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substring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(int beginIndex, int endIndex)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new string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that is a substring of this string.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0640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trim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Returns a copy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of the string, with leading and trailing whitespace omitted.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6320" y="5410201"/>
            <a:ext cx="6858000" cy="64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For more information refer </a:t>
            </a:r>
          </a:p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http://docs.oracle.com/javase/1.4.2/docs/api/java/lang/String.html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nformationicongre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54864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4303FF-4150-4605-9790-7512006B0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44943</TotalTime>
  <Words>1959</Words>
  <Application>Microsoft Office PowerPoint</Application>
  <PresentationFormat>On-screen Show (4:3)</PresentationFormat>
  <Paragraphs>333</Paragraphs>
  <Slides>32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CATP</vt:lpstr>
      <vt:lpstr>PowerPoint Presentation</vt:lpstr>
      <vt:lpstr>About the Author</vt:lpstr>
      <vt:lpstr>PowerPoint Presentation</vt:lpstr>
      <vt:lpstr>Objectives</vt:lpstr>
      <vt:lpstr>String Class </vt:lpstr>
      <vt:lpstr>About String Class</vt:lpstr>
      <vt:lpstr>Lend a hand-String Constructors</vt:lpstr>
      <vt:lpstr>String Class API’s</vt:lpstr>
      <vt:lpstr>String Class Api’s</vt:lpstr>
      <vt:lpstr>Key points on String Class </vt:lpstr>
      <vt:lpstr>Lend a hand - String API’s</vt:lpstr>
      <vt:lpstr>What is StringBuffer?</vt:lpstr>
      <vt:lpstr>StringBuffer Class </vt:lpstr>
      <vt:lpstr>StringBuffer Class </vt:lpstr>
      <vt:lpstr>StringBuffer API’s</vt:lpstr>
      <vt:lpstr>StringBuffer API’s</vt:lpstr>
      <vt:lpstr>Lend a Hand – StringBuffer API</vt:lpstr>
      <vt:lpstr>Lend a hand Solution -StringBuffer API’s</vt:lpstr>
      <vt:lpstr>What is StringBuilder?</vt:lpstr>
      <vt:lpstr>Lend a Hand – StringBuilder API</vt:lpstr>
      <vt:lpstr>Lend a hand-StringBuilder Methods</vt:lpstr>
      <vt:lpstr>StringTokenizer Class </vt:lpstr>
      <vt:lpstr>StringTokenizer API’s</vt:lpstr>
      <vt:lpstr>Lend a hand-StringTokenizer</vt:lpstr>
      <vt:lpstr>equals() and hashCode() method </vt:lpstr>
      <vt:lpstr>equals() and hashCode() method </vt:lpstr>
      <vt:lpstr>Lend a Hand – Equals and Hash Code</vt:lpstr>
      <vt:lpstr>Lend a hand Solution</vt:lpstr>
      <vt:lpstr>Key points on equals method.</vt:lpstr>
      <vt:lpstr>Key points on hash code method</vt:lpstr>
      <vt:lpstr>Time To Reflect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K, Rajeshwar Chary (Cognizant)</cp:lastModifiedBy>
  <cp:revision>2576</cp:revision>
  <dcterms:created xsi:type="dcterms:W3CDTF">2006-08-07T10:58:16Z</dcterms:created>
  <dcterms:modified xsi:type="dcterms:W3CDTF">2013-09-30T05:30:16Z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