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781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115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23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180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5763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706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253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262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7/8/2021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6937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48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822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26542536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140" y="0"/>
            <a:ext cx="9144000" cy="661314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lIns="0" tIns="0" rIns="0" bIns="0" rtlCol="0"/>
          <a:lstStyle/>
          <a:p>
            <a:endParaRPr/>
          </a:p>
        </p:txBody>
      </p:sp>
      <p:sp>
        <p:nvSpPr>
          <p:cNvPr id="3" name="object 3"/>
          <p:cNvSpPr txBox="1">
            <a:spLocks noGrp="1"/>
          </p:cNvSpPr>
          <p:nvPr>
            <p:ph type="title"/>
          </p:nvPr>
        </p:nvSpPr>
        <p:spPr>
          <a:xfrm>
            <a:off x="864819" y="3102355"/>
            <a:ext cx="741680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FFFF"/>
                </a:solidFill>
              </a:rPr>
              <a:t>Defect Reporting and</a:t>
            </a:r>
            <a:r>
              <a:rPr spc="-15" dirty="0">
                <a:solidFill>
                  <a:srgbClr val="FFFFFF"/>
                </a:solidFill>
              </a:rPr>
              <a:t> </a:t>
            </a:r>
            <a:r>
              <a:rPr spc="-5" dirty="0">
                <a:solidFill>
                  <a:srgbClr val="FFFFFF"/>
                </a:solidFill>
              </a:rPr>
              <a:t>Tracking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48228" y="4607051"/>
            <a:ext cx="2375916" cy="17023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09138" y="278637"/>
            <a:ext cx="3126740" cy="635000"/>
          </a:xfrm>
          <a:prstGeom prst="rect">
            <a:avLst/>
          </a:prstGeom>
        </p:spPr>
        <p:txBody>
          <a:bodyPr vert="horz" wrap="square" lIns="0" tIns="12065" rIns="0" bIns="0" rtlCol="0">
            <a:spAutoFit/>
          </a:bodyPr>
          <a:lstStyle/>
          <a:p>
            <a:pPr marL="12700">
              <a:lnSpc>
                <a:spcPct val="100000"/>
              </a:lnSpc>
              <a:spcBef>
                <a:spcPts val="95"/>
              </a:spcBef>
            </a:pPr>
            <a:r>
              <a:rPr spc="-5" dirty="0"/>
              <a:t>Bug</a:t>
            </a:r>
            <a:r>
              <a:rPr spc="-75" dirty="0"/>
              <a:t> </a:t>
            </a:r>
            <a:r>
              <a:rPr spc="-5" dirty="0"/>
              <a:t>tracking</a:t>
            </a:r>
          </a:p>
        </p:txBody>
      </p:sp>
      <p:sp>
        <p:nvSpPr>
          <p:cNvPr id="4" name="object 4"/>
          <p:cNvSpPr txBox="1"/>
          <p:nvPr/>
        </p:nvSpPr>
        <p:spPr>
          <a:xfrm>
            <a:off x="738631" y="1522222"/>
            <a:ext cx="7824470" cy="3028315"/>
          </a:xfrm>
          <a:prstGeom prst="rect">
            <a:avLst/>
          </a:prstGeom>
        </p:spPr>
        <p:txBody>
          <a:bodyPr vert="horz" wrap="square" lIns="0" tIns="12065" rIns="0" bIns="0" rtlCol="0">
            <a:spAutoFit/>
          </a:bodyPr>
          <a:lstStyle/>
          <a:p>
            <a:pPr marL="12700" marR="88900">
              <a:lnSpc>
                <a:spcPct val="100000"/>
              </a:lnSpc>
              <a:spcBef>
                <a:spcPts val="95"/>
              </a:spcBef>
            </a:pPr>
            <a:r>
              <a:rPr sz="1600" b="1" spc="-5" dirty="0">
                <a:latin typeface="Arial"/>
                <a:cs typeface="Arial"/>
              </a:rPr>
              <a:t>Bug tracking is a process </a:t>
            </a:r>
            <a:r>
              <a:rPr sz="1600" spc="-5" dirty="0">
                <a:latin typeface="Arial"/>
                <a:cs typeface="Arial"/>
              </a:rPr>
              <a:t>used by quality assurance personnel and programmers to  keep track of software problems and</a:t>
            </a:r>
            <a:r>
              <a:rPr sz="1600" spc="105" dirty="0">
                <a:latin typeface="Arial"/>
                <a:cs typeface="Arial"/>
              </a:rPr>
              <a:t> </a:t>
            </a:r>
            <a:r>
              <a:rPr sz="1600" spc="-5" dirty="0">
                <a:latin typeface="Arial"/>
                <a:cs typeface="Arial"/>
              </a:rPr>
              <a:t>resolutions.</a:t>
            </a:r>
            <a:endParaRPr sz="1600">
              <a:latin typeface="Arial"/>
              <a:cs typeface="Arial"/>
            </a:endParaRPr>
          </a:p>
          <a:p>
            <a:pPr marL="12700" marR="192405">
              <a:lnSpc>
                <a:spcPct val="100000"/>
              </a:lnSpc>
            </a:pPr>
            <a:r>
              <a:rPr sz="1600" b="1" spc="-5" dirty="0">
                <a:latin typeface="Arial"/>
                <a:cs typeface="Arial"/>
              </a:rPr>
              <a:t>Bug tracking </a:t>
            </a:r>
            <a:r>
              <a:rPr sz="1600" spc="-5" dirty="0">
                <a:latin typeface="Arial"/>
                <a:cs typeface="Arial"/>
              </a:rPr>
              <a:t>is important since complex software products can have tens of  thousands of defects (or possibly more). Managing, evaluating and prioritizing these  defects is a time consuming task. To help </a:t>
            </a:r>
            <a:r>
              <a:rPr sz="1600" spc="-10" dirty="0">
                <a:latin typeface="Arial"/>
                <a:cs typeface="Arial"/>
              </a:rPr>
              <a:t>with </a:t>
            </a:r>
            <a:r>
              <a:rPr sz="1600" spc="-5" dirty="0">
                <a:latin typeface="Arial"/>
                <a:cs typeface="Arial"/>
              </a:rPr>
              <a:t>this task, development teams use bug  tracking software </a:t>
            </a:r>
            <a:r>
              <a:rPr sz="1600" spc="-10" dirty="0">
                <a:latin typeface="Arial"/>
                <a:cs typeface="Arial"/>
              </a:rPr>
              <a:t>which </a:t>
            </a:r>
            <a:r>
              <a:rPr sz="1600" spc="-5" dirty="0">
                <a:latin typeface="Arial"/>
                <a:cs typeface="Arial"/>
              </a:rPr>
              <a:t>are database systems that store defects and help team  members manage</a:t>
            </a:r>
            <a:r>
              <a:rPr sz="1600" spc="35" dirty="0">
                <a:latin typeface="Arial"/>
                <a:cs typeface="Arial"/>
              </a:rPr>
              <a:t> </a:t>
            </a:r>
            <a:r>
              <a:rPr sz="1600" spc="-5" dirty="0">
                <a:latin typeface="Arial"/>
                <a:cs typeface="Arial"/>
              </a:rPr>
              <a:t>issues.</a:t>
            </a:r>
            <a:endParaRPr sz="1600">
              <a:latin typeface="Arial"/>
              <a:cs typeface="Arial"/>
            </a:endParaRPr>
          </a:p>
          <a:p>
            <a:pPr marL="12700" marR="5080">
              <a:lnSpc>
                <a:spcPct val="100000"/>
              </a:lnSpc>
              <a:spcBef>
                <a:spcPts val="600"/>
              </a:spcBef>
            </a:pPr>
            <a:r>
              <a:rPr sz="1600" b="1" spc="-5" dirty="0">
                <a:latin typeface="Arial"/>
                <a:cs typeface="Arial"/>
              </a:rPr>
              <a:t>Bug tracking </a:t>
            </a:r>
            <a:r>
              <a:rPr sz="1600" b="1" spc="-10" dirty="0">
                <a:latin typeface="Arial"/>
                <a:cs typeface="Arial"/>
              </a:rPr>
              <a:t>systems </a:t>
            </a:r>
            <a:r>
              <a:rPr sz="1600" b="1" spc="-5" dirty="0">
                <a:latin typeface="Arial"/>
                <a:cs typeface="Arial"/>
              </a:rPr>
              <a:t>include a database, </a:t>
            </a:r>
            <a:r>
              <a:rPr sz="1600" spc="-10" dirty="0">
                <a:latin typeface="Arial"/>
                <a:cs typeface="Arial"/>
              </a:rPr>
              <a:t>which </a:t>
            </a:r>
            <a:r>
              <a:rPr sz="1600" spc="-5" dirty="0">
                <a:latin typeface="Arial"/>
                <a:cs typeface="Arial"/>
              </a:rPr>
              <a:t>keeps track of facts pertaining to  each bug. These facts might include the time a bug </a:t>
            </a:r>
            <a:r>
              <a:rPr sz="1600" spc="-10" dirty="0">
                <a:latin typeface="Arial"/>
                <a:cs typeface="Arial"/>
              </a:rPr>
              <a:t>was </a:t>
            </a:r>
            <a:r>
              <a:rPr sz="1600" spc="-5" dirty="0">
                <a:latin typeface="Arial"/>
                <a:cs typeface="Arial"/>
              </a:rPr>
              <a:t>reported, its severity, incorrect  program behavior, details on how to recreate the bug,who reported the bug and </a:t>
            </a:r>
            <a:r>
              <a:rPr sz="1600" spc="-10" dirty="0">
                <a:latin typeface="Arial"/>
                <a:cs typeface="Arial"/>
              </a:rPr>
              <a:t>what  </a:t>
            </a:r>
            <a:r>
              <a:rPr sz="1600" spc="-5" dirty="0">
                <a:latin typeface="Arial"/>
                <a:cs typeface="Arial"/>
              </a:rPr>
              <a:t>the programmers did to fix </a:t>
            </a:r>
            <a:r>
              <a:rPr sz="1600" dirty="0">
                <a:latin typeface="Arial"/>
                <a:cs typeface="Arial"/>
              </a:rPr>
              <a:t>it. </a:t>
            </a:r>
            <a:r>
              <a:rPr sz="1600" spc="-5" dirty="0">
                <a:latin typeface="Arial"/>
                <a:cs typeface="Arial"/>
              </a:rPr>
              <a:t>Bug tracking systems are associated </a:t>
            </a:r>
            <a:r>
              <a:rPr sz="1600" spc="-10" dirty="0">
                <a:latin typeface="Arial"/>
                <a:cs typeface="Arial"/>
              </a:rPr>
              <a:t>with </a:t>
            </a:r>
            <a:r>
              <a:rPr sz="1600" spc="-5" dirty="0">
                <a:latin typeface="Arial"/>
                <a:cs typeface="Arial"/>
              </a:rPr>
              <a:t>a bug's life  </a:t>
            </a:r>
            <a:r>
              <a:rPr sz="1600" spc="-10" dirty="0">
                <a:latin typeface="Arial"/>
                <a:cs typeface="Arial"/>
              </a:rPr>
              <a:t>cycle, which </a:t>
            </a:r>
            <a:r>
              <a:rPr sz="1600" spc="-5" dirty="0">
                <a:latin typeface="Arial"/>
                <a:cs typeface="Arial"/>
              </a:rPr>
              <a:t>is tracked through the status assigned to each</a:t>
            </a:r>
            <a:r>
              <a:rPr sz="1600" spc="155" dirty="0">
                <a:latin typeface="Arial"/>
                <a:cs typeface="Arial"/>
              </a:rPr>
              <a:t> </a:t>
            </a:r>
            <a:r>
              <a:rPr sz="1600" spc="-5" dirty="0">
                <a:latin typeface="Arial"/>
                <a:cs typeface="Arial"/>
              </a:rPr>
              <a:t>bug.</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9826" y="278637"/>
            <a:ext cx="2786380" cy="635000"/>
          </a:xfrm>
          <a:prstGeom prst="rect">
            <a:avLst/>
          </a:prstGeom>
        </p:spPr>
        <p:txBody>
          <a:bodyPr vert="horz" wrap="square" lIns="0" tIns="12065" rIns="0" bIns="0" rtlCol="0">
            <a:spAutoFit/>
          </a:bodyPr>
          <a:lstStyle/>
          <a:p>
            <a:pPr marL="12700">
              <a:lnSpc>
                <a:spcPct val="100000"/>
              </a:lnSpc>
              <a:spcBef>
                <a:spcPts val="95"/>
              </a:spcBef>
            </a:pPr>
            <a:r>
              <a:rPr spc="-5" dirty="0"/>
              <a:t>Co</a:t>
            </a:r>
            <a:r>
              <a:rPr spc="-25" dirty="0"/>
              <a:t>n</a:t>
            </a:r>
            <a:r>
              <a:rPr spc="-5" dirty="0"/>
              <a:t>clusion</a:t>
            </a:r>
          </a:p>
        </p:txBody>
      </p:sp>
      <p:sp>
        <p:nvSpPr>
          <p:cNvPr id="3" name="object 3"/>
          <p:cNvSpPr txBox="1"/>
          <p:nvPr/>
        </p:nvSpPr>
        <p:spPr>
          <a:xfrm>
            <a:off x="738631" y="1522222"/>
            <a:ext cx="7851775" cy="3485515"/>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A software bug can cause faulty functionality, instability or even failure within an  application or program. Fortunately, during the development phase, the software  </a:t>
            </a:r>
            <a:r>
              <a:rPr sz="1600" dirty="0">
                <a:latin typeface="Arial"/>
                <a:cs typeface="Arial"/>
              </a:rPr>
              <a:t>testing </a:t>
            </a:r>
            <a:r>
              <a:rPr sz="1600" spc="-5" dirty="0">
                <a:latin typeface="Arial"/>
                <a:cs typeface="Arial"/>
              </a:rPr>
              <a:t>and quality assurance (QA) process addresses bug issues. The primary  mission of testing teams </a:t>
            </a:r>
            <a:r>
              <a:rPr sz="1600" spc="-10" dirty="0">
                <a:latin typeface="Arial"/>
                <a:cs typeface="Arial"/>
              </a:rPr>
              <a:t>and </a:t>
            </a:r>
            <a:r>
              <a:rPr sz="1600" spc="-5" dirty="0">
                <a:latin typeface="Arial"/>
                <a:cs typeface="Arial"/>
              </a:rPr>
              <a:t>individual software testers is to comb through a </a:t>
            </a:r>
            <a:r>
              <a:rPr sz="1600" spc="-10" dirty="0">
                <a:latin typeface="Arial"/>
                <a:cs typeface="Arial"/>
              </a:rPr>
              <a:t>program’s  </a:t>
            </a:r>
            <a:r>
              <a:rPr sz="1600" spc="-5" dirty="0">
                <a:latin typeface="Arial"/>
                <a:cs typeface="Arial"/>
              </a:rPr>
              <a:t>code </a:t>
            </a:r>
            <a:r>
              <a:rPr sz="1600" dirty="0">
                <a:latin typeface="Arial"/>
                <a:cs typeface="Arial"/>
              </a:rPr>
              <a:t>in </a:t>
            </a:r>
            <a:r>
              <a:rPr sz="1600" spc="-5" dirty="0">
                <a:latin typeface="Arial"/>
                <a:cs typeface="Arial"/>
              </a:rPr>
              <a:t>order to detect mistakes and</a:t>
            </a:r>
            <a:r>
              <a:rPr sz="1600" spc="50" dirty="0">
                <a:latin typeface="Arial"/>
                <a:cs typeface="Arial"/>
              </a:rPr>
              <a:t> </a:t>
            </a:r>
            <a:r>
              <a:rPr sz="1600" spc="-5" dirty="0">
                <a:latin typeface="Arial"/>
                <a:cs typeface="Arial"/>
              </a:rPr>
              <a:t>defects.</a:t>
            </a:r>
            <a:endParaRPr sz="1600">
              <a:latin typeface="Arial"/>
              <a:cs typeface="Arial"/>
            </a:endParaRPr>
          </a:p>
          <a:p>
            <a:pPr marL="12700">
              <a:lnSpc>
                <a:spcPct val="100000"/>
              </a:lnSpc>
              <a:spcBef>
                <a:spcPts val="600"/>
              </a:spcBef>
            </a:pPr>
            <a:r>
              <a:rPr sz="1600" spc="-5" dirty="0">
                <a:latin typeface="Arial"/>
                <a:cs typeface="Arial"/>
              </a:rPr>
              <a:t>Defect reporting and tracking - it's very important and responsible part of testers</a:t>
            </a:r>
            <a:r>
              <a:rPr sz="1600" spc="265" dirty="0">
                <a:latin typeface="Arial"/>
                <a:cs typeface="Arial"/>
              </a:rPr>
              <a:t> </a:t>
            </a:r>
            <a:r>
              <a:rPr sz="1600" spc="-5" dirty="0">
                <a:latin typeface="Arial"/>
                <a:cs typeface="Arial"/>
              </a:rPr>
              <a:t>work.</a:t>
            </a:r>
            <a:endParaRPr sz="1600">
              <a:latin typeface="Arial"/>
              <a:cs typeface="Arial"/>
            </a:endParaRPr>
          </a:p>
          <a:p>
            <a:pPr>
              <a:lnSpc>
                <a:spcPct val="100000"/>
              </a:lnSpc>
            </a:pPr>
            <a:endParaRPr sz="1800">
              <a:latin typeface="Arial"/>
              <a:cs typeface="Arial"/>
            </a:endParaRPr>
          </a:p>
          <a:p>
            <a:pPr marL="12700">
              <a:lnSpc>
                <a:spcPct val="100000"/>
              </a:lnSpc>
              <a:spcBef>
                <a:spcPts val="1055"/>
              </a:spcBef>
            </a:pPr>
            <a:r>
              <a:rPr sz="1600" b="1" spc="-5" dirty="0">
                <a:latin typeface="Arial"/>
                <a:cs typeface="Arial"/>
              </a:rPr>
              <a:t>Quality indicators </a:t>
            </a:r>
            <a:r>
              <a:rPr sz="1600" b="1" spc="-10" dirty="0">
                <a:latin typeface="Arial"/>
                <a:cs typeface="Arial"/>
              </a:rPr>
              <a:t>for </a:t>
            </a:r>
            <a:r>
              <a:rPr sz="1600" b="1" spc="-5" dirty="0">
                <a:latin typeface="Arial"/>
                <a:cs typeface="Arial"/>
              </a:rPr>
              <a:t>good </a:t>
            </a:r>
            <a:r>
              <a:rPr sz="1600" b="1" spc="-10" dirty="0">
                <a:latin typeface="Arial"/>
                <a:cs typeface="Arial"/>
              </a:rPr>
              <a:t>bug</a:t>
            </a:r>
            <a:r>
              <a:rPr sz="1600" b="1" spc="125" dirty="0">
                <a:latin typeface="Arial"/>
                <a:cs typeface="Arial"/>
              </a:rPr>
              <a:t> </a:t>
            </a:r>
            <a:r>
              <a:rPr sz="1600" b="1" spc="-5" dirty="0">
                <a:latin typeface="Arial"/>
                <a:cs typeface="Arial"/>
              </a:rPr>
              <a:t>reports</a:t>
            </a:r>
            <a:endParaRPr sz="1600">
              <a:latin typeface="Arial"/>
              <a:cs typeface="Arial"/>
            </a:endParaRPr>
          </a:p>
          <a:p>
            <a:pPr marL="85090" indent="-73025">
              <a:lnSpc>
                <a:spcPct val="100000"/>
              </a:lnSpc>
              <a:spcBef>
                <a:spcPts val="600"/>
              </a:spcBef>
              <a:buClr>
                <a:srgbClr val="31469A"/>
              </a:buClr>
              <a:buSzPct val="93750"/>
              <a:buChar char="▪"/>
              <a:tabLst>
                <a:tab pos="85725" algn="l"/>
              </a:tabLst>
            </a:pPr>
            <a:r>
              <a:rPr sz="1600" spc="-5" dirty="0">
                <a:latin typeface="Arial"/>
                <a:cs typeface="Arial"/>
              </a:rPr>
              <a:t>– Clear for understanding(especially the</a:t>
            </a:r>
            <a:r>
              <a:rPr sz="1600" spc="30" dirty="0">
                <a:latin typeface="Arial"/>
                <a:cs typeface="Arial"/>
              </a:rPr>
              <a:t> </a:t>
            </a:r>
            <a:r>
              <a:rPr sz="1600" spc="-10" dirty="0">
                <a:latin typeface="Arial"/>
                <a:cs typeface="Arial"/>
              </a:rPr>
              <a:t>summary)</a:t>
            </a:r>
            <a:endParaRPr sz="1600">
              <a:latin typeface="Arial"/>
              <a:cs typeface="Arial"/>
            </a:endParaRPr>
          </a:p>
          <a:p>
            <a:pPr marL="85090" indent="-73025">
              <a:lnSpc>
                <a:spcPct val="100000"/>
              </a:lnSpc>
              <a:spcBef>
                <a:spcPts val="600"/>
              </a:spcBef>
              <a:buClr>
                <a:srgbClr val="31469A"/>
              </a:buClr>
              <a:buSzPct val="93750"/>
              <a:buChar char="▪"/>
              <a:tabLst>
                <a:tab pos="85725" algn="l"/>
              </a:tabLst>
            </a:pPr>
            <a:r>
              <a:rPr sz="1600" spc="-5" dirty="0">
                <a:latin typeface="Arial"/>
                <a:cs typeface="Arial"/>
              </a:rPr>
              <a:t>– Actionable by development</a:t>
            </a:r>
            <a:endParaRPr sz="1600">
              <a:latin typeface="Arial"/>
              <a:cs typeface="Arial"/>
            </a:endParaRPr>
          </a:p>
          <a:p>
            <a:pPr marL="85090" indent="-73025">
              <a:lnSpc>
                <a:spcPct val="100000"/>
              </a:lnSpc>
              <a:spcBef>
                <a:spcPts val="600"/>
              </a:spcBef>
              <a:buClr>
                <a:srgbClr val="31469A"/>
              </a:buClr>
              <a:buSzPct val="93750"/>
              <a:buChar char="▪"/>
              <a:tabLst>
                <a:tab pos="85725" algn="l"/>
              </a:tabLst>
            </a:pPr>
            <a:r>
              <a:rPr sz="1600" spc="-5" dirty="0">
                <a:latin typeface="Arial"/>
                <a:cs typeface="Arial"/>
              </a:rPr>
              <a:t>– Move quickly from opened to</a:t>
            </a:r>
            <a:r>
              <a:rPr sz="1600" spc="25" dirty="0">
                <a:latin typeface="Arial"/>
                <a:cs typeface="Arial"/>
              </a:rPr>
              <a:t> </a:t>
            </a:r>
            <a:r>
              <a:rPr sz="1600" spc="-5" dirty="0">
                <a:latin typeface="Arial"/>
                <a:cs typeface="Arial"/>
              </a:rPr>
              <a:t>closed</a:t>
            </a:r>
            <a:endParaRPr sz="1600">
              <a:latin typeface="Arial"/>
              <a:cs typeface="Arial"/>
            </a:endParaRPr>
          </a:p>
          <a:p>
            <a:pPr marL="85090" indent="-73025">
              <a:lnSpc>
                <a:spcPct val="100000"/>
              </a:lnSpc>
              <a:spcBef>
                <a:spcPts val="600"/>
              </a:spcBef>
              <a:buClr>
                <a:srgbClr val="31469A"/>
              </a:buClr>
              <a:buSzPct val="93750"/>
              <a:buChar char="▪"/>
              <a:tabLst>
                <a:tab pos="85725" algn="l"/>
              </a:tabLst>
            </a:pPr>
            <a:r>
              <a:rPr sz="1600" spc="-5" dirty="0">
                <a:latin typeface="Arial"/>
                <a:cs typeface="Arial"/>
              </a:rPr>
              <a:t>– Include only one problem per</a:t>
            </a:r>
            <a:r>
              <a:rPr sz="1600" spc="35" dirty="0">
                <a:latin typeface="Arial"/>
                <a:cs typeface="Arial"/>
              </a:rPr>
              <a:t> </a:t>
            </a:r>
            <a:r>
              <a:rPr sz="1600" spc="-5" dirty="0">
                <a:latin typeface="Arial"/>
                <a:cs typeface="Arial"/>
              </a:rPr>
              <a:t>report</a:t>
            </a:r>
            <a:endParaRPr sz="1600">
              <a:latin typeface="Arial"/>
              <a:cs typeface="Arial"/>
            </a:endParaRPr>
          </a:p>
        </p:txBody>
      </p:sp>
      <p:sp>
        <p:nvSpPr>
          <p:cNvPr id="4" name="object 4"/>
          <p:cNvSpPr/>
          <p:nvPr/>
        </p:nvSpPr>
        <p:spPr>
          <a:xfrm>
            <a:off x="5940552" y="3285744"/>
            <a:ext cx="2159507" cy="27569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spc="-5" dirty="0"/>
              <a:t>Example</a:t>
            </a:r>
          </a:p>
        </p:txBody>
      </p:sp>
      <p:sp>
        <p:nvSpPr>
          <p:cNvPr id="3" name="object 3"/>
          <p:cNvSpPr txBox="1"/>
          <p:nvPr/>
        </p:nvSpPr>
        <p:spPr>
          <a:xfrm>
            <a:off x="738631" y="1516126"/>
            <a:ext cx="17418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Defect</a:t>
            </a:r>
            <a:r>
              <a:rPr sz="2400" spc="-75" dirty="0">
                <a:latin typeface="Times New Roman"/>
                <a:cs typeface="Times New Roman"/>
              </a:rPr>
              <a:t> </a:t>
            </a:r>
            <a:r>
              <a:rPr sz="2400" dirty="0">
                <a:latin typeface="Times New Roman"/>
                <a:cs typeface="Times New Roman"/>
              </a:rPr>
              <a:t>Report</a:t>
            </a:r>
            <a:endParaRPr sz="2400">
              <a:latin typeface="Times New Roman"/>
              <a:cs typeface="Times New Roman"/>
            </a:endParaRPr>
          </a:p>
        </p:txBody>
      </p:sp>
      <p:graphicFrame>
        <p:nvGraphicFramePr>
          <p:cNvPr id="4" name="object 4"/>
          <p:cNvGraphicFramePr>
            <a:graphicFrameLocks noGrp="1"/>
          </p:cNvGraphicFramePr>
          <p:nvPr/>
        </p:nvGraphicFramePr>
        <p:xfrm>
          <a:off x="1065212" y="2075688"/>
          <a:ext cx="6999604" cy="3387088"/>
        </p:xfrm>
        <a:graphic>
          <a:graphicData uri="http://schemas.openxmlformats.org/drawingml/2006/table">
            <a:tbl>
              <a:tblPr firstRow="1" bandRow="1">
                <a:tableStyleId>{2D5ABB26-0587-4C30-8999-92F81FD0307C}</a:tableStyleId>
              </a:tblPr>
              <a:tblGrid>
                <a:gridCol w="182880"/>
                <a:gridCol w="1661160"/>
                <a:gridCol w="1649730"/>
                <a:gridCol w="1077595"/>
                <a:gridCol w="1077595"/>
                <a:gridCol w="630554"/>
                <a:gridCol w="720090"/>
              </a:tblGrid>
              <a:tr h="350520">
                <a:tc>
                  <a:txBody>
                    <a:bodyPr/>
                    <a:lstStyle/>
                    <a:p>
                      <a:pPr marL="24130" algn="ctr">
                        <a:lnSpc>
                          <a:spcPct val="100000"/>
                        </a:lnSpc>
                        <a:spcBef>
                          <a:spcPts val="35"/>
                        </a:spcBef>
                      </a:pPr>
                      <a:r>
                        <a:rPr sz="1000" b="1" dirty="0">
                          <a:latin typeface="Arial"/>
                          <a:cs typeface="Arial"/>
                        </a:rPr>
                        <a: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5" dirty="0">
                          <a:latin typeface="Arial"/>
                          <a:cs typeface="Arial"/>
                        </a:rPr>
                        <a:t>Summary</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5" dirty="0">
                          <a:latin typeface="Arial"/>
                          <a:cs typeface="Arial"/>
                        </a:rPr>
                        <a:t>Steps to</a:t>
                      </a:r>
                      <a:r>
                        <a:rPr sz="1000" b="1" spc="-10" dirty="0">
                          <a:latin typeface="Arial"/>
                          <a:cs typeface="Arial"/>
                        </a:rPr>
                        <a:t> </a:t>
                      </a:r>
                      <a:r>
                        <a:rPr sz="1000" b="1" spc="-5" dirty="0">
                          <a:latin typeface="Arial"/>
                          <a:cs typeface="Arial"/>
                        </a:rPr>
                        <a:t>reproduce</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10" dirty="0">
                          <a:latin typeface="Arial"/>
                          <a:cs typeface="Arial"/>
                        </a:rPr>
                        <a:t>Actual</a:t>
                      </a:r>
                      <a:r>
                        <a:rPr sz="1000" b="1" spc="15" dirty="0">
                          <a:latin typeface="Arial"/>
                          <a:cs typeface="Arial"/>
                        </a:rPr>
                        <a:t> </a:t>
                      </a:r>
                      <a:r>
                        <a:rPr sz="1000" b="1" spc="-5" dirty="0">
                          <a:latin typeface="Arial"/>
                          <a:cs typeface="Arial"/>
                        </a:rPr>
                        <a:t>Result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5" dirty="0">
                          <a:latin typeface="Arial"/>
                          <a:cs typeface="Arial"/>
                        </a:rPr>
                        <a:t>Expected</a:t>
                      </a:r>
                      <a:endParaRPr sz="1000">
                        <a:latin typeface="Arial"/>
                        <a:cs typeface="Arial"/>
                      </a:endParaRPr>
                    </a:p>
                    <a:p>
                      <a:pPr marL="69215">
                        <a:lnSpc>
                          <a:spcPct val="100000"/>
                        </a:lnSpc>
                        <a:spcBef>
                          <a:spcPts val="180"/>
                        </a:spcBef>
                      </a:pPr>
                      <a:r>
                        <a:rPr sz="1000" b="1" spc="-5" dirty="0">
                          <a:latin typeface="Arial"/>
                          <a:cs typeface="Arial"/>
                        </a:rPr>
                        <a:t>Result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5" dirty="0">
                          <a:latin typeface="Arial"/>
                          <a:cs typeface="Arial"/>
                        </a:rPr>
                        <a:t>Severity</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5" dirty="0">
                          <a:latin typeface="Arial"/>
                          <a:cs typeface="Arial"/>
                        </a:rPr>
                        <a:t>Priority</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1039">
                <a:tc>
                  <a:txBody>
                    <a:bodyPr/>
                    <a:lstStyle/>
                    <a:p>
                      <a:pPr marL="24130" algn="ctr">
                        <a:lnSpc>
                          <a:spcPct val="100000"/>
                        </a:lnSpc>
                        <a:spcBef>
                          <a:spcPts val="35"/>
                        </a:spcBef>
                      </a:pPr>
                      <a:r>
                        <a:rPr sz="1000" b="1" dirty="0">
                          <a:latin typeface="Arial"/>
                          <a:cs typeface="Arial"/>
                        </a:rPr>
                        <a:t>1</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5" dirty="0">
                          <a:latin typeface="Arial"/>
                          <a:cs typeface="Arial"/>
                        </a:rPr>
                        <a:t>New Comment Page –</a:t>
                      </a:r>
                      <a:endParaRPr sz="1000">
                        <a:latin typeface="Arial"/>
                        <a:cs typeface="Arial"/>
                      </a:endParaRPr>
                    </a:p>
                    <a:p>
                      <a:pPr marL="68580" marR="299085">
                        <a:lnSpc>
                          <a:spcPct val="114999"/>
                        </a:lnSpc>
                      </a:pPr>
                      <a:r>
                        <a:rPr sz="1000" b="1" spc="-10" dirty="0">
                          <a:latin typeface="Arial"/>
                          <a:cs typeface="Arial"/>
                        </a:rPr>
                        <a:t>Active </a:t>
                      </a:r>
                      <a:r>
                        <a:rPr sz="1000" b="1" spc="-5" dirty="0">
                          <a:latin typeface="Arial"/>
                          <a:cs typeface="Arial"/>
                        </a:rPr>
                        <a:t>check box is  checked in by</a:t>
                      </a:r>
                      <a:r>
                        <a:rPr sz="1000" b="1" spc="-70" dirty="0">
                          <a:latin typeface="Arial"/>
                          <a:cs typeface="Arial"/>
                        </a:rPr>
                        <a:t> </a:t>
                      </a:r>
                      <a:r>
                        <a:rPr sz="1000" b="1" spc="-5" dirty="0">
                          <a:latin typeface="Arial"/>
                          <a:cs typeface="Arial"/>
                        </a:rPr>
                        <a:t>default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11480" indent="-343535">
                        <a:lnSpc>
                          <a:spcPct val="100000"/>
                        </a:lnSpc>
                        <a:spcBef>
                          <a:spcPts val="35"/>
                        </a:spcBef>
                        <a:buAutoNum type="arabicPeriod"/>
                        <a:tabLst>
                          <a:tab pos="411480" algn="l"/>
                          <a:tab pos="412115" algn="l"/>
                        </a:tabLst>
                      </a:pPr>
                      <a:r>
                        <a:rPr sz="1000" b="1" spc="-5" dirty="0">
                          <a:latin typeface="Arial"/>
                          <a:cs typeface="Arial"/>
                        </a:rPr>
                        <a:t>Log in to</a:t>
                      </a:r>
                      <a:r>
                        <a:rPr sz="1000" b="1" spc="-10" dirty="0">
                          <a:latin typeface="Arial"/>
                          <a:cs typeface="Arial"/>
                        </a:rPr>
                        <a:t> </a:t>
                      </a:r>
                      <a:r>
                        <a:rPr sz="1000" b="1" spc="-5" dirty="0">
                          <a:latin typeface="Arial"/>
                          <a:cs typeface="Arial"/>
                        </a:rPr>
                        <a:t>app</a:t>
                      </a:r>
                      <a:endParaRPr sz="1000">
                        <a:latin typeface="Arial"/>
                        <a:cs typeface="Arial"/>
                      </a:endParaRPr>
                    </a:p>
                    <a:p>
                      <a:pPr>
                        <a:lnSpc>
                          <a:spcPct val="100000"/>
                        </a:lnSpc>
                        <a:spcBef>
                          <a:spcPts val="40"/>
                        </a:spcBef>
                        <a:buFont typeface="Arial"/>
                        <a:buAutoNum type="arabicPeriod"/>
                      </a:pPr>
                      <a:endParaRPr sz="1000">
                        <a:latin typeface="Times New Roman"/>
                        <a:cs typeface="Times New Roman"/>
                      </a:endParaRPr>
                    </a:p>
                    <a:p>
                      <a:pPr marL="411480" indent="-343535">
                        <a:lnSpc>
                          <a:spcPct val="100000"/>
                        </a:lnSpc>
                        <a:buAutoNum type="arabicPeriod"/>
                        <a:tabLst>
                          <a:tab pos="411480" algn="l"/>
                          <a:tab pos="412115" algn="l"/>
                        </a:tabLst>
                      </a:pPr>
                      <a:r>
                        <a:rPr sz="1000" b="1" spc="-10" dirty="0">
                          <a:latin typeface="Arial"/>
                          <a:cs typeface="Arial"/>
                        </a:rPr>
                        <a:t>Click </a:t>
                      </a:r>
                      <a:r>
                        <a:rPr sz="1000" b="1" spc="-5" dirty="0">
                          <a:latin typeface="Arial"/>
                          <a:cs typeface="Arial"/>
                        </a:rPr>
                        <a:t>on “New”</a:t>
                      </a:r>
                      <a:r>
                        <a:rPr sz="1000" b="1" spc="-50" dirty="0">
                          <a:latin typeface="Arial"/>
                          <a:cs typeface="Arial"/>
                        </a:rPr>
                        <a:t> </a:t>
                      </a:r>
                      <a:r>
                        <a:rPr sz="1000" b="1" spc="-5" dirty="0">
                          <a:latin typeface="Arial"/>
                          <a:cs typeface="Arial"/>
                        </a:rPr>
                        <a:t>link</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10" dirty="0">
                          <a:latin typeface="Arial"/>
                          <a:cs typeface="Arial"/>
                        </a:rPr>
                        <a:t>“Active”</a:t>
                      </a:r>
                      <a:endParaRPr sz="1000">
                        <a:latin typeface="Arial"/>
                        <a:cs typeface="Arial"/>
                      </a:endParaRPr>
                    </a:p>
                    <a:p>
                      <a:pPr marL="68580" marR="165735">
                        <a:lnSpc>
                          <a:spcPct val="114999"/>
                        </a:lnSpc>
                      </a:pPr>
                      <a:r>
                        <a:rPr sz="1000" b="1" spc="-5" dirty="0">
                          <a:latin typeface="Arial"/>
                          <a:cs typeface="Arial"/>
                        </a:rPr>
                        <a:t>checkbox is  checked in</a:t>
                      </a:r>
                      <a:r>
                        <a:rPr sz="1000" b="1" spc="-90" dirty="0">
                          <a:latin typeface="Arial"/>
                          <a:cs typeface="Arial"/>
                        </a:rPr>
                        <a:t> </a:t>
                      </a:r>
                      <a:r>
                        <a:rPr sz="1000" b="1" spc="-5" dirty="0">
                          <a:latin typeface="Arial"/>
                          <a:cs typeface="Arial"/>
                        </a:rPr>
                        <a:t>by  default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10" dirty="0">
                          <a:latin typeface="Arial"/>
                          <a:cs typeface="Arial"/>
                        </a:rPr>
                        <a:t>Active</a:t>
                      </a:r>
                      <a:r>
                        <a:rPr sz="1000" b="1" spc="5" dirty="0">
                          <a:latin typeface="Arial"/>
                          <a:cs typeface="Arial"/>
                        </a:rPr>
                        <a:t> </a:t>
                      </a:r>
                      <a:r>
                        <a:rPr sz="1000" b="1" spc="-5" dirty="0">
                          <a:latin typeface="Arial"/>
                          <a:cs typeface="Arial"/>
                        </a:rPr>
                        <a:t>check</a:t>
                      </a:r>
                      <a:endParaRPr sz="1000">
                        <a:latin typeface="Arial"/>
                        <a:cs typeface="Arial"/>
                      </a:endParaRPr>
                    </a:p>
                    <a:p>
                      <a:pPr marL="69215" marR="141605">
                        <a:lnSpc>
                          <a:spcPct val="114999"/>
                        </a:lnSpc>
                      </a:pPr>
                      <a:r>
                        <a:rPr sz="1000" b="1" spc="-5" dirty="0">
                          <a:latin typeface="Arial"/>
                          <a:cs typeface="Arial"/>
                        </a:rPr>
                        <a:t>box should</a:t>
                      </a:r>
                      <a:r>
                        <a:rPr sz="1000" b="1" spc="-80" dirty="0">
                          <a:latin typeface="Arial"/>
                          <a:cs typeface="Arial"/>
                        </a:rPr>
                        <a:t> </a:t>
                      </a:r>
                      <a:r>
                        <a:rPr sz="1000" b="1" spc="-5" dirty="0">
                          <a:latin typeface="Arial"/>
                          <a:cs typeface="Arial"/>
                        </a:rPr>
                        <a:t>be  disabled by  default.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5" dirty="0">
                          <a:latin typeface="Arial"/>
                          <a:cs typeface="Arial"/>
                        </a:rPr>
                        <a:t>High</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5" dirty="0">
                          <a:latin typeface="Arial"/>
                          <a:cs typeface="Arial"/>
                        </a:rPr>
                        <a:t>High</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34820">
                <a:tc>
                  <a:txBody>
                    <a:bodyPr/>
                    <a:lstStyle/>
                    <a:p>
                      <a:pPr marL="24130" algn="ctr">
                        <a:lnSpc>
                          <a:spcPct val="100000"/>
                        </a:lnSpc>
                        <a:spcBef>
                          <a:spcPts val="35"/>
                        </a:spcBef>
                      </a:pPr>
                      <a:r>
                        <a:rPr sz="1000" b="1" dirty="0">
                          <a:latin typeface="Arial"/>
                          <a:cs typeface="Arial"/>
                        </a:rPr>
                        <a:t>2</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5" dirty="0">
                          <a:latin typeface="Arial"/>
                          <a:cs typeface="Arial"/>
                        </a:rPr>
                        <a:t>New Comment</a:t>
                      </a:r>
                      <a:r>
                        <a:rPr sz="1000" b="1" spc="-10" dirty="0">
                          <a:latin typeface="Arial"/>
                          <a:cs typeface="Arial"/>
                        </a:rPr>
                        <a:t> </a:t>
                      </a:r>
                      <a:r>
                        <a:rPr sz="1000" b="1" spc="-5" dirty="0">
                          <a:latin typeface="Arial"/>
                          <a:cs typeface="Arial"/>
                        </a:rPr>
                        <a:t>Page-</a:t>
                      </a:r>
                      <a:endParaRPr sz="1000">
                        <a:latin typeface="Arial"/>
                        <a:cs typeface="Arial"/>
                      </a:endParaRPr>
                    </a:p>
                    <a:p>
                      <a:pPr marL="68580" marR="335280">
                        <a:lnSpc>
                          <a:spcPct val="114999"/>
                        </a:lnSpc>
                      </a:pPr>
                      <a:r>
                        <a:rPr sz="1000" b="1" spc="-10" dirty="0">
                          <a:latin typeface="Arial"/>
                          <a:cs typeface="Arial"/>
                        </a:rPr>
                        <a:t>“Active” checkbox  </a:t>
                      </a:r>
                      <a:r>
                        <a:rPr sz="1000" b="1" spc="-5" dirty="0">
                          <a:latin typeface="Arial"/>
                          <a:cs typeface="Arial"/>
                        </a:rPr>
                        <a:t>becomes active</a:t>
                      </a:r>
                      <a:r>
                        <a:rPr sz="1000" b="1" spc="-80" dirty="0">
                          <a:latin typeface="Arial"/>
                          <a:cs typeface="Arial"/>
                        </a:rPr>
                        <a:t> </a:t>
                      </a:r>
                      <a:r>
                        <a:rPr sz="1000" b="1" spc="-5" dirty="0">
                          <a:latin typeface="Arial"/>
                          <a:cs typeface="Arial"/>
                        </a:rPr>
                        <a:t>after  page</a:t>
                      </a:r>
                      <a:r>
                        <a:rPr sz="1000" b="1" spc="-15" dirty="0">
                          <a:latin typeface="Arial"/>
                          <a:cs typeface="Arial"/>
                        </a:rPr>
                        <a:t> </a:t>
                      </a:r>
                      <a:r>
                        <a:rPr sz="1000" b="1" spc="-5" dirty="0">
                          <a:latin typeface="Arial"/>
                          <a:cs typeface="Arial"/>
                        </a:rPr>
                        <a:t>refresh</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11480" indent="-343535">
                        <a:lnSpc>
                          <a:spcPct val="100000"/>
                        </a:lnSpc>
                        <a:spcBef>
                          <a:spcPts val="35"/>
                        </a:spcBef>
                        <a:buAutoNum type="arabicPeriod"/>
                        <a:tabLst>
                          <a:tab pos="411480" algn="l"/>
                          <a:tab pos="412115" algn="l"/>
                        </a:tabLst>
                      </a:pPr>
                      <a:r>
                        <a:rPr sz="1000" b="1" spc="-5" dirty="0">
                          <a:latin typeface="Arial"/>
                          <a:cs typeface="Arial"/>
                        </a:rPr>
                        <a:t>Log in to</a:t>
                      </a:r>
                      <a:r>
                        <a:rPr sz="1000" b="1" spc="-10" dirty="0">
                          <a:latin typeface="Arial"/>
                          <a:cs typeface="Arial"/>
                        </a:rPr>
                        <a:t> </a:t>
                      </a:r>
                      <a:r>
                        <a:rPr sz="1000" b="1" spc="-5" dirty="0">
                          <a:latin typeface="Arial"/>
                          <a:cs typeface="Arial"/>
                        </a:rPr>
                        <a:t>app</a:t>
                      </a:r>
                      <a:endParaRPr sz="1000">
                        <a:latin typeface="Arial"/>
                        <a:cs typeface="Arial"/>
                      </a:endParaRPr>
                    </a:p>
                    <a:p>
                      <a:pPr>
                        <a:lnSpc>
                          <a:spcPct val="100000"/>
                        </a:lnSpc>
                        <a:spcBef>
                          <a:spcPts val="40"/>
                        </a:spcBef>
                        <a:buFont typeface="Arial"/>
                        <a:buAutoNum type="arabicPeriod"/>
                      </a:pPr>
                      <a:endParaRPr sz="1000">
                        <a:latin typeface="Times New Roman"/>
                        <a:cs typeface="Times New Roman"/>
                      </a:endParaRPr>
                    </a:p>
                    <a:p>
                      <a:pPr marL="411480" indent="-343535">
                        <a:lnSpc>
                          <a:spcPct val="100000"/>
                        </a:lnSpc>
                        <a:buAutoNum type="arabicPeriod"/>
                        <a:tabLst>
                          <a:tab pos="411480" algn="l"/>
                          <a:tab pos="412115" algn="l"/>
                        </a:tabLst>
                      </a:pPr>
                      <a:r>
                        <a:rPr sz="1000" b="1" spc="-10" dirty="0">
                          <a:latin typeface="Arial"/>
                          <a:cs typeface="Arial"/>
                        </a:rPr>
                        <a:t>Click </a:t>
                      </a:r>
                      <a:r>
                        <a:rPr sz="1000" b="1" spc="-5" dirty="0">
                          <a:latin typeface="Arial"/>
                          <a:cs typeface="Arial"/>
                        </a:rPr>
                        <a:t>on “New”</a:t>
                      </a:r>
                      <a:r>
                        <a:rPr sz="1000" b="1" spc="-50" dirty="0">
                          <a:latin typeface="Arial"/>
                          <a:cs typeface="Arial"/>
                        </a:rPr>
                        <a:t> </a:t>
                      </a:r>
                      <a:r>
                        <a:rPr sz="1000" b="1" spc="-5" dirty="0">
                          <a:latin typeface="Arial"/>
                          <a:cs typeface="Arial"/>
                        </a:rPr>
                        <a:t>link</a:t>
                      </a:r>
                      <a:endParaRPr sz="1000">
                        <a:latin typeface="Arial"/>
                        <a:cs typeface="Arial"/>
                      </a:endParaRPr>
                    </a:p>
                    <a:p>
                      <a:pPr>
                        <a:lnSpc>
                          <a:spcPct val="100000"/>
                        </a:lnSpc>
                        <a:spcBef>
                          <a:spcPts val="15"/>
                        </a:spcBef>
                        <a:buFont typeface="Arial"/>
                        <a:buAutoNum type="arabicPeriod"/>
                      </a:pPr>
                      <a:endParaRPr sz="850">
                        <a:latin typeface="Times New Roman"/>
                        <a:cs typeface="Times New Roman"/>
                      </a:endParaRPr>
                    </a:p>
                    <a:p>
                      <a:pPr marL="411480" marR="114300" indent="-342900">
                        <a:lnSpc>
                          <a:spcPct val="114999"/>
                        </a:lnSpc>
                        <a:buAutoNum type="arabicPeriod"/>
                        <a:tabLst>
                          <a:tab pos="411480" algn="l"/>
                          <a:tab pos="412115" algn="l"/>
                        </a:tabLst>
                      </a:pPr>
                      <a:r>
                        <a:rPr sz="1000" b="1" spc="-10" dirty="0">
                          <a:latin typeface="Arial"/>
                          <a:cs typeface="Arial"/>
                        </a:rPr>
                        <a:t>Check </a:t>
                      </a:r>
                      <a:r>
                        <a:rPr sz="1000" b="1" spc="-5" dirty="0">
                          <a:latin typeface="Arial"/>
                          <a:cs typeface="Arial"/>
                        </a:rPr>
                        <a:t>off </a:t>
                      </a:r>
                      <a:r>
                        <a:rPr sz="1000" b="1" spc="-10" dirty="0">
                          <a:latin typeface="Arial"/>
                          <a:cs typeface="Arial"/>
                        </a:rPr>
                        <a:t>“Active”  </a:t>
                      </a:r>
                      <a:r>
                        <a:rPr sz="1000" b="1" spc="-5" dirty="0">
                          <a:latin typeface="Arial"/>
                          <a:cs typeface="Arial"/>
                        </a:rPr>
                        <a:t>check</a:t>
                      </a:r>
                      <a:r>
                        <a:rPr sz="1000" b="1" spc="-25" dirty="0">
                          <a:latin typeface="Arial"/>
                          <a:cs typeface="Arial"/>
                        </a:rPr>
                        <a:t> </a:t>
                      </a:r>
                      <a:r>
                        <a:rPr sz="1000" b="1" spc="-5" dirty="0">
                          <a:latin typeface="Arial"/>
                          <a:cs typeface="Arial"/>
                        </a:rPr>
                        <a:t>box</a:t>
                      </a:r>
                      <a:endParaRPr sz="1000">
                        <a:latin typeface="Arial"/>
                        <a:cs typeface="Arial"/>
                      </a:endParaRPr>
                    </a:p>
                    <a:p>
                      <a:pPr>
                        <a:lnSpc>
                          <a:spcPct val="100000"/>
                        </a:lnSpc>
                        <a:spcBef>
                          <a:spcPts val="25"/>
                        </a:spcBef>
                        <a:buFont typeface="Arial"/>
                        <a:buAutoNum type="arabicPeriod"/>
                      </a:pPr>
                      <a:endParaRPr sz="850">
                        <a:latin typeface="Times New Roman"/>
                        <a:cs typeface="Times New Roman"/>
                      </a:endParaRPr>
                    </a:p>
                    <a:p>
                      <a:pPr marL="411480" marR="295275" indent="-342900">
                        <a:lnSpc>
                          <a:spcPct val="114999"/>
                        </a:lnSpc>
                        <a:buAutoNum type="arabicPeriod"/>
                        <a:tabLst>
                          <a:tab pos="411480" algn="l"/>
                          <a:tab pos="412115" algn="l"/>
                        </a:tabLst>
                      </a:pPr>
                      <a:r>
                        <a:rPr sz="1000" b="1" spc="-10" dirty="0">
                          <a:latin typeface="Arial"/>
                          <a:cs typeface="Arial"/>
                        </a:rPr>
                        <a:t>Click</a:t>
                      </a:r>
                      <a:r>
                        <a:rPr sz="1000" b="1" spc="-75" dirty="0">
                          <a:latin typeface="Arial"/>
                          <a:cs typeface="Arial"/>
                        </a:rPr>
                        <a:t> </a:t>
                      </a:r>
                      <a:r>
                        <a:rPr sz="1000" b="1" spc="-5" dirty="0">
                          <a:latin typeface="Arial"/>
                          <a:cs typeface="Arial"/>
                        </a:rPr>
                        <a:t>“Refresh”  link</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35"/>
                        </a:spcBef>
                      </a:pPr>
                      <a:r>
                        <a:rPr sz="1000" b="1" spc="-10" dirty="0">
                          <a:latin typeface="Arial"/>
                          <a:cs typeface="Arial"/>
                        </a:rPr>
                        <a:t>“Active”</a:t>
                      </a:r>
                      <a:endParaRPr sz="1000">
                        <a:latin typeface="Arial"/>
                        <a:cs typeface="Arial"/>
                      </a:endParaRPr>
                    </a:p>
                    <a:p>
                      <a:pPr marL="68580" marR="348615">
                        <a:lnSpc>
                          <a:spcPct val="114999"/>
                        </a:lnSpc>
                      </a:pPr>
                      <a:r>
                        <a:rPr sz="1000" b="1" spc="-5" dirty="0">
                          <a:latin typeface="Arial"/>
                          <a:cs typeface="Arial"/>
                        </a:rPr>
                        <a:t>checkbox  becomes  checked</a:t>
                      </a:r>
                      <a:r>
                        <a:rPr sz="1000" b="1" spc="-90" dirty="0">
                          <a:latin typeface="Arial"/>
                          <a:cs typeface="Arial"/>
                        </a:rPr>
                        <a:t> </a:t>
                      </a:r>
                      <a:r>
                        <a:rPr sz="1000" b="1" spc="-5" dirty="0">
                          <a:latin typeface="Arial"/>
                          <a:cs typeface="Arial"/>
                        </a:rPr>
                        <a:t>in</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spc="-10" dirty="0">
                          <a:latin typeface="Arial"/>
                          <a:cs typeface="Arial"/>
                        </a:rPr>
                        <a:t>“Active”</a:t>
                      </a:r>
                      <a:endParaRPr sz="1000">
                        <a:latin typeface="Arial"/>
                        <a:cs typeface="Arial"/>
                      </a:endParaRPr>
                    </a:p>
                    <a:p>
                      <a:pPr marL="69215" marR="115570">
                        <a:lnSpc>
                          <a:spcPct val="114999"/>
                        </a:lnSpc>
                      </a:pPr>
                      <a:r>
                        <a:rPr sz="1000" b="1" spc="-5" dirty="0">
                          <a:latin typeface="Arial"/>
                          <a:cs typeface="Arial"/>
                        </a:rPr>
                        <a:t>checkbox  should be  checked off</a:t>
                      </a:r>
                      <a:r>
                        <a:rPr sz="1000" b="1" spc="-80" dirty="0">
                          <a:latin typeface="Arial"/>
                          <a:cs typeface="Arial"/>
                        </a:rPr>
                        <a:t> </a:t>
                      </a:r>
                      <a:r>
                        <a:rPr sz="1000" b="1" spc="-5" dirty="0">
                          <a:latin typeface="Arial"/>
                          <a:cs typeface="Arial"/>
                        </a:rPr>
                        <a:t>by  default</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dirty="0">
                          <a:latin typeface="Arial"/>
                          <a:cs typeface="Arial"/>
                        </a:rPr>
                        <a:t>Medium</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35"/>
                        </a:spcBef>
                      </a:pPr>
                      <a:r>
                        <a:rPr sz="1000" b="1" dirty="0">
                          <a:latin typeface="Arial"/>
                          <a:cs typeface="Arial"/>
                        </a:rPr>
                        <a:t>Medium</a:t>
                      </a:r>
                      <a:endParaRPr sz="1000">
                        <a:latin typeface="Arial"/>
                        <a:cs typeface="Arial"/>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9083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9879">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3970">
              <a:lnSpc>
                <a:spcPct val="100000"/>
              </a:lnSpc>
              <a:spcBef>
                <a:spcPts val="95"/>
              </a:spcBef>
            </a:pPr>
            <a:r>
              <a:rPr spc="-5" dirty="0"/>
              <a:t>Example</a:t>
            </a:r>
          </a:p>
        </p:txBody>
      </p:sp>
      <p:sp>
        <p:nvSpPr>
          <p:cNvPr id="3" name="object 3"/>
          <p:cNvSpPr txBox="1"/>
          <p:nvPr/>
        </p:nvSpPr>
        <p:spPr>
          <a:xfrm>
            <a:off x="738631" y="1516126"/>
            <a:ext cx="17418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Defect</a:t>
            </a:r>
            <a:r>
              <a:rPr sz="2400" spc="-75" dirty="0">
                <a:latin typeface="Times New Roman"/>
                <a:cs typeface="Times New Roman"/>
              </a:rPr>
              <a:t> </a:t>
            </a:r>
            <a:r>
              <a:rPr sz="2400" dirty="0">
                <a:latin typeface="Times New Roman"/>
                <a:cs typeface="Times New Roman"/>
              </a:rPr>
              <a:t>Report</a:t>
            </a:r>
            <a:endParaRPr sz="2400">
              <a:latin typeface="Times New Roman"/>
              <a:cs typeface="Times New Roman"/>
            </a:endParaRPr>
          </a:p>
        </p:txBody>
      </p:sp>
      <p:sp>
        <p:nvSpPr>
          <p:cNvPr id="4" name="object 4"/>
          <p:cNvSpPr/>
          <p:nvPr/>
        </p:nvSpPr>
        <p:spPr>
          <a:xfrm>
            <a:off x="539495" y="2060448"/>
            <a:ext cx="8173211" cy="26959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123" y="1484375"/>
            <a:ext cx="7470648" cy="44653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spc="-5" dirty="0"/>
              <a:t>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1304" y="1484375"/>
            <a:ext cx="4933188" cy="45186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spc="-5" dirty="0"/>
              <a:t>Example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608" y="2078863"/>
            <a:ext cx="4182110" cy="513715"/>
          </a:xfrm>
          <a:prstGeom prst="rect">
            <a:avLst/>
          </a:prstGeom>
        </p:spPr>
        <p:txBody>
          <a:bodyPr vert="horz" wrap="square" lIns="0" tIns="13335" rIns="0" bIns="0" rtlCol="0">
            <a:spAutoFit/>
          </a:bodyPr>
          <a:lstStyle/>
          <a:p>
            <a:pPr marL="12700">
              <a:lnSpc>
                <a:spcPct val="100000"/>
              </a:lnSpc>
              <a:spcBef>
                <a:spcPts val="105"/>
              </a:spcBef>
            </a:pPr>
            <a:r>
              <a:rPr sz="3200" b="0" dirty="0">
                <a:solidFill>
                  <a:srgbClr val="000000"/>
                </a:solidFill>
                <a:latin typeface="Arial"/>
                <a:cs typeface="Arial"/>
              </a:rPr>
              <a:t>Thank you for</a:t>
            </a:r>
            <a:r>
              <a:rPr sz="3200" b="0" spc="-114" dirty="0">
                <a:solidFill>
                  <a:srgbClr val="000000"/>
                </a:solidFill>
                <a:latin typeface="Arial"/>
                <a:cs typeface="Arial"/>
              </a:rPr>
              <a:t> </a:t>
            </a:r>
            <a:r>
              <a:rPr sz="3200" b="0" dirty="0">
                <a:solidFill>
                  <a:srgbClr val="000000"/>
                </a:solidFill>
                <a:latin typeface="Arial"/>
                <a:cs typeface="Arial"/>
              </a:rPr>
              <a:t>attention</a:t>
            </a:r>
            <a:endParaRPr sz="3200">
              <a:latin typeface="Arial"/>
              <a:cs typeface="Arial"/>
            </a:endParaRPr>
          </a:p>
        </p:txBody>
      </p:sp>
      <p:sp>
        <p:nvSpPr>
          <p:cNvPr id="3" name="object 3"/>
          <p:cNvSpPr/>
          <p:nvPr/>
        </p:nvSpPr>
        <p:spPr>
          <a:xfrm>
            <a:off x="1836420" y="3212592"/>
            <a:ext cx="5768339" cy="27828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0929" y="278637"/>
            <a:ext cx="1885314" cy="635000"/>
          </a:xfrm>
          <a:prstGeom prst="rect">
            <a:avLst/>
          </a:prstGeom>
        </p:spPr>
        <p:txBody>
          <a:bodyPr vert="horz" wrap="square" lIns="0" tIns="12065" rIns="0" bIns="0" rtlCol="0">
            <a:spAutoFit/>
          </a:bodyPr>
          <a:lstStyle/>
          <a:p>
            <a:pPr marL="12700">
              <a:lnSpc>
                <a:spcPct val="100000"/>
              </a:lnSpc>
              <a:spcBef>
                <a:spcPts val="95"/>
              </a:spcBef>
            </a:pPr>
            <a:r>
              <a:rPr spc="-10" smtClean="0"/>
              <a:t>Agenda</a:t>
            </a:r>
            <a:endParaRPr spc="-10" dirty="0"/>
          </a:p>
        </p:txBody>
      </p:sp>
      <p:sp>
        <p:nvSpPr>
          <p:cNvPr id="3" name="object 3"/>
          <p:cNvSpPr txBox="1"/>
          <p:nvPr/>
        </p:nvSpPr>
        <p:spPr>
          <a:xfrm>
            <a:off x="738631" y="1398258"/>
            <a:ext cx="2640330" cy="2693035"/>
          </a:xfrm>
          <a:prstGeom prst="rect">
            <a:avLst/>
          </a:prstGeom>
        </p:spPr>
        <p:txBody>
          <a:bodyPr vert="horz" wrap="square" lIns="0" tIns="88265" rIns="0" bIns="0" rtlCol="0">
            <a:spAutoFit/>
          </a:bodyPr>
          <a:lstStyle/>
          <a:p>
            <a:pPr marL="598170" indent="-585470">
              <a:lnSpc>
                <a:spcPct val="100000"/>
              </a:lnSpc>
              <a:spcBef>
                <a:spcPts val="695"/>
              </a:spcBef>
              <a:buClr>
                <a:srgbClr val="31469A"/>
              </a:buClr>
              <a:buAutoNum type="arabicPeriod"/>
              <a:tabLst>
                <a:tab pos="597535" algn="l"/>
                <a:tab pos="598170" algn="l"/>
              </a:tabLst>
            </a:pPr>
            <a:r>
              <a:rPr sz="2000" b="1" dirty="0">
                <a:latin typeface="Arial"/>
                <a:cs typeface="Arial"/>
              </a:rPr>
              <a:t>What is</a:t>
            </a:r>
            <a:r>
              <a:rPr sz="2000" b="1" spc="-65" dirty="0">
                <a:latin typeface="Arial"/>
                <a:cs typeface="Arial"/>
              </a:rPr>
              <a:t> </a:t>
            </a:r>
            <a:r>
              <a:rPr sz="2000" b="1" dirty="0">
                <a:latin typeface="Arial"/>
                <a:cs typeface="Arial"/>
              </a:rPr>
              <a:t>Bug</a:t>
            </a:r>
            <a:endParaRPr sz="2000">
              <a:latin typeface="Arial"/>
              <a:cs typeface="Arial"/>
            </a:endParaRPr>
          </a:p>
          <a:p>
            <a:pPr marL="598170" indent="-585470">
              <a:lnSpc>
                <a:spcPct val="100000"/>
              </a:lnSpc>
              <a:spcBef>
                <a:spcPts val="600"/>
              </a:spcBef>
              <a:buClr>
                <a:srgbClr val="31469A"/>
              </a:buClr>
              <a:buAutoNum type="arabicPeriod"/>
              <a:tabLst>
                <a:tab pos="597535" algn="l"/>
                <a:tab pos="598170" algn="l"/>
              </a:tabLst>
            </a:pPr>
            <a:r>
              <a:rPr sz="2000" b="1" dirty="0">
                <a:latin typeface="Arial"/>
                <a:cs typeface="Arial"/>
              </a:rPr>
              <a:t>Defect</a:t>
            </a:r>
            <a:r>
              <a:rPr sz="2000" b="1" spc="-45" dirty="0">
                <a:latin typeface="Arial"/>
                <a:cs typeface="Arial"/>
              </a:rPr>
              <a:t> </a:t>
            </a:r>
            <a:r>
              <a:rPr sz="2000" b="1" dirty="0">
                <a:latin typeface="Arial"/>
                <a:cs typeface="Arial"/>
              </a:rPr>
              <a:t>Report</a:t>
            </a:r>
            <a:endParaRPr sz="2000">
              <a:latin typeface="Arial"/>
              <a:cs typeface="Arial"/>
            </a:endParaRPr>
          </a:p>
          <a:p>
            <a:pPr marL="598170" indent="-585470">
              <a:lnSpc>
                <a:spcPct val="100000"/>
              </a:lnSpc>
              <a:spcBef>
                <a:spcPts val="605"/>
              </a:spcBef>
              <a:buClr>
                <a:srgbClr val="31469A"/>
              </a:buClr>
              <a:buAutoNum type="arabicPeriod"/>
              <a:tabLst>
                <a:tab pos="597535" algn="l"/>
                <a:tab pos="598170" algn="l"/>
              </a:tabLst>
            </a:pPr>
            <a:r>
              <a:rPr sz="2000" b="1" dirty="0">
                <a:latin typeface="Arial"/>
                <a:cs typeface="Arial"/>
              </a:rPr>
              <a:t>Structure</a:t>
            </a:r>
            <a:endParaRPr sz="2000">
              <a:latin typeface="Arial"/>
              <a:cs typeface="Arial"/>
            </a:endParaRPr>
          </a:p>
          <a:p>
            <a:pPr marL="598170" indent="-585470">
              <a:lnSpc>
                <a:spcPct val="100000"/>
              </a:lnSpc>
              <a:spcBef>
                <a:spcPts val="600"/>
              </a:spcBef>
              <a:buClr>
                <a:srgbClr val="31469A"/>
              </a:buClr>
              <a:buAutoNum type="arabicPeriod"/>
              <a:tabLst>
                <a:tab pos="597535" algn="l"/>
                <a:tab pos="598170" algn="l"/>
              </a:tabLst>
            </a:pPr>
            <a:r>
              <a:rPr sz="2000" b="1" dirty="0">
                <a:latin typeface="Arial"/>
                <a:cs typeface="Arial"/>
              </a:rPr>
              <a:t>Life </a:t>
            </a:r>
            <a:r>
              <a:rPr sz="2000" b="1" spc="-10" dirty="0">
                <a:latin typeface="Arial"/>
                <a:cs typeface="Arial"/>
              </a:rPr>
              <a:t>cycle </a:t>
            </a:r>
            <a:r>
              <a:rPr sz="2000" b="1" dirty="0">
                <a:latin typeface="Arial"/>
                <a:cs typeface="Arial"/>
              </a:rPr>
              <a:t>of</a:t>
            </a:r>
            <a:r>
              <a:rPr sz="2000" b="1" spc="-75" dirty="0">
                <a:latin typeface="Arial"/>
                <a:cs typeface="Arial"/>
              </a:rPr>
              <a:t> </a:t>
            </a:r>
            <a:r>
              <a:rPr sz="2000" b="1" dirty="0">
                <a:latin typeface="Arial"/>
                <a:cs typeface="Arial"/>
              </a:rPr>
              <a:t>Bug</a:t>
            </a:r>
            <a:endParaRPr sz="2000">
              <a:latin typeface="Arial"/>
              <a:cs typeface="Arial"/>
            </a:endParaRPr>
          </a:p>
          <a:p>
            <a:pPr marL="598170" indent="-585470">
              <a:lnSpc>
                <a:spcPct val="100000"/>
              </a:lnSpc>
              <a:spcBef>
                <a:spcPts val="600"/>
              </a:spcBef>
              <a:buClr>
                <a:srgbClr val="31469A"/>
              </a:buClr>
              <a:buAutoNum type="arabicPeriod"/>
              <a:tabLst>
                <a:tab pos="597535" algn="l"/>
                <a:tab pos="598170" algn="l"/>
              </a:tabLst>
            </a:pPr>
            <a:r>
              <a:rPr sz="2000" b="1" dirty="0">
                <a:latin typeface="Arial"/>
                <a:cs typeface="Arial"/>
              </a:rPr>
              <a:t>Bug</a:t>
            </a:r>
            <a:r>
              <a:rPr sz="2000" b="1" spc="-15" dirty="0">
                <a:latin typeface="Arial"/>
                <a:cs typeface="Arial"/>
              </a:rPr>
              <a:t> </a:t>
            </a:r>
            <a:r>
              <a:rPr sz="2000" b="1" dirty="0">
                <a:latin typeface="Arial"/>
                <a:cs typeface="Arial"/>
              </a:rPr>
              <a:t>Tracking</a:t>
            </a:r>
            <a:endParaRPr sz="2000">
              <a:latin typeface="Arial"/>
              <a:cs typeface="Arial"/>
            </a:endParaRPr>
          </a:p>
          <a:p>
            <a:pPr marL="598170" indent="-585470">
              <a:lnSpc>
                <a:spcPct val="100000"/>
              </a:lnSpc>
              <a:spcBef>
                <a:spcPts val="600"/>
              </a:spcBef>
              <a:buClr>
                <a:srgbClr val="31469A"/>
              </a:buClr>
              <a:buAutoNum type="arabicPeriod"/>
              <a:tabLst>
                <a:tab pos="597535" algn="l"/>
                <a:tab pos="598170" algn="l"/>
              </a:tabLst>
            </a:pPr>
            <a:r>
              <a:rPr sz="2000" b="1" dirty="0">
                <a:latin typeface="Arial"/>
                <a:cs typeface="Arial"/>
              </a:rPr>
              <a:t>Conclusion</a:t>
            </a:r>
            <a:endParaRPr sz="2000">
              <a:latin typeface="Arial"/>
              <a:cs typeface="Arial"/>
            </a:endParaRPr>
          </a:p>
          <a:p>
            <a:pPr marL="598170" indent="-585470">
              <a:lnSpc>
                <a:spcPct val="100000"/>
              </a:lnSpc>
              <a:spcBef>
                <a:spcPts val="600"/>
              </a:spcBef>
              <a:buClr>
                <a:srgbClr val="31469A"/>
              </a:buClr>
              <a:buAutoNum type="arabicPeriod"/>
              <a:tabLst>
                <a:tab pos="597535" algn="l"/>
                <a:tab pos="598170" algn="l"/>
              </a:tabLst>
            </a:pPr>
            <a:r>
              <a:rPr sz="2000" b="1" dirty="0">
                <a:latin typeface="Arial"/>
                <a:cs typeface="Arial"/>
              </a:rPr>
              <a:t>Examples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261" y="124155"/>
            <a:ext cx="2669540" cy="635000"/>
          </a:xfrm>
          <a:prstGeom prst="rect">
            <a:avLst/>
          </a:prstGeom>
        </p:spPr>
        <p:txBody>
          <a:bodyPr vert="horz" wrap="square" lIns="0" tIns="12065" rIns="0" bIns="0" rtlCol="0">
            <a:spAutoFit/>
          </a:bodyPr>
          <a:lstStyle/>
          <a:p>
            <a:pPr marL="12700">
              <a:lnSpc>
                <a:spcPct val="100000"/>
              </a:lnSpc>
              <a:spcBef>
                <a:spcPts val="95"/>
              </a:spcBef>
            </a:pPr>
            <a:r>
              <a:rPr spc="-95" dirty="0">
                <a:latin typeface="Trebuchet MS"/>
                <a:cs typeface="Trebuchet MS"/>
              </a:rPr>
              <a:t>What </a:t>
            </a:r>
            <a:r>
              <a:rPr spc="-130" dirty="0">
                <a:latin typeface="Trebuchet MS"/>
                <a:cs typeface="Trebuchet MS"/>
              </a:rPr>
              <a:t>is</a:t>
            </a:r>
            <a:r>
              <a:rPr spc="-345" dirty="0">
                <a:latin typeface="Trebuchet MS"/>
                <a:cs typeface="Trebuchet MS"/>
              </a:rPr>
              <a:t> </a:t>
            </a:r>
            <a:r>
              <a:rPr spc="25" dirty="0">
                <a:latin typeface="Trebuchet MS"/>
                <a:cs typeface="Trebuchet MS"/>
              </a:rPr>
              <a:t>Bug</a:t>
            </a:r>
          </a:p>
        </p:txBody>
      </p:sp>
      <p:sp>
        <p:nvSpPr>
          <p:cNvPr id="3" name="object 3"/>
          <p:cNvSpPr txBox="1">
            <a:spLocks noGrp="1"/>
          </p:cNvSpPr>
          <p:nvPr>
            <p:ph idx="1"/>
          </p:nvPr>
        </p:nvSpPr>
        <p:spPr>
          <a:xfrm>
            <a:off x="355141" y="1463863"/>
            <a:ext cx="8055762" cy="4446270"/>
          </a:xfrm>
          <a:prstGeom prst="rect">
            <a:avLst/>
          </a:prstGeom>
        </p:spPr>
        <p:txBody>
          <a:bodyPr vert="horz" wrap="square" lIns="0" tIns="150088" rIns="0" bIns="0" rtlCol="0">
            <a:spAutoFit/>
          </a:bodyPr>
          <a:lstStyle/>
          <a:p>
            <a:pPr marL="207010" marR="417195">
              <a:lnSpc>
                <a:spcPct val="100000"/>
              </a:lnSpc>
              <a:spcBef>
                <a:spcPts val="95"/>
              </a:spcBef>
            </a:pPr>
            <a:r>
              <a:rPr b="0" spc="-5" dirty="0">
                <a:latin typeface="Arial"/>
                <a:cs typeface="Arial"/>
              </a:rPr>
              <a:t>In testing process </a:t>
            </a:r>
            <a:r>
              <a:rPr b="0" spc="-10" dirty="0">
                <a:latin typeface="Arial"/>
                <a:cs typeface="Arial"/>
              </a:rPr>
              <a:t>when </a:t>
            </a:r>
            <a:r>
              <a:rPr b="0" spc="-5" dirty="0">
                <a:latin typeface="Arial"/>
                <a:cs typeface="Arial"/>
              </a:rPr>
              <a:t>a tester executes the test cases he might observe that the  actual test results do not match from the expected results. The variation </a:t>
            </a:r>
            <a:r>
              <a:rPr b="0" dirty="0">
                <a:latin typeface="Arial"/>
                <a:cs typeface="Arial"/>
              </a:rPr>
              <a:t>in </a:t>
            </a:r>
            <a:r>
              <a:rPr b="0" spc="-5" dirty="0">
                <a:latin typeface="Arial"/>
                <a:cs typeface="Arial"/>
              </a:rPr>
              <a:t>the  expected and actual results is </a:t>
            </a:r>
            <a:r>
              <a:rPr b="0" spc="-10" dirty="0">
                <a:latin typeface="Arial"/>
                <a:cs typeface="Arial"/>
              </a:rPr>
              <a:t>known </a:t>
            </a:r>
            <a:r>
              <a:rPr b="0" spc="-5" dirty="0">
                <a:latin typeface="Arial"/>
                <a:cs typeface="Arial"/>
              </a:rPr>
              <a:t>as defects, or</a:t>
            </a:r>
            <a:r>
              <a:rPr b="0" spc="114" dirty="0">
                <a:latin typeface="Arial"/>
                <a:cs typeface="Arial"/>
              </a:rPr>
              <a:t> </a:t>
            </a:r>
            <a:r>
              <a:rPr b="0" spc="-5" dirty="0">
                <a:latin typeface="Arial"/>
                <a:cs typeface="Arial"/>
              </a:rPr>
              <a:t>bug.</a:t>
            </a:r>
          </a:p>
          <a:p>
            <a:pPr marL="207010" marR="5080">
              <a:lnSpc>
                <a:spcPct val="100000"/>
              </a:lnSpc>
              <a:spcBef>
                <a:spcPts val="605"/>
              </a:spcBef>
            </a:pPr>
            <a:r>
              <a:rPr b="0" spc="-5" dirty="0">
                <a:latin typeface="Arial"/>
                <a:cs typeface="Arial"/>
              </a:rPr>
              <a:t>Term </a:t>
            </a:r>
            <a:r>
              <a:rPr b="0" spc="-10" dirty="0">
                <a:latin typeface="Arial"/>
                <a:cs typeface="Arial"/>
              </a:rPr>
              <a:t>"bug“ </a:t>
            </a:r>
            <a:r>
              <a:rPr b="0" spc="-5" dirty="0">
                <a:latin typeface="Arial"/>
                <a:cs typeface="Arial"/>
              </a:rPr>
              <a:t>used to describe inexplicable defects has been a part of engineering jargon  for many decades and predates computers and computer software; it may have  originally been used </a:t>
            </a:r>
            <a:r>
              <a:rPr b="0" dirty="0">
                <a:latin typeface="Arial"/>
                <a:cs typeface="Arial"/>
              </a:rPr>
              <a:t>in </a:t>
            </a:r>
            <a:r>
              <a:rPr b="0" spc="-5" dirty="0">
                <a:latin typeface="Arial"/>
                <a:cs typeface="Arial"/>
              </a:rPr>
              <a:t>hardware engineering to describe mechanical</a:t>
            </a:r>
            <a:r>
              <a:rPr b="0" spc="100" dirty="0">
                <a:latin typeface="Arial"/>
                <a:cs typeface="Arial"/>
              </a:rPr>
              <a:t> </a:t>
            </a:r>
            <a:r>
              <a:rPr b="0" spc="-5" dirty="0">
                <a:latin typeface="Arial"/>
                <a:cs typeface="Arial"/>
              </a:rPr>
              <a:t>malfunctions.</a:t>
            </a:r>
          </a:p>
        </p:txBody>
      </p:sp>
      <p:sp>
        <p:nvSpPr>
          <p:cNvPr id="4" name="object 4"/>
          <p:cNvSpPr/>
          <p:nvPr/>
        </p:nvSpPr>
        <p:spPr>
          <a:xfrm>
            <a:off x="2286000" y="4572000"/>
            <a:ext cx="4485134" cy="89211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575051" y="5910133"/>
            <a:ext cx="3997960" cy="574675"/>
          </a:xfrm>
          <a:prstGeom prst="rect">
            <a:avLst/>
          </a:prstGeom>
        </p:spPr>
        <p:txBody>
          <a:bodyPr vert="horz" wrap="square" lIns="0" tIns="12700" rIns="0" bIns="0" rtlCol="0">
            <a:spAutoFit/>
          </a:bodyPr>
          <a:lstStyle/>
          <a:p>
            <a:pPr marL="1160145" marR="5080" indent="-1148080">
              <a:lnSpc>
                <a:spcPct val="100000"/>
              </a:lnSpc>
              <a:spcBef>
                <a:spcPts val="100"/>
              </a:spcBef>
              <a:tabLst>
                <a:tab pos="838835" algn="l"/>
              </a:tabLst>
            </a:pPr>
            <a:r>
              <a:rPr sz="1800" b="1" spc="-5" dirty="0">
                <a:latin typeface="Arial"/>
                <a:cs typeface="Arial"/>
              </a:rPr>
              <a:t>Defect	</a:t>
            </a:r>
            <a:r>
              <a:rPr sz="1800" spc="-5" dirty="0">
                <a:latin typeface="Arial"/>
                <a:cs typeface="Arial"/>
              </a:rPr>
              <a:t>is difference </a:t>
            </a:r>
            <a:r>
              <a:rPr sz="1800" spc="-10" dirty="0">
                <a:latin typeface="Arial"/>
                <a:cs typeface="Arial"/>
              </a:rPr>
              <a:t>between </a:t>
            </a:r>
            <a:r>
              <a:rPr sz="1800" spc="-5" dirty="0">
                <a:latin typeface="Arial"/>
                <a:cs typeface="Arial"/>
              </a:rPr>
              <a:t>expected  and actual</a:t>
            </a:r>
            <a:r>
              <a:rPr sz="1800" spc="-10" dirty="0">
                <a:latin typeface="Arial"/>
                <a:cs typeface="Arial"/>
              </a:rPr>
              <a:t> </a:t>
            </a:r>
            <a:r>
              <a:rPr sz="1800" spc="-5" dirty="0">
                <a:latin typeface="Arial"/>
                <a:cs typeface="Arial"/>
              </a:rPr>
              <a:t>result</a:t>
            </a:r>
            <a:endParaRPr sz="1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838" y="278637"/>
            <a:ext cx="3354704" cy="635000"/>
          </a:xfrm>
          <a:prstGeom prst="rect">
            <a:avLst/>
          </a:prstGeom>
        </p:spPr>
        <p:txBody>
          <a:bodyPr vert="horz" wrap="square" lIns="0" tIns="12065" rIns="0" bIns="0" rtlCol="0">
            <a:spAutoFit/>
          </a:bodyPr>
          <a:lstStyle/>
          <a:p>
            <a:pPr marL="12700">
              <a:lnSpc>
                <a:spcPct val="100000"/>
              </a:lnSpc>
              <a:spcBef>
                <a:spcPts val="95"/>
              </a:spcBef>
            </a:pPr>
            <a:r>
              <a:rPr spc="-5" dirty="0"/>
              <a:t>Defect</a:t>
            </a:r>
            <a:r>
              <a:rPr spc="-55" dirty="0"/>
              <a:t> </a:t>
            </a:r>
            <a:r>
              <a:rPr spc="-5" dirty="0"/>
              <a:t>Report</a:t>
            </a:r>
          </a:p>
        </p:txBody>
      </p:sp>
      <p:sp>
        <p:nvSpPr>
          <p:cNvPr id="3" name="object 3"/>
          <p:cNvSpPr txBox="1"/>
          <p:nvPr/>
        </p:nvSpPr>
        <p:spPr>
          <a:xfrm>
            <a:off x="738631" y="1476502"/>
            <a:ext cx="7638415" cy="1151890"/>
          </a:xfrm>
          <a:prstGeom prst="rect">
            <a:avLst/>
          </a:prstGeom>
        </p:spPr>
        <p:txBody>
          <a:bodyPr vert="horz" wrap="square" lIns="0" tIns="12065" rIns="0" bIns="0" rtlCol="0">
            <a:spAutoFit/>
          </a:bodyPr>
          <a:lstStyle/>
          <a:p>
            <a:pPr marL="12700" marR="579755">
              <a:lnSpc>
                <a:spcPct val="100000"/>
              </a:lnSpc>
              <a:spcBef>
                <a:spcPts val="95"/>
              </a:spcBef>
            </a:pPr>
            <a:r>
              <a:rPr sz="1600" spc="-5" dirty="0">
                <a:latin typeface="Arial"/>
                <a:cs typeface="Arial"/>
              </a:rPr>
              <a:t>A major test objective is to identify defects. Once identified, defects need to be  recorded, monitored, reported and</a:t>
            </a:r>
            <a:r>
              <a:rPr sz="1600" spc="95" dirty="0">
                <a:latin typeface="Arial"/>
                <a:cs typeface="Arial"/>
              </a:rPr>
              <a:t> </a:t>
            </a:r>
            <a:r>
              <a:rPr sz="1600" spc="-5" dirty="0">
                <a:latin typeface="Arial"/>
                <a:cs typeface="Arial"/>
              </a:rPr>
              <a:t>corrected.</a:t>
            </a:r>
            <a:endParaRPr sz="1600">
              <a:latin typeface="Arial"/>
              <a:cs typeface="Arial"/>
            </a:endParaRPr>
          </a:p>
          <a:p>
            <a:pPr marL="12700">
              <a:lnSpc>
                <a:spcPct val="100000"/>
              </a:lnSpc>
              <a:spcBef>
                <a:spcPts val="600"/>
              </a:spcBef>
            </a:pPr>
            <a:r>
              <a:rPr sz="1600" spc="-5" dirty="0">
                <a:latin typeface="Arial"/>
                <a:cs typeface="Arial"/>
              </a:rPr>
              <a:t>After uncovering a defect (bug), testers generate a formal defect</a:t>
            </a:r>
            <a:r>
              <a:rPr sz="1600" spc="170" dirty="0">
                <a:latin typeface="Arial"/>
                <a:cs typeface="Arial"/>
              </a:rPr>
              <a:t> </a:t>
            </a:r>
            <a:r>
              <a:rPr sz="1600" spc="-5" dirty="0">
                <a:latin typeface="Arial"/>
                <a:cs typeface="Arial"/>
              </a:rPr>
              <a:t>report.</a:t>
            </a:r>
            <a:endParaRPr sz="1600">
              <a:latin typeface="Arial"/>
              <a:cs typeface="Arial"/>
            </a:endParaRPr>
          </a:p>
          <a:p>
            <a:pPr marL="12700">
              <a:lnSpc>
                <a:spcPct val="100000"/>
              </a:lnSpc>
              <a:spcBef>
                <a:spcPts val="590"/>
              </a:spcBef>
            </a:pPr>
            <a:r>
              <a:rPr sz="1600" spc="-5" dirty="0">
                <a:latin typeface="Arial"/>
                <a:cs typeface="Arial"/>
              </a:rPr>
              <a:t>Bug report is a technical document that describes failure mode in </a:t>
            </a:r>
            <a:r>
              <a:rPr sz="1600" spc="-10" dirty="0">
                <a:latin typeface="Arial"/>
                <a:cs typeface="Arial"/>
              </a:rPr>
              <a:t>system </a:t>
            </a:r>
            <a:r>
              <a:rPr sz="1600" spc="-5" dirty="0">
                <a:latin typeface="Arial"/>
                <a:cs typeface="Arial"/>
              </a:rPr>
              <a:t>under test</a:t>
            </a:r>
            <a:r>
              <a:rPr sz="1600" spc="295" dirty="0">
                <a:latin typeface="Arial"/>
                <a:cs typeface="Arial"/>
              </a:rPr>
              <a:t> </a:t>
            </a:r>
            <a:r>
              <a:rPr sz="1600" spc="-5" dirty="0">
                <a:latin typeface="Times New Roman"/>
                <a:cs typeface="Times New Roman"/>
              </a:rPr>
              <a:t>.</a:t>
            </a:r>
            <a:endParaRPr sz="1600">
              <a:latin typeface="Times New Roman"/>
              <a:cs typeface="Times New Roman"/>
            </a:endParaRPr>
          </a:p>
        </p:txBody>
      </p:sp>
      <p:sp>
        <p:nvSpPr>
          <p:cNvPr id="4" name="object 4"/>
          <p:cNvSpPr/>
          <p:nvPr/>
        </p:nvSpPr>
        <p:spPr>
          <a:xfrm>
            <a:off x="3218688" y="2781300"/>
            <a:ext cx="2468879" cy="33832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16623" y="1412747"/>
            <a:ext cx="2331720" cy="16276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431285" y="278637"/>
            <a:ext cx="2281555" cy="635000"/>
          </a:xfrm>
          <a:prstGeom prst="rect">
            <a:avLst/>
          </a:prstGeom>
        </p:spPr>
        <p:txBody>
          <a:bodyPr vert="horz" wrap="square" lIns="0" tIns="12065" rIns="0" bIns="0" rtlCol="0">
            <a:spAutoFit/>
          </a:bodyPr>
          <a:lstStyle/>
          <a:p>
            <a:pPr marL="12700">
              <a:lnSpc>
                <a:spcPct val="100000"/>
              </a:lnSpc>
              <a:spcBef>
                <a:spcPts val="95"/>
              </a:spcBef>
            </a:pPr>
            <a:r>
              <a:rPr spc="-5" dirty="0"/>
              <a:t>Structure</a:t>
            </a:r>
          </a:p>
        </p:txBody>
      </p:sp>
      <p:sp>
        <p:nvSpPr>
          <p:cNvPr id="4" name="object 4"/>
          <p:cNvSpPr txBox="1"/>
          <p:nvPr/>
        </p:nvSpPr>
        <p:spPr>
          <a:xfrm>
            <a:off x="460959" y="1338478"/>
            <a:ext cx="7498080" cy="4751070"/>
          </a:xfrm>
          <a:prstGeom prst="rect">
            <a:avLst/>
          </a:prstGeom>
        </p:spPr>
        <p:txBody>
          <a:bodyPr vert="horz" wrap="square" lIns="0" tIns="88900" rIns="0" bIns="0" rtlCol="0">
            <a:spAutoFit/>
          </a:bodyPr>
          <a:lstStyle/>
          <a:p>
            <a:pPr marL="12700">
              <a:lnSpc>
                <a:spcPct val="100000"/>
              </a:lnSpc>
              <a:spcBef>
                <a:spcPts val="700"/>
              </a:spcBef>
            </a:pPr>
            <a:r>
              <a:rPr sz="1600" b="1" spc="-5" dirty="0">
                <a:latin typeface="Arial"/>
                <a:cs typeface="Arial"/>
              </a:rPr>
              <a:t>Defect report or Bug report consists of the </a:t>
            </a:r>
            <a:r>
              <a:rPr sz="1600" b="1" dirty="0">
                <a:latin typeface="Arial"/>
                <a:cs typeface="Arial"/>
              </a:rPr>
              <a:t>following</a:t>
            </a:r>
            <a:r>
              <a:rPr sz="1600" b="1" spc="175" dirty="0">
                <a:latin typeface="Arial"/>
                <a:cs typeface="Arial"/>
              </a:rPr>
              <a:t> </a:t>
            </a:r>
            <a:r>
              <a:rPr sz="1600" b="1" spc="-5" dirty="0">
                <a:latin typeface="Arial"/>
                <a:cs typeface="Arial"/>
              </a:rPr>
              <a:t>information:</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ID </a:t>
            </a:r>
            <a:r>
              <a:rPr sz="1600" spc="-5" dirty="0">
                <a:latin typeface="Arial"/>
                <a:cs typeface="Arial"/>
              </a:rPr>
              <a:t>– Unique identifier given to the</a:t>
            </a:r>
            <a:r>
              <a:rPr sz="1600" spc="35"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Project </a:t>
            </a:r>
            <a:r>
              <a:rPr sz="1600" spc="-5" dirty="0">
                <a:latin typeface="Arial"/>
                <a:cs typeface="Arial"/>
              </a:rPr>
              <a:t>– Project</a:t>
            </a:r>
            <a:r>
              <a:rPr sz="1600" spc="30" dirty="0">
                <a:latin typeface="Arial"/>
                <a:cs typeface="Arial"/>
              </a:rPr>
              <a:t> </a:t>
            </a:r>
            <a:r>
              <a:rPr sz="1600" spc="-5" dirty="0">
                <a:latin typeface="Arial"/>
                <a:cs typeface="Arial"/>
              </a:rPr>
              <a:t>name</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Produc</a:t>
            </a:r>
            <a:r>
              <a:rPr sz="1600" spc="-5" dirty="0">
                <a:latin typeface="Arial"/>
                <a:cs typeface="Arial"/>
              </a:rPr>
              <a:t>t – Product</a:t>
            </a:r>
            <a:r>
              <a:rPr sz="1600" spc="25" dirty="0">
                <a:latin typeface="Arial"/>
                <a:cs typeface="Arial"/>
              </a:rPr>
              <a:t> </a:t>
            </a:r>
            <a:r>
              <a:rPr sz="1600" spc="-5" dirty="0">
                <a:latin typeface="Arial"/>
                <a:cs typeface="Arial"/>
              </a:rPr>
              <a:t>name</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10" dirty="0">
                <a:latin typeface="Arial"/>
                <a:cs typeface="Arial"/>
              </a:rPr>
              <a:t>Release </a:t>
            </a:r>
            <a:r>
              <a:rPr sz="1600" b="1" spc="-5" dirty="0">
                <a:latin typeface="Arial"/>
                <a:cs typeface="Arial"/>
              </a:rPr>
              <a:t>Version </a:t>
            </a:r>
            <a:r>
              <a:rPr sz="1600" spc="-5" dirty="0">
                <a:latin typeface="Arial"/>
                <a:cs typeface="Arial"/>
              </a:rPr>
              <a:t>– Release version of the</a:t>
            </a:r>
            <a:r>
              <a:rPr sz="1600" spc="55" dirty="0">
                <a:latin typeface="Arial"/>
                <a:cs typeface="Arial"/>
              </a:rPr>
              <a:t> </a:t>
            </a:r>
            <a:r>
              <a:rPr sz="1600" spc="-5" dirty="0">
                <a:latin typeface="Arial"/>
                <a:cs typeface="Arial"/>
              </a:rPr>
              <a:t>product</a:t>
            </a:r>
            <a:endParaRPr sz="1600">
              <a:latin typeface="Arial"/>
              <a:cs typeface="Arial"/>
            </a:endParaRPr>
          </a:p>
          <a:p>
            <a:pPr marL="38100" marR="460375" indent="-26034">
              <a:lnSpc>
                <a:spcPct val="100000"/>
              </a:lnSpc>
              <a:spcBef>
                <a:spcPts val="600"/>
              </a:spcBef>
              <a:buClr>
                <a:srgbClr val="31469A"/>
              </a:buClr>
              <a:buFont typeface="Arial"/>
              <a:buChar char="▪"/>
              <a:tabLst>
                <a:tab pos="140970" algn="l"/>
              </a:tabLst>
            </a:pPr>
            <a:r>
              <a:rPr sz="1600" b="1" spc="-5" dirty="0">
                <a:latin typeface="Arial"/>
                <a:cs typeface="Arial"/>
              </a:rPr>
              <a:t>Detected Build Version </a:t>
            </a:r>
            <a:r>
              <a:rPr sz="1600" spc="-5" dirty="0">
                <a:latin typeface="Arial"/>
                <a:cs typeface="Arial"/>
              </a:rPr>
              <a:t>– Build version of the product </a:t>
            </a:r>
            <a:r>
              <a:rPr sz="1600" spc="-10" dirty="0">
                <a:latin typeface="Arial"/>
                <a:cs typeface="Arial"/>
              </a:rPr>
              <a:t>where </a:t>
            </a:r>
            <a:r>
              <a:rPr sz="1600" spc="-5" dirty="0">
                <a:latin typeface="Arial"/>
                <a:cs typeface="Arial"/>
              </a:rPr>
              <a:t>the defect </a:t>
            </a:r>
            <a:r>
              <a:rPr sz="1600" spc="-10" dirty="0">
                <a:latin typeface="Arial"/>
                <a:cs typeface="Arial"/>
              </a:rPr>
              <a:t>was  </a:t>
            </a:r>
            <a:r>
              <a:rPr sz="1600" spc="-5" dirty="0">
                <a:latin typeface="Arial"/>
                <a:cs typeface="Arial"/>
              </a:rPr>
              <a:t>detected</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Summary </a:t>
            </a:r>
            <a:r>
              <a:rPr sz="1600" spc="-5" dirty="0">
                <a:latin typeface="Arial"/>
                <a:cs typeface="Arial"/>
              </a:rPr>
              <a:t>– Brief summary of the</a:t>
            </a:r>
            <a:r>
              <a:rPr sz="1600" spc="100"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Description </a:t>
            </a:r>
            <a:r>
              <a:rPr sz="1600" spc="-5" dirty="0">
                <a:latin typeface="Arial"/>
                <a:cs typeface="Arial"/>
              </a:rPr>
              <a:t>– Detailed description of the</a:t>
            </a:r>
            <a:r>
              <a:rPr sz="1600" spc="50"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5"/>
              </a:spcBef>
              <a:buClr>
                <a:srgbClr val="31469A"/>
              </a:buClr>
              <a:buFont typeface="Arial"/>
              <a:buChar char="▪"/>
              <a:tabLst>
                <a:tab pos="140970" algn="l"/>
              </a:tabLst>
            </a:pPr>
            <a:r>
              <a:rPr sz="1600" b="1" spc="-5" dirty="0">
                <a:latin typeface="Arial"/>
                <a:cs typeface="Arial"/>
              </a:rPr>
              <a:t>Steps to Replicate </a:t>
            </a:r>
            <a:r>
              <a:rPr sz="1600" spc="-5" dirty="0">
                <a:latin typeface="Arial"/>
                <a:cs typeface="Arial"/>
              </a:rPr>
              <a:t>– Step by step description of the </a:t>
            </a:r>
            <a:r>
              <a:rPr sz="1600" spc="-10" dirty="0">
                <a:latin typeface="Arial"/>
                <a:cs typeface="Arial"/>
              </a:rPr>
              <a:t>way </a:t>
            </a:r>
            <a:r>
              <a:rPr sz="1600" spc="-5" dirty="0">
                <a:latin typeface="Arial"/>
                <a:cs typeface="Arial"/>
              </a:rPr>
              <a:t>to reproduce the</a:t>
            </a:r>
            <a:r>
              <a:rPr sz="1600" spc="290"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15" dirty="0">
                <a:latin typeface="Arial"/>
                <a:cs typeface="Arial"/>
              </a:rPr>
              <a:t>Actual </a:t>
            </a:r>
            <a:r>
              <a:rPr sz="1600" b="1" spc="-5" dirty="0">
                <a:latin typeface="Arial"/>
                <a:cs typeface="Arial"/>
              </a:rPr>
              <a:t>Result – </a:t>
            </a:r>
            <a:r>
              <a:rPr sz="1600" spc="-5" dirty="0">
                <a:latin typeface="Arial"/>
                <a:cs typeface="Arial"/>
              </a:rPr>
              <a:t>The actual result </a:t>
            </a:r>
            <a:r>
              <a:rPr sz="1600" spc="-10" dirty="0">
                <a:latin typeface="Arial"/>
                <a:cs typeface="Arial"/>
              </a:rPr>
              <a:t>you </a:t>
            </a:r>
            <a:r>
              <a:rPr sz="1600" spc="-5" dirty="0">
                <a:latin typeface="Arial"/>
                <a:cs typeface="Arial"/>
              </a:rPr>
              <a:t>received </a:t>
            </a:r>
            <a:r>
              <a:rPr sz="1600" spc="-10" dirty="0">
                <a:latin typeface="Arial"/>
                <a:cs typeface="Arial"/>
              </a:rPr>
              <a:t>when you </a:t>
            </a:r>
            <a:r>
              <a:rPr sz="1600" spc="-5" dirty="0">
                <a:latin typeface="Arial"/>
                <a:cs typeface="Arial"/>
              </a:rPr>
              <a:t>followed the</a:t>
            </a:r>
            <a:r>
              <a:rPr sz="1600" spc="265" dirty="0">
                <a:latin typeface="Arial"/>
                <a:cs typeface="Arial"/>
              </a:rPr>
              <a:t> </a:t>
            </a:r>
            <a:r>
              <a:rPr sz="1600" spc="-5" dirty="0">
                <a:latin typeface="Arial"/>
                <a:cs typeface="Arial"/>
              </a:rPr>
              <a:t>steps.</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Expected Results – </a:t>
            </a:r>
            <a:r>
              <a:rPr sz="1600" spc="-5" dirty="0">
                <a:latin typeface="Arial"/>
                <a:cs typeface="Arial"/>
              </a:rPr>
              <a:t>The expected</a:t>
            </a:r>
            <a:r>
              <a:rPr sz="1600" spc="75" dirty="0">
                <a:latin typeface="Arial"/>
                <a:cs typeface="Arial"/>
              </a:rPr>
              <a:t> </a:t>
            </a:r>
            <a:r>
              <a:rPr sz="1600" spc="-5" dirty="0">
                <a:latin typeface="Arial"/>
                <a:cs typeface="Arial"/>
              </a:rPr>
              <a:t>results.</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10" dirty="0">
                <a:latin typeface="Arial"/>
                <a:cs typeface="Arial"/>
              </a:rPr>
              <a:t>Attachments </a:t>
            </a:r>
            <a:r>
              <a:rPr sz="1600" b="1" spc="-5" dirty="0">
                <a:latin typeface="Arial"/>
                <a:cs typeface="Arial"/>
              </a:rPr>
              <a:t>– </a:t>
            </a:r>
            <a:r>
              <a:rPr sz="1600" spc="-5" dirty="0">
                <a:latin typeface="Arial"/>
                <a:cs typeface="Arial"/>
              </a:rPr>
              <a:t>Attach any additional information like screenshots and</a:t>
            </a:r>
            <a:r>
              <a:rPr sz="1600" spc="155" dirty="0">
                <a:latin typeface="Arial"/>
                <a:cs typeface="Arial"/>
              </a:rPr>
              <a:t> </a:t>
            </a:r>
            <a:r>
              <a:rPr sz="1600" spc="-5" dirty="0">
                <a:latin typeface="Arial"/>
                <a:cs typeface="Arial"/>
              </a:rPr>
              <a:t>logs.</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Remarks – </a:t>
            </a:r>
            <a:r>
              <a:rPr sz="1600" spc="-5" dirty="0">
                <a:latin typeface="Arial"/>
                <a:cs typeface="Arial"/>
              </a:rPr>
              <a:t>Any additional comments to the</a:t>
            </a:r>
            <a:r>
              <a:rPr sz="1600" spc="85"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Reported By </a:t>
            </a:r>
            <a:r>
              <a:rPr sz="1600" spc="-5" dirty="0">
                <a:latin typeface="Arial"/>
                <a:cs typeface="Arial"/>
              </a:rPr>
              <a:t>– The name of the person </a:t>
            </a:r>
            <a:r>
              <a:rPr sz="1600" spc="-10" dirty="0">
                <a:latin typeface="Arial"/>
                <a:cs typeface="Arial"/>
              </a:rPr>
              <a:t>who </a:t>
            </a:r>
            <a:r>
              <a:rPr sz="1600" spc="-5" dirty="0">
                <a:latin typeface="Arial"/>
                <a:cs typeface="Arial"/>
              </a:rPr>
              <a:t>reported the</a:t>
            </a:r>
            <a:r>
              <a:rPr sz="1600" spc="170" dirty="0">
                <a:latin typeface="Arial"/>
                <a:cs typeface="Arial"/>
              </a:rPr>
              <a:t> </a:t>
            </a:r>
            <a:r>
              <a:rPr sz="1600" spc="-5" dirty="0">
                <a:latin typeface="Arial"/>
                <a:cs typeface="Arial"/>
              </a:rPr>
              <a:t>defect.</a:t>
            </a:r>
            <a:endParaRPr sz="16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1285" y="278637"/>
            <a:ext cx="2281555" cy="635000"/>
          </a:xfrm>
          <a:prstGeom prst="rect">
            <a:avLst/>
          </a:prstGeom>
        </p:spPr>
        <p:txBody>
          <a:bodyPr vert="horz" wrap="square" lIns="0" tIns="12065" rIns="0" bIns="0" rtlCol="0">
            <a:spAutoFit/>
          </a:bodyPr>
          <a:lstStyle/>
          <a:p>
            <a:pPr marL="12700">
              <a:lnSpc>
                <a:spcPct val="100000"/>
              </a:lnSpc>
              <a:spcBef>
                <a:spcPts val="95"/>
              </a:spcBef>
            </a:pPr>
            <a:r>
              <a:rPr spc="-5" dirty="0"/>
              <a:t>Structure</a:t>
            </a:r>
          </a:p>
        </p:txBody>
      </p:sp>
      <p:sp>
        <p:nvSpPr>
          <p:cNvPr id="3" name="object 3"/>
          <p:cNvSpPr txBox="1"/>
          <p:nvPr/>
        </p:nvSpPr>
        <p:spPr>
          <a:xfrm>
            <a:off x="738631" y="1445412"/>
            <a:ext cx="7738109" cy="2357755"/>
          </a:xfrm>
          <a:prstGeom prst="rect">
            <a:avLst/>
          </a:prstGeom>
        </p:spPr>
        <p:txBody>
          <a:bodyPr vert="horz" wrap="square" lIns="0" tIns="88900" rIns="0" bIns="0" rtlCol="0">
            <a:spAutoFit/>
          </a:bodyPr>
          <a:lstStyle/>
          <a:p>
            <a:pPr marL="140335" indent="-128270">
              <a:lnSpc>
                <a:spcPct val="100000"/>
              </a:lnSpc>
              <a:spcBef>
                <a:spcPts val="700"/>
              </a:spcBef>
              <a:buClr>
                <a:srgbClr val="31469A"/>
              </a:buClr>
              <a:buFont typeface="Arial"/>
              <a:buChar char="▪"/>
              <a:tabLst>
                <a:tab pos="140970" algn="l"/>
              </a:tabLst>
            </a:pPr>
            <a:r>
              <a:rPr sz="1600" b="1" spc="-10" dirty="0">
                <a:latin typeface="Arial"/>
                <a:cs typeface="Arial"/>
              </a:rPr>
              <a:t>Assigned </a:t>
            </a:r>
            <a:r>
              <a:rPr sz="1600" b="1" spc="-5" dirty="0">
                <a:latin typeface="Arial"/>
                <a:cs typeface="Arial"/>
              </a:rPr>
              <a:t>To – </a:t>
            </a:r>
            <a:r>
              <a:rPr sz="1600" spc="-5" dirty="0">
                <a:latin typeface="Arial"/>
                <a:cs typeface="Arial"/>
              </a:rPr>
              <a:t>The name of the person that is assigned to analyze/fix the</a:t>
            </a:r>
            <a:r>
              <a:rPr sz="1600" spc="250" dirty="0">
                <a:latin typeface="Arial"/>
                <a:cs typeface="Arial"/>
              </a:rPr>
              <a:t> </a:t>
            </a:r>
            <a:r>
              <a:rPr sz="1600" spc="-5" dirty="0">
                <a:latin typeface="Arial"/>
                <a:cs typeface="Arial"/>
              </a:rPr>
              <a:t>defect.</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Fixed by </a:t>
            </a:r>
            <a:r>
              <a:rPr sz="1600" spc="-5" dirty="0">
                <a:latin typeface="Arial"/>
                <a:cs typeface="Arial"/>
              </a:rPr>
              <a:t>– This field includes the details of the developer </a:t>
            </a:r>
            <a:r>
              <a:rPr sz="1600" spc="-10" dirty="0">
                <a:latin typeface="Arial"/>
                <a:cs typeface="Arial"/>
              </a:rPr>
              <a:t>who </a:t>
            </a:r>
            <a:r>
              <a:rPr sz="1600" spc="-5" dirty="0">
                <a:latin typeface="Arial"/>
                <a:cs typeface="Arial"/>
              </a:rPr>
              <a:t>fixed </a:t>
            </a:r>
            <a:r>
              <a:rPr sz="1600" dirty="0">
                <a:latin typeface="Arial"/>
                <a:cs typeface="Arial"/>
              </a:rPr>
              <a:t>it </a:t>
            </a:r>
            <a:r>
              <a:rPr sz="1600" spc="-5" dirty="0">
                <a:latin typeface="Arial"/>
                <a:cs typeface="Arial"/>
              </a:rPr>
              <a:t>like Name</a:t>
            </a:r>
            <a:r>
              <a:rPr sz="1600" spc="180" dirty="0">
                <a:latin typeface="Arial"/>
                <a:cs typeface="Arial"/>
              </a:rPr>
              <a:t> </a:t>
            </a:r>
            <a:r>
              <a:rPr sz="1600" spc="-5" dirty="0">
                <a:latin typeface="Arial"/>
                <a:cs typeface="Arial"/>
              </a:rPr>
              <a:t>and</a:t>
            </a:r>
            <a:endParaRPr sz="1600">
              <a:latin typeface="Arial"/>
              <a:cs typeface="Arial"/>
            </a:endParaRPr>
          </a:p>
          <a:p>
            <a:pPr marL="38100">
              <a:lnSpc>
                <a:spcPct val="100000"/>
              </a:lnSpc>
            </a:pPr>
            <a:r>
              <a:rPr sz="1600" spc="-10" dirty="0">
                <a:latin typeface="Arial"/>
                <a:cs typeface="Arial"/>
              </a:rPr>
              <a:t>ID</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Date Closed </a:t>
            </a:r>
            <a:r>
              <a:rPr sz="1600" spc="-5" dirty="0">
                <a:latin typeface="Arial"/>
                <a:cs typeface="Arial"/>
              </a:rPr>
              <a:t>– This includes the Date </a:t>
            </a:r>
            <a:r>
              <a:rPr sz="1600" spc="-10" dirty="0">
                <a:latin typeface="Arial"/>
                <a:cs typeface="Arial"/>
              </a:rPr>
              <a:t>when </a:t>
            </a:r>
            <a:r>
              <a:rPr sz="1600" spc="-5" dirty="0">
                <a:latin typeface="Arial"/>
                <a:cs typeface="Arial"/>
              </a:rPr>
              <a:t>the bug </a:t>
            </a:r>
            <a:r>
              <a:rPr sz="1600" dirty="0">
                <a:latin typeface="Arial"/>
                <a:cs typeface="Arial"/>
              </a:rPr>
              <a:t>is</a:t>
            </a:r>
            <a:r>
              <a:rPr sz="1600" spc="85" dirty="0">
                <a:latin typeface="Arial"/>
                <a:cs typeface="Arial"/>
              </a:rPr>
              <a:t> </a:t>
            </a:r>
            <a:r>
              <a:rPr sz="1600" spc="-5" dirty="0">
                <a:latin typeface="Arial"/>
                <a:cs typeface="Arial"/>
              </a:rPr>
              <a:t>closed</a:t>
            </a:r>
            <a:endParaRPr sz="1600">
              <a:latin typeface="Arial"/>
              <a:cs typeface="Arial"/>
            </a:endParaRPr>
          </a:p>
          <a:p>
            <a:pPr marL="38100" marR="189865" indent="-26034">
              <a:lnSpc>
                <a:spcPct val="100000"/>
              </a:lnSpc>
              <a:spcBef>
                <a:spcPts val="600"/>
              </a:spcBef>
              <a:buClr>
                <a:srgbClr val="31469A"/>
              </a:buClr>
              <a:buFont typeface="Arial"/>
              <a:buChar char="▪"/>
              <a:tabLst>
                <a:tab pos="140970" algn="l"/>
              </a:tabLst>
            </a:pPr>
            <a:r>
              <a:rPr sz="1600" b="1" spc="-10" dirty="0">
                <a:latin typeface="Arial"/>
                <a:cs typeface="Arial"/>
              </a:rPr>
              <a:t>Severity: </a:t>
            </a:r>
            <a:r>
              <a:rPr sz="1600" spc="-5" dirty="0">
                <a:latin typeface="Arial"/>
                <a:cs typeface="Arial"/>
              </a:rPr>
              <a:t>Based on the severity (Critical, Major or Minor) it tells us about impact of  the defect or bug in the software</a:t>
            </a:r>
            <a:r>
              <a:rPr sz="1600" spc="90" dirty="0">
                <a:latin typeface="Arial"/>
                <a:cs typeface="Arial"/>
              </a:rPr>
              <a:t> </a:t>
            </a:r>
            <a:r>
              <a:rPr sz="1600" spc="-5" dirty="0">
                <a:latin typeface="Arial"/>
                <a:cs typeface="Arial"/>
              </a:rPr>
              <a:t>application</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Priority: </a:t>
            </a:r>
            <a:r>
              <a:rPr sz="1600" spc="-5" dirty="0">
                <a:latin typeface="Arial"/>
                <a:cs typeface="Arial"/>
              </a:rPr>
              <a:t>Based on the Priority set (High/Medium/Low) the order of fixing the</a:t>
            </a:r>
            <a:r>
              <a:rPr sz="1600" spc="260" dirty="0">
                <a:latin typeface="Arial"/>
                <a:cs typeface="Arial"/>
              </a:rPr>
              <a:t> </a:t>
            </a:r>
            <a:r>
              <a:rPr sz="1600" spc="-5" dirty="0">
                <a:latin typeface="Arial"/>
                <a:cs typeface="Arial"/>
              </a:rPr>
              <a:t>defect</a:t>
            </a:r>
            <a:endParaRPr sz="1600">
              <a:latin typeface="Arial"/>
              <a:cs typeface="Arial"/>
            </a:endParaRPr>
          </a:p>
          <a:p>
            <a:pPr marL="38100">
              <a:lnSpc>
                <a:spcPct val="100000"/>
              </a:lnSpc>
            </a:pPr>
            <a:r>
              <a:rPr sz="1600" spc="-5" dirty="0">
                <a:latin typeface="Arial"/>
                <a:cs typeface="Arial"/>
              </a:rPr>
              <a:t>can be</a:t>
            </a:r>
            <a:r>
              <a:rPr sz="1600" spc="-10" dirty="0">
                <a:latin typeface="Arial"/>
                <a:cs typeface="Arial"/>
              </a:rPr>
              <a:t> </a:t>
            </a:r>
            <a:r>
              <a:rPr sz="1600" spc="-5" dirty="0">
                <a:latin typeface="Arial"/>
                <a:cs typeface="Arial"/>
              </a:rPr>
              <a:t>made.</a:t>
            </a:r>
            <a:endParaRPr sz="1600">
              <a:latin typeface="Arial"/>
              <a:cs typeface="Arial"/>
            </a:endParaRPr>
          </a:p>
        </p:txBody>
      </p:sp>
      <p:sp>
        <p:nvSpPr>
          <p:cNvPr id="4" name="object 4"/>
          <p:cNvSpPr/>
          <p:nvPr/>
        </p:nvSpPr>
        <p:spPr>
          <a:xfrm>
            <a:off x="2555748" y="3717035"/>
            <a:ext cx="4165092" cy="25664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1285" y="278637"/>
            <a:ext cx="2281555" cy="635000"/>
          </a:xfrm>
          <a:prstGeom prst="rect">
            <a:avLst/>
          </a:prstGeom>
        </p:spPr>
        <p:txBody>
          <a:bodyPr vert="horz" wrap="square" lIns="0" tIns="12065" rIns="0" bIns="0" rtlCol="0">
            <a:spAutoFit/>
          </a:bodyPr>
          <a:lstStyle/>
          <a:p>
            <a:pPr marL="12700">
              <a:lnSpc>
                <a:spcPct val="100000"/>
              </a:lnSpc>
              <a:spcBef>
                <a:spcPts val="95"/>
              </a:spcBef>
            </a:pPr>
            <a:r>
              <a:rPr spc="-5" dirty="0"/>
              <a:t>Structure</a:t>
            </a:r>
          </a:p>
        </p:txBody>
      </p:sp>
      <p:sp>
        <p:nvSpPr>
          <p:cNvPr id="3" name="object 3"/>
          <p:cNvSpPr txBox="1">
            <a:spLocks noGrp="1"/>
          </p:cNvSpPr>
          <p:nvPr>
            <p:ph idx="1"/>
          </p:nvPr>
        </p:nvSpPr>
        <p:spPr>
          <a:xfrm>
            <a:off x="533400" y="1447800"/>
            <a:ext cx="7886700" cy="4565352"/>
          </a:xfrm>
          <a:prstGeom prst="rect">
            <a:avLst/>
          </a:prstGeom>
        </p:spPr>
        <p:txBody>
          <a:bodyPr vert="horz" wrap="square" lIns="0" tIns="88900" rIns="0" bIns="0" rtlCol="0">
            <a:spAutoFit/>
          </a:bodyPr>
          <a:lstStyle/>
          <a:p>
            <a:pPr marL="535940">
              <a:lnSpc>
                <a:spcPct val="100000"/>
              </a:lnSpc>
              <a:spcBef>
                <a:spcPts val="700"/>
              </a:spcBef>
            </a:pPr>
            <a:r>
              <a:rPr sz="1600" spc="-5" dirty="0"/>
              <a:t>DEFECT SEVERITY</a:t>
            </a:r>
            <a:r>
              <a:rPr sz="1600" spc="-25" dirty="0"/>
              <a:t> </a:t>
            </a:r>
            <a:r>
              <a:rPr sz="1600" spc="-10" dirty="0"/>
              <a:t>CLASSIFICATION:</a:t>
            </a:r>
          </a:p>
          <a:p>
            <a:pPr marL="811530" indent="-276225">
              <a:lnSpc>
                <a:spcPct val="100000"/>
              </a:lnSpc>
              <a:spcBef>
                <a:spcPts val="600"/>
              </a:spcBef>
              <a:buFont typeface="Wingdings"/>
              <a:buChar char=""/>
              <a:tabLst>
                <a:tab pos="812165" algn="l"/>
              </a:tabLst>
            </a:pPr>
            <a:r>
              <a:rPr sz="1600" spc="-5" dirty="0"/>
              <a:t>Critical </a:t>
            </a:r>
            <a:r>
              <a:rPr sz="1600" b="0" spc="-5" dirty="0">
                <a:latin typeface="Arial"/>
                <a:cs typeface="Arial"/>
              </a:rPr>
              <a:t>- this defect is causing </a:t>
            </a:r>
            <a:r>
              <a:rPr sz="1600" b="0" spc="-10" dirty="0">
                <a:latin typeface="Arial"/>
                <a:cs typeface="Arial"/>
              </a:rPr>
              <a:t>system </a:t>
            </a:r>
            <a:r>
              <a:rPr sz="1600" b="0" spc="-5" dirty="0">
                <a:latin typeface="Arial"/>
                <a:cs typeface="Arial"/>
              </a:rPr>
              <a:t>failure. Nothing can proceed</a:t>
            </a:r>
            <a:r>
              <a:rPr sz="1600" b="0" spc="175" dirty="0">
                <a:latin typeface="Arial"/>
                <a:cs typeface="Arial"/>
              </a:rPr>
              <a:t> </a:t>
            </a:r>
            <a:r>
              <a:rPr sz="1600" b="0" spc="-5" dirty="0">
                <a:latin typeface="Arial"/>
                <a:cs typeface="Arial"/>
              </a:rPr>
              <a:t>further.</a:t>
            </a:r>
          </a:p>
          <a:p>
            <a:pPr marL="643890" marR="155575" indent="-108585">
              <a:lnSpc>
                <a:spcPct val="100000"/>
              </a:lnSpc>
              <a:spcBef>
                <a:spcPts val="600"/>
              </a:spcBef>
              <a:buFont typeface="Wingdings"/>
              <a:buChar char=""/>
              <a:tabLst>
                <a:tab pos="812165" algn="l"/>
              </a:tabLst>
            </a:pPr>
            <a:r>
              <a:rPr sz="1600" spc="-5" dirty="0"/>
              <a:t>Major </a:t>
            </a:r>
            <a:r>
              <a:rPr sz="1600" b="0" spc="-5" dirty="0">
                <a:latin typeface="Arial"/>
                <a:cs typeface="Arial"/>
              </a:rPr>
              <a:t>- highly severe defect, is causing the </a:t>
            </a:r>
            <a:r>
              <a:rPr sz="1600" b="0" spc="-10" dirty="0">
                <a:latin typeface="Arial"/>
                <a:cs typeface="Arial"/>
              </a:rPr>
              <a:t>system </a:t>
            </a:r>
            <a:r>
              <a:rPr sz="1600" b="0" spc="-5" dirty="0">
                <a:latin typeface="Arial"/>
                <a:cs typeface="Arial"/>
              </a:rPr>
              <a:t>to collapse, however few  parts of the system are </a:t>
            </a:r>
            <a:r>
              <a:rPr sz="1600" b="0" dirty="0">
                <a:latin typeface="Arial"/>
                <a:cs typeface="Arial"/>
              </a:rPr>
              <a:t>still usable, </a:t>
            </a:r>
            <a:r>
              <a:rPr sz="1600" b="0" spc="-5" dirty="0">
                <a:latin typeface="Arial"/>
                <a:cs typeface="Arial"/>
              </a:rPr>
              <a:t>and/or there are a few workarounds for </a:t>
            </a:r>
            <a:r>
              <a:rPr sz="1600" b="0" dirty="0">
                <a:latin typeface="Arial"/>
                <a:cs typeface="Arial"/>
              </a:rPr>
              <a:t>using  </a:t>
            </a:r>
            <a:r>
              <a:rPr sz="1600" b="0" spc="-5" dirty="0">
                <a:latin typeface="Arial"/>
                <a:cs typeface="Arial"/>
              </a:rPr>
              <a:t>the system in the collapsed state</a:t>
            </a:r>
            <a:r>
              <a:rPr sz="1600" b="0" spc="65" dirty="0">
                <a:latin typeface="Arial"/>
                <a:cs typeface="Arial"/>
              </a:rPr>
              <a:t> </a:t>
            </a:r>
            <a:r>
              <a:rPr sz="1600" b="0" spc="-5" dirty="0">
                <a:latin typeface="Arial"/>
                <a:cs typeface="Arial"/>
              </a:rPr>
              <a:t>too</a:t>
            </a:r>
          </a:p>
          <a:p>
            <a:pPr marL="643890" marR="300990" indent="-108585">
              <a:lnSpc>
                <a:spcPct val="100000"/>
              </a:lnSpc>
              <a:spcBef>
                <a:spcPts val="600"/>
              </a:spcBef>
              <a:buFont typeface="Wingdings"/>
              <a:buChar char=""/>
              <a:tabLst>
                <a:tab pos="812165" algn="l"/>
              </a:tabLst>
            </a:pPr>
            <a:r>
              <a:rPr sz="1600" spc="-5" dirty="0"/>
              <a:t>Medium </a:t>
            </a:r>
            <a:r>
              <a:rPr sz="1600" b="0" spc="-5" dirty="0">
                <a:latin typeface="Arial"/>
                <a:cs typeface="Arial"/>
              </a:rPr>
              <a:t>- is causing some undesirable behavior, however </a:t>
            </a:r>
            <a:r>
              <a:rPr sz="1600" b="0" spc="-10" dirty="0">
                <a:latin typeface="Arial"/>
                <a:cs typeface="Arial"/>
              </a:rPr>
              <a:t>system </a:t>
            </a:r>
            <a:r>
              <a:rPr sz="1600" b="0" spc="-5" dirty="0">
                <a:latin typeface="Arial"/>
                <a:cs typeface="Arial"/>
              </a:rPr>
              <a:t>/ feature is  still usable to a high degree</a:t>
            </a:r>
          </a:p>
          <a:p>
            <a:pPr marL="643890" marR="5080" indent="-108585">
              <a:lnSpc>
                <a:spcPct val="100000"/>
              </a:lnSpc>
              <a:spcBef>
                <a:spcPts val="600"/>
              </a:spcBef>
              <a:buFont typeface="Wingdings"/>
              <a:buChar char=""/>
              <a:tabLst>
                <a:tab pos="812165" algn="l"/>
              </a:tabLst>
            </a:pPr>
            <a:r>
              <a:rPr sz="1600" spc="-10" dirty="0"/>
              <a:t>Low </a:t>
            </a:r>
            <a:r>
              <a:rPr sz="1600" b="0" spc="-5" dirty="0">
                <a:latin typeface="Arial"/>
                <a:cs typeface="Arial"/>
              </a:rPr>
              <a:t>- is more of a cosmetic issue. No serious impedance to </a:t>
            </a:r>
            <a:r>
              <a:rPr sz="1600" b="0" spc="-10" dirty="0">
                <a:latin typeface="Arial"/>
                <a:cs typeface="Arial"/>
              </a:rPr>
              <a:t>system </a:t>
            </a:r>
            <a:r>
              <a:rPr sz="1600" b="0" spc="-5" dirty="0">
                <a:latin typeface="Arial"/>
                <a:cs typeface="Arial"/>
              </a:rPr>
              <a:t>functionality  is</a:t>
            </a:r>
            <a:r>
              <a:rPr sz="1600" b="0" spc="-15" dirty="0">
                <a:latin typeface="Arial"/>
                <a:cs typeface="Arial"/>
              </a:rPr>
              <a:t> </a:t>
            </a:r>
            <a:r>
              <a:rPr sz="1600" b="0" spc="-5" dirty="0">
                <a:latin typeface="Arial"/>
                <a:cs typeface="Arial"/>
              </a:rPr>
              <a:t>noted.</a:t>
            </a:r>
          </a:p>
          <a:p>
            <a:pPr marL="523240">
              <a:lnSpc>
                <a:spcPct val="100000"/>
              </a:lnSpc>
              <a:buFont typeface="Wingdings"/>
              <a:buChar char=""/>
            </a:pPr>
            <a:endParaRPr sz="1600" dirty="0">
              <a:latin typeface="Arial"/>
              <a:cs typeface="Arial"/>
            </a:endParaRPr>
          </a:p>
          <a:p>
            <a:pPr marL="616585">
              <a:lnSpc>
                <a:spcPct val="100000"/>
              </a:lnSpc>
              <a:spcBef>
                <a:spcPts val="1055"/>
              </a:spcBef>
            </a:pPr>
            <a:r>
              <a:rPr sz="1600" spc="-5" dirty="0"/>
              <a:t>DEFECT PRIORITY</a:t>
            </a:r>
            <a:r>
              <a:rPr sz="1600" spc="10" dirty="0"/>
              <a:t> </a:t>
            </a:r>
            <a:r>
              <a:rPr sz="1600" spc="-10" dirty="0"/>
              <a:t>CLASSIFICATION:</a:t>
            </a:r>
          </a:p>
          <a:p>
            <a:pPr marL="643890" marR="135890" indent="-108585">
              <a:lnSpc>
                <a:spcPct val="100000"/>
              </a:lnSpc>
              <a:spcBef>
                <a:spcPts val="600"/>
              </a:spcBef>
              <a:buFont typeface="Wingdings"/>
              <a:buChar char=""/>
              <a:tabLst>
                <a:tab pos="812165" algn="l"/>
              </a:tabLst>
            </a:pPr>
            <a:r>
              <a:rPr sz="1600" spc="-5" dirty="0"/>
              <a:t>High</a:t>
            </a:r>
            <a:r>
              <a:rPr sz="1600" b="0" spc="-5" dirty="0">
                <a:latin typeface="Arial"/>
                <a:cs typeface="Arial"/>
              </a:rPr>
              <a:t>: Must be fixed in any of the upcoming builds but should be included in the  release.</a:t>
            </a:r>
          </a:p>
          <a:p>
            <a:pPr marL="811530" indent="-276225">
              <a:lnSpc>
                <a:spcPct val="100000"/>
              </a:lnSpc>
              <a:spcBef>
                <a:spcPts val="600"/>
              </a:spcBef>
              <a:buFont typeface="Wingdings"/>
              <a:buChar char=""/>
              <a:tabLst>
                <a:tab pos="812165" algn="l"/>
              </a:tabLst>
            </a:pPr>
            <a:r>
              <a:rPr sz="1600" spc="-5" dirty="0"/>
              <a:t>Medium</a:t>
            </a:r>
            <a:r>
              <a:rPr sz="1600" b="0" spc="-5" dirty="0">
                <a:latin typeface="Arial"/>
                <a:cs typeface="Arial"/>
              </a:rPr>
              <a:t>: May be fixed after the release / in the next</a:t>
            </a:r>
            <a:r>
              <a:rPr sz="1600" b="0" spc="150" dirty="0">
                <a:latin typeface="Arial"/>
                <a:cs typeface="Arial"/>
              </a:rPr>
              <a:t> </a:t>
            </a:r>
            <a:r>
              <a:rPr sz="1600" b="0" spc="-5" dirty="0">
                <a:latin typeface="Arial"/>
                <a:cs typeface="Arial"/>
              </a:rPr>
              <a:t>release.</a:t>
            </a:r>
          </a:p>
          <a:p>
            <a:pPr marL="811530" indent="-276225">
              <a:lnSpc>
                <a:spcPct val="100000"/>
              </a:lnSpc>
              <a:spcBef>
                <a:spcPts val="600"/>
              </a:spcBef>
              <a:buFont typeface="Wingdings"/>
              <a:buChar char=""/>
              <a:tabLst>
                <a:tab pos="812165" algn="l"/>
              </a:tabLst>
            </a:pPr>
            <a:r>
              <a:rPr sz="1600" spc="5" dirty="0"/>
              <a:t>Low</a:t>
            </a:r>
            <a:r>
              <a:rPr sz="1600" b="0" spc="5" dirty="0">
                <a:latin typeface="Arial"/>
                <a:cs typeface="Arial"/>
              </a:rPr>
              <a:t>: </a:t>
            </a:r>
            <a:r>
              <a:rPr sz="1600" b="0" spc="-5" dirty="0">
                <a:latin typeface="Arial"/>
                <a:cs typeface="Arial"/>
              </a:rPr>
              <a:t>May or may not be fixed at</a:t>
            </a:r>
            <a:r>
              <a:rPr sz="1600" b="0" spc="55" dirty="0">
                <a:latin typeface="Arial"/>
                <a:cs typeface="Arial"/>
              </a:rPr>
              <a:t> </a:t>
            </a:r>
            <a:r>
              <a:rPr sz="1600" b="0" spc="-5" dirty="0">
                <a:latin typeface="Arial"/>
                <a:cs typeface="Arial"/>
              </a:rPr>
              <a:t>all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6129" y="278637"/>
            <a:ext cx="4034154" cy="635000"/>
          </a:xfrm>
          <a:prstGeom prst="rect">
            <a:avLst/>
          </a:prstGeom>
        </p:spPr>
        <p:txBody>
          <a:bodyPr vert="horz" wrap="square" lIns="0" tIns="12065" rIns="0" bIns="0" rtlCol="0">
            <a:spAutoFit/>
          </a:bodyPr>
          <a:lstStyle/>
          <a:p>
            <a:pPr marL="12700">
              <a:lnSpc>
                <a:spcPct val="100000"/>
              </a:lnSpc>
              <a:spcBef>
                <a:spcPts val="95"/>
              </a:spcBef>
            </a:pPr>
            <a:r>
              <a:rPr spc="-5" dirty="0"/>
              <a:t>Life cycle of</a:t>
            </a:r>
            <a:r>
              <a:rPr spc="-25" dirty="0"/>
              <a:t> </a:t>
            </a:r>
            <a:r>
              <a:rPr spc="-5" dirty="0"/>
              <a:t>bug</a:t>
            </a:r>
          </a:p>
        </p:txBody>
      </p:sp>
      <p:sp>
        <p:nvSpPr>
          <p:cNvPr id="3" name="object 3"/>
          <p:cNvSpPr txBox="1"/>
          <p:nvPr/>
        </p:nvSpPr>
        <p:spPr>
          <a:xfrm>
            <a:off x="738631" y="1522222"/>
            <a:ext cx="3846829" cy="2296160"/>
          </a:xfrm>
          <a:prstGeom prst="rect">
            <a:avLst/>
          </a:prstGeom>
        </p:spPr>
        <p:txBody>
          <a:bodyPr vert="horz" wrap="square" lIns="0" tIns="12065" rIns="0" bIns="0" rtlCol="0">
            <a:spAutoFit/>
          </a:bodyPr>
          <a:lstStyle/>
          <a:p>
            <a:pPr marL="12700" marR="5080" algn="just">
              <a:lnSpc>
                <a:spcPct val="100000"/>
              </a:lnSpc>
              <a:spcBef>
                <a:spcPts val="95"/>
              </a:spcBef>
            </a:pPr>
            <a:r>
              <a:rPr sz="1600" b="1" spc="-5" dirty="0">
                <a:latin typeface="Arial"/>
                <a:cs typeface="Arial"/>
              </a:rPr>
              <a:t>Defect </a:t>
            </a:r>
            <a:r>
              <a:rPr sz="1600" b="1" dirty="0">
                <a:latin typeface="Arial"/>
                <a:cs typeface="Arial"/>
              </a:rPr>
              <a:t>life </a:t>
            </a:r>
            <a:r>
              <a:rPr sz="1600" b="1" spc="-5" dirty="0">
                <a:latin typeface="Arial"/>
                <a:cs typeface="Arial"/>
              </a:rPr>
              <a:t>cycle </a:t>
            </a:r>
            <a:r>
              <a:rPr sz="1600" dirty="0">
                <a:latin typeface="Arial"/>
                <a:cs typeface="Arial"/>
              </a:rPr>
              <a:t>is </a:t>
            </a:r>
            <a:r>
              <a:rPr sz="1600" spc="-5" dirty="0">
                <a:latin typeface="Arial"/>
                <a:cs typeface="Arial"/>
              </a:rPr>
              <a:t>a </a:t>
            </a:r>
            <a:r>
              <a:rPr sz="1600" spc="-10" dirty="0">
                <a:latin typeface="Arial"/>
                <a:cs typeface="Arial"/>
              </a:rPr>
              <a:t>cycle which </a:t>
            </a:r>
            <a:r>
              <a:rPr sz="1600" spc="-5" dirty="0">
                <a:latin typeface="Arial"/>
                <a:cs typeface="Arial"/>
              </a:rPr>
              <a:t>a defect  goes through during its lifetime. It </a:t>
            </a:r>
            <a:r>
              <a:rPr sz="1600" dirty="0">
                <a:latin typeface="Arial"/>
                <a:cs typeface="Arial"/>
              </a:rPr>
              <a:t>starts  </a:t>
            </a:r>
            <a:r>
              <a:rPr sz="1600" spc="-5" dirty="0">
                <a:latin typeface="Arial"/>
                <a:cs typeface="Arial"/>
              </a:rPr>
              <a:t>when </a:t>
            </a:r>
            <a:r>
              <a:rPr sz="1600" dirty="0">
                <a:latin typeface="Arial"/>
                <a:cs typeface="Arial"/>
              </a:rPr>
              <a:t>defect is </a:t>
            </a:r>
            <a:r>
              <a:rPr sz="1600" spc="-5" dirty="0">
                <a:latin typeface="Arial"/>
                <a:cs typeface="Arial"/>
              </a:rPr>
              <a:t>found and ends when a  defect </a:t>
            </a:r>
            <a:r>
              <a:rPr sz="1600" dirty="0">
                <a:latin typeface="Arial"/>
                <a:cs typeface="Arial"/>
              </a:rPr>
              <a:t>is </a:t>
            </a:r>
            <a:r>
              <a:rPr sz="1600" spc="-10" dirty="0">
                <a:latin typeface="Arial"/>
                <a:cs typeface="Arial"/>
              </a:rPr>
              <a:t>closed, </a:t>
            </a:r>
            <a:r>
              <a:rPr sz="1600" dirty="0">
                <a:latin typeface="Arial"/>
                <a:cs typeface="Arial"/>
              </a:rPr>
              <a:t>after </a:t>
            </a:r>
            <a:r>
              <a:rPr sz="1600" spc="-5" dirty="0">
                <a:latin typeface="Arial"/>
                <a:cs typeface="Arial"/>
              </a:rPr>
              <a:t>ensuring </a:t>
            </a:r>
            <a:r>
              <a:rPr sz="1600" dirty="0">
                <a:latin typeface="Arial"/>
                <a:cs typeface="Arial"/>
              </a:rPr>
              <a:t>it’s </a:t>
            </a:r>
            <a:r>
              <a:rPr sz="1600" spc="-5" dirty="0">
                <a:latin typeface="Arial"/>
                <a:cs typeface="Arial"/>
              </a:rPr>
              <a:t>not  reproduced. Defect life cycle </a:t>
            </a:r>
            <a:r>
              <a:rPr sz="1600" dirty="0">
                <a:latin typeface="Arial"/>
                <a:cs typeface="Arial"/>
              </a:rPr>
              <a:t>is </a:t>
            </a:r>
            <a:r>
              <a:rPr sz="1600" spc="-5" dirty="0">
                <a:latin typeface="Arial"/>
                <a:cs typeface="Arial"/>
              </a:rPr>
              <a:t>related </a:t>
            </a:r>
            <a:r>
              <a:rPr sz="1600" spc="5" dirty="0">
                <a:latin typeface="Arial"/>
                <a:cs typeface="Arial"/>
              </a:rPr>
              <a:t>to  </a:t>
            </a:r>
            <a:r>
              <a:rPr sz="1600" spc="-5" dirty="0">
                <a:latin typeface="Arial"/>
                <a:cs typeface="Arial"/>
              </a:rPr>
              <a:t>the bug found during</a:t>
            </a:r>
            <a:r>
              <a:rPr sz="1600" spc="25" dirty="0">
                <a:latin typeface="Arial"/>
                <a:cs typeface="Arial"/>
              </a:rPr>
              <a:t> </a:t>
            </a:r>
            <a:r>
              <a:rPr sz="1600" spc="-5" dirty="0">
                <a:latin typeface="Arial"/>
                <a:cs typeface="Arial"/>
              </a:rPr>
              <a:t>testing.</a:t>
            </a:r>
            <a:endParaRPr sz="1600">
              <a:latin typeface="Arial"/>
              <a:cs typeface="Arial"/>
            </a:endParaRPr>
          </a:p>
          <a:p>
            <a:pPr marL="12700" marR="326390" algn="just">
              <a:lnSpc>
                <a:spcPct val="100000"/>
              </a:lnSpc>
              <a:spcBef>
                <a:spcPts val="600"/>
              </a:spcBef>
            </a:pPr>
            <a:r>
              <a:rPr sz="1600" spc="-5" dirty="0">
                <a:latin typeface="Arial"/>
                <a:cs typeface="Arial"/>
              </a:rPr>
              <a:t>The bug has different states in the Life  </a:t>
            </a:r>
            <a:r>
              <a:rPr sz="1600" spc="-10" dirty="0">
                <a:latin typeface="Arial"/>
                <a:cs typeface="Arial"/>
              </a:rPr>
              <a:t>Cycle. </a:t>
            </a:r>
            <a:r>
              <a:rPr sz="1600" spc="-5" dirty="0">
                <a:latin typeface="Arial"/>
                <a:cs typeface="Arial"/>
              </a:rPr>
              <a:t>The Life cycle of the bug can be  </a:t>
            </a:r>
            <a:r>
              <a:rPr sz="1600" spc="-10" dirty="0">
                <a:latin typeface="Arial"/>
                <a:cs typeface="Arial"/>
              </a:rPr>
              <a:t>shown </a:t>
            </a:r>
            <a:r>
              <a:rPr sz="1600" spc="-5" dirty="0">
                <a:latin typeface="Arial"/>
                <a:cs typeface="Arial"/>
              </a:rPr>
              <a:t>diagrammatically as</a:t>
            </a:r>
            <a:r>
              <a:rPr sz="1600" spc="5" dirty="0">
                <a:latin typeface="Arial"/>
                <a:cs typeface="Arial"/>
              </a:rPr>
              <a:t> </a:t>
            </a:r>
            <a:r>
              <a:rPr sz="1600" spc="-5" dirty="0">
                <a:latin typeface="Arial"/>
                <a:cs typeface="Arial"/>
              </a:rPr>
              <a:t>follows:</a:t>
            </a:r>
            <a:endParaRPr sz="1600">
              <a:latin typeface="Arial"/>
              <a:cs typeface="Arial"/>
            </a:endParaRPr>
          </a:p>
        </p:txBody>
      </p:sp>
      <p:sp>
        <p:nvSpPr>
          <p:cNvPr id="4" name="object 4"/>
          <p:cNvSpPr/>
          <p:nvPr/>
        </p:nvSpPr>
        <p:spPr>
          <a:xfrm>
            <a:off x="4643628" y="1341119"/>
            <a:ext cx="4500371" cy="46802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4853" y="278637"/>
            <a:ext cx="1576705" cy="635000"/>
          </a:xfrm>
          <a:prstGeom prst="rect">
            <a:avLst/>
          </a:prstGeom>
        </p:spPr>
        <p:txBody>
          <a:bodyPr vert="horz" wrap="square" lIns="0" tIns="12065" rIns="0" bIns="0" rtlCol="0">
            <a:spAutoFit/>
          </a:bodyPr>
          <a:lstStyle/>
          <a:p>
            <a:pPr marL="12700">
              <a:lnSpc>
                <a:spcPct val="100000"/>
              </a:lnSpc>
              <a:spcBef>
                <a:spcPts val="95"/>
              </a:spcBef>
            </a:pPr>
            <a:r>
              <a:rPr spc="-5" dirty="0"/>
              <a:t>Status</a:t>
            </a:r>
          </a:p>
        </p:txBody>
      </p:sp>
      <p:sp>
        <p:nvSpPr>
          <p:cNvPr id="3" name="object 3"/>
          <p:cNvSpPr txBox="1"/>
          <p:nvPr/>
        </p:nvSpPr>
        <p:spPr>
          <a:xfrm>
            <a:off x="748995" y="1860956"/>
            <a:ext cx="7718425" cy="4217035"/>
          </a:xfrm>
          <a:prstGeom prst="rect">
            <a:avLst/>
          </a:prstGeom>
        </p:spPr>
        <p:txBody>
          <a:bodyPr vert="horz" wrap="square" lIns="0" tIns="88900" rIns="0" bIns="0" rtlCol="0">
            <a:spAutoFit/>
          </a:bodyPr>
          <a:lstStyle/>
          <a:p>
            <a:pPr marL="140335" indent="-128270">
              <a:lnSpc>
                <a:spcPct val="100000"/>
              </a:lnSpc>
              <a:spcBef>
                <a:spcPts val="700"/>
              </a:spcBef>
              <a:buClr>
                <a:srgbClr val="31469A"/>
              </a:buClr>
              <a:buFont typeface="Arial"/>
              <a:buChar char="▪"/>
              <a:tabLst>
                <a:tab pos="140970" algn="l"/>
              </a:tabLst>
            </a:pPr>
            <a:r>
              <a:rPr sz="1600" b="1" spc="-5" dirty="0">
                <a:latin typeface="Arial"/>
                <a:cs typeface="Arial"/>
              </a:rPr>
              <a:t>New </a:t>
            </a:r>
            <a:r>
              <a:rPr sz="1600" spc="-5" dirty="0">
                <a:latin typeface="Arial"/>
                <a:cs typeface="Arial"/>
              </a:rPr>
              <a:t>- When a defect is logged and posted for the first</a:t>
            </a:r>
            <a:r>
              <a:rPr sz="1600" spc="155" dirty="0">
                <a:latin typeface="Arial"/>
                <a:cs typeface="Arial"/>
              </a:rPr>
              <a:t> </a:t>
            </a:r>
            <a:r>
              <a:rPr sz="1600" spc="-5" dirty="0">
                <a:latin typeface="Arial"/>
                <a:cs typeface="Arial"/>
              </a:rPr>
              <a:t>time</a:t>
            </a:r>
            <a:endParaRPr sz="1600">
              <a:latin typeface="Arial"/>
              <a:cs typeface="Arial"/>
            </a:endParaRPr>
          </a:p>
          <a:p>
            <a:pPr marL="38100" marR="91440" indent="-26034">
              <a:lnSpc>
                <a:spcPct val="100000"/>
              </a:lnSpc>
              <a:spcBef>
                <a:spcPts val="600"/>
              </a:spcBef>
              <a:buClr>
                <a:srgbClr val="31469A"/>
              </a:buClr>
              <a:buFont typeface="Arial"/>
              <a:buChar char="▪"/>
              <a:tabLst>
                <a:tab pos="140970" algn="l"/>
              </a:tabLst>
            </a:pPr>
            <a:r>
              <a:rPr sz="1600" b="1" spc="-10" dirty="0">
                <a:latin typeface="Arial"/>
                <a:cs typeface="Arial"/>
              </a:rPr>
              <a:t>Assigned </a:t>
            </a:r>
            <a:r>
              <a:rPr sz="1600" spc="-5" dirty="0">
                <a:latin typeface="Arial"/>
                <a:cs typeface="Arial"/>
              </a:rPr>
              <a:t>- After the tester has posted the bug, the lead of the tester approves that  the bug </a:t>
            </a:r>
            <a:r>
              <a:rPr sz="1600" dirty="0">
                <a:latin typeface="Arial"/>
                <a:cs typeface="Arial"/>
              </a:rPr>
              <a:t>is </a:t>
            </a:r>
            <a:r>
              <a:rPr sz="1600" spc="-5" dirty="0">
                <a:latin typeface="Arial"/>
                <a:cs typeface="Arial"/>
              </a:rPr>
              <a:t>genuine and he assigns the bug to corresponding developer and the  developer</a:t>
            </a:r>
            <a:r>
              <a:rPr sz="1600" spc="-10" dirty="0">
                <a:latin typeface="Arial"/>
                <a:cs typeface="Arial"/>
              </a:rPr>
              <a:t> </a:t>
            </a:r>
            <a:r>
              <a:rPr sz="1600" spc="-5" dirty="0">
                <a:latin typeface="Arial"/>
                <a:cs typeface="Arial"/>
              </a:rPr>
              <a:t>team.</a:t>
            </a:r>
            <a:endParaRPr sz="1600">
              <a:latin typeface="Arial"/>
              <a:cs typeface="Arial"/>
            </a:endParaRPr>
          </a:p>
          <a:p>
            <a:pPr marL="38100" marR="40005" indent="-26034">
              <a:lnSpc>
                <a:spcPct val="100000"/>
              </a:lnSpc>
              <a:spcBef>
                <a:spcPts val="600"/>
              </a:spcBef>
              <a:buClr>
                <a:srgbClr val="31469A"/>
              </a:buClr>
              <a:buFont typeface="Arial"/>
              <a:buChar char="▪"/>
              <a:tabLst>
                <a:tab pos="140970" algn="l"/>
              </a:tabLst>
            </a:pPr>
            <a:r>
              <a:rPr sz="1600" b="1" spc="-10" dirty="0">
                <a:latin typeface="Arial"/>
                <a:cs typeface="Arial"/>
              </a:rPr>
              <a:t>Open </a:t>
            </a:r>
            <a:r>
              <a:rPr sz="1600" spc="-5" dirty="0">
                <a:latin typeface="Arial"/>
                <a:cs typeface="Arial"/>
              </a:rPr>
              <a:t>- At this state the developer has started analyzing and working on the defect  fix.</a:t>
            </a:r>
            <a:endParaRPr sz="1600">
              <a:latin typeface="Arial"/>
              <a:cs typeface="Arial"/>
            </a:endParaRPr>
          </a:p>
          <a:p>
            <a:pPr marL="38100" marR="158750" indent="-26034">
              <a:lnSpc>
                <a:spcPct val="100000"/>
              </a:lnSpc>
              <a:spcBef>
                <a:spcPts val="600"/>
              </a:spcBef>
              <a:buClr>
                <a:srgbClr val="31469A"/>
              </a:buClr>
              <a:buFont typeface="Arial"/>
              <a:buChar char="▪"/>
              <a:tabLst>
                <a:tab pos="140970" algn="l"/>
              </a:tabLst>
            </a:pPr>
            <a:r>
              <a:rPr sz="1600" b="1" spc="-5" dirty="0">
                <a:latin typeface="Arial"/>
                <a:cs typeface="Arial"/>
              </a:rPr>
              <a:t>Fixed </a:t>
            </a:r>
            <a:r>
              <a:rPr sz="1600" spc="-5" dirty="0">
                <a:latin typeface="Arial"/>
                <a:cs typeface="Arial"/>
              </a:rPr>
              <a:t>- When developer makes necessary code changes and verifies the changes  then he/she can make bug status as ‘Fixed’ and the bug </a:t>
            </a:r>
            <a:r>
              <a:rPr sz="1600" dirty="0">
                <a:latin typeface="Arial"/>
                <a:cs typeface="Arial"/>
              </a:rPr>
              <a:t>is </a:t>
            </a:r>
            <a:r>
              <a:rPr sz="1600" spc="-5" dirty="0">
                <a:latin typeface="Arial"/>
                <a:cs typeface="Arial"/>
              </a:rPr>
              <a:t>passed to testing</a:t>
            </a:r>
            <a:r>
              <a:rPr sz="1600" spc="210" dirty="0">
                <a:latin typeface="Arial"/>
                <a:cs typeface="Arial"/>
              </a:rPr>
              <a:t> </a:t>
            </a:r>
            <a:r>
              <a:rPr sz="1600" spc="-5" dirty="0">
                <a:latin typeface="Arial"/>
                <a:cs typeface="Arial"/>
              </a:rPr>
              <a:t>team.</a:t>
            </a:r>
            <a:endParaRPr sz="1600">
              <a:latin typeface="Arial"/>
              <a:cs typeface="Arial"/>
            </a:endParaRPr>
          </a:p>
          <a:p>
            <a:pPr marL="140335" indent="-128270">
              <a:lnSpc>
                <a:spcPct val="100000"/>
              </a:lnSpc>
              <a:spcBef>
                <a:spcPts val="600"/>
              </a:spcBef>
              <a:buClr>
                <a:srgbClr val="31469A"/>
              </a:buClr>
              <a:buFont typeface="Arial"/>
              <a:buChar char="▪"/>
              <a:tabLst>
                <a:tab pos="140970" algn="l"/>
              </a:tabLst>
            </a:pPr>
            <a:r>
              <a:rPr sz="1600" b="1" spc="-5" dirty="0">
                <a:latin typeface="Arial"/>
                <a:cs typeface="Arial"/>
              </a:rPr>
              <a:t>Verified </a:t>
            </a:r>
            <a:r>
              <a:rPr sz="1600" spc="-5" dirty="0">
                <a:latin typeface="Arial"/>
                <a:cs typeface="Arial"/>
              </a:rPr>
              <a:t>- The tester tests the bug again after </a:t>
            </a:r>
            <a:r>
              <a:rPr sz="1600" dirty="0">
                <a:latin typeface="Arial"/>
                <a:cs typeface="Arial"/>
              </a:rPr>
              <a:t>it </a:t>
            </a:r>
            <a:r>
              <a:rPr sz="1600" spc="-5" dirty="0">
                <a:latin typeface="Arial"/>
                <a:cs typeface="Arial"/>
              </a:rPr>
              <a:t>got fixed by the</a:t>
            </a:r>
            <a:r>
              <a:rPr sz="1600" spc="220" dirty="0">
                <a:latin typeface="Arial"/>
                <a:cs typeface="Arial"/>
              </a:rPr>
              <a:t> </a:t>
            </a:r>
            <a:r>
              <a:rPr sz="1600" spc="-5" dirty="0">
                <a:latin typeface="Arial"/>
                <a:cs typeface="Arial"/>
              </a:rPr>
              <a:t>developer.</a:t>
            </a:r>
            <a:endParaRPr sz="1600">
              <a:latin typeface="Arial"/>
              <a:cs typeface="Arial"/>
            </a:endParaRPr>
          </a:p>
          <a:p>
            <a:pPr marL="38100" marR="289560" indent="-26034" algn="just">
              <a:lnSpc>
                <a:spcPct val="100000"/>
              </a:lnSpc>
              <a:spcBef>
                <a:spcPts val="605"/>
              </a:spcBef>
              <a:buClr>
                <a:srgbClr val="31469A"/>
              </a:buClr>
              <a:buFont typeface="Arial"/>
              <a:buChar char="▪"/>
              <a:tabLst>
                <a:tab pos="140970" algn="l"/>
              </a:tabLst>
            </a:pPr>
            <a:r>
              <a:rPr sz="1600" b="1" spc="-5" dirty="0">
                <a:latin typeface="Arial"/>
                <a:cs typeface="Arial"/>
              </a:rPr>
              <a:t>Reopened </a:t>
            </a:r>
            <a:r>
              <a:rPr sz="1600" spc="-5" dirty="0">
                <a:latin typeface="Arial"/>
                <a:cs typeface="Arial"/>
              </a:rPr>
              <a:t>- If the bug still exists even after the bug </a:t>
            </a:r>
            <a:r>
              <a:rPr sz="1600" dirty="0">
                <a:latin typeface="Arial"/>
                <a:cs typeface="Arial"/>
              </a:rPr>
              <a:t>is </a:t>
            </a:r>
            <a:r>
              <a:rPr sz="1600" spc="-5" dirty="0">
                <a:latin typeface="Arial"/>
                <a:cs typeface="Arial"/>
              </a:rPr>
              <a:t>fixed by the developer, the  tester changes the status to </a:t>
            </a:r>
            <a:r>
              <a:rPr sz="1600" spc="-10" dirty="0">
                <a:latin typeface="Arial"/>
                <a:cs typeface="Arial"/>
              </a:rPr>
              <a:t>“reopened”. </a:t>
            </a:r>
            <a:r>
              <a:rPr sz="1600" spc="-5" dirty="0">
                <a:latin typeface="Arial"/>
                <a:cs typeface="Arial"/>
              </a:rPr>
              <a:t>The bug goes through the life cycle once  again.</a:t>
            </a:r>
            <a:endParaRPr sz="1600">
              <a:latin typeface="Arial"/>
              <a:cs typeface="Arial"/>
            </a:endParaRPr>
          </a:p>
          <a:p>
            <a:pPr marL="38100" marR="5080" indent="-26034">
              <a:lnSpc>
                <a:spcPct val="100000"/>
              </a:lnSpc>
              <a:spcBef>
                <a:spcPts val="600"/>
              </a:spcBef>
              <a:buClr>
                <a:srgbClr val="31469A"/>
              </a:buClr>
              <a:buFont typeface="Arial"/>
              <a:buChar char="▪"/>
              <a:tabLst>
                <a:tab pos="140970" algn="l"/>
              </a:tabLst>
            </a:pPr>
            <a:r>
              <a:rPr sz="1600" b="1" spc="-5" dirty="0">
                <a:latin typeface="Arial"/>
                <a:cs typeface="Arial"/>
              </a:rPr>
              <a:t>Closed </a:t>
            </a:r>
            <a:r>
              <a:rPr sz="1600" b="1" spc="-10" dirty="0">
                <a:latin typeface="Arial"/>
                <a:cs typeface="Arial"/>
              </a:rPr>
              <a:t>bug </a:t>
            </a:r>
            <a:r>
              <a:rPr sz="1600" spc="-5" dirty="0">
                <a:latin typeface="Arial"/>
                <a:cs typeface="Arial"/>
              </a:rPr>
              <a:t>- Once the bug </a:t>
            </a:r>
            <a:r>
              <a:rPr sz="1600" dirty="0">
                <a:latin typeface="Arial"/>
                <a:cs typeface="Arial"/>
              </a:rPr>
              <a:t>is </a:t>
            </a:r>
            <a:r>
              <a:rPr sz="1600" spc="-5" dirty="0">
                <a:latin typeface="Arial"/>
                <a:cs typeface="Arial"/>
              </a:rPr>
              <a:t>fixed, </a:t>
            </a:r>
            <a:r>
              <a:rPr sz="1600" dirty="0">
                <a:latin typeface="Arial"/>
                <a:cs typeface="Arial"/>
              </a:rPr>
              <a:t>it is </a:t>
            </a:r>
            <a:r>
              <a:rPr sz="1600" spc="-5" dirty="0">
                <a:latin typeface="Arial"/>
                <a:cs typeface="Arial"/>
              </a:rPr>
              <a:t>tested by the tester. If the tester feels that  the bug no longer exists in the software, he changes the status of the bug to “closed”.  This state means that the bug </a:t>
            </a:r>
            <a:r>
              <a:rPr sz="1600" dirty="0">
                <a:latin typeface="Arial"/>
                <a:cs typeface="Arial"/>
              </a:rPr>
              <a:t>is </a:t>
            </a:r>
            <a:r>
              <a:rPr sz="1600" spc="-5" dirty="0">
                <a:latin typeface="Arial"/>
                <a:cs typeface="Arial"/>
              </a:rPr>
              <a:t>fixed, tested and</a:t>
            </a:r>
            <a:r>
              <a:rPr sz="1600" spc="105" dirty="0">
                <a:latin typeface="Arial"/>
                <a:cs typeface="Arial"/>
              </a:rPr>
              <a:t> </a:t>
            </a:r>
            <a:r>
              <a:rPr sz="1600" spc="-5" dirty="0">
                <a:latin typeface="Arial"/>
                <a:cs typeface="Arial"/>
              </a:rPr>
              <a:t>approved.</a:t>
            </a:r>
            <a:endParaRPr sz="1600">
              <a:latin typeface="Arial"/>
              <a:cs typeface="Arial"/>
            </a:endParaRPr>
          </a:p>
        </p:txBody>
      </p:sp>
      <p:sp>
        <p:nvSpPr>
          <p:cNvPr id="4" name="object 4"/>
          <p:cNvSpPr/>
          <p:nvPr/>
        </p:nvSpPr>
        <p:spPr>
          <a:xfrm>
            <a:off x="6371844" y="693419"/>
            <a:ext cx="2304288" cy="14401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1196</Words>
  <Application>Microsoft Office PowerPoint</Application>
  <PresentationFormat>On-screen Show (4:3)</PresentationFormat>
  <Paragraphs>118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Trebuchet MS</vt:lpstr>
      <vt:lpstr>Wingdings</vt:lpstr>
      <vt:lpstr>Office Theme</vt:lpstr>
      <vt:lpstr>Defect Reporting and Tracking</vt:lpstr>
      <vt:lpstr>Agenda</vt:lpstr>
      <vt:lpstr>What is Bug</vt:lpstr>
      <vt:lpstr>Defect Report</vt:lpstr>
      <vt:lpstr>Structure</vt:lpstr>
      <vt:lpstr>Structure</vt:lpstr>
      <vt:lpstr>Structure</vt:lpstr>
      <vt:lpstr>Life cycle of bug</vt:lpstr>
      <vt:lpstr>Status</vt:lpstr>
      <vt:lpstr>Bug tracking</vt:lpstr>
      <vt:lpstr>Conclusion</vt:lpstr>
      <vt:lpstr>Example</vt:lpstr>
      <vt:lpstr>Example</vt:lpstr>
      <vt:lpstr>Example</vt:lpstr>
      <vt:lpstr>Example</vt:lpstr>
      <vt:lpstr>Thank you for attention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Reporting and Tracking</dc:title>
  <dc:creator>Karthi Vignesh</dc:creator>
  <cp:lastModifiedBy>Karthi Vignesh</cp:lastModifiedBy>
  <cp:revision>2</cp:revision>
  <dcterms:created xsi:type="dcterms:W3CDTF">2021-07-08T17:06:16Z</dcterms:created>
  <dcterms:modified xsi:type="dcterms:W3CDTF">2021-07-08T17:16:26Z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2016-02-18T00:00:00Z</vt:filetime>
  </property>
  <property fmtid="{D5CDD505-2E9C-101B-9397-08002B2CF9AE}" pid="3" name="Creator">
    <vt:lpwstr>Microsoft® PowerPoint® 2013</vt:lpwstr>
  </property>
  <property fmtid="{D5CDD505-2E9C-101B-9397-08002B2CF9AE}" pid="4" name="LastSaved">
    <vt:filetime>2021-07-08T00:00:00Z</vt:filetime>
  </property>
</Properties>
</file>