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Merriweather-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Merriweather-italic.fntdata"/><Relationship Id="rId16" Type="http://schemas.openxmlformats.org/officeDocument/2006/relationships/slide" Target="slides/slide11.xml"/><Relationship Id="rId38" Type="http://schemas.openxmlformats.org/officeDocument/2006/relationships/font" Target="fonts/Merriweath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78b351b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778b351b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78b351b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78b351b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78b351b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778b351b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look of the model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778b351b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778b351b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778b351b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778b351b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778b351b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778b351b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778b351b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778b351b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778b351b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778b351b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778b351b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778b351b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778b351b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778b351b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components in the PCA with each variable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778b351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778b351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dependent variable (y) is a binary variable, heart disease with all predictors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778b351b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778b351b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heatmap of correlations between each variable and pcs. We can see PhysicalHealth in PC1, SkinCancer inPC2, Smoking and Sex in PC3, BMI, Stroke in PC4, KidneyDisease in PC5… are significant. Hence, we need to care more about these factors in our daily life to prevent heart disease.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778b351b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778b351b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778b351b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778b351b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778b351b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778b351b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778b351b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778b351b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可以解释一下这三个variable是什么: </a:t>
            </a:r>
            <a:endParaRPr/>
          </a:p>
          <a:p>
            <a:pPr indent="0" lvl="0" marL="0" rtl="0" algn="l">
              <a:spcBef>
                <a:spcPts val="0"/>
              </a:spcBef>
              <a:spcAft>
                <a:spcPts val="0"/>
              </a:spcAft>
              <a:buNone/>
            </a:pPr>
            <a:r>
              <a:rPr lang="en"/>
              <a:t>Stroke : Ever told you had a stroke? (Convert ‘yes’ into 1 and ‘no’ into 0.)</a:t>
            </a:r>
            <a:endParaRPr/>
          </a:p>
          <a:p>
            <a:pPr indent="0" lvl="0" marL="0" rtl="0" algn="l">
              <a:spcBef>
                <a:spcPts val="0"/>
              </a:spcBef>
              <a:spcAft>
                <a:spcPts val="0"/>
              </a:spcAft>
              <a:buNone/>
            </a:pPr>
            <a:r>
              <a:rPr lang="en"/>
              <a:t>DiffWalking : Do you have serious difficulty walking or climbing stairs?</a:t>
            </a:r>
            <a:endParaRPr/>
          </a:p>
          <a:p>
            <a:pPr indent="0" lvl="0" marL="0" rtl="0" algn="l">
              <a:spcBef>
                <a:spcPts val="0"/>
              </a:spcBef>
              <a:spcAft>
                <a:spcPts val="0"/>
              </a:spcAft>
              <a:buNone/>
            </a:pPr>
            <a:r>
              <a:rPr lang="en"/>
              <a:t>AgeGroup: Convert into 4 groups:  18 - 34 = 0 ; 35 - 49 = 1 ; 50 - 64 = 2; 64 - older = 3</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778b351b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778b351b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PhysicalHealth : Now thinking about your physical health, which includes physical illness and injury, for how many days during the past 30 days was your physical health not good? (0-30 days).</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778b351b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778b351b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778b351b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778b351b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778b35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778b35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778b351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778b351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778b351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778b351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778b351b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778b351b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778b351b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778b351b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78b351b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778b351b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778b351b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778b351b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3300"/>
              <a:t>Heart Disease Data Analysis </a:t>
            </a:r>
            <a:r>
              <a:rPr lang="en" sz="3300"/>
              <a:t>Continuous</a:t>
            </a:r>
            <a:r>
              <a:rPr lang="en" sz="3300"/>
              <a:t> - Model Comparison &amp; PCA</a:t>
            </a:r>
            <a:endParaRPr sz="3300"/>
          </a:p>
        </p:txBody>
      </p:sp>
      <p:sp>
        <p:nvSpPr>
          <p:cNvPr id="65" name="Google Shape;65;p13"/>
          <p:cNvSpPr txBox="1"/>
          <p:nvPr>
            <p:ph idx="1" type="subTitle"/>
          </p:nvPr>
        </p:nvSpPr>
        <p:spPr>
          <a:xfrm>
            <a:off x="6230350" y="2853000"/>
            <a:ext cx="2760600" cy="22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lt1"/>
                </a:solidFill>
              </a:rPr>
              <a:t>GR5293 Project II</a:t>
            </a:r>
            <a:endParaRPr sz="1700">
              <a:solidFill>
                <a:schemeClr val="lt1"/>
              </a:solidFill>
            </a:endParaRPr>
          </a:p>
          <a:p>
            <a:pPr indent="0" lvl="0" marL="0" rtl="0" algn="l">
              <a:spcBef>
                <a:spcPts val="0"/>
              </a:spcBef>
              <a:spcAft>
                <a:spcPts val="0"/>
              </a:spcAft>
              <a:buNone/>
            </a:pPr>
            <a:r>
              <a:t/>
            </a:r>
            <a:endParaRPr sz="1700">
              <a:solidFill>
                <a:schemeClr val="lt1"/>
              </a:solidFill>
            </a:endParaRPr>
          </a:p>
          <a:p>
            <a:pPr indent="0" lvl="0" marL="0" rtl="0" algn="l">
              <a:spcBef>
                <a:spcPts val="0"/>
              </a:spcBef>
              <a:spcAft>
                <a:spcPts val="0"/>
              </a:spcAft>
              <a:buNone/>
            </a:pPr>
            <a:r>
              <a:rPr lang="en" sz="1700">
                <a:solidFill>
                  <a:schemeClr val="lt1"/>
                </a:solidFill>
              </a:rPr>
              <a:t>Presented by:</a:t>
            </a:r>
            <a:endParaRPr sz="1700">
              <a:solidFill>
                <a:schemeClr val="lt1"/>
              </a:solidFill>
            </a:endParaRPr>
          </a:p>
          <a:p>
            <a:pPr indent="0" lvl="0" marL="0" rtl="0" algn="l">
              <a:spcBef>
                <a:spcPts val="0"/>
              </a:spcBef>
              <a:spcAft>
                <a:spcPts val="0"/>
              </a:spcAft>
              <a:buNone/>
            </a:pPr>
            <a:r>
              <a:rPr lang="en" sz="1700">
                <a:solidFill>
                  <a:schemeClr val="lt1"/>
                </a:solidFill>
              </a:rPr>
              <a:t>Ningxin Xu (nx2160), </a:t>
            </a:r>
            <a:endParaRPr sz="1700">
              <a:solidFill>
                <a:schemeClr val="lt1"/>
              </a:solidFill>
            </a:endParaRPr>
          </a:p>
          <a:p>
            <a:pPr indent="0" lvl="0" marL="0" rtl="0" algn="l">
              <a:spcBef>
                <a:spcPts val="0"/>
              </a:spcBef>
              <a:spcAft>
                <a:spcPts val="0"/>
              </a:spcAft>
              <a:buNone/>
            </a:pPr>
            <a:r>
              <a:rPr lang="en" sz="1700">
                <a:solidFill>
                  <a:schemeClr val="lt1"/>
                </a:solidFill>
              </a:rPr>
              <a:t>Hongwei Chen (hc3272), </a:t>
            </a:r>
            <a:endParaRPr sz="1700">
              <a:solidFill>
                <a:schemeClr val="lt1"/>
              </a:solidFill>
            </a:endParaRPr>
          </a:p>
          <a:p>
            <a:pPr indent="0" lvl="0" marL="0" rtl="0" algn="l">
              <a:spcBef>
                <a:spcPts val="0"/>
              </a:spcBef>
              <a:spcAft>
                <a:spcPts val="0"/>
              </a:spcAft>
              <a:buNone/>
            </a:pPr>
            <a:r>
              <a:rPr lang="en" sz="1700">
                <a:solidFill>
                  <a:schemeClr val="lt1"/>
                </a:solidFill>
              </a:rPr>
              <a:t>Gaochong Tan (gt2459)</a:t>
            </a:r>
            <a:endParaRPr sz="1700">
              <a:solidFill>
                <a:schemeClr val="lt1"/>
              </a:solidFill>
            </a:endParaRPr>
          </a:p>
          <a:p>
            <a:pPr indent="0" lvl="0" marL="0" rtl="0" algn="l">
              <a:spcBef>
                <a:spcPts val="0"/>
              </a:spcBef>
              <a:spcAft>
                <a:spcPts val="0"/>
              </a:spcAft>
              <a:buNone/>
            </a:pPr>
            <a:r>
              <a:t/>
            </a:r>
            <a:endParaRPr sz="1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12500" y="371125"/>
            <a:ext cx="89190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Applying Decision Tree Classifier on training data</a:t>
            </a:r>
            <a:endParaRPr/>
          </a:p>
        </p:txBody>
      </p:sp>
      <p:sp>
        <p:nvSpPr>
          <p:cNvPr id="130" name="Google Shape;130;p22"/>
          <p:cNvSpPr txBox="1"/>
          <p:nvPr/>
        </p:nvSpPr>
        <p:spPr>
          <a:xfrm>
            <a:off x="448650" y="2972050"/>
            <a:ext cx="8246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We also used validation curve to find the best max depth here which provides the best train and test score.</a:t>
            </a:r>
            <a:endParaRPr sz="1700">
              <a:latin typeface="Roboto"/>
              <a:ea typeface="Roboto"/>
              <a:cs typeface="Roboto"/>
              <a:sym typeface="Roboto"/>
            </a:endParaRPr>
          </a:p>
        </p:txBody>
      </p:sp>
      <p:sp>
        <p:nvSpPr>
          <p:cNvPr id="131" name="Google Shape;131;p22"/>
          <p:cNvSpPr txBox="1"/>
          <p:nvPr/>
        </p:nvSpPr>
        <p:spPr>
          <a:xfrm>
            <a:off x="448650" y="3680050"/>
            <a:ext cx="3460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Since the test scores are same in all depth, we decided to use the depth providing best training </a:t>
            </a:r>
            <a:r>
              <a:rPr lang="en" sz="1600">
                <a:latin typeface="Roboto"/>
                <a:ea typeface="Roboto"/>
                <a:cs typeface="Roboto"/>
                <a:sym typeface="Roboto"/>
              </a:rPr>
              <a:t>score</a:t>
            </a:r>
            <a:r>
              <a:rPr lang="en" sz="1600">
                <a:latin typeface="Roboto"/>
                <a:ea typeface="Roboto"/>
                <a:cs typeface="Roboto"/>
                <a:sym typeface="Roboto"/>
              </a:rPr>
              <a:t> with the least cose, which is 5.</a:t>
            </a:r>
            <a:endParaRPr sz="1600">
              <a:latin typeface="Roboto"/>
              <a:ea typeface="Roboto"/>
              <a:cs typeface="Roboto"/>
              <a:sym typeface="Roboto"/>
            </a:endParaRPr>
          </a:p>
        </p:txBody>
      </p:sp>
      <p:pic>
        <p:nvPicPr>
          <p:cNvPr id="132" name="Google Shape;132;p22"/>
          <p:cNvPicPr preferRelativeResize="0"/>
          <p:nvPr/>
        </p:nvPicPr>
        <p:blipFill>
          <a:blip r:embed="rId3">
            <a:alphaModFix/>
          </a:blip>
          <a:stretch>
            <a:fillRect/>
          </a:stretch>
        </p:blipFill>
        <p:spPr>
          <a:xfrm>
            <a:off x="549625" y="1380900"/>
            <a:ext cx="6921550" cy="1591150"/>
          </a:xfrm>
          <a:prstGeom prst="rect">
            <a:avLst/>
          </a:prstGeom>
          <a:noFill/>
          <a:ln>
            <a:noFill/>
          </a:ln>
        </p:spPr>
      </p:pic>
      <p:pic>
        <p:nvPicPr>
          <p:cNvPr id="133" name="Google Shape;133;p22"/>
          <p:cNvPicPr preferRelativeResize="0"/>
          <p:nvPr/>
        </p:nvPicPr>
        <p:blipFill>
          <a:blip r:embed="rId4">
            <a:alphaModFix/>
          </a:blip>
          <a:stretch>
            <a:fillRect/>
          </a:stretch>
        </p:blipFill>
        <p:spPr>
          <a:xfrm>
            <a:off x="4373625" y="3525050"/>
            <a:ext cx="4321724" cy="143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1" type="body"/>
          </p:nvPr>
        </p:nvSpPr>
        <p:spPr>
          <a:xfrm>
            <a:off x="311700" y="1649925"/>
            <a:ext cx="8342100" cy="3076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 fit the DTC model with max_depth = 5 and set the random_state as 123</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From the model, the mean cv accuracy is: 0.915 with its standard error of 0.000</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The test accuracy using test data is 0.92</a:t>
            </a:r>
            <a:endParaRPr sz="1700"/>
          </a:p>
        </p:txBody>
      </p:sp>
      <p:sp>
        <p:nvSpPr>
          <p:cNvPr id="139" name="Google Shape;139;p23"/>
          <p:cNvSpPr txBox="1"/>
          <p:nvPr>
            <p:ph type="title"/>
          </p:nvPr>
        </p:nvSpPr>
        <p:spPr>
          <a:xfrm>
            <a:off x="112500" y="342275"/>
            <a:ext cx="89190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Applying Decision Tree Classifier on training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12500" y="342275"/>
            <a:ext cx="89190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 Classifier Model</a:t>
            </a:r>
            <a:endParaRPr/>
          </a:p>
        </p:txBody>
      </p:sp>
      <p:pic>
        <p:nvPicPr>
          <p:cNvPr id="145" name="Google Shape;145;p24"/>
          <p:cNvPicPr preferRelativeResize="0"/>
          <p:nvPr/>
        </p:nvPicPr>
        <p:blipFill>
          <a:blip r:embed="rId3">
            <a:alphaModFix/>
          </a:blip>
          <a:stretch>
            <a:fillRect/>
          </a:stretch>
        </p:blipFill>
        <p:spPr>
          <a:xfrm>
            <a:off x="1466450" y="1271775"/>
            <a:ext cx="6091273" cy="377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2846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DTC</a:t>
            </a:r>
            <a:r>
              <a:rPr lang="en"/>
              <a:t> Confusion Matrix</a:t>
            </a:r>
            <a:endParaRPr/>
          </a:p>
        </p:txBody>
      </p:sp>
      <p:sp>
        <p:nvSpPr>
          <p:cNvPr id="151" name="Google Shape;151;p25"/>
          <p:cNvSpPr txBox="1"/>
          <p:nvPr/>
        </p:nvSpPr>
        <p:spPr>
          <a:xfrm>
            <a:off x="851150" y="3865250"/>
            <a:ext cx="15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Training model</a:t>
            </a:r>
            <a:endParaRPr sz="1600">
              <a:latin typeface="Roboto"/>
              <a:ea typeface="Roboto"/>
              <a:cs typeface="Roboto"/>
              <a:sym typeface="Roboto"/>
            </a:endParaRPr>
          </a:p>
        </p:txBody>
      </p:sp>
      <p:sp>
        <p:nvSpPr>
          <p:cNvPr id="152" name="Google Shape;152;p25"/>
          <p:cNvSpPr txBox="1"/>
          <p:nvPr/>
        </p:nvSpPr>
        <p:spPr>
          <a:xfrm>
            <a:off x="2937650" y="1587525"/>
            <a:ext cx="1810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TPR = TP/P = 1005/(1005+20893) = 0.046</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FPR = FP/N = 824/(824+233114) = 0.004</a:t>
            </a:r>
            <a:endParaRPr>
              <a:latin typeface="Roboto"/>
              <a:ea typeface="Roboto"/>
              <a:cs typeface="Roboto"/>
              <a:sym typeface="Roboto"/>
            </a:endParaRPr>
          </a:p>
        </p:txBody>
      </p:sp>
      <p:sp>
        <p:nvSpPr>
          <p:cNvPr id="153" name="Google Shape;153;p25"/>
          <p:cNvSpPr txBox="1"/>
          <p:nvPr/>
        </p:nvSpPr>
        <p:spPr>
          <a:xfrm>
            <a:off x="5821925" y="3865250"/>
            <a:ext cx="1810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Test model</a:t>
            </a:r>
            <a:endParaRPr sz="1600">
              <a:latin typeface="Roboto"/>
              <a:ea typeface="Roboto"/>
              <a:cs typeface="Roboto"/>
              <a:sym typeface="Roboto"/>
            </a:endParaRPr>
          </a:p>
        </p:txBody>
      </p:sp>
      <p:sp>
        <p:nvSpPr>
          <p:cNvPr id="154" name="Google Shape;154;p25"/>
          <p:cNvSpPr txBox="1"/>
          <p:nvPr/>
        </p:nvSpPr>
        <p:spPr>
          <a:xfrm>
            <a:off x="465750" y="4296350"/>
            <a:ext cx="8366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AUC =  0.80, </a:t>
            </a:r>
            <a:r>
              <a:rPr lang="en" sz="1700">
                <a:latin typeface="Roboto"/>
                <a:ea typeface="Roboto"/>
                <a:cs typeface="Roboto"/>
                <a:sym typeface="Roboto"/>
              </a:rPr>
              <a:t>smaller than the AUC for the previous gbc model and the logistic regression model.</a:t>
            </a:r>
            <a:endParaRPr sz="1700">
              <a:latin typeface="Roboto"/>
              <a:ea typeface="Roboto"/>
              <a:cs typeface="Roboto"/>
              <a:sym typeface="Roboto"/>
            </a:endParaRPr>
          </a:p>
        </p:txBody>
      </p:sp>
      <p:pic>
        <p:nvPicPr>
          <p:cNvPr id="155" name="Google Shape;155;p25"/>
          <p:cNvPicPr preferRelativeResize="0"/>
          <p:nvPr/>
        </p:nvPicPr>
        <p:blipFill>
          <a:blip r:embed="rId3">
            <a:alphaModFix/>
          </a:blip>
          <a:stretch>
            <a:fillRect/>
          </a:stretch>
        </p:blipFill>
        <p:spPr>
          <a:xfrm>
            <a:off x="547550" y="1587525"/>
            <a:ext cx="2390100" cy="2338319"/>
          </a:xfrm>
          <a:prstGeom prst="rect">
            <a:avLst/>
          </a:prstGeom>
          <a:noFill/>
          <a:ln>
            <a:noFill/>
          </a:ln>
        </p:spPr>
      </p:pic>
      <p:pic>
        <p:nvPicPr>
          <p:cNvPr id="156" name="Google Shape;156;p25"/>
          <p:cNvPicPr preferRelativeResize="0"/>
          <p:nvPr/>
        </p:nvPicPr>
        <p:blipFill>
          <a:blip r:embed="rId4">
            <a:alphaModFix/>
          </a:blip>
          <a:stretch>
            <a:fillRect/>
          </a:stretch>
        </p:blipFill>
        <p:spPr>
          <a:xfrm>
            <a:off x="4835850" y="1601525"/>
            <a:ext cx="2276099" cy="2310327"/>
          </a:xfrm>
          <a:prstGeom prst="rect">
            <a:avLst/>
          </a:prstGeom>
          <a:noFill/>
          <a:ln>
            <a:noFill/>
          </a:ln>
        </p:spPr>
      </p:pic>
      <p:sp>
        <p:nvSpPr>
          <p:cNvPr id="157" name="Google Shape;157;p25"/>
          <p:cNvSpPr txBox="1"/>
          <p:nvPr/>
        </p:nvSpPr>
        <p:spPr>
          <a:xfrm>
            <a:off x="7238400" y="1777600"/>
            <a:ext cx="1543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TPR = TP/P = 255/(255+5220) = 0.047</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FPR = FP/N = 216/(216+58268) = 0.004</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Comparison</a:t>
            </a:r>
            <a:endParaRPr/>
          </a:p>
        </p:txBody>
      </p:sp>
      <p:sp>
        <p:nvSpPr>
          <p:cNvPr id="163" name="Google Shape;163;p26"/>
          <p:cNvSpPr txBox="1"/>
          <p:nvPr/>
        </p:nvSpPr>
        <p:spPr>
          <a:xfrm>
            <a:off x="311700" y="1706850"/>
            <a:ext cx="43614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Logistic Regression </a:t>
            </a:r>
            <a:r>
              <a:rPr lang="en" sz="1800">
                <a:latin typeface="Roboto"/>
                <a:ea typeface="Roboto"/>
                <a:cs typeface="Roboto"/>
                <a:sym typeface="Roboto"/>
              </a:rPr>
              <a:t>Classifier</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Gradient Boosting Classifier</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Decision Tree Classifier</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3134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Comparison</a:t>
            </a:r>
            <a:endParaRPr/>
          </a:p>
        </p:txBody>
      </p:sp>
      <p:sp>
        <p:nvSpPr>
          <p:cNvPr id="169" name="Google Shape;169;p27"/>
          <p:cNvSpPr txBox="1"/>
          <p:nvPr/>
        </p:nvSpPr>
        <p:spPr>
          <a:xfrm>
            <a:off x="418450" y="1741400"/>
            <a:ext cx="40092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Mean CV accuracy on training data:</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LRC: 0.915 +- 0.001</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GBC: 0.915 +- 0.001</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DTC: 0.915 +- 0.000</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170" name="Google Shape;170;p27"/>
          <p:cNvSpPr txBox="1"/>
          <p:nvPr/>
        </p:nvSpPr>
        <p:spPr>
          <a:xfrm>
            <a:off x="418450" y="3777150"/>
            <a:ext cx="7716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From those statistics, we could found these three models all perform very well and the difference is tiny.</a:t>
            </a:r>
            <a:endParaRPr sz="1700">
              <a:latin typeface="Roboto"/>
              <a:ea typeface="Roboto"/>
              <a:cs typeface="Roboto"/>
              <a:sym typeface="Roboto"/>
            </a:endParaRPr>
          </a:p>
        </p:txBody>
      </p:sp>
      <p:sp>
        <p:nvSpPr>
          <p:cNvPr id="171" name="Google Shape;171;p27"/>
          <p:cNvSpPr txBox="1"/>
          <p:nvPr/>
        </p:nvSpPr>
        <p:spPr>
          <a:xfrm>
            <a:off x="5082000" y="1741400"/>
            <a:ext cx="30525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Test accuracy:</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LRC: 0.915 </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GBC: 0.916</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DTC: 0.92</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3134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Comparison</a:t>
            </a:r>
            <a:endParaRPr/>
          </a:p>
        </p:txBody>
      </p:sp>
      <p:sp>
        <p:nvSpPr>
          <p:cNvPr id="177" name="Google Shape;177;p28"/>
          <p:cNvSpPr txBox="1"/>
          <p:nvPr/>
        </p:nvSpPr>
        <p:spPr>
          <a:xfrm>
            <a:off x="4327050" y="1544100"/>
            <a:ext cx="41970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We plot the ROC curves in one plot</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The AUC values are:</a:t>
            </a:r>
            <a:endParaRPr sz="1700">
              <a:solidFill>
                <a:schemeClr val="dk1"/>
              </a:solidFill>
              <a:latin typeface="Roboto"/>
              <a:ea typeface="Roboto"/>
              <a:cs typeface="Roboto"/>
              <a:sym typeface="Roboto"/>
            </a:endParaRPr>
          </a:p>
          <a:p>
            <a:pPr indent="-336550" lvl="1" marL="9144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LRC: 0.816</a:t>
            </a:r>
            <a:endParaRPr sz="1700">
              <a:solidFill>
                <a:schemeClr val="dk1"/>
              </a:solidFill>
              <a:latin typeface="Roboto"/>
              <a:ea typeface="Roboto"/>
              <a:cs typeface="Roboto"/>
              <a:sym typeface="Roboto"/>
            </a:endParaRPr>
          </a:p>
          <a:p>
            <a:pPr indent="-336550" lvl="1" marL="9144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GBC: 0.820</a:t>
            </a:r>
            <a:endParaRPr sz="1700">
              <a:solidFill>
                <a:schemeClr val="dk1"/>
              </a:solidFill>
              <a:latin typeface="Roboto"/>
              <a:ea typeface="Roboto"/>
              <a:cs typeface="Roboto"/>
              <a:sym typeface="Roboto"/>
            </a:endParaRPr>
          </a:p>
          <a:p>
            <a:pPr indent="-336550" lvl="1" marL="9144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DTC: 0.800</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GBC has the highest AUC, which its ability of distinguishing between the positive and negative classes is better.</a:t>
            </a:r>
            <a:endParaRPr sz="1700">
              <a:solidFill>
                <a:schemeClr val="dk1"/>
              </a:solidFill>
              <a:latin typeface="Roboto"/>
              <a:ea typeface="Roboto"/>
              <a:cs typeface="Roboto"/>
              <a:sym typeface="Roboto"/>
            </a:endParaRPr>
          </a:p>
        </p:txBody>
      </p:sp>
      <p:pic>
        <p:nvPicPr>
          <p:cNvPr id="178" name="Google Shape;178;p28"/>
          <p:cNvPicPr preferRelativeResize="0"/>
          <p:nvPr/>
        </p:nvPicPr>
        <p:blipFill>
          <a:blip r:embed="rId3">
            <a:alphaModFix/>
          </a:blip>
          <a:stretch>
            <a:fillRect/>
          </a:stretch>
        </p:blipFill>
        <p:spPr>
          <a:xfrm>
            <a:off x="439150" y="1544100"/>
            <a:ext cx="3249225" cy="3144151"/>
          </a:xfrm>
          <a:prstGeom prst="rect">
            <a:avLst/>
          </a:prstGeom>
          <a:noFill/>
          <a:ln>
            <a:noFill/>
          </a:ln>
        </p:spPr>
      </p:pic>
      <p:sp>
        <p:nvSpPr>
          <p:cNvPr id="179" name="Google Shape;179;p28"/>
          <p:cNvSpPr txBox="1"/>
          <p:nvPr/>
        </p:nvSpPr>
        <p:spPr>
          <a:xfrm>
            <a:off x="3224400" y="4607100"/>
            <a:ext cx="560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 Gradient Boosting Classifier is the best model here!</a:t>
            </a:r>
            <a:endParaRPr b="1" sz="17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Dimensionality</a:t>
            </a:r>
            <a:r>
              <a:rPr lang="en"/>
              <a:t> Reduction</a:t>
            </a:r>
            <a:endParaRPr/>
          </a:p>
        </p:txBody>
      </p:sp>
      <p:sp>
        <p:nvSpPr>
          <p:cNvPr id="185" name="Google Shape;185;p29"/>
          <p:cNvSpPr txBox="1"/>
          <p:nvPr/>
        </p:nvSpPr>
        <p:spPr>
          <a:xfrm>
            <a:off x="311700" y="1724900"/>
            <a:ext cx="45345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Principal </a:t>
            </a:r>
            <a:r>
              <a:rPr lang="en" sz="1800">
                <a:latin typeface="Roboto"/>
                <a:ea typeface="Roboto"/>
                <a:cs typeface="Roboto"/>
                <a:sym typeface="Roboto"/>
              </a:rPr>
              <a:t>Components </a:t>
            </a:r>
            <a:r>
              <a:rPr lang="en" sz="1800">
                <a:latin typeface="Roboto"/>
                <a:ea typeface="Roboto"/>
                <a:cs typeface="Roboto"/>
                <a:sym typeface="Roboto"/>
              </a:rPr>
              <a:t>Analysis </a:t>
            </a: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3134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Choosing n_components</a:t>
            </a:r>
            <a:endParaRPr/>
          </a:p>
        </p:txBody>
      </p:sp>
      <p:pic>
        <p:nvPicPr>
          <p:cNvPr id="191" name="Google Shape;191;p30"/>
          <p:cNvPicPr preferRelativeResize="0"/>
          <p:nvPr/>
        </p:nvPicPr>
        <p:blipFill>
          <a:blip r:embed="rId3">
            <a:alphaModFix/>
          </a:blip>
          <a:stretch>
            <a:fillRect/>
          </a:stretch>
        </p:blipFill>
        <p:spPr>
          <a:xfrm>
            <a:off x="225850" y="1585650"/>
            <a:ext cx="5244001" cy="3271485"/>
          </a:xfrm>
          <a:prstGeom prst="rect">
            <a:avLst/>
          </a:prstGeom>
          <a:noFill/>
          <a:ln>
            <a:noFill/>
          </a:ln>
        </p:spPr>
      </p:pic>
      <p:sp>
        <p:nvSpPr>
          <p:cNvPr id="192" name="Google Shape;192;p30"/>
          <p:cNvSpPr txBox="1"/>
          <p:nvPr/>
        </p:nvSpPr>
        <p:spPr>
          <a:xfrm>
            <a:off x="5263200" y="1695600"/>
            <a:ext cx="35691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We want the variance explained at least reaches 75% to make the interpretation easier.</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Thus, we choose n_components = 7, which could explains more than 90% variance in this graph.</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p:txBody>
      </p:sp>
      <p:cxnSp>
        <p:nvCxnSpPr>
          <p:cNvPr id="193" name="Google Shape;193;p30"/>
          <p:cNvCxnSpPr/>
          <p:nvPr/>
        </p:nvCxnSpPr>
        <p:spPr>
          <a:xfrm rot="10800000">
            <a:off x="4341450" y="1976875"/>
            <a:ext cx="0" cy="2350800"/>
          </a:xfrm>
          <a:prstGeom prst="straightConnector1">
            <a:avLst/>
          </a:prstGeom>
          <a:noFill/>
          <a:ln cap="flat" cmpd="sng" w="19050">
            <a:solidFill>
              <a:srgbClr val="CC0000"/>
            </a:solidFill>
            <a:prstDash val="solid"/>
            <a:round/>
            <a:headEnd len="med" w="med" type="none"/>
            <a:tailEnd len="med" w="med" type="none"/>
          </a:ln>
        </p:spPr>
      </p:cxnSp>
      <p:cxnSp>
        <p:nvCxnSpPr>
          <p:cNvPr id="194" name="Google Shape;194;p30"/>
          <p:cNvCxnSpPr/>
          <p:nvPr/>
        </p:nvCxnSpPr>
        <p:spPr>
          <a:xfrm rot="10800000">
            <a:off x="952050" y="1976875"/>
            <a:ext cx="3389400" cy="14400"/>
          </a:xfrm>
          <a:prstGeom prst="straightConnector1">
            <a:avLst/>
          </a:prstGeom>
          <a:noFill/>
          <a:ln cap="flat" cmpd="sng" w="19050">
            <a:solidFill>
              <a:srgbClr val="CC00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327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PCA Components</a:t>
            </a:r>
            <a:endParaRPr/>
          </a:p>
        </p:txBody>
      </p:sp>
      <p:pic>
        <p:nvPicPr>
          <p:cNvPr id="200" name="Google Shape;200;p31"/>
          <p:cNvPicPr preferRelativeResize="0"/>
          <p:nvPr/>
        </p:nvPicPr>
        <p:blipFill>
          <a:blip r:embed="rId3">
            <a:alphaModFix/>
          </a:blip>
          <a:stretch>
            <a:fillRect/>
          </a:stretch>
        </p:blipFill>
        <p:spPr>
          <a:xfrm>
            <a:off x="1133125" y="1442525"/>
            <a:ext cx="6438976" cy="340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297300" y="2223125"/>
            <a:ext cx="3706500" cy="84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Description</a:t>
            </a:r>
            <a:endParaRPr/>
          </a:p>
        </p:txBody>
      </p:sp>
      <p:sp>
        <p:nvSpPr>
          <p:cNvPr id="71" name="Google Shape;71;p14"/>
          <p:cNvSpPr txBox="1"/>
          <p:nvPr>
            <p:ph idx="1" type="body"/>
          </p:nvPr>
        </p:nvSpPr>
        <p:spPr>
          <a:xfrm>
            <a:off x="4456825" y="145200"/>
            <a:ext cx="4572000" cy="4629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b="1" lang="en" sz="1212"/>
              <a:t>BMI </a:t>
            </a:r>
            <a:r>
              <a:rPr lang="en" sz="1212"/>
              <a:t>: Body Mass Index (BMI).</a:t>
            </a:r>
            <a:endParaRPr sz="1212"/>
          </a:p>
          <a:p>
            <a:pPr indent="0" lvl="0" marL="0" rtl="0" algn="l">
              <a:lnSpc>
                <a:spcPct val="105000"/>
              </a:lnSpc>
              <a:spcBef>
                <a:spcPts val="1200"/>
              </a:spcBef>
              <a:spcAft>
                <a:spcPts val="0"/>
              </a:spcAft>
              <a:buSzPts val="688"/>
              <a:buNone/>
            </a:pPr>
            <a:r>
              <a:rPr b="1" lang="en" sz="1212"/>
              <a:t>Smoking </a:t>
            </a:r>
            <a:r>
              <a:rPr lang="en" sz="1212"/>
              <a:t>: Have you smoked at least 100 cigarettes in your entire life? (Convert ‘yes’ into 1 and ‘no’ into 0.)</a:t>
            </a:r>
            <a:endParaRPr sz="1212"/>
          </a:p>
          <a:p>
            <a:pPr indent="0" lvl="0" marL="0" rtl="0" algn="l">
              <a:lnSpc>
                <a:spcPct val="105000"/>
              </a:lnSpc>
              <a:spcBef>
                <a:spcPts val="1200"/>
              </a:spcBef>
              <a:spcAft>
                <a:spcPts val="0"/>
              </a:spcAft>
              <a:buSzPts val="688"/>
              <a:buNone/>
            </a:pPr>
            <a:r>
              <a:rPr b="1" lang="en" sz="1212"/>
              <a:t>Stroke</a:t>
            </a:r>
            <a:r>
              <a:rPr lang="en" sz="1212"/>
              <a:t> : Ever told you had a stroke? (Convert ‘yes’ into 1 and ‘no’ into 0.)</a:t>
            </a:r>
            <a:endParaRPr sz="1212"/>
          </a:p>
          <a:p>
            <a:pPr indent="0" lvl="0" marL="0" rtl="0" algn="l">
              <a:lnSpc>
                <a:spcPct val="105000"/>
              </a:lnSpc>
              <a:spcBef>
                <a:spcPts val="1200"/>
              </a:spcBef>
              <a:spcAft>
                <a:spcPts val="0"/>
              </a:spcAft>
              <a:buSzPts val="688"/>
              <a:buNone/>
            </a:pPr>
            <a:r>
              <a:rPr b="1" lang="en" sz="1212"/>
              <a:t>PhysicalHealth</a:t>
            </a:r>
            <a:r>
              <a:rPr lang="en" sz="1212"/>
              <a:t> : Now thinking about your physical health, which includes physical illness and injury, for how many days during the past 30 days was your physical health not good? (0-30 days).</a:t>
            </a:r>
            <a:endParaRPr sz="1212"/>
          </a:p>
          <a:p>
            <a:pPr indent="0" lvl="0" marL="0" rtl="0" algn="l">
              <a:lnSpc>
                <a:spcPct val="105000"/>
              </a:lnSpc>
              <a:spcBef>
                <a:spcPts val="1200"/>
              </a:spcBef>
              <a:spcAft>
                <a:spcPts val="0"/>
              </a:spcAft>
              <a:buSzPts val="688"/>
              <a:buNone/>
            </a:pPr>
            <a:r>
              <a:rPr b="1" lang="en" sz="1212"/>
              <a:t>DiffWalking</a:t>
            </a:r>
            <a:r>
              <a:rPr lang="en" sz="1212"/>
              <a:t> : Do you have serious difficulty walking or climbing stairs?</a:t>
            </a:r>
            <a:endParaRPr sz="1212"/>
          </a:p>
          <a:p>
            <a:pPr indent="0" lvl="0" marL="0" rtl="0" algn="l">
              <a:lnSpc>
                <a:spcPct val="105000"/>
              </a:lnSpc>
              <a:spcBef>
                <a:spcPts val="1200"/>
              </a:spcBef>
              <a:spcAft>
                <a:spcPts val="0"/>
              </a:spcAft>
              <a:buSzPts val="688"/>
              <a:buNone/>
            </a:pPr>
            <a:r>
              <a:rPr b="1" lang="en" sz="1212"/>
              <a:t>Sex</a:t>
            </a:r>
            <a:r>
              <a:rPr lang="en" sz="1212"/>
              <a:t> : Are you male or female? (Convert Male to 1, Female to 0)</a:t>
            </a:r>
            <a:endParaRPr sz="1212"/>
          </a:p>
          <a:p>
            <a:pPr indent="0" lvl="0" marL="0" rtl="0" algn="l">
              <a:lnSpc>
                <a:spcPct val="105000"/>
              </a:lnSpc>
              <a:spcBef>
                <a:spcPts val="1200"/>
              </a:spcBef>
              <a:spcAft>
                <a:spcPts val="0"/>
              </a:spcAft>
              <a:buSzPts val="688"/>
              <a:buNone/>
            </a:pPr>
            <a:r>
              <a:rPr b="1" lang="en" sz="1212"/>
              <a:t>AgeGroup</a:t>
            </a:r>
            <a:r>
              <a:rPr lang="en" sz="1212"/>
              <a:t>: Convert into 4 groups:  18 - 34 = 0 ; 35 - 49 = 1 ; 50 - 64 = 2; 64 - older = 3</a:t>
            </a:r>
            <a:endParaRPr sz="1212"/>
          </a:p>
          <a:p>
            <a:pPr indent="0" lvl="0" marL="0" rtl="0" algn="l">
              <a:lnSpc>
                <a:spcPct val="105000"/>
              </a:lnSpc>
              <a:spcBef>
                <a:spcPts val="1200"/>
              </a:spcBef>
              <a:spcAft>
                <a:spcPts val="0"/>
              </a:spcAft>
              <a:buSzPts val="688"/>
              <a:buNone/>
            </a:pPr>
            <a:r>
              <a:rPr b="1" lang="en" sz="1212"/>
              <a:t>KidneyDisease</a:t>
            </a:r>
            <a:r>
              <a:rPr lang="en" sz="1212"/>
              <a:t> : Not including kidney stones, bladder infection or incontinence, were you ever told you had kidney disease?  (Convert ‘yes’ into 1 and ‘no’ into 0.)</a:t>
            </a:r>
            <a:endParaRPr sz="1212"/>
          </a:p>
          <a:p>
            <a:pPr indent="0" lvl="0" marL="0" rtl="0" algn="l">
              <a:lnSpc>
                <a:spcPct val="105000"/>
              </a:lnSpc>
              <a:spcBef>
                <a:spcPts val="1200"/>
              </a:spcBef>
              <a:spcAft>
                <a:spcPts val="0"/>
              </a:spcAft>
              <a:buSzPts val="688"/>
              <a:buNone/>
            </a:pPr>
            <a:r>
              <a:rPr b="1" lang="en" sz="1212"/>
              <a:t>SkinCancer</a:t>
            </a:r>
            <a:r>
              <a:rPr lang="en" sz="1212"/>
              <a:t> : (Ever told) (you had) skin cancer?</a:t>
            </a:r>
            <a:endParaRPr sz="1212"/>
          </a:p>
          <a:p>
            <a:pPr indent="0" lvl="0" marL="0" rtl="0" algn="l">
              <a:lnSpc>
                <a:spcPct val="105000"/>
              </a:lnSpc>
              <a:spcBef>
                <a:spcPts val="1200"/>
              </a:spcBef>
              <a:spcAft>
                <a:spcPts val="0"/>
              </a:spcAft>
              <a:buSzPts val="688"/>
              <a:buNone/>
            </a:pPr>
            <a:r>
              <a:t/>
            </a:r>
            <a:endParaRPr sz="1212"/>
          </a:p>
          <a:p>
            <a:pPr indent="0" lvl="0" marL="0" rtl="0" algn="l">
              <a:lnSpc>
                <a:spcPct val="105000"/>
              </a:lnSpc>
              <a:spcBef>
                <a:spcPts val="1200"/>
              </a:spcBef>
              <a:spcAft>
                <a:spcPts val="0"/>
              </a:spcAft>
              <a:buSzPts val="688"/>
              <a:buNone/>
            </a:pPr>
            <a:r>
              <a:t/>
            </a:r>
            <a:endParaRPr sz="1212"/>
          </a:p>
          <a:p>
            <a:pPr indent="0" lvl="0" marL="0" rtl="0" algn="l">
              <a:lnSpc>
                <a:spcPct val="105000"/>
              </a:lnSpc>
              <a:spcBef>
                <a:spcPts val="1200"/>
              </a:spcBef>
              <a:spcAft>
                <a:spcPts val="1200"/>
              </a:spcAft>
              <a:buSzPts val="688"/>
              <a:buNone/>
            </a:pPr>
            <a:r>
              <a:t/>
            </a:r>
            <a:endParaRPr sz="121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327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PCA Components</a:t>
            </a:r>
            <a:endParaRPr/>
          </a:p>
        </p:txBody>
      </p:sp>
      <p:pic>
        <p:nvPicPr>
          <p:cNvPr id="206" name="Google Shape;206;p32"/>
          <p:cNvPicPr preferRelativeResize="0"/>
          <p:nvPr/>
        </p:nvPicPr>
        <p:blipFill>
          <a:blip r:embed="rId3">
            <a:alphaModFix/>
          </a:blip>
          <a:stretch>
            <a:fillRect/>
          </a:stretch>
        </p:blipFill>
        <p:spPr>
          <a:xfrm>
            <a:off x="311700" y="1484425"/>
            <a:ext cx="4805701" cy="3427550"/>
          </a:xfrm>
          <a:prstGeom prst="rect">
            <a:avLst/>
          </a:prstGeom>
          <a:noFill/>
          <a:ln>
            <a:noFill/>
          </a:ln>
        </p:spPr>
      </p:pic>
      <p:sp>
        <p:nvSpPr>
          <p:cNvPr id="207" name="Google Shape;207;p32"/>
          <p:cNvSpPr txBox="1"/>
          <p:nvPr/>
        </p:nvSpPr>
        <p:spPr>
          <a:xfrm>
            <a:off x="2899150" y="1947925"/>
            <a:ext cx="42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8" name="Google Shape;208;p32"/>
          <p:cNvSpPr txBox="1"/>
          <p:nvPr/>
        </p:nvSpPr>
        <p:spPr>
          <a:xfrm>
            <a:off x="5208900" y="2059250"/>
            <a:ext cx="36234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Positive and negative values in component loadings reflects the positive and negative  correlation of the variables with the PCs. </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lang="en" sz="1700">
                <a:solidFill>
                  <a:schemeClr val="dk1"/>
                </a:solidFill>
                <a:latin typeface="Roboto"/>
                <a:ea typeface="Roboto"/>
                <a:cs typeface="Roboto"/>
                <a:sym typeface="Roboto"/>
              </a:rPr>
              <a:t>For example, except Sex, all other variables have positive projection on first PC.</a:t>
            </a:r>
            <a:endParaRPr sz="17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239625" y="3134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PCA Explained </a:t>
            </a:r>
            <a:r>
              <a:rPr lang="en"/>
              <a:t>Variance</a:t>
            </a:r>
            <a:endParaRPr/>
          </a:p>
        </p:txBody>
      </p:sp>
      <p:pic>
        <p:nvPicPr>
          <p:cNvPr id="214" name="Google Shape;214;p33"/>
          <p:cNvPicPr preferRelativeResize="0"/>
          <p:nvPr/>
        </p:nvPicPr>
        <p:blipFill rotWithShape="1">
          <a:blip r:embed="rId3">
            <a:alphaModFix/>
          </a:blip>
          <a:srcRect b="54902" l="0" r="0" t="0"/>
          <a:stretch/>
        </p:blipFill>
        <p:spPr>
          <a:xfrm>
            <a:off x="72125" y="1500779"/>
            <a:ext cx="4242200" cy="822146"/>
          </a:xfrm>
          <a:prstGeom prst="rect">
            <a:avLst/>
          </a:prstGeom>
          <a:noFill/>
          <a:ln>
            <a:noFill/>
          </a:ln>
        </p:spPr>
      </p:pic>
      <p:pic>
        <p:nvPicPr>
          <p:cNvPr id="215" name="Google Shape;215;p33"/>
          <p:cNvPicPr preferRelativeResize="0"/>
          <p:nvPr/>
        </p:nvPicPr>
        <p:blipFill rotWithShape="1">
          <a:blip r:embed="rId3">
            <a:alphaModFix/>
          </a:blip>
          <a:srcRect b="0" l="0" r="0" t="46997"/>
          <a:stretch/>
        </p:blipFill>
        <p:spPr>
          <a:xfrm>
            <a:off x="4314325" y="1500769"/>
            <a:ext cx="4518026" cy="1029106"/>
          </a:xfrm>
          <a:prstGeom prst="rect">
            <a:avLst/>
          </a:prstGeom>
          <a:noFill/>
          <a:ln>
            <a:noFill/>
          </a:ln>
        </p:spPr>
      </p:pic>
      <p:sp>
        <p:nvSpPr>
          <p:cNvPr id="216" name="Google Shape;216;p33"/>
          <p:cNvSpPr txBox="1"/>
          <p:nvPr/>
        </p:nvSpPr>
        <p:spPr>
          <a:xfrm>
            <a:off x="331925" y="2886550"/>
            <a:ext cx="81633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The eigenvalues (variance explained by each PC) for PCs can help to retain the number of PCs. Generally, PCs with eigenvalues &gt; 1 contributes greater variance and should be retained for further analysis.</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In our analysis, the highest PC only explains 20% and our whole pca data only explains 86%.</a:t>
            </a:r>
            <a:endParaRPr sz="17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239625" y="3134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PCA Explained Variance</a:t>
            </a:r>
            <a:endParaRPr/>
          </a:p>
        </p:txBody>
      </p:sp>
      <p:sp>
        <p:nvSpPr>
          <p:cNvPr id="222" name="Google Shape;222;p34"/>
          <p:cNvSpPr txBox="1"/>
          <p:nvPr/>
        </p:nvSpPr>
        <p:spPr>
          <a:xfrm>
            <a:off x="5580475" y="1646225"/>
            <a:ext cx="32439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Every PC explains less than 30% of variance. We originally have 9 features. </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Now we can only reduce 2 dimensions using PCA. </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Hence, applying PCA to our model might not change a lot.</a:t>
            </a:r>
            <a:endParaRPr sz="1700">
              <a:solidFill>
                <a:schemeClr val="dk1"/>
              </a:solidFill>
              <a:latin typeface="Roboto"/>
              <a:ea typeface="Roboto"/>
              <a:cs typeface="Roboto"/>
              <a:sym typeface="Roboto"/>
            </a:endParaRPr>
          </a:p>
        </p:txBody>
      </p:sp>
      <p:pic>
        <p:nvPicPr>
          <p:cNvPr id="223" name="Google Shape;223;p34"/>
          <p:cNvPicPr preferRelativeResize="0"/>
          <p:nvPr/>
        </p:nvPicPr>
        <p:blipFill>
          <a:blip r:embed="rId3">
            <a:alphaModFix/>
          </a:blip>
          <a:stretch>
            <a:fillRect/>
          </a:stretch>
        </p:blipFill>
        <p:spPr>
          <a:xfrm>
            <a:off x="239626" y="1408563"/>
            <a:ext cx="5399475" cy="3315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GBC Model </a:t>
            </a:r>
            <a:r>
              <a:rPr lang="en"/>
              <a:t>Interpretation</a:t>
            </a:r>
            <a:endParaRPr/>
          </a:p>
        </p:txBody>
      </p:sp>
      <p:sp>
        <p:nvSpPr>
          <p:cNvPr id="229" name="Google Shape;229;p35"/>
          <p:cNvSpPr txBox="1"/>
          <p:nvPr/>
        </p:nvSpPr>
        <p:spPr>
          <a:xfrm>
            <a:off x="311700" y="1630625"/>
            <a:ext cx="30144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With Original Data</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With PCA data</a:t>
            </a:r>
            <a:endParaRPr sz="1800">
              <a:latin typeface="Roboto"/>
              <a:ea typeface="Roboto"/>
              <a:cs typeface="Roboto"/>
              <a:sym typeface="Roboto"/>
            </a:endParaRPr>
          </a:p>
        </p:txBody>
      </p:sp>
      <p:sp>
        <p:nvSpPr>
          <p:cNvPr id="230" name="Google Shape;230;p35"/>
          <p:cNvSpPr txBox="1"/>
          <p:nvPr/>
        </p:nvSpPr>
        <p:spPr>
          <a:xfrm>
            <a:off x="1399200" y="4342100"/>
            <a:ext cx="7433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 </a:t>
            </a:r>
            <a:r>
              <a:rPr lang="en" sz="1700">
                <a:latin typeface="Roboto"/>
                <a:ea typeface="Roboto"/>
                <a:cs typeface="Roboto"/>
                <a:sym typeface="Roboto"/>
              </a:rPr>
              <a:t>We use </a:t>
            </a:r>
            <a:r>
              <a:rPr lang="en" sz="1700">
                <a:latin typeface="Roboto"/>
                <a:ea typeface="Roboto"/>
                <a:cs typeface="Roboto"/>
                <a:sym typeface="Roboto"/>
              </a:rPr>
              <a:t>feature_importances_ attribute to calculate the values of feature importances</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3278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GBC Model With Original Data</a:t>
            </a:r>
            <a:endParaRPr/>
          </a:p>
        </p:txBody>
      </p:sp>
      <p:pic>
        <p:nvPicPr>
          <p:cNvPr id="236" name="Google Shape;236;p36"/>
          <p:cNvPicPr preferRelativeResize="0"/>
          <p:nvPr/>
        </p:nvPicPr>
        <p:blipFill>
          <a:blip r:embed="rId3">
            <a:alphaModFix/>
          </a:blip>
          <a:stretch>
            <a:fillRect/>
          </a:stretch>
        </p:blipFill>
        <p:spPr>
          <a:xfrm>
            <a:off x="152400" y="1349000"/>
            <a:ext cx="3698674" cy="3642101"/>
          </a:xfrm>
          <a:prstGeom prst="rect">
            <a:avLst/>
          </a:prstGeom>
          <a:noFill/>
          <a:ln>
            <a:noFill/>
          </a:ln>
        </p:spPr>
      </p:pic>
      <p:sp>
        <p:nvSpPr>
          <p:cNvPr id="237" name="Google Shape;237;p36"/>
          <p:cNvSpPr txBox="1"/>
          <p:nvPr/>
        </p:nvSpPr>
        <p:spPr>
          <a:xfrm>
            <a:off x="4269325" y="1676950"/>
            <a:ext cx="4149900" cy="2016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The ‘AgeGroup’ occupies 30% or more importance in this model; ‘DiffWalking’ and ‘Stroke’ also have more than 15% of importance</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t>
            </a:r>
            <a:r>
              <a:rPr lang="en" sz="1700">
                <a:solidFill>
                  <a:schemeClr val="dk1"/>
                </a:solidFill>
                <a:latin typeface="Roboto"/>
                <a:ea typeface="Roboto"/>
                <a:cs typeface="Roboto"/>
                <a:sym typeface="Roboto"/>
              </a:rPr>
              <a:t>AgeGroup’, ‘DiffWalking’ and ‘Stroke’ are the top three important features. </a:t>
            </a:r>
            <a:endParaRPr sz="17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3278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GBC Model With PCA Data</a:t>
            </a:r>
            <a:endParaRPr/>
          </a:p>
        </p:txBody>
      </p:sp>
      <p:sp>
        <p:nvSpPr>
          <p:cNvPr id="243" name="Google Shape;243;p37"/>
          <p:cNvSpPr txBox="1"/>
          <p:nvPr/>
        </p:nvSpPr>
        <p:spPr>
          <a:xfrm>
            <a:off x="4269325" y="1676950"/>
            <a:ext cx="41499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PC1 is the vital feature in this model, which has a importance over 70%.</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From the heatmap, ‘DiffWalking’, ‘PhysicalHealth’ and ‘Agegroup’ have the highest correlation with PC1.</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This model using PCA data gives similar result with the model using original data.</a:t>
            </a:r>
            <a:endParaRPr sz="1700">
              <a:solidFill>
                <a:schemeClr val="dk1"/>
              </a:solidFill>
              <a:latin typeface="Roboto"/>
              <a:ea typeface="Roboto"/>
              <a:cs typeface="Roboto"/>
              <a:sym typeface="Roboto"/>
            </a:endParaRPr>
          </a:p>
        </p:txBody>
      </p:sp>
      <p:pic>
        <p:nvPicPr>
          <p:cNvPr id="244" name="Google Shape;244;p37"/>
          <p:cNvPicPr preferRelativeResize="0"/>
          <p:nvPr/>
        </p:nvPicPr>
        <p:blipFill>
          <a:blip r:embed="rId3">
            <a:alphaModFix/>
          </a:blip>
          <a:stretch>
            <a:fillRect/>
          </a:stretch>
        </p:blipFill>
        <p:spPr>
          <a:xfrm>
            <a:off x="311700" y="1349625"/>
            <a:ext cx="3770776" cy="3641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3134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Suggestions</a:t>
            </a:r>
            <a:endParaRPr/>
          </a:p>
        </p:txBody>
      </p:sp>
      <p:sp>
        <p:nvSpPr>
          <p:cNvPr id="250" name="Google Shape;250;p38"/>
          <p:cNvSpPr txBox="1"/>
          <p:nvPr>
            <p:ph idx="4294967295" type="body"/>
          </p:nvPr>
        </p:nvSpPr>
        <p:spPr>
          <a:xfrm>
            <a:off x="311700" y="1486475"/>
            <a:ext cx="8342100" cy="34326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chemeClr val="dk1"/>
              </a:buClr>
              <a:buSzPts val="1700"/>
              <a:buChar char="●"/>
            </a:pPr>
            <a:r>
              <a:rPr lang="en" sz="1700">
                <a:solidFill>
                  <a:schemeClr val="dk1"/>
                </a:solidFill>
              </a:rPr>
              <a:t>Age can be a main indicator of heart disease, so while getting ages, people need to do physical examination regularly. </a:t>
            </a:r>
            <a:endParaRPr sz="1700">
              <a:solidFill>
                <a:schemeClr val="dk1"/>
              </a:solidFill>
            </a:endParaRPr>
          </a:p>
          <a:p>
            <a:pPr indent="0" lvl="0" marL="457200" rtl="0" algn="l">
              <a:spcBef>
                <a:spcPts val="1200"/>
              </a:spcBef>
              <a:spcAft>
                <a:spcPts val="0"/>
              </a:spcAft>
              <a:buNone/>
            </a:pPr>
            <a:r>
              <a:t/>
            </a:r>
            <a:endParaRPr sz="17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The signal of difficulty in walking or climbing stairs is also significant. If people suffer this problem in daily life, they should consult doctor for suggestion on physical activity to avoid myocardial infarction. </a:t>
            </a:r>
            <a:endParaRPr sz="1700">
              <a:solidFill>
                <a:schemeClr val="dk1"/>
              </a:solidFill>
            </a:endParaRPr>
          </a:p>
          <a:p>
            <a:pPr indent="0" lvl="0" marL="457200" rtl="0" algn="l">
              <a:spcBef>
                <a:spcPts val="1200"/>
              </a:spcBef>
              <a:spcAft>
                <a:spcPts val="0"/>
              </a:spcAft>
              <a:buNone/>
            </a:pPr>
            <a:r>
              <a:t/>
            </a:r>
            <a:endParaRPr sz="17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Stroke is dangerous. people who have ever stroke should be more careful on their heart health.</a:t>
            </a:r>
            <a:endParaRPr sz="17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256" name="Google Shape;256;p39"/>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700"/>
              <a:t>Thank you for your patience!</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26150" y="1640325"/>
            <a:ext cx="3706500" cy="146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previous project…</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Exploratory data analysis: AgeGroup may be the most important variable affecting heart disease</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Fitting logistic regression model: the  accuracy has reached 0.91 with auc of 0.816</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26150" y="1927575"/>
            <a:ext cx="3706500" cy="12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Improvement…</a:t>
            </a:r>
            <a:endParaRPr/>
          </a:p>
        </p:txBody>
      </p:sp>
      <p:sp>
        <p:nvSpPr>
          <p:cNvPr id="83" name="Google Shape;83;p16"/>
          <p:cNvSpPr txBox="1"/>
          <p:nvPr>
            <p:ph idx="1" type="body"/>
          </p:nvPr>
        </p:nvSpPr>
        <p:spPr>
          <a:xfrm>
            <a:off x="4471600" y="385550"/>
            <a:ext cx="4470600" cy="4098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Try different models: such as Gradient Boosting, Decision Tree, or Random Forest to figure out the optimal model</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Dimensionality</a:t>
            </a:r>
            <a:r>
              <a:rPr lang="en" sz="1700"/>
              <a:t> reduction: apply PCA into our predictors to see whether we can use less dimensions into the optimal model</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Model interpretation: which factor influence heart disease most? How people should notice in their daily life?</a:t>
            </a:r>
            <a:endParaRPr sz="1700"/>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675" y="178425"/>
            <a:ext cx="8224800" cy="120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Gradient Boosting Classifier</a:t>
            </a:r>
            <a:endParaRPr/>
          </a:p>
        </p:txBody>
      </p:sp>
      <p:pic>
        <p:nvPicPr>
          <p:cNvPr id="89" name="Google Shape;89;p17"/>
          <p:cNvPicPr preferRelativeResize="0"/>
          <p:nvPr/>
        </p:nvPicPr>
        <p:blipFill>
          <a:blip r:embed="rId3">
            <a:alphaModFix/>
          </a:blip>
          <a:stretch>
            <a:fillRect/>
          </a:stretch>
        </p:blipFill>
        <p:spPr>
          <a:xfrm>
            <a:off x="470350" y="1385625"/>
            <a:ext cx="5917150" cy="2141150"/>
          </a:xfrm>
          <a:prstGeom prst="rect">
            <a:avLst/>
          </a:prstGeom>
          <a:noFill/>
          <a:ln>
            <a:noFill/>
          </a:ln>
        </p:spPr>
      </p:pic>
      <p:sp>
        <p:nvSpPr>
          <p:cNvPr id="90" name="Google Shape;90;p17"/>
          <p:cNvSpPr txBox="1"/>
          <p:nvPr/>
        </p:nvSpPr>
        <p:spPr>
          <a:xfrm>
            <a:off x="311675" y="3808575"/>
            <a:ext cx="8356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a:t>
            </a:r>
            <a:r>
              <a:rPr lang="en" sz="1700">
                <a:latin typeface="Roboto"/>
                <a:ea typeface="Roboto"/>
                <a:cs typeface="Roboto"/>
                <a:sym typeface="Roboto"/>
              </a:rPr>
              <a:t>whether a weak learner could be modified to be better in the next level, while remaining the existing model unchanged and minimizing the overall errors after adding the new features.”</a:t>
            </a:r>
            <a:endParaRPr sz="17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112500" y="371125"/>
            <a:ext cx="89190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Gradient Boosting Classifier on training data</a:t>
            </a:r>
            <a:endParaRPr/>
          </a:p>
        </p:txBody>
      </p:sp>
      <p:pic>
        <p:nvPicPr>
          <p:cNvPr id="96" name="Google Shape;96;p18"/>
          <p:cNvPicPr preferRelativeResize="0"/>
          <p:nvPr/>
        </p:nvPicPr>
        <p:blipFill>
          <a:blip r:embed="rId3">
            <a:alphaModFix/>
          </a:blip>
          <a:stretch>
            <a:fillRect/>
          </a:stretch>
        </p:blipFill>
        <p:spPr>
          <a:xfrm>
            <a:off x="464750" y="1493413"/>
            <a:ext cx="7810198" cy="1320175"/>
          </a:xfrm>
          <a:prstGeom prst="rect">
            <a:avLst/>
          </a:prstGeom>
          <a:noFill/>
          <a:ln>
            <a:noFill/>
          </a:ln>
        </p:spPr>
      </p:pic>
      <p:sp>
        <p:nvSpPr>
          <p:cNvPr id="97" name="Google Shape;97;p18"/>
          <p:cNvSpPr txBox="1"/>
          <p:nvPr/>
        </p:nvSpPr>
        <p:spPr>
          <a:xfrm>
            <a:off x="448650" y="2972050"/>
            <a:ext cx="8246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We used validation curve to find the best max depth here which provides the best train and test score.</a:t>
            </a:r>
            <a:endParaRPr sz="1700">
              <a:latin typeface="Roboto"/>
              <a:ea typeface="Roboto"/>
              <a:cs typeface="Roboto"/>
              <a:sym typeface="Roboto"/>
            </a:endParaRPr>
          </a:p>
        </p:txBody>
      </p:sp>
      <p:pic>
        <p:nvPicPr>
          <p:cNvPr id="98" name="Google Shape;98;p18"/>
          <p:cNvPicPr preferRelativeResize="0"/>
          <p:nvPr/>
        </p:nvPicPr>
        <p:blipFill>
          <a:blip r:embed="rId4">
            <a:alphaModFix/>
          </a:blip>
          <a:stretch>
            <a:fillRect/>
          </a:stretch>
        </p:blipFill>
        <p:spPr>
          <a:xfrm>
            <a:off x="3927550" y="3560250"/>
            <a:ext cx="4347397" cy="1320150"/>
          </a:xfrm>
          <a:prstGeom prst="rect">
            <a:avLst/>
          </a:prstGeom>
          <a:noFill/>
          <a:ln>
            <a:noFill/>
          </a:ln>
        </p:spPr>
      </p:pic>
      <p:sp>
        <p:nvSpPr>
          <p:cNvPr id="99" name="Google Shape;99;p18"/>
          <p:cNvSpPr txBox="1"/>
          <p:nvPr/>
        </p:nvSpPr>
        <p:spPr>
          <a:xfrm>
            <a:off x="448650" y="3838525"/>
            <a:ext cx="3128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The highest mean test score is 0.92 corresponding to max_depth = 3.</a:t>
            </a:r>
            <a:endParaRPr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1649925"/>
            <a:ext cx="8342100" cy="3076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 fit the GBC model with n_estimator = 100, max_depth = 3 and set the random_state as 123</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From the model, the mean cv accuracy is: 0.915 with its standard error of 0.001</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The test accuracy using test data is 0.916</a:t>
            </a:r>
            <a:endParaRPr sz="1700"/>
          </a:p>
        </p:txBody>
      </p:sp>
      <p:sp>
        <p:nvSpPr>
          <p:cNvPr id="105" name="Google Shape;105;p19"/>
          <p:cNvSpPr txBox="1"/>
          <p:nvPr>
            <p:ph type="title"/>
          </p:nvPr>
        </p:nvSpPr>
        <p:spPr>
          <a:xfrm>
            <a:off x="112500" y="342275"/>
            <a:ext cx="89190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Gradient Boosting Classifier on training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2846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GBC Confusion Matrix</a:t>
            </a:r>
            <a:endParaRPr/>
          </a:p>
        </p:txBody>
      </p:sp>
      <p:pic>
        <p:nvPicPr>
          <p:cNvPr id="111" name="Google Shape;111;p20"/>
          <p:cNvPicPr preferRelativeResize="0"/>
          <p:nvPr/>
        </p:nvPicPr>
        <p:blipFill rotWithShape="1">
          <a:blip r:embed="rId3">
            <a:alphaModFix/>
          </a:blip>
          <a:srcRect b="-3562" l="0" r="0" t="0"/>
          <a:stretch/>
        </p:blipFill>
        <p:spPr>
          <a:xfrm>
            <a:off x="547550" y="1485675"/>
            <a:ext cx="2390100" cy="2236375"/>
          </a:xfrm>
          <a:prstGeom prst="rect">
            <a:avLst/>
          </a:prstGeom>
          <a:noFill/>
          <a:ln>
            <a:noFill/>
          </a:ln>
        </p:spPr>
      </p:pic>
      <p:pic>
        <p:nvPicPr>
          <p:cNvPr id="112" name="Google Shape;112;p20"/>
          <p:cNvPicPr preferRelativeResize="0"/>
          <p:nvPr/>
        </p:nvPicPr>
        <p:blipFill>
          <a:blip r:embed="rId4">
            <a:alphaModFix/>
          </a:blip>
          <a:stretch>
            <a:fillRect/>
          </a:stretch>
        </p:blipFill>
        <p:spPr>
          <a:xfrm>
            <a:off x="5034075" y="1483475"/>
            <a:ext cx="2390099" cy="2176555"/>
          </a:xfrm>
          <a:prstGeom prst="rect">
            <a:avLst/>
          </a:prstGeom>
          <a:noFill/>
          <a:ln>
            <a:noFill/>
          </a:ln>
        </p:spPr>
      </p:pic>
      <p:sp>
        <p:nvSpPr>
          <p:cNvPr id="113" name="Google Shape;113;p20"/>
          <p:cNvSpPr txBox="1"/>
          <p:nvPr/>
        </p:nvSpPr>
        <p:spPr>
          <a:xfrm>
            <a:off x="851150" y="3706600"/>
            <a:ext cx="154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Training model</a:t>
            </a:r>
            <a:endParaRPr sz="1600">
              <a:latin typeface="Roboto"/>
              <a:ea typeface="Roboto"/>
              <a:cs typeface="Roboto"/>
              <a:sym typeface="Roboto"/>
            </a:endParaRPr>
          </a:p>
        </p:txBody>
      </p:sp>
      <p:sp>
        <p:nvSpPr>
          <p:cNvPr id="114" name="Google Shape;114;p20"/>
          <p:cNvSpPr txBox="1"/>
          <p:nvPr/>
        </p:nvSpPr>
        <p:spPr>
          <a:xfrm>
            <a:off x="2937650" y="1587525"/>
            <a:ext cx="1911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TPR = TP/P = 1301/(1301+</a:t>
            </a:r>
            <a:r>
              <a:rPr lang="en">
                <a:latin typeface="Roboto"/>
                <a:ea typeface="Roboto"/>
                <a:cs typeface="Roboto"/>
                <a:sym typeface="Roboto"/>
              </a:rPr>
              <a:t>20597</a:t>
            </a:r>
            <a:r>
              <a:rPr lang="en">
                <a:latin typeface="Roboto"/>
                <a:ea typeface="Roboto"/>
                <a:cs typeface="Roboto"/>
                <a:sym typeface="Roboto"/>
              </a:rPr>
              <a:t>) = 0.</a:t>
            </a:r>
            <a:r>
              <a:rPr lang="en">
                <a:latin typeface="Roboto"/>
                <a:ea typeface="Roboto"/>
                <a:cs typeface="Roboto"/>
                <a:sym typeface="Roboto"/>
              </a:rPr>
              <a:t>059</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FPR = FP/N = 1039/(1039+232899) =0.004</a:t>
            </a:r>
            <a:endParaRPr>
              <a:latin typeface="Roboto"/>
              <a:ea typeface="Roboto"/>
              <a:cs typeface="Roboto"/>
              <a:sym typeface="Roboto"/>
            </a:endParaRPr>
          </a:p>
        </p:txBody>
      </p:sp>
      <p:sp>
        <p:nvSpPr>
          <p:cNvPr id="115" name="Google Shape;115;p20"/>
          <p:cNvSpPr txBox="1"/>
          <p:nvPr/>
        </p:nvSpPr>
        <p:spPr>
          <a:xfrm>
            <a:off x="5409700" y="3706600"/>
            <a:ext cx="1810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Test model</a:t>
            </a:r>
            <a:endParaRPr sz="1600">
              <a:latin typeface="Roboto"/>
              <a:ea typeface="Roboto"/>
              <a:cs typeface="Roboto"/>
              <a:sym typeface="Roboto"/>
            </a:endParaRPr>
          </a:p>
        </p:txBody>
      </p:sp>
      <p:sp>
        <p:nvSpPr>
          <p:cNvPr id="116" name="Google Shape;116;p20"/>
          <p:cNvSpPr txBox="1"/>
          <p:nvPr/>
        </p:nvSpPr>
        <p:spPr>
          <a:xfrm>
            <a:off x="547550" y="4501350"/>
            <a:ext cx="8212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AUC =  0.82, larger than what we got from the Logistic regression model.</a:t>
            </a:r>
            <a:endParaRPr sz="1700">
              <a:latin typeface="Roboto"/>
              <a:ea typeface="Roboto"/>
              <a:cs typeface="Roboto"/>
              <a:sym typeface="Roboto"/>
            </a:endParaRPr>
          </a:p>
        </p:txBody>
      </p:sp>
      <p:sp>
        <p:nvSpPr>
          <p:cNvPr id="117" name="Google Shape;117;p20"/>
          <p:cNvSpPr txBox="1"/>
          <p:nvPr/>
        </p:nvSpPr>
        <p:spPr>
          <a:xfrm>
            <a:off x="7295300" y="1678050"/>
            <a:ext cx="174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TPR = TP/P = 333/(333+5142) = 0.061</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FPR = FP/N = 242/(242+58242) =0.004</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675" y="178425"/>
            <a:ext cx="8224800" cy="120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Decision Tree</a:t>
            </a:r>
            <a:r>
              <a:rPr lang="en"/>
              <a:t> Classifier</a:t>
            </a:r>
            <a:endParaRPr/>
          </a:p>
        </p:txBody>
      </p:sp>
      <p:sp>
        <p:nvSpPr>
          <p:cNvPr id="123" name="Google Shape;123;p21"/>
          <p:cNvSpPr txBox="1"/>
          <p:nvPr/>
        </p:nvSpPr>
        <p:spPr>
          <a:xfrm>
            <a:off x="311675" y="3923950"/>
            <a:ext cx="8356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“is known as its tree-like structure, which contains decision nodes and leaves: beginning with the root node, the decision nodes are where the data splits and the leaves are the final outcomes, just as the figure below represents</a:t>
            </a:r>
            <a:r>
              <a:rPr lang="en" sz="1700">
                <a:latin typeface="Roboto"/>
                <a:ea typeface="Roboto"/>
                <a:cs typeface="Roboto"/>
                <a:sym typeface="Roboto"/>
              </a:rPr>
              <a:t>”</a:t>
            </a:r>
            <a:endParaRPr sz="1700">
              <a:latin typeface="Roboto"/>
              <a:ea typeface="Roboto"/>
              <a:cs typeface="Roboto"/>
              <a:sym typeface="Roboto"/>
            </a:endParaRPr>
          </a:p>
        </p:txBody>
      </p:sp>
      <p:pic>
        <p:nvPicPr>
          <p:cNvPr id="124" name="Google Shape;124;p21"/>
          <p:cNvPicPr preferRelativeResize="0"/>
          <p:nvPr/>
        </p:nvPicPr>
        <p:blipFill>
          <a:blip r:embed="rId3">
            <a:alphaModFix/>
          </a:blip>
          <a:stretch>
            <a:fillRect/>
          </a:stretch>
        </p:blipFill>
        <p:spPr>
          <a:xfrm>
            <a:off x="2365600" y="1385625"/>
            <a:ext cx="4116950" cy="226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