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EB497-BC91-4483-954F-211DA45A2AF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E4AF86-35F5-4A1E-828C-D3449989002A}">
      <dgm:prSet/>
      <dgm:spPr/>
      <dgm:t>
        <a:bodyPr/>
        <a:lstStyle/>
        <a:p>
          <a:r>
            <a:rPr lang="en-US"/>
            <a:t>List and visualize all Japanese restaurants in five boroughs.</a:t>
          </a:r>
        </a:p>
      </dgm:t>
    </dgm:pt>
    <dgm:pt modelId="{45910E20-8861-4CA3-A27F-9FBB3D5F9D7E}" type="parTrans" cxnId="{BC4FA454-3C34-4FAF-AE1F-229375B24D32}">
      <dgm:prSet/>
      <dgm:spPr/>
      <dgm:t>
        <a:bodyPr/>
        <a:lstStyle/>
        <a:p>
          <a:endParaRPr lang="en-US"/>
        </a:p>
      </dgm:t>
    </dgm:pt>
    <dgm:pt modelId="{C24B16E8-B1B0-44E9-93DC-F15EDB21D4BB}" type="sibTrans" cxnId="{BC4FA454-3C34-4FAF-AE1F-229375B24D3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C58FC8-7ADA-437B-BA39-411F5CDF68F4}">
      <dgm:prSet/>
      <dgm:spPr/>
      <dgm:t>
        <a:bodyPr/>
        <a:lstStyle/>
        <a:p>
          <a:r>
            <a:rPr lang="en-US"/>
            <a:t>Find which borough has the most potential Japanese food market.</a:t>
          </a:r>
        </a:p>
      </dgm:t>
    </dgm:pt>
    <dgm:pt modelId="{7AB13CBB-5E85-4999-A83F-F55F06ACC42C}" type="parTrans" cxnId="{69A5D5F3-C070-48D9-AA33-1CBAF637112A}">
      <dgm:prSet/>
      <dgm:spPr/>
      <dgm:t>
        <a:bodyPr/>
        <a:lstStyle/>
        <a:p>
          <a:endParaRPr lang="en-US"/>
        </a:p>
      </dgm:t>
    </dgm:pt>
    <dgm:pt modelId="{72F6D50F-6CA7-432A-834A-280C4C9E97E1}" type="sibTrans" cxnId="{69A5D5F3-C070-48D9-AA33-1CBAF637112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3FF4C60-5BFA-47D2-8B52-6CCC057D4B3C}">
      <dgm:prSet/>
      <dgm:spPr/>
      <dgm:t>
        <a:bodyPr/>
        <a:lstStyle/>
        <a:p>
          <a:r>
            <a:rPr lang="en-US"/>
            <a:t>Find where the best place is for a newly opened Japanese restaurant in NYC.</a:t>
          </a:r>
        </a:p>
      </dgm:t>
    </dgm:pt>
    <dgm:pt modelId="{3D80DE0B-4D99-42B0-971B-C8DCBF151FBF}" type="parTrans" cxnId="{7FE12134-5948-4154-B77A-4A63B5687AF9}">
      <dgm:prSet/>
      <dgm:spPr/>
      <dgm:t>
        <a:bodyPr/>
        <a:lstStyle/>
        <a:p>
          <a:endParaRPr lang="en-US"/>
        </a:p>
      </dgm:t>
    </dgm:pt>
    <dgm:pt modelId="{91F70034-401F-483F-B245-12AB2D6D634D}" type="sibTrans" cxnId="{7FE12134-5948-4154-B77A-4A63B5687AF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069219-2BB4-48D8-B002-9FFAA52FDD16}" type="pres">
      <dgm:prSet presAssocID="{6B1EB497-BC91-4483-954F-211DA45A2AF1}" presName="Name0" presStyleCnt="0">
        <dgm:presLayoutVars>
          <dgm:animLvl val="lvl"/>
          <dgm:resizeHandles val="exact"/>
        </dgm:presLayoutVars>
      </dgm:prSet>
      <dgm:spPr/>
    </dgm:pt>
    <dgm:pt modelId="{23014CC1-6A3F-46EE-B31D-E259C3087A5B}" type="pres">
      <dgm:prSet presAssocID="{DDE4AF86-35F5-4A1E-828C-D3449989002A}" presName="compositeNode" presStyleCnt="0">
        <dgm:presLayoutVars>
          <dgm:bulletEnabled val="1"/>
        </dgm:presLayoutVars>
      </dgm:prSet>
      <dgm:spPr/>
    </dgm:pt>
    <dgm:pt modelId="{396AD03E-DC39-47F6-8719-832694714193}" type="pres">
      <dgm:prSet presAssocID="{DDE4AF86-35F5-4A1E-828C-D3449989002A}" presName="bgRect" presStyleLbl="bgAccFollowNode1" presStyleIdx="0" presStyleCnt="3"/>
      <dgm:spPr/>
    </dgm:pt>
    <dgm:pt modelId="{91DB26A2-0B43-42E1-9BED-524BA4A2CCE7}" type="pres">
      <dgm:prSet presAssocID="{C24B16E8-B1B0-44E9-93DC-F15EDB21D4B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A2C291D-CC88-41B0-9E27-AE73A046750D}" type="pres">
      <dgm:prSet presAssocID="{DDE4AF86-35F5-4A1E-828C-D3449989002A}" presName="bottomLine" presStyleLbl="alignNode1" presStyleIdx="1" presStyleCnt="6">
        <dgm:presLayoutVars/>
      </dgm:prSet>
      <dgm:spPr/>
    </dgm:pt>
    <dgm:pt modelId="{C0E3C673-72C5-46DA-B7C6-5CDAD26328F3}" type="pres">
      <dgm:prSet presAssocID="{DDE4AF86-35F5-4A1E-828C-D3449989002A}" presName="nodeText" presStyleLbl="bgAccFollowNode1" presStyleIdx="0" presStyleCnt="3">
        <dgm:presLayoutVars>
          <dgm:bulletEnabled val="1"/>
        </dgm:presLayoutVars>
      </dgm:prSet>
      <dgm:spPr/>
    </dgm:pt>
    <dgm:pt modelId="{4BDF49F0-7440-4731-BE81-9FC3230789F9}" type="pres">
      <dgm:prSet presAssocID="{C24B16E8-B1B0-44E9-93DC-F15EDB21D4BB}" presName="sibTrans" presStyleCnt="0"/>
      <dgm:spPr/>
    </dgm:pt>
    <dgm:pt modelId="{CB8CB6E7-AFD9-4929-8C62-8764FEE6427A}" type="pres">
      <dgm:prSet presAssocID="{28C58FC8-7ADA-437B-BA39-411F5CDF68F4}" presName="compositeNode" presStyleCnt="0">
        <dgm:presLayoutVars>
          <dgm:bulletEnabled val="1"/>
        </dgm:presLayoutVars>
      </dgm:prSet>
      <dgm:spPr/>
    </dgm:pt>
    <dgm:pt modelId="{D746D27A-020E-416A-95C6-6DD1170F8C6D}" type="pres">
      <dgm:prSet presAssocID="{28C58FC8-7ADA-437B-BA39-411F5CDF68F4}" presName="bgRect" presStyleLbl="bgAccFollowNode1" presStyleIdx="1" presStyleCnt="3"/>
      <dgm:spPr/>
    </dgm:pt>
    <dgm:pt modelId="{97A85A75-83EC-4ACD-9839-6A3336861F85}" type="pres">
      <dgm:prSet presAssocID="{72F6D50F-6CA7-432A-834A-280C4C9E97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4D73DD5-7D0D-4B4E-8FCF-0FEC8E5CA80B}" type="pres">
      <dgm:prSet presAssocID="{28C58FC8-7ADA-437B-BA39-411F5CDF68F4}" presName="bottomLine" presStyleLbl="alignNode1" presStyleIdx="3" presStyleCnt="6">
        <dgm:presLayoutVars/>
      </dgm:prSet>
      <dgm:spPr/>
    </dgm:pt>
    <dgm:pt modelId="{ADB4D38F-C1CA-4A5B-A276-FC9E895EA338}" type="pres">
      <dgm:prSet presAssocID="{28C58FC8-7ADA-437B-BA39-411F5CDF68F4}" presName="nodeText" presStyleLbl="bgAccFollowNode1" presStyleIdx="1" presStyleCnt="3">
        <dgm:presLayoutVars>
          <dgm:bulletEnabled val="1"/>
        </dgm:presLayoutVars>
      </dgm:prSet>
      <dgm:spPr/>
    </dgm:pt>
    <dgm:pt modelId="{ACB4D42C-008D-41AC-875B-41CD8B0828F1}" type="pres">
      <dgm:prSet presAssocID="{72F6D50F-6CA7-432A-834A-280C4C9E97E1}" presName="sibTrans" presStyleCnt="0"/>
      <dgm:spPr/>
    </dgm:pt>
    <dgm:pt modelId="{6891A9C8-798A-4CFF-8DD5-0B4863553F49}" type="pres">
      <dgm:prSet presAssocID="{73FF4C60-5BFA-47D2-8B52-6CCC057D4B3C}" presName="compositeNode" presStyleCnt="0">
        <dgm:presLayoutVars>
          <dgm:bulletEnabled val="1"/>
        </dgm:presLayoutVars>
      </dgm:prSet>
      <dgm:spPr/>
    </dgm:pt>
    <dgm:pt modelId="{37A9F245-B192-48AA-840D-249C9975F434}" type="pres">
      <dgm:prSet presAssocID="{73FF4C60-5BFA-47D2-8B52-6CCC057D4B3C}" presName="bgRect" presStyleLbl="bgAccFollowNode1" presStyleIdx="2" presStyleCnt="3"/>
      <dgm:spPr/>
    </dgm:pt>
    <dgm:pt modelId="{C5C02FF4-61C1-4E88-97CB-2B52F29B74E8}" type="pres">
      <dgm:prSet presAssocID="{91F70034-401F-483F-B245-12AB2D6D634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D598130-EB24-40D8-A13C-2878A3623632}" type="pres">
      <dgm:prSet presAssocID="{73FF4C60-5BFA-47D2-8B52-6CCC057D4B3C}" presName="bottomLine" presStyleLbl="alignNode1" presStyleIdx="5" presStyleCnt="6">
        <dgm:presLayoutVars/>
      </dgm:prSet>
      <dgm:spPr/>
    </dgm:pt>
    <dgm:pt modelId="{9802687A-69F8-4936-9099-B3A80CA79DBA}" type="pres">
      <dgm:prSet presAssocID="{73FF4C60-5BFA-47D2-8B52-6CCC057D4B3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512D712-E5D1-46F5-AB35-4FCDC8076CE0}" type="presOf" srcId="{73FF4C60-5BFA-47D2-8B52-6CCC057D4B3C}" destId="{9802687A-69F8-4936-9099-B3A80CA79DBA}" srcOrd="1" destOrd="0" presId="urn:microsoft.com/office/officeart/2016/7/layout/BasicLinearProcessNumbered"/>
    <dgm:cxn modelId="{BA07A72A-6925-42C4-BD9C-7E45C758150B}" type="presOf" srcId="{C24B16E8-B1B0-44E9-93DC-F15EDB21D4BB}" destId="{91DB26A2-0B43-42E1-9BED-524BA4A2CCE7}" srcOrd="0" destOrd="0" presId="urn:microsoft.com/office/officeart/2016/7/layout/BasicLinearProcessNumbered"/>
    <dgm:cxn modelId="{73CD252F-540D-46C6-B76E-E11F7EB2382F}" type="presOf" srcId="{DDE4AF86-35F5-4A1E-828C-D3449989002A}" destId="{C0E3C673-72C5-46DA-B7C6-5CDAD26328F3}" srcOrd="1" destOrd="0" presId="urn:microsoft.com/office/officeart/2016/7/layout/BasicLinearProcessNumbered"/>
    <dgm:cxn modelId="{7FE12134-5948-4154-B77A-4A63B5687AF9}" srcId="{6B1EB497-BC91-4483-954F-211DA45A2AF1}" destId="{73FF4C60-5BFA-47D2-8B52-6CCC057D4B3C}" srcOrd="2" destOrd="0" parTransId="{3D80DE0B-4D99-42B0-971B-C8DCBF151FBF}" sibTransId="{91F70034-401F-483F-B245-12AB2D6D634D}"/>
    <dgm:cxn modelId="{9D1CCD5D-6408-4305-AAF9-55335B27A80A}" type="presOf" srcId="{73FF4C60-5BFA-47D2-8B52-6CCC057D4B3C}" destId="{37A9F245-B192-48AA-840D-249C9975F434}" srcOrd="0" destOrd="0" presId="urn:microsoft.com/office/officeart/2016/7/layout/BasicLinearProcessNumbered"/>
    <dgm:cxn modelId="{756AC14D-F228-4AD3-9582-FA6C041224A9}" type="presOf" srcId="{28C58FC8-7ADA-437B-BA39-411F5CDF68F4}" destId="{D746D27A-020E-416A-95C6-6DD1170F8C6D}" srcOrd="0" destOrd="0" presId="urn:microsoft.com/office/officeart/2016/7/layout/BasicLinearProcessNumbered"/>
    <dgm:cxn modelId="{BC4FA454-3C34-4FAF-AE1F-229375B24D32}" srcId="{6B1EB497-BC91-4483-954F-211DA45A2AF1}" destId="{DDE4AF86-35F5-4A1E-828C-D3449989002A}" srcOrd="0" destOrd="0" parTransId="{45910E20-8861-4CA3-A27F-9FBB3D5F9D7E}" sibTransId="{C24B16E8-B1B0-44E9-93DC-F15EDB21D4BB}"/>
    <dgm:cxn modelId="{D239947D-20AE-4FB8-98E4-A201235630BF}" type="presOf" srcId="{DDE4AF86-35F5-4A1E-828C-D3449989002A}" destId="{396AD03E-DC39-47F6-8719-832694714193}" srcOrd="0" destOrd="0" presId="urn:microsoft.com/office/officeart/2016/7/layout/BasicLinearProcessNumbered"/>
    <dgm:cxn modelId="{548A128D-C890-488B-91C5-CE6B4433621C}" type="presOf" srcId="{72F6D50F-6CA7-432A-834A-280C4C9E97E1}" destId="{97A85A75-83EC-4ACD-9839-6A3336861F85}" srcOrd="0" destOrd="0" presId="urn:microsoft.com/office/officeart/2016/7/layout/BasicLinearProcessNumbered"/>
    <dgm:cxn modelId="{FC1B0DB2-CC6C-49E9-BC55-0E0D8D6E52FE}" type="presOf" srcId="{6B1EB497-BC91-4483-954F-211DA45A2AF1}" destId="{E6069219-2BB4-48D8-B002-9FFAA52FDD16}" srcOrd="0" destOrd="0" presId="urn:microsoft.com/office/officeart/2016/7/layout/BasicLinearProcessNumbered"/>
    <dgm:cxn modelId="{27FC63BA-A3A8-41B0-A0DF-0BB0675DB13D}" type="presOf" srcId="{28C58FC8-7ADA-437B-BA39-411F5CDF68F4}" destId="{ADB4D38F-C1CA-4A5B-A276-FC9E895EA338}" srcOrd="1" destOrd="0" presId="urn:microsoft.com/office/officeart/2016/7/layout/BasicLinearProcessNumbered"/>
    <dgm:cxn modelId="{69A5D5F3-C070-48D9-AA33-1CBAF637112A}" srcId="{6B1EB497-BC91-4483-954F-211DA45A2AF1}" destId="{28C58FC8-7ADA-437B-BA39-411F5CDF68F4}" srcOrd="1" destOrd="0" parTransId="{7AB13CBB-5E85-4999-A83F-F55F06ACC42C}" sibTransId="{72F6D50F-6CA7-432A-834A-280C4C9E97E1}"/>
    <dgm:cxn modelId="{C0B30FF9-0706-4887-8429-B500CB9D2AB7}" type="presOf" srcId="{91F70034-401F-483F-B245-12AB2D6D634D}" destId="{C5C02FF4-61C1-4E88-97CB-2B52F29B74E8}" srcOrd="0" destOrd="0" presId="urn:microsoft.com/office/officeart/2016/7/layout/BasicLinearProcessNumbered"/>
    <dgm:cxn modelId="{2B5D8C38-58C3-4648-A348-4798419E398F}" type="presParOf" srcId="{E6069219-2BB4-48D8-B002-9FFAA52FDD16}" destId="{23014CC1-6A3F-46EE-B31D-E259C3087A5B}" srcOrd="0" destOrd="0" presId="urn:microsoft.com/office/officeart/2016/7/layout/BasicLinearProcessNumbered"/>
    <dgm:cxn modelId="{104D778F-57F9-4293-B86F-9793A222B1AC}" type="presParOf" srcId="{23014CC1-6A3F-46EE-B31D-E259C3087A5B}" destId="{396AD03E-DC39-47F6-8719-832694714193}" srcOrd="0" destOrd="0" presId="urn:microsoft.com/office/officeart/2016/7/layout/BasicLinearProcessNumbered"/>
    <dgm:cxn modelId="{F8241316-FE4B-48AC-8CD3-F3FEDFAA3075}" type="presParOf" srcId="{23014CC1-6A3F-46EE-B31D-E259C3087A5B}" destId="{91DB26A2-0B43-42E1-9BED-524BA4A2CCE7}" srcOrd="1" destOrd="0" presId="urn:microsoft.com/office/officeart/2016/7/layout/BasicLinearProcessNumbered"/>
    <dgm:cxn modelId="{2CC11849-7528-47FF-BABC-06EFEC3974F5}" type="presParOf" srcId="{23014CC1-6A3F-46EE-B31D-E259C3087A5B}" destId="{4A2C291D-CC88-41B0-9E27-AE73A046750D}" srcOrd="2" destOrd="0" presId="urn:microsoft.com/office/officeart/2016/7/layout/BasicLinearProcessNumbered"/>
    <dgm:cxn modelId="{8DCAE6A9-5265-426E-8A3D-954F4E339F6A}" type="presParOf" srcId="{23014CC1-6A3F-46EE-B31D-E259C3087A5B}" destId="{C0E3C673-72C5-46DA-B7C6-5CDAD26328F3}" srcOrd="3" destOrd="0" presId="urn:microsoft.com/office/officeart/2016/7/layout/BasicLinearProcessNumbered"/>
    <dgm:cxn modelId="{F8AF2D65-18C9-405E-A4E2-B7DA6D21A48B}" type="presParOf" srcId="{E6069219-2BB4-48D8-B002-9FFAA52FDD16}" destId="{4BDF49F0-7440-4731-BE81-9FC3230789F9}" srcOrd="1" destOrd="0" presId="urn:microsoft.com/office/officeart/2016/7/layout/BasicLinearProcessNumbered"/>
    <dgm:cxn modelId="{8839C7D3-88FB-4C7D-A3A5-13A620ED0DC4}" type="presParOf" srcId="{E6069219-2BB4-48D8-B002-9FFAA52FDD16}" destId="{CB8CB6E7-AFD9-4929-8C62-8764FEE6427A}" srcOrd="2" destOrd="0" presId="urn:microsoft.com/office/officeart/2016/7/layout/BasicLinearProcessNumbered"/>
    <dgm:cxn modelId="{191C4BC7-6073-479E-A525-101392ECE669}" type="presParOf" srcId="{CB8CB6E7-AFD9-4929-8C62-8764FEE6427A}" destId="{D746D27A-020E-416A-95C6-6DD1170F8C6D}" srcOrd="0" destOrd="0" presId="urn:microsoft.com/office/officeart/2016/7/layout/BasicLinearProcessNumbered"/>
    <dgm:cxn modelId="{F6687223-116A-49DA-8C18-06513FC11D71}" type="presParOf" srcId="{CB8CB6E7-AFD9-4929-8C62-8764FEE6427A}" destId="{97A85A75-83EC-4ACD-9839-6A3336861F85}" srcOrd="1" destOrd="0" presId="urn:microsoft.com/office/officeart/2016/7/layout/BasicLinearProcessNumbered"/>
    <dgm:cxn modelId="{DE9EBA54-D19C-49C4-9F07-17009D8DB30C}" type="presParOf" srcId="{CB8CB6E7-AFD9-4929-8C62-8764FEE6427A}" destId="{94D73DD5-7D0D-4B4E-8FCF-0FEC8E5CA80B}" srcOrd="2" destOrd="0" presId="urn:microsoft.com/office/officeart/2016/7/layout/BasicLinearProcessNumbered"/>
    <dgm:cxn modelId="{ACA9ED1D-40A9-44F5-98CF-ED8A9BEFD537}" type="presParOf" srcId="{CB8CB6E7-AFD9-4929-8C62-8764FEE6427A}" destId="{ADB4D38F-C1CA-4A5B-A276-FC9E895EA338}" srcOrd="3" destOrd="0" presId="urn:microsoft.com/office/officeart/2016/7/layout/BasicLinearProcessNumbered"/>
    <dgm:cxn modelId="{7F5404BF-84C0-41B6-81D4-DEEF50D25F0F}" type="presParOf" srcId="{E6069219-2BB4-48D8-B002-9FFAA52FDD16}" destId="{ACB4D42C-008D-41AC-875B-41CD8B0828F1}" srcOrd="3" destOrd="0" presId="urn:microsoft.com/office/officeart/2016/7/layout/BasicLinearProcessNumbered"/>
    <dgm:cxn modelId="{2F12870B-B735-4415-92EF-8511285839D6}" type="presParOf" srcId="{E6069219-2BB4-48D8-B002-9FFAA52FDD16}" destId="{6891A9C8-798A-4CFF-8DD5-0B4863553F49}" srcOrd="4" destOrd="0" presId="urn:microsoft.com/office/officeart/2016/7/layout/BasicLinearProcessNumbered"/>
    <dgm:cxn modelId="{A9DFF775-8F85-4ED7-8514-C0A9AB463D74}" type="presParOf" srcId="{6891A9C8-798A-4CFF-8DD5-0B4863553F49}" destId="{37A9F245-B192-48AA-840D-249C9975F434}" srcOrd="0" destOrd="0" presId="urn:microsoft.com/office/officeart/2016/7/layout/BasicLinearProcessNumbered"/>
    <dgm:cxn modelId="{E7B69E62-DBCC-4B50-BBD7-EC9C119426F8}" type="presParOf" srcId="{6891A9C8-798A-4CFF-8DD5-0B4863553F49}" destId="{C5C02FF4-61C1-4E88-97CB-2B52F29B74E8}" srcOrd="1" destOrd="0" presId="urn:microsoft.com/office/officeart/2016/7/layout/BasicLinearProcessNumbered"/>
    <dgm:cxn modelId="{FA25E474-A823-479C-B4B5-260E9E8041DB}" type="presParOf" srcId="{6891A9C8-798A-4CFF-8DD5-0B4863553F49}" destId="{6D598130-EB24-40D8-A13C-2878A3623632}" srcOrd="2" destOrd="0" presId="urn:microsoft.com/office/officeart/2016/7/layout/BasicLinearProcessNumbered"/>
    <dgm:cxn modelId="{6D4CD0C5-FE74-483A-9F13-A262EBE394C2}" type="presParOf" srcId="{6891A9C8-798A-4CFF-8DD5-0B4863553F49}" destId="{9802687A-69F8-4936-9099-B3A80CA79DB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AD03E-DC39-47F6-8719-832694714193}">
      <dsp:nvSpPr>
        <dsp:cNvPr id="0" name=""/>
        <dsp:cNvSpPr/>
      </dsp:nvSpPr>
      <dsp:spPr>
        <a:xfrm>
          <a:off x="0" y="0"/>
          <a:ext cx="3414685" cy="3253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2" tIns="330200" rIns="26622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 and visualize all Japanese restaurants in five boroughs.</a:t>
          </a:r>
        </a:p>
      </dsp:txBody>
      <dsp:txXfrm>
        <a:off x="0" y="1236518"/>
        <a:ext cx="3414685" cy="1952397"/>
      </dsp:txXfrm>
    </dsp:sp>
    <dsp:sp modelId="{91DB26A2-0B43-42E1-9BED-524BA4A2CCE7}">
      <dsp:nvSpPr>
        <dsp:cNvPr id="0" name=""/>
        <dsp:cNvSpPr/>
      </dsp:nvSpPr>
      <dsp:spPr>
        <a:xfrm>
          <a:off x="1219243" y="325399"/>
          <a:ext cx="976198" cy="976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08" tIns="12700" rIns="76108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1362204" y="468360"/>
        <a:ext cx="690276" cy="690276"/>
      </dsp:txXfrm>
    </dsp:sp>
    <dsp:sp modelId="{4A2C291D-CC88-41B0-9E27-AE73A046750D}">
      <dsp:nvSpPr>
        <dsp:cNvPr id="0" name=""/>
        <dsp:cNvSpPr/>
      </dsp:nvSpPr>
      <dsp:spPr>
        <a:xfrm>
          <a:off x="0" y="3253924"/>
          <a:ext cx="341468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6D27A-020E-416A-95C6-6DD1170F8C6D}">
      <dsp:nvSpPr>
        <dsp:cNvPr id="0" name=""/>
        <dsp:cNvSpPr/>
      </dsp:nvSpPr>
      <dsp:spPr>
        <a:xfrm>
          <a:off x="3756154" y="0"/>
          <a:ext cx="3414685" cy="3253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2" tIns="330200" rIns="26622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which borough has the most potential Japanese food market.</a:t>
          </a:r>
        </a:p>
      </dsp:txBody>
      <dsp:txXfrm>
        <a:off x="3756154" y="1236518"/>
        <a:ext cx="3414685" cy="1952397"/>
      </dsp:txXfrm>
    </dsp:sp>
    <dsp:sp modelId="{97A85A75-83EC-4ACD-9839-6A3336861F85}">
      <dsp:nvSpPr>
        <dsp:cNvPr id="0" name=""/>
        <dsp:cNvSpPr/>
      </dsp:nvSpPr>
      <dsp:spPr>
        <a:xfrm>
          <a:off x="4975397" y="325399"/>
          <a:ext cx="976198" cy="976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08" tIns="12700" rIns="76108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5118358" y="468360"/>
        <a:ext cx="690276" cy="690276"/>
      </dsp:txXfrm>
    </dsp:sp>
    <dsp:sp modelId="{94D73DD5-7D0D-4B4E-8FCF-0FEC8E5CA80B}">
      <dsp:nvSpPr>
        <dsp:cNvPr id="0" name=""/>
        <dsp:cNvSpPr/>
      </dsp:nvSpPr>
      <dsp:spPr>
        <a:xfrm>
          <a:off x="3756154" y="3253924"/>
          <a:ext cx="341468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9F245-B192-48AA-840D-249C9975F434}">
      <dsp:nvSpPr>
        <dsp:cNvPr id="0" name=""/>
        <dsp:cNvSpPr/>
      </dsp:nvSpPr>
      <dsp:spPr>
        <a:xfrm>
          <a:off x="7512308" y="0"/>
          <a:ext cx="3414685" cy="3253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2" tIns="330200" rIns="26622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where the best place is for a newly opened Japanese restaurant in NYC.</a:t>
          </a:r>
        </a:p>
      </dsp:txBody>
      <dsp:txXfrm>
        <a:off x="7512308" y="1236518"/>
        <a:ext cx="3414685" cy="1952397"/>
      </dsp:txXfrm>
    </dsp:sp>
    <dsp:sp modelId="{C5C02FF4-61C1-4E88-97CB-2B52F29B74E8}">
      <dsp:nvSpPr>
        <dsp:cNvPr id="0" name=""/>
        <dsp:cNvSpPr/>
      </dsp:nvSpPr>
      <dsp:spPr>
        <a:xfrm>
          <a:off x="8731551" y="325399"/>
          <a:ext cx="976198" cy="976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08" tIns="12700" rIns="76108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8874512" y="468360"/>
        <a:ext cx="690276" cy="690276"/>
      </dsp:txXfrm>
    </dsp:sp>
    <dsp:sp modelId="{6D598130-EB24-40D8-A13C-2878A3623632}">
      <dsp:nvSpPr>
        <dsp:cNvPr id="0" name=""/>
        <dsp:cNvSpPr/>
      </dsp:nvSpPr>
      <dsp:spPr>
        <a:xfrm>
          <a:off x="7512308" y="3253924"/>
          <a:ext cx="341468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6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1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5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5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7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557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CF9C2-D1E2-4EA4-9AA4-34FBC8353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Battle of Neighborhoods – New York City</a:t>
            </a:r>
            <a:b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IBM Applied Data Science Capstone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71EA5-4537-44E9-AC9C-16CEDE03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zh-CN" sz="2200"/>
              <a:t>Presented by: Ningxin Xu</a:t>
            </a:r>
            <a:endParaRPr lang="en-US" sz="2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Blue puzzle pieces with one red puzzle forming a circle">
            <a:extLst>
              <a:ext uri="{FF2B5EF4-FFF2-40B4-BE49-F238E27FC236}">
                <a16:creationId xmlns:a16="http://schemas.microsoft.com/office/drawing/2014/main" id="{5654B970-57E9-422D-B865-8516DF361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3" r="8925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73AC-8B68-4AE2-816C-8755DFC9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CB7E-C178-4FC7-A938-3B02F36F36AE}"/>
              </a:ext>
            </a:extLst>
          </p:cNvPr>
          <p:cNvSpPr txBox="1"/>
          <p:nvPr/>
        </p:nvSpPr>
        <p:spPr>
          <a:xfrm>
            <a:off x="575894" y="2029968"/>
            <a:ext cx="10917936" cy="354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For business starters: 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 Manhattan may be a good choice to open a new Japanese restaurant. Though Manhattan has already had many Japanese restaurants, its great location and busy population could help you to have a better customer volume compared with other boroughs. 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 Staten Island is also suitable for a new Japanese restaurant, because it has the least number of Japanese restaurants and may have a large potential market.</a:t>
            </a:r>
          </a:p>
        </p:txBody>
      </p:sp>
    </p:spTree>
    <p:extLst>
      <p:ext uri="{BB962C8B-B14F-4D97-AF65-F5344CB8AC3E}">
        <p14:creationId xmlns:p14="http://schemas.microsoft.com/office/powerpoint/2010/main" val="392310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73AC-8B68-4AE2-816C-8755DFC9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CB7E-C178-4FC7-A938-3B02F36F36AE}"/>
              </a:ext>
            </a:extLst>
          </p:cNvPr>
          <p:cNvSpPr txBox="1"/>
          <p:nvPr/>
        </p:nvSpPr>
        <p:spPr>
          <a:xfrm>
            <a:off x="575894" y="2029968"/>
            <a:ext cx="10917936" cy="29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For Japanese food lovers</a:t>
            </a:r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Manhattan could always be the right place to go if you want to enjoy the most traditional and highly appreciated Japanese restaurants; </a:t>
            </a:r>
          </a:p>
          <a:p>
            <a:pPr marL="342900" marR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 aware of Japanese restaurants in Queens since overall, they do not have a good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74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89D7F-ACFD-44DD-9C5D-A82881C6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29E3A-EEB8-4DCA-88A8-24D49C167389}"/>
              </a:ext>
            </a:extLst>
          </p:cNvPr>
          <p:cNvSpPr txBox="1"/>
          <p:nvPr/>
        </p:nvSpPr>
        <p:spPr>
          <a:xfrm>
            <a:off x="4561870" y="723900"/>
            <a:ext cx="7183597" cy="31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NYC is the most populous city in the United States with an estimated 2019 population of 8,336,817 distributed over about 302.6 square miles (784 km2)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ts neighborhood contains all kind of restaurants with different categories, such as Chinese, Indian, Italian food etc., which provides me enough data and choices to do the analysis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2F2EE-3031-48AC-86CC-969309C41C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89" y="4149588"/>
            <a:ext cx="5794558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2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E015-94CE-429A-B9BB-B7938D1B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7BEE9-8175-40D3-A016-EB79993DFAE2}"/>
              </a:ext>
            </a:extLst>
          </p:cNvPr>
          <p:cNvSpPr txBox="1"/>
          <p:nvPr/>
        </p:nvSpPr>
        <p:spPr>
          <a:xfrm>
            <a:off x="575894" y="1920239"/>
            <a:ext cx="10330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find the best place to open a new Japanese restaurant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D4B5D21-26F5-41A1-BA14-A66E74824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468519"/>
              </p:ext>
            </p:extLst>
          </p:nvPr>
        </p:nvGraphicFramePr>
        <p:xfrm>
          <a:off x="575893" y="2874346"/>
          <a:ext cx="10926994" cy="3253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75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55B-6AF9-402D-B8DB-0A5B387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E55F9-97AC-414F-97C6-20CBA7B3147C}"/>
              </a:ext>
            </a:extLst>
          </p:cNvPr>
          <p:cNvSpPr txBox="1"/>
          <p:nvPr/>
        </p:nvSpPr>
        <p:spPr>
          <a:xfrm>
            <a:off x="569843" y="2160104"/>
            <a:ext cx="9700592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New York City data </a:t>
            </a: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that contains list Boroughs, Neighborhoods along with their latitude and longitude. 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	- 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number of total existing restaurants in each borough (any type of restaurant).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	-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number of Japanese restaurants in the neighborhood.</a:t>
            </a:r>
          </a:p>
          <a:p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ea typeface="DengXian" panose="02010600030101010101" pitchFamily="2" charset="-122"/>
              </a:rPr>
              <a:t>2. Four-square API as the prime data gathering source as it has a database of millions of places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4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3CBEC-3D6D-4B40-8583-309BF149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83" y="2248807"/>
            <a:ext cx="3412067" cy="11801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</a:t>
            </a: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79247B91-0352-4F50-9720-7A59E261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4765053" y="1514520"/>
            <a:ext cx="6764864" cy="38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12062-264F-4DC2-AD52-52B16B1512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5" y="1918351"/>
            <a:ext cx="5217962" cy="3852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54599-9F1A-4FEF-B7E3-D1C81F4AD481}"/>
              </a:ext>
            </a:extLst>
          </p:cNvPr>
          <p:cNvSpPr txBox="1"/>
          <p:nvPr/>
        </p:nvSpPr>
        <p:spPr>
          <a:xfrm>
            <a:off x="612995" y="902013"/>
            <a:ext cx="964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ea typeface="DengXian" panose="02010600030101010101" pitchFamily="2" charset="-122"/>
              </a:rPr>
              <a:t>New York City has 5 boroughs and 306 neighborhoods in total</a:t>
            </a:r>
            <a:endParaRPr 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66409-96FE-4773-97BB-30BC1A898399}"/>
              </a:ext>
            </a:extLst>
          </p:cNvPr>
          <p:cNvSpPr txBox="1"/>
          <p:nvPr/>
        </p:nvSpPr>
        <p:spPr>
          <a:xfrm>
            <a:off x="6096000" y="2484278"/>
            <a:ext cx="4943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ea typeface="DengXian" panose="02010600030101010101" pitchFamily="2" charset="-122"/>
              </a:rPr>
              <a:t>Queens has the greatest number of neighborhood;</a:t>
            </a:r>
          </a:p>
          <a:p>
            <a:endParaRPr lang="en-US" sz="2000" dirty="0">
              <a:effectLst/>
              <a:ea typeface="DengXian" panose="02010600030101010101" pitchFamily="2" charset="-122"/>
            </a:endParaRPr>
          </a:p>
          <a:p>
            <a:r>
              <a:rPr lang="en-US" sz="2000" dirty="0">
                <a:effectLst/>
                <a:ea typeface="DengXian" panose="02010600030101010101" pitchFamily="2" charset="-122"/>
              </a:rPr>
              <a:t>Manhattan has the least neighborhoods.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981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2896ADD2-11C9-447C-8B48-17B0487D8F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3" y="377577"/>
            <a:ext cx="5178456" cy="27203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E5A7FF4-0552-413C-A266-6902651900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12" y="489249"/>
            <a:ext cx="5068397" cy="2592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7BB75-C2F2-4808-B98B-DF30D854A0D7}"/>
              </a:ext>
            </a:extLst>
          </p:cNvPr>
          <p:cNvSpPr txBox="1"/>
          <p:nvPr/>
        </p:nvSpPr>
        <p:spPr>
          <a:xfrm>
            <a:off x="704241" y="4581688"/>
            <a:ext cx="7240909" cy="16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</a:t>
            </a:r>
            <a:r>
              <a:rPr lang="en-US" sz="2000" dirty="0">
                <a:solidFill>
                  <a:srgbClr val="FFFFFF"/>
                </a:solidFill>
                <a:effectLst/>
              </a:rPr>
              <a:t>here are totally 57 Japanese restaurants in 5 boroughs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CB00D-0D6F-4967-B0F3-130199D6D97D}"/>
              </a:ext>
            </a:extLst>
          </p:cNvPr>
          <p:cNvSpPr txBox="1"/>
          <p:nvPr/>
        </p:nvSpPr>
        <p:spPr>
          <a:xfrm>
            <a:off x="446534" y="3201797"/>
            <a:ext cx="468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DengXian" panose="02010600030101010101" pitchFamily="2" charset="-122"/>
              </a:rPr>
              <a:t>- </a:t>
            </a:r>
            <a:r>
              <a:rPr lang="en-US" sz="1800" dirty="0">
                <a:effectLst/>
                <a:ea typeface="DengXian" panose="02010600030101010101" pitchFamily="2" charset="-122"/>
              </a:rPr>
              <a:t>Manhattan has the most Japanese Restaurants</a:t>
            </a:r>
          </a:p>
          <a:p>
            <a:r>
              <a:rPr lang="en-US" sz="1800" dirty="0">
                <a:effectLst/>
                <a:ea typeface="DengXian" panose="02010600030101010101" pitchFamily="2" charset="-122"/>
              </a:rPr>
              <a:t>- Staten Island has the least restaurants.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A717B-5994-407D-830F-6CCABC2316C2}"/>
              </a:ext>
            </a:extLst>
          </p:cNvPr>
          <p:cNvSpPr txBox="1"/>
          <p:nvPr/>
        </p:nvSpPr>
        <p:spPr>
          <a:xfrm>
            <a:off x="6435469" y="3229489"/>
            <a:ext cx="533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ea typeface="DengXian" panose="02010600030101010101" pitchFamily="2" charset="-122"/>
              </a:rPr>
              <a:t>Flatiron and Murray Hill have the greatest number of restaurants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ea typeface="DengXian" panose="02010600030101010101" pitchFamily="2" charset="-122"/>
              </a:rPr>
              <a:t>both neighborhoods are from Manhattan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B114-352A-4E40-A422-E47AF01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Rating, likes &amp; tips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E2580-026A-4795-8124-BEA05E58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8" y="1942956"/>
            <a:ext cx="5404282" cy="1815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0DE39-9DDA-4A9E-BADE-3BAF5291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9" y="4239773"/>
            <a:ext cx="5398008" cy="159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F37F1-A191-4014-8EEE-77587C7F2CC4}"/>
              </a:ext>
            </a:extLst>
          </p:cNvPr>
          <p:cNvSpPr txBox="1"/>
          <p:nvPr/>
        </p:nvSpPr>
        <p:spPr>
          <a:xfrm>
            <a:off x="6524317" y="2140553"/>
            <a:ext cx="5081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>
                <a:effectLst/>
                <a:ea typeface="DengXian" panose="02010600030101010101" pitchFamily="2" charset="-122"/>
              </a:rPr>
              <a:t>Morimoto from Manhattan has the maximum likes and tips</a:t>
            </a:r>
          </a:p>
          <a:p>
            <a:endParaRPr lang="en-US" sz="1800">
              <a:effectLst/>
              <a:ea typeface="DengXia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effectLst/>
                <a:ea typeface="DengXian" panose="02010600030101010101" pitchFamily="2" charset="-122"/>
              </a:rPr>
              <a:t>Suki Curry from Manhattan has the highest rating.</a:t>
            </a:r>
          </a:p>
          <a:p>
            <a:endParaRPr lang="en-US" sz="1800">
              <a:effectLst/>
              <a:ea typeface="DengXia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effectLst/>
                <a:ea typeface="DengXian" panose="02010600030101010101" pitchFamily="2" charset="-122"/>
              </a:rPr>
              <a:t>East Village has the highest average rating</a:t>
            </a:r>
          </a:p>
          <a:p>
            <a:endParaRPr lang="en-US" sz="1800">
              <a:effectLst/>
              <a:ea typeface="DengXia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effectLst/>
                <a:ea typeface="DengXian" panose="02010600030101010101" pitchFamily="2" charset="-122"/>
              </a:rPr>
              <a:t>Manhattan has the highest average rating with the most Japanese restaurants</a:t>
            </a:r>
          </a:p>
          <a:p>
            <a:pPr marL="285750" indent="-285750">
              <a:buFontTx/>
              <a:buChar char="-"/>
            </a:pPr>
            <a:endParaRPr lang="en-US" sz="1800">
              <a:effectLst/>
              <a:ea typeface="DengXian" panose="02010600030101010101" pitchFamily="2" charset="-122"/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effectLst/>
                <a:ea typeface="DengXian" panose="02010600030101010101" pitchFamily="2" charset="-122"/>
              </a:rPr>
              <a:t>Queens has the least average rating with only 6.57.</a:t>
            </a:r>
            <a:endParaRPr lang="en-US" sz="1800" dirty="0">
              <a:effectLst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1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BB0767-7876-49EA-AA5A-4ABCECFA5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" r="114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1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31C0-E4D7-49A5-B53D-159526DF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005830"/>
            <a:ext cx="4023360" cy="2918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A new York city map with Japanese restaurant with rating &gt; 8.00</a:t>
            </a:r>
          </a:p>
        </p:txBody>
      </p:sp>
    </p:spTree>
    <p:extLst>
      <p:ext uri="{BB962C8B-B14F-4D97-AF65-F5344CB8AC3E}">
        <p14:creationId xmlns:p14="http://schemas.microsoft.com/office/powerpoint/2010/main" val="14514144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</TotalTime>
  <Words>452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Times New Roman</vt:lpstr>
      <vt:lpstr>Univers</vt:lpstr>
      <vt:lpstr>Univers Condensed</vt:lpstr>
      <vt:lpstr>Wingdings 2</vt:lpstr>
      <vt:lpstr>DividendVTI</vt:lpstr>
      <vt:lpstr>The Battle of Neighborhoods – New York City  IBM Applied Data Science Capstone</vt:lpstr>
      <vt:lpstr>Introduction</vt:lpstr>
      <vt:lpstr>Business problem</vt:lpstr>
      <vt:lpstr>Data sources</vt:lpstr>
      <vt:lpstr>Data Analysis</vt:lpstr>
      <vt:lpstr>PowerPoint Presentation</vt:lpstr>
      <vt:lpstr>PowerPoint Presentation</vt:lpstr>
      <vt:lpstr>Rating, likes &amp; tips</vt:lpstr>
      <vt:lpstr>A new York city map with Japanese restaurant with rating &gt; 8.00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– New York City  IBM Applied Data Science Capstone</dc:title>
  <dc:creator>Xu Ningxin</dc:creator>
  <cp:lastModifiedBy>Xu Ningxin</cp:lastModifiedBy>
  <cp:revision>3</cp:revision>
  <dcterms:created xsi:type="dcterms:W3CDTF">2021-06-13T21:29:43Z</dcterms:created>
  <dcterms:modified xsi:type="dcterms:W3CDTF">2021-06-13T21:54:28Z</dcterms:modified>
</cp:coreProperties>
</file>