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7" r:id="rId13"/>
    <p:sldId id="276" r:id="rId14"/>
    <p:sldId id="275" r:id="rId15"/>
    <p:sldId id="274" r:id="rId16"/>
    <p:sldId id="273" r:id="rId17"/>
    <p:sldId id="279" r:id="rId18"/>
    <p:sldId id="272" r:id="rId19"/>
    <p:sldId id="278" r:id="rId20"/>
    <p:sldId id="281" r:id="rId21"/>
    <p:sldId id="280" r:id="rId22"/>
    <p:sldId id="282" r:id="rId23"/>
    <p:sldId id="283" r:id="rId24"/>
    <p:sldId id="271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/>
              <a:t>Voluntário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5A1D9-44FA-43B3-8C37-5AC19B9DD885}"/>
              </a:ext>
            </a:extLst>
          </p:cNvPr>
          <p:cNvSpPr txBox="1"/>
          <p:nvPr/>
        </p:nvSpPr>
        <p:spPr>
          <a:xfrm>
            <a:off x="6722853" y="4710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Tornar-se Colaborador</a:t>
            </a:r>
          </a:p>
        </p:txBody>
      </p: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F9C6BA-8DDB-476C-86AF-98DA05BAF666}"/>
              </a:ext>
            </a:extLst>
          </p:cNvPr>
          <p:cNvSpPr/>
          <p:nvPr/>
        </p:nvSpPr>
        <p:spPr>
          <a:xfrm>
            <a:off x="187147" y="106213"/>
            <a:ext cx="11674295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4F074DC-6DCC-4E08-9917-5BE79B7E65BA}"/>
              </a:ext>
            </a:extLst>
          </p:cNvPr>
          <p:cNvSpPr/>
          <p:nvPr/>
        </p:nvSpPr>
        <p:spPr>
          <a:xfrm>
            <a:off x="4211907" y="260733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55037" cy="624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AA62CBD-64E7-4BA1-BBCB-45C4726787D0}"/>
              </a:ext>
            </a:extLst>
          </p:cNvPr>
          <p:cNvSpPr/>
          <p:nvPr/>
        </p:nvSpPr>
        <p:spPr>
          <a:xfrm>
            <a:off x="4211907" y="2596256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AAE26CE-50AE-4585-8600-8F5CE0F550A2}"/>
              </a:ext>
            </a:extLst>
          </p:cNvPr>
          <p:cNvGrpSpPr/>
          <p:nvPr/>
        </p:nvGrpSpPr>
        <p:grpSpPr>
          <a:xfrm>
            <a:off x="118018" y="144878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642492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:a16="http://schemas.microsoft.com/office/drawing/2014/main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63485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>
                  <a:cs typeface="Calibri"/>
                </a:rPr>
                <a:t>Administração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76"/>
              <a:ext cx="3241437" cy="1671599"/>
              <a:chOff x="7205932" y="3820064"/>
              <a:chExt cx="2769078" cy="1762663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24183" y="3999425"/>
                <a:ext cx="2728823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7028692" y="767448"/>
            <a:ext cx="863283" cy="59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DF07C34-0710-49B7-89C7-9BEA9D436CC1}"/>
              </a:ext>
            </a:extLst>
          </p:cNvPr>
          <p:cNvSpPr/>
          <p:nvPr/>
        </p:nvSpPr>
        <p:spPr>
          <a:xfrm>
            <a:off x="705644" y="483848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6DC5FA4-21B9-44B2-B1CC-A3F70AA423A1}"/>
              </a:ext>
            </a:extLst>
          </p:cNvPr>
          <p:cNvSpPr/>
          <p:nvPr/>
        </p:nvSpPr>
        <p:spPr>
          <a:xfrm>
            <a:off x="701428" y="5373886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121E13-86CB-44FA-86E7-521BF94F33AB}"/>
              </a:ext>
            </a:extLst>
          </p:cNvPr>
          <p:cNvSpPr/>
          <p:nvPr/>
        </p:nvSpPr>
        <p:spPr>
          <a:xfrm>
            <a:off x="2974290" y="5387025"/>
            <a:ext cx="167639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Docs. Matrícula</a:t>
            </a:r>
            <a:endParaRPr lang="pt-BR" dirty="0" err="1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6AA2D3-CC34-47AC-B9BF-DC4905190EE6}"/>
              </a:ext>
            </a:extLst>
          </p:cNvPr>
          <p:cNvSpPr/>
          <p:nvPr/>
        </p:nvSpPr>
        <p:spPr>
          <a:xfrm>
            <a:off x="5201541" y="537388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10004293" y="320636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Caixa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138C9A4-44A3-4671-9771-6F24ED7525F2}"/>
              </a:ext>
            </a:extLst>
          </p:cNvPr>
          <p:cNvSpPr/>
          <p:nvPr/>
        </p:nvSpPr>
        <p:spPr>
          <a:xfrm>
            <a:off x="704991" y="2121227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C094C44-981B-4956-9D56-D03C64510FCA}"/>
              </a:ext>
            </a:extLst>
          </p:cNvPr>
          <p:cNvCxnSpPr/>
          <p:nvPr/>
        </p:nvCxnSpPr>
        <p:spPr>
          <a:xfrm flipH="1">
            <a:off x="1941238" y="1322136"/>
            <a:ext cx="5751" cy="83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2C87742-0A7D-46C0-9441-9EED33272C27}"/>
              </a:ext>
            </a:extLst>
          </p:cNvPr>
          <p:cNvCxnSpPr>
            <a:stCxn id="5" idx="0"/>
          </p:cNvCxnSpPr>
          <p:nvPr/>
        </p:nvCxnSpPr>
        <p:spPr>
          <a:xfrm flipV="1">
            <a:off x="1460553" y="3985214"/>
            <a:ext cx="99531" cy="138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9B2E167-1300-4F32-A2BE-F5BECF8346C7}"/>
              </a:ext>
            </a:extLst>
          </p:cNvPr>
          <p:cNvCxnSpPr/>
          <p:nvPr/>
        </p:nvCxnSpPr>
        <p:spPr>
          <a:xfrm flipH="1" flipV="1">
            <a:off x="2284352" y="3823507"/>
            <a:ext cx="1071557" cy="156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214B13E-7A0D-4B25-B250-84110A3D3FE6}"/>
              </a:ext>
            </a:extLst>
          </p:cNvPr>
          <p:cNvSpPr/>
          <p:nvPr/>
        </p:nvSpPr>
        <p:spPr>
          <a:xfrm>
            <a:off x="4450045" y="2121226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53504CF-FC69-4035-BF67-2F37A415AD75}"/>
              </a:ext>
            </a:extLst>
          </p:cNvPr>
          <p:cNvCxnSpPr>
            <a:cxnSpLocks/>
          </p:cNvCxnSpPr>
          <p:nvPr/>
        </p:nvCxnSpPr>
        <p:spPr>
          <a:xfrm>
            <a:off x="5670479" y="3976244"/>
            <a:ext cx="15566" cy="138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044203" y="3783678"/>
            <a:ext cx="1341025" cy="153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775DFD-739F-4C74-B743-6D77D03D3AAD}"/>
              </a:ext>
            </a:extLst>
          </p:cNvPr>
          <p:cNvSpPr txBox="1"/>
          <p:nvPr/>
        </p:nvSpPr>
        <p:spPr>
          <a:xfrm>
            <a:off x="167120" y="1557286"/>
            <a:ext cx="17447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cs typeface="Calibri"/>
              </a:rPr>
              <a:t>Informações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F528F94-AC97-45A9-A10D-FCDB2BAEC070}"/>
              </a:ext>
            </a:extLst>
          </p:cNvPr>
          <p:cNvSpPr txBox="1"/>
          <p:nvPr/>
        </p:nvSpPr>
        <p:spPr>
          <a:xfrm>
            <a:off x="1948900" y="1491864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AA64FDF-FEA3-46A1-922B-FD08FD52450B}"/>
              </a:ext>
            </a:extLst>
          </p:cNvPr>
          <p:cNvCxnSpPr>
            <a:cxnSpLocks/>
          </p:cNvCxnSpPr>
          <p:nvPr/>
        </p:nvCxnSpPr>
        <p:spPr>
          <a:xfrm flipV="1">
            <a:off x="1213342" y="1322928"/>
            <a:ext cx="8628" cy="91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D897E32-E7EA-4446-B244-87F3406F8D16}"/>
              </a:ext>
            </a:extLst>
          </p:cNvPr>
          <p:cNvCxnSpPr>
            <a:cxnSpLocks/>
          </p:cNvCxnSpPr>
          <p:nvPr/>
        </p:nvCxnSpPr>
        <p:spPr>
          <a:xfrm>
            <a:off x="5102818" y="1187723"/>
            <a:ext cx="0" cy="96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2429712" y="635508"/>
            <a:ext cx="301668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Solicitar Matrícula + Entregar Documentos Necessários +Taxa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D4EFA0F-4745-47DB-AE54-21F4930D466D}"/>
              </a:ext>
            </a:extLst>
          </p:cNvPr>
          <p:cNvCxnSpPr>
            <a:cxnSpLocks/>
          </p:cNvCxnSpPr>
          <p:nvPr/>
        </p:nvCxnSpPr>
        <p:spPr>
          <a:xfrm flipH="1">
            <a:off x="2235575" y="549816"/>
            <a:ext cx="3349964" cy="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69B8BD3-7A7F-47B4-B170-F65F09A3CFAC}"/>
              </a:ext>
            </a:extLst>
          </p:cNvPr>
          <p:cNvCxnSpPr>
            <a:cxnSpLocks/>
          </p:cNvCxnSpPr>
          <p:nvPr/>
        </p:nvCxnSpPr>
        <p:spPr>
          <a:xfrm flipH="1">
            <a:off x="5581932" y="550717"/>
            <a:ext cx="5751" cy="15631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2D73595-A4DD-48E0-8C10-C2471D4A4490}"/>
              </a:ext>
            </a:extLst>
          </p:cNvPr>
          <p:cNvSpPr txBox="1"/>
          <p:nvPr/>
        </p:nvSpPr>
        <p:spPr>
          <a:xfrm>
            <a:off x="2429712" y="275586"/>
            <a:ext cx="338612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Nro_Matrícula + Troco + Comprovante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F47815D-E774-4254-8546-D87BF504D5DE}"/>
              </a:ext>
            </a:extLst>
          </p:cNvPr>
          <p:cNvSpPr txBox="1"/>
          <p:nvPr/>
        </p:nvSpPr>
        <p:spPr>
          <a:xfrm>
            <a:off x="7136294" y="351861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40826B5-115A-4CB2-8951-315DE92DE944}"/>
              </a:ext>
            </a:extLst>
          </p:cNvPr>
          <p:cNvCxnSpPr>
            <a:cxnSpLocks/>
          </p:cNvCxnSpPr>
          <p:nvPr/>
        </p:nvCxnSpPr>
        <p:spPr>
          <a:xfrm>
            <a:off x="2245581" y="1180325"/>
            <a:ext cx="2857237" cy="73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B1CC3F0C-A62D-4E35-B244-A6E9315638E4}"/>
              </a:ext>
            </a:extLst>
          </p:cNvPr>
          <p:cNvSpPr/>
          <p:nvPr/>
        </p:nvSpPr>
        <p:spPr>
          <a:xfrm>
            <a:off x="11186872" y="6031072"/>
            <a:ext cx="318221" cy="64244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27B953-A302-4A3B-A192-CB65E32F96B6}"/>
              </a:ext>
            </a:extLst>
          </p:cNvPr>
          <p:cNvSpPr txBox="1"/>
          <p:nvPr/>
        </p:nvSpPr>
        <p:spPr>
          <a:xfrm>
            <a:off x="10719793" y="5440766"/>
            <a:ext cx="1180286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2" name="Conector de Seta Reta 14">
            <a:extLst>
              <a:ext uri="{FF2B5EF4-FFF2-40B4-BE49-F238E27FC236}">
                <a16:creationId xmlns:a16="http://schemas.microsoft.com/office/drawing/2014/main" id="{553504CF-FC69-4035-BF67-2F37A415AD7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812490" y="3663565"/>
            <a:ext cx="900836" cy="1723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7190211" y="534143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9330830" y="447262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Aula</a:t>
            </a:r>
            <a:endParaRPr lang="pt-BR" dirty="0"/>
          </a:p>
        </p:txBody>
      </p:sp>
      <p:cxnSp>
        <p:nvCxnSpPr>
          <p:cNvPr id="35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346409" y="3410389"/>
            <a:ext cx="2894729" cy="1169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442746" y="3235748"/>
            <a:ext cx="3544098" cy="25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640146" y="1028343"/>
            <a:ext cx="8911707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Interessado.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r>
              <a:rPr lang="pt-BR" dirty="0">
                <a:cs typeface="Calibri"/>
              </a:rPr>
              <a:t>	1. Recepcionista recebe solicitação de informação.</a:t>
            </a:r>
          </a:p>
          <a:p>
            <a:pPr lvl="2"/>
            <a:r>
              <a:rPr lang="pt-BR" dirty="0">
                <a:cs typeface="Calibri"/>
              </a:rPr>
              <a:t>2. Verifica disponibilidade na agenda.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 na modalidade escolhida, informar o interessado e finaliza.</a:t>
            </a:r>
          </a:p>
          <a:p>
            <a:pPr lvl="2"/>
            <a:r>
              <a:rPr lang="pt-BR" dirty="0">
                <a:cs typeface="Calibri"/>
              </a:rPr>
              <a:t>3. Consulta documentos necessários da matrícula.</a:t>
            </a:r>
          </a:p>
          <a:p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4. Informa ao interessado os documentos necessários para matrícula, taxa e a disponibilidade de aulas e modalidades.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4" y="278246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40043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215856" y="889843"/>
            <a:ext cx="9760288" cy="50783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Realizar Matrícula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matrícula 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Inserir novo aluno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algn="ctr"/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Recepcionista recebe solicitação de matricula com os documentos necessários e taxa de matrícula.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documentos recebidos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Gera numero de matrícula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 Interessado/aluno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aluno na aula</a:t>
            </a: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Registra o pagamento da taxa de matrícula no caixa e gera comprovante.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Se necessário troco, debita do caixa o troco do interessado.</a:t>
            </a:r>
          </a:p>
          <a:p>
            <a:pPr marL="800100" lvl="1" indent="-342900">
              <a:buFontTx/>
              <a:buAutoNum type="arabicPeriod"/>
            </a:pPr>
            <a:r>
              <a:rPr lang="pt-BR" dirty="0">
                <a:cs typeface="Calibri"/>
              </a:rPr>
              <a:t>Entrega ao Aluno </a:t>
            </a:r>
            <a:r>
              <a:rPr lang="pt-BR" dirty="0" err="1">
                <a:cs typeface="Calibri"/>
              </a:rPr>
              <a:t>Nº_Matrícula</a:t>
            </a:r>
            <a:r>
              <a:rPr lang="pt-BR" dirty="0">
                <a:cs typeface="Calibri"/>
              </a:rPr>
              <a:t>, troco(se necessário) e comprovante de pagamento.</a:t>
            </a:r>
          </a:p>
          <a:p>
            <a:pPr marL="800100" lvl="1" indent="-342900">
              <a:buFontTx/>
              <a:buAutoNum type="arabicPeriod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5" y="149458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178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31AC1A-FE15-4F93-B8E3-A5DCA4A352F4}"/>
              </a:ext>
            </a:extLst>
          </p:cNvPr>
          <p:cNvSpPr/>
          <p:nvPr/>
        </p:nvSpPr>
        <p:spPr>
          <a:xfrm>
            <a:off x="1202796" y="575264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2496FF1-F228-4C7F-B34E-FFFC040EE450}"/>
              </a:ext>
            </a:extLst>
          </p:cNvPr>
          <p:cNvSpPr/>
          <p:nvPr/>
        </p:nvSpPr>
        <p:spPr>
          <a:xfrm>
            <a:off x="1202796" y="4925547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246A32-ED4E-4273-BC70-E632AAF5DC6D}"/>
              </a:ext>
            </a:extLst>
          </p:cNvPr>
          <p:cNvSpPr/>
          <p:nvPr/>
        </p:nvSpPr>
        <p:spPr>
          <a:xfrm>
            <a:off x="1201898" y="2435340"/>
            <a:ext cx="1618891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9C4A25A-3221-45E2-91C5-E33C5B654E7F}"/>
              </a:ext>
            </a:extLst>
          </p:cNvPr>
          <p:cNvCxnSpPr/>
          <p:nvPr/>
        </p:nvCxnSpPr>
        <p:spPr>
          <a:xfrm flipH="1">
            <a:off x="2505738" y="1525551"/>
            <a:ext cx="1" cy="107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AB4C44-D2FD-499E-B4D6-E3447161AD4E}"/>
              </a:ext>
            </a:extLst>
          </p:cNvPr>
          <p:cNvSpPr txBox="1"/>
          <p:nvPr/>
        </p:nvSpPr>
        <p:spPr>
          <a:xfrm>
            <a:off x="2464117" y="19551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Solicitar entrada 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EE04075-57F5-4D3D-9002-F8A3AC68813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918788" y="4005735"/>
            <a:ext cx="29042" cy="919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79C9A8-7801-4AA8-9E54-99CD13EAB041}"/>
              </a:ext>
            </a:extLst>
          </p:cNvPr>
          <p:cNvSpPr txBox="1"/>
          <p:nvPr/>
        </p:nvSpPr>
        <p:spPr>
          <a:xfrm>
            <a:off x="313338" y="1685847"/>
            <a:ext cx="119044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Autorizar/ Não Autorizar a  Aula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31E0D9-E485-4C1F-A13F-984475A3FCAD}"/>
              </a:ext>
            </a:extLst>
          </p:cNvPr>
          <p:cNvSpPr txBox="1"/>
          <p:nvPr/>
        </p:nvSpPr>
        <p:spPr>
          <a:xfrm>
            <a:off x="2959717" y="113599"/>
            <a:ext cx="66005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Verificar inadimplência</a:t>
            </a:r>
            <a:endParaRPr lang="pt-BR" sz="2400" b="1" i="1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E48A7E-D60A-41AB-83D6-F65ED698CA4B}"/>
              </a:ext>
            </a:extLst>
          </p:cNvPr>
          <p:cNvSpPr txBox="1"/>
          <p:nvPr/>
        </p:nvSpPr>
        <p:spPr>
          <a:xfrm>
            <a:off x="6984685" y="1166842"/>
            <a:ext cx="4674475" cy="48013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solicita entrada pra aula.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ele está matriculado e se a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r>
              <a:rPr lang="pt-BR" dirty="0">
                <a:cs typeface="Calibri"/>
              </a:rPr>
              <a:t>1. Recebe identificação do Aluno com  número de matricula.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2.Consulta se o aluno está matriculado e Verifica status da mensalidade.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3.  Autoriza entrada do Aluno na aula.</a:t>
            </a:r>
            <a:endParaRPr lang="en-US" dirty="0">
              <a:cs typeface="Calibri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pt-BR" dirty="0">
                <a:cs typeface="Calibri"/>
              </a:rPr>
              <a:t>Se aluno estiver inadimplente, não é autorizada a entrada</a:t>
            </a:r>
            <a:endParaRPr lang="en-US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D53D3A5-3F41-435B-B884-8D70CD070095}"/>
              </a:ext>
            </a:extLst>
          </p:cNvPr>
          <p:cNvSpPr/>
          <p:nvPr/>
        </p:nvSpPr>
        <p:spPr>
          <a:xfrm>
            <a:off x="5770800" y="317876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AB2EB8-F9FD-44E8-89E4-11640C633C28}"/>
              </a:ext>
            </a:extLst>
          </p:cNvPr>
          <p:cNvSpPr txBox="1"/>
          <p:nvPr/>
        </p:nvSpPr>
        <p:spPr>
          <a:xfrm>
            <a:off x="4558312" y="3217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451336" y="1525551"/>
            <a:ext cx="4836" cy="114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5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817A17-78F0-4224-BC4E-5C25B029C385}"/>
              </a:ext>
            </a:extLst>
          </p:cNvPr>
          <p:cNvSpPr/>
          <p:nvPr/>
        </p:nvSpPr>
        <p:spPr>
          <a:xfrm>
            <a:off x="1681932" y="1095903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Voluntário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3141430" y="2007780"/>
            <a:ext cx="7136" cy="148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7110890" y="3537926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>
                <a:cs typeface="Calibri"/>
              </a:rPr>
              <a:t>voluntário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1772357" y="5531333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Departamento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A465F67-1274-4BB7-8990-1887FA0A2D60}"/>
              </a:ext>
            </a:extLst>
          </p:cNvPr>
          <p:cNvCxnSpPr/>
          <p:nvPr/>
        </p:nvCxnSpPr>
        <p:spPr>
          <a:xfrm flipV="1">
            <a:off x="2668334" y="4687325"/>
            <a:ext cx="8094" cy="84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F99116-13E8-4446-AE65-5CCE40C0102E}"/>
              </a:ext>
            </a:extLst>
          </p:cNvPr>
          <p:cNvSpPr txBox="1"/>
          <p:nvPr/>
        </p:nvSpPr>
        <p:spPr>
          <a:xfrm>
            <a:off x="1030105" y="2395920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Informar Resposta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60FD0F-6549-4141-838E-A08B004C9956}"/>
              </a:ext>
            </a:extLst>
          </p:cNvPr>
          <p:cNvCxnSpPr>
            <a:cxnSpLocks/>
          </p:cNvCxnSpPr>
          <p:nvPr/>
        </p:nvCxnSpPr>
        <p:spPr>
          <a:xfrm flipV="1">
            <a:off x="2346609" y="1997755"/>
            <a:ext cx="1" cy="149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408266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voluntário em colaborador</a:t>
            </a:r>
            <a:r>
              <a:rPr lang="pt-BR" sz="2400" b="1" i="1" dirty="0">
                <a:cs typeface="Calibri"/>
              </a:rPr>
              <a:t> </a:t>
            </a:r>
            <a:endParaRPr lang="pt-BR" sz="2400" dirty="0"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D22BE1-D5FA-4CA9-A3DF-BDED81EC4D0A}"/>
              </a:ext>
            </a:extLst>
          </p:cNvPr>
          <p:cNvSpPr txBox="1"/>
          <p:nvPr/>
        </p:nvSpPr>
        <p:spPr>
          <a:xfrm>
            <a:off x="10143477" y="5060347"/>
            <a:ext cx="12800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A05163EF-D34F-4465-85BD-BEDB276CE0E9}"/>
              </a:ext>
            </a:extLst>
          </p:cNvPr>
          <p:cNvSpPr/>
          <p:nvPr/>
        </p:nvSpPr>
        <p:spPr>
          <a:xfrm rot="5400000">
            <a:off x="10214697" y="586997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6DF806-452D-4DBF-B886-5303EF46E7D6}"/>
              </a:ext>
            </a:extLst>
          </p:cNvPr>
          <p:cNvSpPr txBox="1"/>
          <p:nvPr/>
        </p:nvSpPr>
        <p:spPr>
          <a:xfrm>
            <a:off x="3057589" y="2286974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Solicitar</a:t>
            </a:r>
          </a:p>
          <a:p>
            <a:pPr algn="ctr"/>
            <a:r>
              <a:rPr lang="pt-BR" dirty="0">
                <a:cs typeface="Calibri"/>
              </a:rPr>
              <a:t>Informação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7014463" y="5556546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Colaborador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4362199" y="1553103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cs typeface="Calibri"/>
              </a:rPr>
              <a:t>Solicitar cadastro colaborador</a:t>
            </a:r>
          </a:p>
        </p:txBody>
      </p:sp>
      <p:cxnSp>
        <p:nvCxnSpPr>
          <p:cNvPr id="21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>
            <a:off x="8300162" y="4797382"/>
            <a:ext cx="1949" cy="759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3769327" y="1865228"/>
            <a:ext cx="40536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7817017" y="1865228"/>
            <a:ext cx="5948" cy="163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1800817" y="3427869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 Informações</a:t>
            </a:r>
          </a:p>
        </p:txBody>
      </p:sp>
      <p:cxnSp>
        <p:nvCxnSpPr>
          <p:cNvPr id="20" name="Conector de Seta Reta 2">
            <a:extLst>
              <a:ext uri="{FF2B5EF4-FFF2-40B4-BE49-F238E27FC236}">
                <a16:creationId xmlns:a16="http://schemas.microsoft.com/office/drawing/2014/main" id="{48986D6C-3C53-4387-B9D2-C2851013AEA0}"/>
              </a:ext>
            </a:extLst>
          </p:cNvPr>
          <p:cNvCxnSpPr>
            <a:cxnSpLocks/>
          </p:cNvCxnSpPr>
          <p:nvPr/>
        </p:nvCxnSpPr>
        <p:spPr>
          <a:xfrm flipH="1">
            <a:off x="3795537" y="1278810"/>
            <a:ext cx="4621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1D3E80F-F036-409F-86A2-D07CBC2A3D48}"/>
              </a:ext>
            </a:extLst>
          </p:cNvPr>
          <p:cNvCxnSpPr>
            <a:cxnSpLocks/>
          </p:cNvCxnSpPr>
          <p:nvPr/>
        </p:nvCxnSpPr>
        <p:spPr>
          <a:xfrm>
            <a:off x="8416727" y="1278810"/>
            <a:ext cx="20261" cy="233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8E9B063-3273-4D08-990D-E3367DC84563}"/>
              </a:ext>
            </a:extLst>
          </p:cNvPr>
          <p:cNvSpPr txBox="1"/>
          <p:nvPr/>
        </p:nvSpPr>
        <p:spPr>
          <a:xfrm>
            <a:off x="4420563" y="936787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cs typeface="Calibri"/>
              </a:rPr>
              <a:t>Passa regra da função</a:t>
            </a:r>
          </a:p>
        </p:txBody>
      </p:sp>
    </p:spTree>
    <p:extLst>
      <p:ext uri="{BB962C8B-B14F-4D97-AF65-F5344CB8AC3E}">
        <p14:creationId xmlns:p14="http://schemas.microsoft.com/office/powerpoint/2010/main" val="320552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2608618" y="1443841"/>
            <a:ext cx="7815542" cy="39703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Entrada de um colaborador na ONG.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Recepção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Recebe solicitação de cadastro do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Verifica se tem vaga no quadro de colaboradores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vagas, informar o interessado e finaliza.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 resposta ao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Voluntário solicita cadastramento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Cadastra voluntário no quadro de colaboradores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 regras da vaga.</a:t>
            </a:r>
          </a:p>
          <a:p>
            <a:pPr lvl="3"/>
            <a:endParaRPr lang="pt-BR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608619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voluntário em um colaborador</a:t>
            </a:r>
          </a:p>
        </p:txBody>
      </p:sp>
    </p:spTree>
    <p:extLst>
      <p:ext uri="{BB962C8B-B14F-4D97-AF65-F5344CB8AC3E}">
        <p14:creationId xmlns:p14="http://schemas.microsoft.com/office/powerpoint/2010/main" val="389221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25D9931-2A34-4441-8234-04F8F330EDE3}"/>
              </a:ext>
            </a:extLst>
          </p:cNvPr>
          <p:cNvSpPr/>
          <p:nvPr/>
        </p:nvSpPr>
        <p:spPr>
          <a:xfrm>
            <a:off x="1533169" y="683389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2362A0-26E7-4752-BA70-DC5EA141C163}"/>
              </a:ext>
            </a:extLst>
          </p:cNvPr>
          <p:cNvCxnSpPr/>
          <p:nvPr/>
        </p:nvCxnSpPr>
        <p:spPr>
          <a:xfrm flipH="1">
            <a:off x="2511369" y="1596940"/>
            <a:ext cx="5750" cy="158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E430DB26-A7AA-4F73-B45A-E520DE02B9F1}"/>
              </a:ext>
            </a:extLst>
          </p:cNvPr>
          <p:cNvSpPr/>
          <p:nvPr/>
        </p:nvSpPr>
        <p:spPr>
          <a:xfrm>
            <a:off x="1512482" y="5397953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Doações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165049-39DC-4A49-8BEF-084544FB17BA}"/>
              </a:ext>
            </a:extLst>
          </p:cNvPr>
          <p:cNvSpPr/>
          <p:nvPr/>
        </p:nvSpPr>
        <p:spPr>
          <a:xfrm>
            <a:off x="1661109" y="3169215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454E7BB-9D41-4A12-8428-6BB24664233A}"/>
              </a:ext>
            </a:extLst>
          </p:cNvPr>
          <p:cNvCxnSpPr>
            <a:cxnSpLocks/>
          </p:cNvCxnSpPr>
          <p:nvPr/>
        </p:nvCxnSpPr>
        <p:spPr>
          <a:xfrm>
            <a:off x="2516376" y="4481831"/>
            <a:ext cx="0" cy="90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063C56-0066-4077-AD6C-024ED0D03377}"/>
              </a:ext>
            </a:extLst>
          </p:cNvPr>
          <p:cNvSpPr txBox="1"/>
          <p:nvPr/>
        </p:nvSpPr>
        <p:spPr>
          <a:xfrm>
            <a:off x="2579296" y="2057964"/>
            <a:ext cx="121920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Doação</a:t>
            </a:r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E32D56D-7EAE-46FD-9270-F2153D2674CA}"/>
              </a:ext>
            </a:extLst>
          </p:cNvPr>
          <p:cNvCxnSpPr/>
          <p:nvPr/>
        </p:nvCxnSpPr>
        <p:spPr>
          <a:xfrm flipV="1">
            <a:off x="409442" y="1050893"/>
            <a:ext cx="110304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E5058E-8A54-45B3-9D06-FA34AE2BEDD4}"/>
              </a:ext>
            </a:extLst>
          </p:cNvPr>
          <p:cNvSpPr txBox="1"/>
          <p:nvPr/>
        </p:nvSpPr>
        <p:spPr>
          <a:xfrm>
            <a:off x="339433" y="2057747"/>
            <a:ext cx="163614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Comprovante</a:t>
            </a:r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1350AC0-AD03-4C25-B857-0A0143B22D2F}"/>
              </a:ext>
            </a:extLst>
          </p:cNvPr>
          <p:cNvCxnSpPr/>
          <p:nvPr/>
        </p:nvCxnSpPr>
        <p:spPr>
          <a:xfrm flipH="1">
            <a:off x="407971" y="1050893"/>
            <a:ext cx="1471" cy="27669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18C630E-5EAE-44F6-9908-1E5F197BD4BA}"/>
              </a:ext>
            </a:extLst>
          </p:cNvPr>
          <p:cNvCxnSpPr>
            <a:cxnSpLocks/>
          </p:cNvCxnSpPr>
          <p:nvPr/>
        </p:nvCxnSpPr>
        <p:spPr>
          <a:xfrm flipV="1">
            <a:off x="418260" y="3826828"/>
            <a:ext cx="1242849" cy="5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Capacidade:  Receber Doações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5B57C0-4419-4EC5-AF58-E6E7D1D114AA}"/>
              </a:ext>
            </a:extLst>
          </p:cNvPr>
          <p:cNvSpPr txBox="1"/>
          <p:nvPr/>
        </p:nvSpPr>
        <p:spPr>
          <a:xfrm>
            <a:off x="6641808" y="886326"/>
            <a:ext cx="5423335" cy="5078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ONG recebe algum tipo de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Recebe doação do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Armazena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Lançar contribuição no Livro de Controle e gera comprovante da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Entrega comprovante da doação para 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58035D5-6877-4B2A-86C5-08559C46A05A}"/>
              </a:ext>
            </a:extLst>
          </p:cNvPr>
          <p:cNvSpPr/>
          <p:nvPr/>
        </p:nvSpPr>
        <p:spPr>
          <a:xfrm>
            <a:off x="5475974" y="3155061"/>
            <a:ext cx="978408" cy="46166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0CC6D0-85A8-42FD-AA6E-2005D18A0DD2}"/>
              </a:ext>
            </a:extLst>
          </p:cNvPr>
          <p:cNvSpPr txBox="1"/>
          <p:nvPr/>
        </p:nvSpPr>
        <p:spPr>
          <a:xfrm>
            <a:off x="4304589" y="3169215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39951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2770EFF-D9E3-4292-B7A1-82F05087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94212"/>
              </p:ext>
            </p:extLst>
          </p:nvPr>
        </p:nvGraphicFramePr>
        <p:xfrm>
          <a:off x="630123" y="1857788"/>
          <a:ext cx="10931754" cy="3618935"/>
        </p:xfrm>
        <a:graphic>
          <a:graphicData uri="http://schemas.openxmlformats.org/drawingml/2006/table">
            <a:tbl>
              <a:tblPr/>
              <a:tblGrid>
                <a:gridCol w="2645106">
                  <a:extLst>
                    <a:ext uri="{9D8B030D-6E8A-4147-A177-3AD203B41FA5}">
                      <a16:colId xmlns:a16="http://schemas.microsoft.com/office/drawing/2014/main" val="783639410"/>
                    </a:ext>
                  </a:extLst>
                </a:gridCol>
                <a:gridCol w="466187">
                  <a:extLst>
                    <a:ext uri="{9D8B030D-6E8A-4147-A177-3AD203B41FA5}">
                      <a16:colId xmlns:a16="http://schemas.microsoft.com/office/drawing/2014/main" val="689539510"/>
                    </a:ext>
                  </a:extLst>
                </a:gridCol>
                <a:gridCol w="270253">
                  <a:extLst>
                    <a:ext uri="{9D8B030D-6E8A-4147-A177-3AD203B41FA5}">
                      <a16:colId xmlns:a16="http://schemas.microsoft.com/office/drawing/2014/main" val="1972958874"/>
                    </a:ext>
                  </a:extLst>
                </a:gridCol>
                <a:gridCol w="2959276">
                  <a:extLst>
                    <a:ext uri="{9D8B030D-6E8A-4147-A177-3AD203B41FA5}">
                      <a16:colId xmlns:a16="http://schemas.microsoft.com/office/drawing/2014/main" val="444452622"/>
                    </a:ext>
                  </a:extLst>
                </a:gridCol>
                <a:gridCol w="719550">
                  <a:extLst>
                    <a:ext uri="{9D8B030D-6E8A-4147-A177-3AD203B41FA5}">
                      <a16:colId xmlns:a16="http://schemas.microsoft.com/office/drawing/2014/main" val="3913584187"/>
                    </a:ext>
                  </a:extLst>
                </a:gridCol>
                <a:gridCol w="878324">
                  <a:extLst>
                    <a:ext uri="{9D8B030D-6E8A-4147-A177-3AD203B41FA5}">
                      <a16:colId xmlns:a16="http://schemas.microsoft.com/office/drawing/2014/main" val="3815751715"/>
                    </a:ext>
                  </a:extLst>
                </a:gridCol>
                <a:gridCol w="557398">
                  <a:extLst>
                    <a:ext uri="{9D8B030D-6E8A-4147-A177-3AD203B41FA5}">
                      <a16:colId xmlns:a16="http://schemas.microsoft.com/office/drawing/2014/main" val="3974757616"/>
                    </a:ext>
                  </a:extLst>
                </a:gridCol>
                <a:gridCol w="638474">
                  <a:extLst>
                    <a:ext uri="{9D8B030D-6E8A-4147-A177-3AD203B41FA5}">
                      <a16:colId xmlns:a16="http://schemas.microsoft.com/office/drawing/2014/main" val="3198405966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886076819"/>
                    </a:ext>
                  </a:extLst>
                </a:gridCol>
                <a:gridCol w="1053989">
                  <a:extLst>
                    <a:ext uri="{9D8B030D-6E8A-4147-A177-3AD203B41FA5}">
                      <a16:colId xmlns:a16="http://schemas.microsoft.com/office/drawing/2014/main" val="396249085"/>
                    </a:ext>
                  </a:extLst>
                </a:gridCol>
              </a:tblGrid>
              <a:tr h="2026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Capacidades</a:t>
                      </a:r>
                    </a:p>
                  </a:txBody>
                  <a:tcPr marL="97291" marR="97291" marT="48646" marB="486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N°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Previsivel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previsivel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Absoluto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evento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Extem-por âneo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64186"/>
                  </a:ext>
                </a:extLst>
              </a:tr>
              <a:tr h="20269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Matrícula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Interessado solicita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2223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verifica informação e responde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232071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Interessado solicita a matrícula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x(2)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793465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realiza matrícula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527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há vagas na modalidade escolhida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469892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Interessado sem documentos necessários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77572"/>
                  </a:ext>
                </a:extLst>
              </a:tr>
              <a:tr h="20269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inadimplência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Aluno solicita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19237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autoriza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x(7)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84575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10135" marR="10135" marT="10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não autoriza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x(7)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19082"/>
                  </a:ext>
                </a:extLst>
              </a:tr>
              <a:tr h="20269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Tornar voluntário em um colaborador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Voluntário solicita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94652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responde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x(10)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5259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Voluntário se cadastra como colaborador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x(11)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426644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passa regras da função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x(12)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19899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10135" marR="10135" marT="10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há vagas disponível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x(10)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34896"/>
                  </a:ext>
                </a:extLst>
              </a:tr>
              <a:tr h="2026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Receber doaçoes 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Doador entrega doação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78953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entrega Comprovante de doação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x(16)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11476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EF7C4E01-DBDD-4FB7-AB4C-DA5DE4D23338}"/>
              </a:ext>
            </a:extLst>
          </p:cNvPr>
          <p:cNvSpPr txBox="1"/>
          <p:nvPr/>
        </p:nvSpPr>
        <p:spPr>
          <a:xfrm>
            <a:off x="3614245" y="177624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Analise de eventos</a:t>
            </a:r>
          </a:p>
        </p:txBody>
      </p:sp>
    </p:spTree>
    <p:extLst>
      <p:ext uri="{BB962C8B-B14F-4D97-AF65-F5344CB8AC3E}">
        <p14:creationId xmlns:p14="http://schemas.microsoft.com/office/powerpoint/2010/main" val="361742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24385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4FBAB1E-D362-4FFE-9F68-676EC352141C}"/>
              </a:ext>
            </a:extLst>
          </p:cNvPr>
          <p:cNvSpPr txBox="1"/>
          <p:nvPr/>
        </p:nvSpPr>
        <p:spPr>
          <a:xfrm>
            <a:off x="2578500" y="163553"/>
            <a:ext cx="703499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Análise do Ciclo de vida: Realizar Matrícula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AC2410-66FC-42A0-A1BF-4979DC926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61" y="751830"/>
            <a:ext cx="6888077" cy="57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6F3882-7EE1-4D63-BC21-3F2E586A42CA}"/>
              </a:ext>
            </a:extLst>
          </p:cNvPr>
          <p:cNvSpPr txBox="1"/>
          <p:nvPr/>
        </p:nvSpPr>
        <p:spPr>
          <a:xfrm>
            <a:off x="3712719" y="219827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Modelo Conceitual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E8E748-A00A-4650-A43B-9AD558C87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74" y="1114425"/>
            <a:ext cx="10744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7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98D3547-6AF1-429C-AF84-EB32A674D5FA}"/>
              </a:ext>
            </a:extLst>
          </p:cNvPr>
          <p:cNvSpPr txBox="1"/>
          <p:nvPr/>
        </p:nvSpPr>
        <p:spPr>
          <a:xfrm>
            <a:off x="454325" y="339306"/>
            <a:ext cx="11110822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Segoe UI"/>
              </a:rPr>
              <a:t>Requisito do Sistema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SSS_0001: O sistema DEVE permitir que o recepcionista matricule o interessado em uma determinada atividade.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SSS_0002: O sistema DEVE conter todas as datas de aulas e eventos, e docentes contidos na ONG, para que o recepcionista, coordenador ou o docente consiga consultar ou alterar informações.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SSS_0003: O sistema DEVE permitir que o recepcionista guarde os documentos digitalizados.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SSS_0004: O sistema DEVE permitir a alteração de informações de matricula do aluno, pelo aluno, coordenador ou recepcionista. E permite que somente o recepcionista ou coordenador altere os dados de graduação da modalidade do aluno.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SSS_0005: O sistema DEVE conter o status do aluno se mensalidade está em dia. E o recepcionista consegue alterar o status.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SSS_0006: O sistema DEVE conter a quantidade de faltas do aluno em determinada modalidade.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SSS_0007: O sistema quando registrar um aluno pelo recepcionista DEVE gerar número de matricula.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SSS_0008: O sistema DEVE conter as informações de quantas modalidades estão cadastrados e quem está em cada modalidade. Sendo permitido que o recepcionista ou o coordenador altere as informações e consulte quantos alunos estão em cada modalidade.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SSS_0009: O sistema DEVE permitir que a recepcionista ou o coordenador insira o voluntário como colaborador.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SSS_0010: O sistema DEVE conter todas as regras de cada função contida na ONG.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SSS_0011: O sistema DEVE permitir que o recepcionista registre a entrada e saída de doação e equipamentos da ONG.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SSS_0012: O sistema DEVE conter todas doações contidas na ONG.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SSS_0013: O sistema DEVE permitir que o professor possa consultar e registrar as faltas dos alunos. </a:t>
            </a:r>
          </a:p>
          <a:p>
            <a:r>
              <a:rPr lang="pt-BR" dirty="0">
                <a:cs typeface="Segoe UI"/>
              </a:rPr>
              <a:t>SSS_0014: O sistema DEVE permitir que o colaborador, coordenador ou recepcionista consulte ou altere as informações de cadastro do colaborador.</a:t>
            </a:r>
            <a:r>
              <a:rPr lang="pt-BR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5841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7076FB7-004B-4D81-BA9F-248E81BD8E8E}"/>
              </a:ext>
            </a:extLst>
          </p:cNvPr>
          <p:cNvGraphicFramePr>
            <a:graphicFrameLocks noGrp="1"/>
          </p:cNvGraphicFramePr>
          <p:nvPr/>
        </p:nvGraphicFramePr>
        <p:xfrm>
          <a:off x="643467" y="790679"/>
          <a:ext cx="10905080" cy="527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312">
                  <a:extLst>
                    <a:ext uri="{9D8B030D-6E8A-4147-A177-3AD203B41FA5}">
                      <a16:colId xmlns:a16="http://schemas.microsoft.com/office/drawing/2014/main" val="4005008011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652421216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3039469927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1316076473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2448816850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2479370852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1969095361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98119693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454450840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614312454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2716756239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1130405621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3622759223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1006877252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111930039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1778524480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val="3971070220"/>
                    </a:ext>
                  </a:extLst>
                </a:gridCol>
              </a:tblGrid>
              <a:tr h="230038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0001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0002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0003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0004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0005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0006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0007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0008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0009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0010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0011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0012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0013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0014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0015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0016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1360716634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0001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2291495613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0002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3544853836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0003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3175992056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0004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1230683347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0005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1276669589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0006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773569043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0007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1259029321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0008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618596595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0009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2091550086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0010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3792584638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0011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1575665881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0012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770604299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0013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2125458334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0014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val="235235165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547C52F-1282-4FE4-8998-9BCF7EA9715E}"/>
              </a:ext>
            </a:extLst>
          </p:cNvPr>
          <p:cNvSpPr txBox="1"/>
          <p:nvPr/>
        </p:nvSpPr>
        <p:spPr>
          <a:xfrm>
            <a:off x="3614244" y="177624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Matriz de Rastreabilidade</a:t>
            </a:r>
          </a:p>
        </p:txBody>
      </p:sp>
    </p:spTree>
    <p:extLst>
      <p:ext uri="{BB962C8B-B14F-4D97-AF65-F5344CB8AC3E}">
        <p14:creationId xmlns:p14="http://schemas.microsoft.com/office/powerpoint/2010/main" val="2009138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6" y="2459504"/>
            <a:ext cx="8942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Nome: </a:t>
            </a:r>
            <a:r>
              <a:rPr lang="pt-BR" sz="2000" dirty="0" err="1"/>
              <a:t>Isac</a:t>
            </a:r>
            <a:r>
              <a:rPr lang="pt-BR" sz="2000" dirty="0"/>
              <a:t> Moreira Campos</a:t>
            </a:r>
            <a:r>
              <a:rPr lang="pt-BR" sz="2000" b="1" dirty="0"/>
              <a:t>					RA: </a:t>
            </a:r>
            <a:r>
              <a:rPr lang="pt-BR" sz="2000" dirty="0"/>
              <a:t>1800451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382067" y="3166097"/>
            <a:ext cx="218766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18017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F28B680-1403-498E-B98E-3F47E1CD4F15}"/>
              </a:ext>
            </a:extLst>
          </p:cNvPr>
          <p:cNvGrpSpPr/>
          <p:nvPr/>
        </p:nvGrpSpPr>
        <p:grpSpPr>
          <a:xfrm>
            <a:off x="7565502" y="1784477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9078450" y="2963418"/>
            <a:ext cx="0" cy="149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7862963" y="786441"/>
            <a:ext cx="917424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663349" y="3697009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876AD11-81BD-4580-9B33-4F7D24F45B10}"/>
              </a:ext>
            </a:extLst>
          </p:cNvPr>
          <p:cNvGrpSpPr/>
          <p:nvPr/>
        </p:nvGrpSpPr>
        <p:grpSpPr>
          <a:xfrm>
            <a:off x="7680052" y="4543355"/>
            <a:ext cx="2796796" cy="1925336"/>
            <a:chOff x="5897592" y="3863196"/>
            <a:chExt cx="2796796" cy="1925336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5965565" y="4034206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Realizar matricula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1432796" y="3107185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1F91D42-F2B6-4275-A3D0-4C3BAED84193}"/>
              </a:ext>
            </a:extLst>
          </p:cNvPr>
          <p:cNvGrpSpPr/>
          <p:nvPr/>
        </p:nvGrpSpPr>
        <p:grpSpPr>
          <a:xfrm>
            <a:off x="9688182" y="3697138"/>
            <a:ext cx="2733676" cy="1546876"/>
            <a:chOff x="9650082" y="3201838"/>
            <a:chExt cx="2733676" cy="154687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9650082" y="3201838"/>
              <a:ext cx="2251494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1823875"/>
            <a:chOff x="6774611" y="3618781"/>
            <a:chExt cx="2819940" cy="1823875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status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inadimplência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Tornar-se Colaborador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Voluntário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383361" y="2574728"/>
            <a:ext cx="22346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DCBA173-E66C-403F-8F53-8A3DF7EFD734}"/>
              </a:ext>
            </a:extLst>
          </p:cNvPr>
          <p:cNvGrpSpPr/>
          <p:nvPr/>
        </p:nvGrpSpPr>
        <p:grpSpPr>
          <a:xfrm>
            <a:off x="111570" y="91005"/>
            <a:ext cx="12080430" cy="6570451"/>
            <a:chOff x="-12975" y="-139538"/>
            <a:chExt cx="12080430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-10094" y="-139538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Colaborador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975" y="891679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48" y="3145688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405417" y="1962174"/>
              <a:ext cx="2511365" cy="1029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408030" y="2365348"/>
              <a:ext cx="244612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Administração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Voluntário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7053101E-BA41-4AFA-90EB-5F30E05D5C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8661100" y="2992108"/>
              <a:ext cx="16753" cy="141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430063" cy="1124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FCA1908-EC09-46BB-B633-12D671CD2244}"/>
                </a:ext>
              </a:extLst>
            </p:cNvPr>
            <p:cNvSpPr txBox="1"/>
            <p:nvPr/>
          </p:nvSpPr>
          <p:spPr>
            <a:xfrm>
              <a:off x="3175339" y="3249399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2E15621-7F03-4345-B836-9C7FBBF4EDE5}"/>
                </a:ext>
              </a:extLst>
            </p:cNvPr>
            <p:cNvGrpSpPr/>
            <p:nvPr/>
          </p:nvGrpSpPr>
          <p:grpSpPr>
            <a:xfrm>
              <a:off x="7087566" y="4450121"/>
              <a:ext cx="3754823" cy="1568946"/>
              <a:chOff x="7087566" y="4484447"/>
              <a:chExt cx="3754823" cy="1654422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27159" y="4532752"/>
                <a:ext cx="3615230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Verificar vagas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Cadastrar voluntário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Tornar voluntário em um colaborador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Passar regras da 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F00C5CCF-AC25-4099-8DD3-8B36FCAF56E7}"/>
                  </a:ext>
                </a:extLst>
              </p:cNvPr>
              <p:cNvSpPr/>
              <p:nvPr/>
            </p:nvSpPr>
            <p:spPr>
              <a:xfrm>
                <a:off x="7087566" y="4484447"/>
                <a:ext cx="3316978" cy="16544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543</Words>
  <Application>Microsoft Office PowerPoint</Application>
  <PresentationFormat>Widescreen</PresentationFormat>
  <Paragraphs>367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Rocha - Ney Rocha</cp:lastModifiedBy>
  <cp:revision>770</cp:revision>
  <dcterms:created xsi:type="dcterms:W3CDTF">2012-07-30T23:50:35Z</dcterms:created>
  <dcterms:modified xsi:type="dcterms:W3CDTF">2019-04-24T15:15:13Z</dcterms:modified>
</cp:coreProperties>
</file>